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0" r:id="rId14"/>
    <p:sldId id="268" r:id="rId15"/>
    <p:sldId id="269"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734"/>
    <p:restoredTop sz="95833"/>
  </p:normalViewPr>
  <p:slideViewPr>
    <p:cSldViewPr snapToGrid="0" snapToObjects="1">
      <p:cViewPr varScale="1">
        <p:scale>
          <a:sx n="108" d="100"/>
          <a:sy n="108" d="100"/>
        </p:scale>
        <p:origin x="208" y="28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12/7/20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12/7/20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12/7/20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12/7/20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12/7/20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12/7/20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12/7/20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12/7/20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12/7/20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12/7/20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12/7/20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12/7/20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12/7/20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12/7/20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12/7/20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12/7/20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12/7/20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12/7/20</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s://en.wikibooks.org/wiki/Statistics/Displaying_Data/Bar_Charts"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pmath81411.blogspot.com/2011/11/carlors-graphing-post.html" TargetMode="External"/><Relationship Id="rId2" Type="http://schemas.openxmlformats.org/officeDocument/2006/relationships/image" Target="../media/image5.gif"/><Relationship Id="rId1" Type="http://schemas.openxmlformats.org/officeDocument/2006/relationships/slideLayout" Target="../slideLayouts/slideLayout2.xml"/><Relationship Id="rId5" Type="http://schemas.openxmlformats.org/officeDocument/2006/relationships/hyperlink" Target="https://stackoverflow.com/questions/50633972/how-to-plot-line-chart-with-opened-circles-in-r" TargetMode="Externa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hyperlink" Target="https://smw.ch/article/doi/smw.2020.20203" TargetMode="External"/><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F8E07F-CFF9-A445-8BDD-43FC57523BA6}"/>
              </a:ext>
            </a:extLst>
          </p:cNvPr>
          <p:cNvSpPr>
            <a:spLocks noGrp="1"/>
          </p:cNvSpPr>
          <p:nvPr>
            <p:ph type="ctrTitle"/>
          </p:nvPr>
        </p:nvSpPr>
        <p:spPr/>
        <p:txBody>
          <a:bodyPr/>
          <a:lstStyle/>
          <a:p>
            <a:r>
              <a:rPr lang="en-US" dirty="0"/>
              <a:t>Statistical tables and graphs</a:t>
            </a:r>
          </a:p>
        </p:txBody>
      </p:sp>
      <p:sp>
        <p:nvSpPr>
          <p:cNvPr id="3" name="Subtitle 2">
            <a:extLst>
              <a:ext uri="{FF2B5EF4-FFF2-40B4-BE49-F238E27FC236}">
                <a16:creationId xmlns:a16="http://schemas.microsoft.com/office/drawing/2014/main" id="{B37E727C-319B-FF4A-9889-EE1BCEA55919}"/>
              </a:ext>
            </a:extLst>
          </p:cNvPr>
          <p:cNvSpPr>
            <a:spLocks noGrp="1"/>
          </p:cNvSpPr>
          <p:nvPr>
            <p:ph type="subTitle" idx="1"/>
          </p:nvPr>
        </p:nvSpPr>
        <p:spPr/>
        <p:txBody>
          <a:bodyPr/>
          <a:lstStyle/>
          <a:p>
            <a:r>
              <a:rPr lang="en-US" dirty="0"/>
              <a:t>By: </a:t>
            </a:r>
            <a:r>
              <a:rPr lang="en-US" dirty="0" err="1"/>
              <a:t>christina</a:t>
            </a:r>
            <a:r>
              <a:rPr lang="en-US" dirty="0"/>
              <a:t> </a:t>
            </a:r>
            <a:r>
              <a:rPr lang="en-US" dirty="0" err="1"/>
              <a:t>mojum</a:t>
            </a:r>
            <a:r>
              <a:rPr lang="en-US" dirty="0"/>
              <a:t>, </a:t>
            </a:r>
            <a:r>
              <a:rPr lang="en-US" dirty="0" err="1"/>
              <a:t>pablo</a:t>
            </a:r>
            <a:r>
              <a:rPr lang="en-US" dirty="0"/>
              <a:t> </a:t>
            </a:r>
            <a:r>
              <a:rPr lang="en-US" dirty="0" err="1"/>
              <a:t>villatoro</a:t>
            </a:r>
            <a:r>
              <a:rPr lang="en-US" dirty="0"/>
              <a:t>, Alijah </a:t>
            </a:r>
            <a:r>
              <a:rPr lang="en-US" dirty="0" err="1"/>
              <a:t>pompilus</a:t>
            </a:r>
            <a:endParaRPr lang="en-US" dirty="0"/>
          </a:p>
        </p:txBody>
      </p:sp>
    </p:spTree>
    <p:extLst>
      <p:ext uri="{BB962C8B-B14F-4D97-AF65-F5344CB8AC3E}">
        <p14:creationId xmlns:p14="http://schemas.microsoft.com/office/powerpoint/2010/main" val="33409534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2EECA3-B85F-6A4A-812C-AE893674C293}"/>
              </a:ext>
            </a:extLst>
          </p:cNvPr>
          <p:cNvSpPr>
            <a:spLocks noGrp="1"/>
          </p:cNvSpPr>
          <p:nvPr>
            <p:ph type="title"/>
          </p:nvPr>
        </p:nvSpPr>
        <p:spPr/>
        <p:txBody>
          <a:bodyPr/>
          <a:lstStyle/>
          <a:p>
            <a:r>
              <a:rPr lang="en-US" dirty="0"/>
              <a:t>Economic impact</a:t>
            </a:r>
          </a:p>
        </p:txBody>
      </p:sp>
      <p:sp>
        <p:nvSpPr>
          <p:cNvPr id="4" name="Content Placeholder 3">
            <a:extLst>
              <a:ext uri="{FF2B5EF4-FFF2-40B4-BE49-F238E27FC236}">
                <a16:creationId xmlns:a16="http://schemas.microsoft.com/office/drawing/2014/main" id="{BBF68562-68CA-BC46-A21D-22C3572381DF}"/>
              </a:ext>
            </a:extLst>
          </p:cNvPr>
          <p:cNvSpPr>
            <a:spLocks noGrp="1"/>
          </p:cNvSpPr>
          <p:nvPr>
            <p:ph sz="quarter" idx="13"/>
          </p:nvPr>
        </p:nvSpPr>
        <p:spPr/>
        <p:txBody>
          <a:bodyPr>
            <a:noAutofit/>
          </a:bodyPr>
          <a:lstStyle/>
          <a:p>
            <a:r>
              <a:rPr lang="en-US" sz="1400" dirty="0"/>
              <a:t>Coronavirus pandemic has caused major impacts on the economy in </a:t>
            </a:r>
            <a:r>
              <a:rPr lang="en-US" sz="1400" dirty="0" err="1"/>
              <a:t>nyc</a:t>
            </a:r>
            <a:r>
              <a:rPr lang="en-US" sz="1400" dirty="0"/>
              <a:t>. Many have lost their employment, furloughed, or forced to work from home. </a:t>
            </a:r>
          </a:p>
          <a:p>
            <a:r>
              <a:rPr lang="en-US" sz="1400" dirty="0"/>
              <a:t>The New York Times reported that hundreds of thousands of New Yorkers were unemployed, with at least $7.4 billion lost tax revenue projected over the year. Between 475,000 and 1.2 million jobs, mostly low-wage positions in the retail, transportation and restaurant sectors, were expected to be cut by the end of April. </a:t>
            </a:r>
          </a:p>
        </p:txBody>
      </p:sp>
      <p:pic>
        <p:nvPicPr>
          <p:cNvPr id="7" name="Content Placeholder 6">
            <a:extLst>
              <a:ext uri="{FF2B5EF4-FFF2-40B4-BE49-F238E27FC236}">
                <a16:creationId xmlns:a16="http://schemas.microsoft.com/office/drawing/2014/main" id="{C0AB155E-0C7A-624E-A8B1-0E3CE25B0CFC}"/>
              </a:ext>
            </a:extLst>
          </p:cNvPr>
          <p:cNvPicPr>
            <a:picLocks noGrp="1" noChangeAspect="1"/>
          </p:cNvPicPr>
          <p:nvPr>
            <p:ph sz="quarter" idx="14"/>
          </p:nvPr>
        </p:nvPicPr>
        <p:blipFill>
          <a:blip r:embed="rId2"/>
          <a:stretch>
            <a:fillRect/>
          </a:stretch>
        </p:blipFill>
        <p:spPr>
          <a:xfrm>
            <a:off x="6372154" y="1894062"/>
            <a:ext cx="5313166" cy="3576506"/>
          </a:xfrm>
        </p:spPr>
      </p:pic>
    </p:spTree>
    <p:extLst>
      <p:ext uri="{BB962C8B-B14F-4D97-AF65-F5344CB8AC3E}">
        <p14:creationId xmlns:p14="http://schemas.microsoft.com/office/powerpoint/2010/main" val="9166103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B72D8-EE1B-E54D-AD53-EB4AEA783097}"/>
              </a:ext>
            </a:extLst>
          </p:cNvPr>
          <p:cNvSpPr>
            <a:spLocks noGrp="1"/>
          </p:cNvSpPr>
          <p:nvPr>
            <p:ph type="title"/>
          </p:nvPr>
        </p:nvSpPr>
        <p:spPr/>
        <p:txBody>
          <a:bodyPr/>
          <a:lstStyle/>
          <a:p>
            <a:r>
              <a:rPr lang="en-US" dirty="0"/>
              <a:t>Economic impact (cont’d)</a:t>
            </a:r>
          </a:p>
        </p:txBody>
      </p:sp>
      <p:pic>
        <p:nvPicPr>
          <p:cNvPr id="6" name="Content Placeholder 5">
            <a:extLst>
              <a:ext uri="{FF2B5EF4-FFF2-40B4-BE49-F238E27FC236}">
                <a16:creationId xmlns:a16="http://schemas.microsoft.com/office/drawing/2014/main" id="{94310064-5E6E-5541-90D3-4889C9C75B4A}"/>
              </a:ext>
            </a:extLst>
          </p:cNvPr>
          <p:cNvPicPr>
            <a:picLocks noGrp="1" noChangeAspect="1"/>
          </p:cNvPicPr>
          <p:nvPr>
            <p:ph sz="quarter" idx="13"/>
          </p:nvPr>
        </p:nvPicPr>
        <p:blipFill>
          <a:blip r:embed="rId2"/>
          <a:stretch>
            <a:fillRect/>
          </a:stretch>
        </p:blipFill>
        <p:spPr>
          <a:xfrm>
            <a:off x="914400" y="2658782"/>
            <a:ext cx="5105400" cy="2840598"/>
          </a:xfrm>
        </p:spPr>
      </p:pic>
      <p:sp>
        <p:nvSpPr>
          <p:cNvPr id="4" name="Content Placeholder 3">
            <a:extLst>
              <a:ext uri="{FF2B5EF4-FFF2-40B4-BE49-F238E27FC236}">
                <a16:creationId xmlns:a16="http://schemas.microsoft.com/office/drawing/2014/main" id="{2B1F657F-166E-9C46-94B9-5F3F0CCF2BC2}"/>
              </a:ext>
            </a:extLst>
          </p:cNvPr>
          <p:cNvSpPr>
            <a:spLocks noGrp="1"/>
          </p:cNvSpPr>
          <p:nvPr>
            <p:ph sz="quarter" idx="14"/>
          </p:nvPr>
        </p:nvSpPr>
        <p:spPr/>
        <p:txBody>
          <a:bodyPr/>
          <a:lstStyle/>
          <a:p>
            <a:r>
              <a:rPr lang="en-US" dirty="0"/>
              <a:t>After businesses began cutting employment, there arise the issue of if people would qualify for unemployment or any wages.</a:t>
            </a:r>
          </a:p>
          <a:p>
            <a:r>
              <a:rPr lang="en-US" dirty="0"/>
              <a:t>People began to fight for wages in the pandemic because many were unable to pay rent to keep a roof over their heads.</a:t>
            </a:r>
          </a:p>
          <a:p>
            <a:endParaRPr lang="en-US" dirty="0"/>
          </a:p>
        </p:txBody>
      </p:sp>
    </p:spTree>
    <p:extLst>
      <p:ext uri="{BB962C8B-B14F-4D97-AF65-F5344CB8AC3E}">
        <p14:creationId xmlns:p14="http://schemas.microsoft.com/office/powerpoint/2010/main" val="27760535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5D157F6-EE7F-3F47-A953-24F41C7D7B49}"/>
              </a:ext>
            </a:extLst>
          </p:cNvPr>
          <p:cNvSpPr>
            <a:spLocks noGrp="1"/>
          </p:cNvSpPr>
          <p:nvPr>
            <p:ph type="title"/>
          </p:nvPr>
        </p:nvSpPr>
        <p:spPr/>
        <p:txBody>
          <a:bodyPr/>
          <a:lstStyle/>
          <a:p>
            <a:r>
              <a:rPr lang="en-US" dirty="0"/>
              <a:t>Economic impact (cont’d)</a:t>
            </a:r>
          </a:p>
        </p:txBody>
      </p:sp>
      <p:pic>
        <p:nvPicPr>
          <p:cNvPr id="9" name="Content Placeholder 8">
            <a:extLst>
              <a:ext uri="{FF2B5EF4-FFF2-40B4-BE49-F238E27FC236}">
                <a16:creationId xmlns:a16="http://schemas.microsoft.com/office/drawing/2014/main" id="{81C4B25A-373E-2E49-B6F2-86BA31BD9F7E}"/>
              </a:ext>
            </a:extLst>
          </p:cNvPr>
          <p:cNvPicPr>
            <a:picLocks noGrp="1" noChangeAspect="1"/>
          </p:cNvPicPr>
          <p:nvPr>
            <p:ph sz="quarter" idx="13"/>
          </p:nvPr>
        </p:nvPicPr>
        <p:blipFill>
          <a:blip r:embed="rId2"/>
          <a:stretch>
            <a:fillRect/>
          </a:stretch>
        </p:blipFill>
        <p:spPr>
          <a:xfrm>
            <a:off x="5078413" y="1166292"/>
            <a:ext cx="6199187" cy="4068216"/>
          </a:xfrm>
        </p:spPr>
      </p:pic>
      <p:sp>
        <p:nvSpPr>
          <p:cNvPr id="6" name="Text Placeholder 5">
            <a:extLst>
              <a:ext uri="{FF2B5EF4-FFF2-40B4-BE49-F238E27FC236}">
                <a16:creationId xmlns:a16="http://schemas.microsoft.com/office/drawing/2014/main" id="{62BF5659-5AEF-8248-A1D2-356D799C69FF}"/>
              </a:ext>
            </a:extLst>
          </p:cNvPr>
          <p:cNvSpPr>
            <a:spLocks noGrp="1"/>
          </p:cNvSpPr>
          <p:nvPr>
            <p:ph type="body" sz="half" idx="2"/>
          </p:nvPr>
        </p:nvSpPr>
        <p:spPr/>
        <p:txBody>
          <a:bodyPr/>
          <a:lstStyle/>
          <a:p>
            <a:pPr marL="285750" indent="-285750">
              <a:buFont typeface="Arial" panose="020B0604020202020204" pitchFamily="34" charset="0"/>
              <a:buChar char="•"/>
            </a:pPr>
            <a:r>
              <a:rPr lang="en-US" b="1" i="1" dirty="0"/>
              <a:t>About four in ten adults state that someone in their household has lost their employment secondary to </a:t>
            </a:r>
            <a:r>
              <a:rPr lang="en-US" b="1" i="1" dirty="0" err="1"/>
              <a:t>covid</a:t>
            </a:r>
            <a:r>
              <a:rPr lang="en-US" b="1" i="1" dirty="0"/>
              <a:t> 19.</a:t>
            </a:r>
          </a:p>
          <a:p>
            <a:pPr marL="285750" indent="-285750">
              <a:buFont typeface="Arial" panose="020B0604020202020204" pitchFamily="34" charset="0"/>
              <a:buChar char="•"/>
            </a:pPr>
            <a:r>
              <a:rPr lang="en-US" b="1" i="1" dirty="0"/>
              <a:t>Younger adults laid off because of the outbreak are more likely to be in a new job than their older counterparts</a:t>
            </a:r>
          </a:p>
          <a:p>
            <a:pPr marL="285750" indent="-285750">
              <a:buFont typeface="Arial" panose="020B0604020202020204" pitchFamily="34" charset="0"/>
              <a:buChar char="•"/>
            </a:pPr>
            <a:endParaRPr lang="en-US" dirty="0"/>
          </a:p>
          <a:p>
            <a:endParaRPr lang="en-US" dirty="0"/>
          </a:p>
        </p:txBody>
      </p:sp>
    </p:spTree>
    <p:extLst>
      <p:ext uri="{BB962C8B-B14F-4D97-AF65-F5344CB8AC3E}">
        <p14:creationId xmlns:p14="http://schemas.microsoft.com/office/powerpoint/2010/main" val="18907076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E1FE02-CDF0-484D-AAC0-72E46CC0C164}"/>
              </a:ext>
            </a:extLst>
          </p:cNvPr>
          <p:cNvSpPr>
            <a:spLocks noGrp="1"/>
          </p:cNvSpPr>
          <p:nvPr>
            <p:ph type="title"/>
          </p:nvPr>
        </p:nvSpPr>
        <p:spPr/>
        <p:txBody>
          <a:bodyPr/>
          <a:lstStyle/>
          <a:p>
            <a:r>
              <a:rPr lang="en-US" dirty="0"/>
              <a:t>Economic impact (cont’d)</a:t>
            </a:r>
          </a:p>
        </p:txBody>
      </p:sp>
      <p:pic>
        <p:nvPicPr>
          <p:cNvPr id="5" name="Content Placeholder 4">
            <a:extLst>
              <a:ext uri="{FF2B5EF4-FFF2-40B4-BE49-F238E27FC236}">
                <a16:creationId xmlns:a16="http://schemas.microsoft.com/office/drawing/2014/main" id="{3C4D1BEF-64F9-1E4B-8FEE-D0AA4E48916A}"/>
              </a:ext>
            </a:extLst>
          </p:cNvPr>
          <p:cNvPicPr>
            <a:picLocks noGrp="1" noChangeAspect="1"/>
          </p:cNvPicPr>
          <p:nvPr>
            <p:ph sz="quarter" idx="13"/>
          </p:nvPr>
        </p:nvPicPr>
        <p:blipFill>
          <a:blip r:embed="rId2"/>
          <a:stretch>
            <a:fillRect/>
          </a:stretch>
        </p:blipFill>
        <p:spPr>
          <a:xfrm>
            <a:off x="913775" y="2366963"/>
            <a:ext cx="10450911" cy="3872520"/>
          </a:xfrm>
        </p:spPr>
      </p:pic>
    </p:spTree>
    <p:extLst>
      <p:ext uri="{BB962C8B-B14F-4D97-AF65-F5344CB8AC3E}">
        <p14:creationId xmlns:p14="http://schemas.microsoft.com/office/powerpoint/2010/main" val="28909683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5E1EF08-8D83-0146-8589-603E8CEE0B07}"/>
              </a:ext>
            </a:extLst>
          </p:cNvPr>
          <p:cNvSpPr>
            <a:spLocks noGrp="1"/>
          </p:cNvSpPr>
          <p:nvPr>
            <p:ph type="title"/>
          </p:nvPr>
        </p:nvSpPr>
        <p:spPr/>
        <p:txBody>
          <a:bodyPr/>
          <a:lstStyle/>
          <a:p>
            <a:r>
              <a:rPr lang="en-US" dirty="0"/>
              <a:t>Corona virus pandemic </a:t>
            </a:r>
          </a:p>
        </p:txBody>
      </p:sp>
      <p:sp>
        <p:nvSpPr>
          <p:cNvPr id="6" name="Text Placeholder 5">
            <a:extLst>
              <a:ext uri="{FF2B5EF4-FFF2-40B4-BE49-F238E27FC236}">
                <a16:creationId xmlns:a16="http://schemas.microsoft.com/office/drawing/2014/main" id="{26FBB8D6-C299-3841-B862-A5E2A4049615}"/>
              </a:ext>
            </a:extLst>
          </p:cNvPr>
          <p:cNvSpPr>
            <a:spLocks noGrp="1"/>
          </p:cNvSpPr>
          <p:nvPr>
            <p:ph type="body" idx="1"/>
          </p:nvPr>
        </p:nvSpPr>
        <p:spPr/>
        <p:txBody>
          <a:bodyPr/>
          <a:lstStyle/>
          <a:p>
            <a:r>
              <a:rPr lang="en-US" dirty="0"/>
              <a:t>Spike one of </a:t>
            </a:r>
            <a:r>
              <a:rPr lang="en-US" dirty="0" err="1"/>
              <a:t>covid</a:t>
            </a:r>
            <a:endParaRPr lang="en-US" dirty="0"/>
          </a:p>
        </p:txBody>
      </p:sp>
      <p:sp>
        <p:nvSpPr>
          <p:cNvPr id="7" name="Text Placeholder 6">
            <a:extLst>
              <a:ext uri="{FF2B5EF4-FFF2-40B4-BE49-F238E27FC236}">
                <a16:creationId xmlns:a16="http://schemas.microsoft.com/office/drawing/2014/main" id="{3E1BE3BF-BF70-7D40-A156-861B9F8F7289}"/>
              </a:ext>
            </a:extLst>
          </p:cNvPr>
          <p:cNvSpPr>
            <a:spLocks noGrp="1"/>
          </p:cNvSpPr>
          <p:nvPr>
            <p:ph type="body" sz="quarter" idx="3"/>
          </p:nvPr>
        </p:nvSpPr>
        <p:spPr/>
        <p:txBody>
          <a:bodyPr/>
          <a:lstStyle/>
          <a:p>
            <a:r>
              <a:rPr lang="en-US" dirty="0"/>
              <a:t>precautions</a:t>
            </a:r>
          </a:p>
        </p:txBody>
      </p:sp>
      <p:sp>
        <p:nvSpPr>
          <p:cNvPr id="8" name="Text Placeholder 7">
            <a:extLst>
              <a:ext uri="{FF2B5EF4-FFF2-40B4-BE49-F238E27FC236}">
                <a16:creationId xmlns:a16="http://schemas.microsoft.com/office/drawing/2014/main" id="{E36FDE07-8661-AE49-97E7-F52D91A85ADB}"/>
              </a:ext>
            </a:extLst>
          </p:cNvPr>
          <p:cNvSpPr>
            <a:spLocks noGrp="1"/>
          </p:cNvSpPr>
          <p:nvPr>
            <p:ph type="body" sz="quarter" idx="13"/>
          </p:nvPr>
        </p:nvSpPr>
        <p:spPr/>
        <p:txBody>
          <a:bodyPr/>
          <a:lstStyle/>
          <a:p>
            <a:r>
              <a:rPr lang="en-US" dirty="0"/>
              <a:t>Proceed w/ caution</a:t>
            </a:r>
          </a:p>
        </p:txBody>
      </p:sp>
      <p:sp>
        <p:nvSpPr>
          <p:cNvPr id="9" name="Text Placeholder 8">
            <a:extLst>
              <a:ext uri="{FF2B5EF4-FFF2-40B4-BE49-F238E27FC236}">
                <a16:creationId xmlns:a16="http://schemas.microsoft.com/office/drawing/2014/main" id="{9ED97C80-C427-1F44-B410-F45BE18B322D}"/>
              </a:ext>
            </a:extLst>
          </p:cNvPr>
          <p:cNvSpPr>
            <a:spLocks noGrp="1"/>
          </p:cNvSpPr>
          <p:nvPr>
            <p:ph type="body" sz="half" idx="15"/>
          </p:nvPr>
        </p:nvSpPr>
        <p:spPr/>
        <p:txBody>
          <a:bodyPr>
            <a:normAutofit/>
          </a:bodyPr>
          <a:lstStyle/>
          <a:p>
            <a:pPr marL="285750" indent="-285750">
              <a:buFont typeface="Arial" panose="020B0604020202020204" pitchFamily="34" charset="0"/>
              <a:buChar char="•"/>
            </a:pPr>
            <a:r>
              <a:rPr lang="en-US" sz="1600" dirty="0"/>
              <a:t>during the first </a:t>
            </a:r>
            <a:r>
              <a:rPr lang="en-US" sz="1600" dirty="0" err="1"/>
              <a:t>covid</a:t>
            </a:r>
            <a:r>
              <a:rPr lang="en-US" sz="1600" dirty="0"/>
              <a:t> 19 spike, our city faced a major lock down causing a huge deficit to health care facilities, businesses (big and small), and may have left some people homeless.</a:t>
            </a:r>
          </a:p>
        </p:txBody>
      </p:sp>
      <p:sp>
        <p:nvSpPr>
          <p:cNvPr id="10" name="Text Placeholder 9">
            <a:extLst>
              <a:ext uri="{FF2B5EF4-FFF2-40B4-BE49-F238E27FC236}">
                <a16:creationId xmlns:a16="http://schemas.microsoft.com/office/drawing/2014/main" id="{FAF3E8CB-8C20-8143-BF39-C843C2E52CE4}"/>
              </a:ext>
            </a:extLst>
          </p:cNvPr>
          <p:cNvSpPr>
            <a:spLocks noGrp="1"/>
          </p:cNvSpPr>
          <p:nvPr>
            <p:ph type="body" sz="half" idx="16"/>
          </p:nvPr>
        </p:nvSpPr>
        <p:spPr/>
        <p:txBody>
          <a:bodyPr/>
          <a:lstStyle/>
          <a:p>
            <a:pPr marL="285750" indent="-285750">
              <a:buFont typeface="Arial" panose="020B0604020202020204" pitchFamily="34" charset="0"/>
              <a:buChar char="•"/>
            </a:pPr>
            <a:r>
              <a:rPr lang="en-US" dirty="0"/>
              <a:t>After taking certain precautions and more testing equipment became available, </a:t>
            </a:r>
            <a:r>
              <a:rPr lang="en-US" dirty="0" err="1"/>
              <a:t>nyc</a:t>
            </a:r>
            <a:r>
              <a:rPr lang="en-US" dirty="0"/>
              <a:t> residents began to follow some rules because they wanted to be able to enjoy their lives. People wanted to be able to perform the activities they would usually perform on a regular basis.</a:t>
            </a:r>
          </a:p>
        </p:txBody>
      </p:sp>
      <p:sp>
        <p:nvSpPr>
          <p:cNvPr id="11" name="Text Placeholder 10">
            <a:extLst>
              <a:ext uri="{FF2B5EF4-FFF2-40B4-BE49-F238E27FC236}">
                <a16:creationId xmlns:a16="http://schemas.microsoft.com/office/drawing/2014/main" id="{D6D3E7AA-36AF-774C-9D5C-5B66503D403E}"/>
              </a:ext>
            </a:extLst>
          </p:cNvPr>
          <p:cNvSpPr>
            <a:spLocks noGrp="1"/>
          </p:cNvSpPr>
          <p:nvPr>
            <p:ph type="body" sz="half" idx="17"/>
          </p:nvPr>
        </p:nvSpPr>
        <p:spPr/>
        <p:txBody>
          <a:bodyPr/>
          <a:lstStyle/>
          <a:p>
            <a:pPr marL="285750" indent="-285750">
              <a:buFont typeface="Arial" panose="020B0604020202020204" pitchFamily="34" charset="0"/>
              <a:buChar char="•"/>
            </a:pPr>
            <a:r>
              <a:rPr lang="en-US" dirty="0"/>
              <a:t>Once businesses started reopening, travel bans were lifted, and more tests became available, residents of the city began to return to normal activities. </a:t>
            </a:r>
          </a:p>
          <a:p>
            <a:pPr marL="285750" indent="-285750">
              <a:buFont typeface="Arial" panose="020B0604020202020204" pitchFamily="34" charset="0"/>
              <a:buChar char="•"/>
            </a:pPr>
            <a:r>
              <a:rPr lang="en-US" dirty="0"/>
              <a:t>Cases began to spike again. </a:t>
            </a:r>
          </a:p>
          <a:p>
            <a:pPr marL="285750" indent="-285750">
              <a:buFont typeface="Arial" panose="020B0604020202020204" pitchFamily="34" charset="0"/>
              <a:buChar char="•"/>
            </a:pPr>
            <a:r>
              <a:rPr lang="en-US" dirty="0"/>
              <a:t>As of 12/01 governor seeks a lockdown once again.</a:t>
            </a:r>
          </a:p>
        </p:txBody>
      </p:sp>
    </p:spTree>
    <p:extLst>
      <p:ext uri="{BB962C8B-B14F-4D97-AF65-F5344CB8AC3E}">
        <p14:creationId xmlns:p14="http://schemas.microsoft.com/office/powerpoint/2010/main" val="13002484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B7F63B-6F6E-0D4F-94B8-94B3029F4DB9}"/>
              </a:ext>
            </a:extLst>
          </p:cNvPr>
          <p:cNvSpPr>
            <a:spLocks noGrp="1"/>
          </p:cNvSpPr>
          <p:nvPr>
            <p:ph type="title"/>
          </p:nvPr>
        </p:nvSpPr>
        <p:spPr/>
        <p:txBody>
          <a:bodyPr/>
          <a:lstStyle/>
          <a:p>
            <a:r>
              <a:rPr lang="en-US" dirty="0"/>
              <a:t>Statistical tables and graphs</a:t>
            </a:r>
          </a:p>
        </p:txBody>
      </p:sp>
      <p:sp>
        <p:nvSpPr>
          <p:cNvPr id="3" name="Content Placeholder 2">
            <a:extLst>
              <a:ext uri="{FF2B5EF4-FFF2-40B4-BE49-F238E27FC236}">
                <a16:creationId xmlns:a16="http://schemas.microsoft.com/office/drawing/2014/main" id="{D48FFC1E-4D6E-814D-91AA-A7202C41F4BD}"/>
              </a:ext>
            </a:extLst>
          </p:cNvPr>
          <p:cNvSpPr>
            <a:spLocks noGrp="1"/>
          </p:cNvSpPr>
          <p:nvPr>
            <p:ph sz="quarter" idx="13"/>
          </p:nvPr>
        </p:nvSpPr>
        <p:spPr/>
        <p:txBody>
          <a:bodyPr/>
          <a:lstStyle/>
          <a:p>
            <a:r>
              <a:rPr lang="en-US" dirty="0"/>
              <a:t>As displayed in our project: statistical tables and graphs can be used in the media to recognize impacts of daily routine. </a:t>
            </a:r>
          </a:p>
          <a:p>
            <a:r>
              <a:rPr lang="en-US" dirty="0"/>
              <a:t>We chose </a:t>
            </a:r>
            <a:r>
              <a:rPr lang="en-US" dirty="0" err="1"/>
              <a:t>covid</a:t>
            </a:r>
            <a:r>
              <a:rPr lang="en-US" dirty="0"/>
              <a:t> 19 because it is current in the events and stats continue to develop daily. </a:t>
            </a:r>
          </a:p>
        </p:txBody>
      </p:sp>
      <p:sp>
        <p:nvSpPr>
          <p:cNvPr id="4" name="Content Placeholder 3">
            <a:extLst>
              <a:ext uri="{FF2B5EF4-FFF2-40B4-BE49-F238E27FC236}">
                <a16:creationId xmlns:a16="http://schemas.microsoft.com/office/drawing/2014/main" id="{B3C30D53-9AED-8B42-AADE-6AB87684396C}"/>
              </a:ext>
            </a:extLst>
          </p:cNvPr>
          <p:cNvSpPr>
            <a:spLocks noGrp="1"/>
          </p:cNvSpPr>
          <p:nvPr>
            <p:ph sz="quarter" idx="14"/>
          </p:nvPr>
        </p:nvSpPr>
        <p:spPr/>
        <p:txBody>
          <a:bodyPr/>
          <a:lstStyle/>
          <a:p>
            <a:r>
              <a:rPr lang="en-US" dirty="0"/>
              <a:t>Aside from our topic, in 2020 tables and graphs were used for census tracking.</a:t>
            </a:r>
          </a:p>
          <a:p>
            <a:r>
              <a:rPr lang="en-US" dirty="0"/>
              <a:t>Another major media covered topic that utilized tables and graphs was the presidential election. </a:t>
            </a:r>
          </a:p>
        </p:txBody>
      </p:sp>
    </p:spTree>
    <p:extLst>
      <p:ext uri="{BB962C8B-B14F-4D97-AF65-F5344CB8AC3E}">
        <p14:creationId xmlns:p14="http://schemas.microsoft.com/office/powerpoint/2010/main" val="31147905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80BDBB-44CB-B14C-9245-0377674A43DA}"/>
              </a:ext>
            </a:extLst>
          </p:cNvPr>
          <p:cNvSpPr>
            <a:spLocks noGrp="1"/>
          </p:cNvSpPr>
          <p:nvPr>
            <p:ph type="title"/>
          </p:nvPr>
        </p:nvSpPr>
        <p:spPr/>
        <p:txBody>
          <a:bodyPr/>
          <a:lstStyle/>
          <a:p>
            <a:r>
              <a:rPr lang="en-US" dirty="0"/>
              <a:t>Statistical tables and graphs</a:t>
            </a:r>
          </a:p>
        </p:txBody>
      </p:sp>
      <p:sp>
        <p:nvSpPr>
          <p:cNvPr id="3" name="Content Placeholder 2">
            <a:extLst>
              <a:ext uri="{FF2B5EF4-FFF2-40B4-BE49-F238E27FC236}">
                <a16:creationId xmlns:a16="http://schemas.microsoft.com/office/drawing/2014/main" id="{EE28C086-ED81-F24C-9EB1-2F3904703248}"/>
              </a:ext>
            </a:extLst>
          </p:cNvPr>
          <p:cNvSpPr>
            <a:spLocks noGrp="1"/>
          </p:cNvSpPr>
          <p:nvPr>
            <p:ph sz="quarter" idx="13"/>
          </p:nvPr>
        </p:nvSpPr>
        <p:spPr/>
        <p:txBody>
          <a:bodyPr/>
          <a:lstStyle/>
          <a:p>
            <a:r>
              <a:rPr lang="en-US" dirty="0"/>
              <a:t>THERE ARE MANY DIFFERENT TYPES OF STATISTICAL TBALES AND GRAPHS. SOME INCLUDE…</a:t>
            </a:r>
          </a:p>
          <a:p>
            <a:pPr marL="0" indent="0">
              <a:buNone/>
            </a:pPr>
            <a:r>
              <a:rPr lang="en-US" dirty="0"/>
              <a:t>BAR GRAPHS (HISTOGRAMS)- a chart that uses either vertical or horizontal bar columns to represent values and display comparisons and/or contrasts.</a:t>
            </a:r>
          </a:p>
          <a:p>
            <a:pPr marL="457200" indent="-457200">
              <a:buFont typeface="+mj-lt"/>
              <a:buAutoNum type="arabicPeriod"/>
            </a:pPr>
            <a:endParaRPr lang="en-US" dirty="0"/>
          </a:p>
          <a:p>
            <a:pPr marL="0" indent="0">
              <a:buNone/>
            </a:pPr>
            <a:endParaRPr lang="en-US" dirty="0"/>
          </a:p>
        </p:txBody>
      </p:sp>
      <p:pic>
        <p:nvPicPr>
          <p:cNvPr id="8" name="Picture 7">
            <a:extLst>
              <a:ext uri="{FF2B5EF4-FFF2-40B4-BE49-F238E27FC236}">
                <a16:creationId xmlns:a16="http://schemas.microsoft.com/office/drawing/2014/main" id="{7AE9E71C-803D-C94F-A8D4-3A4B7F625A2E}"/>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3186112" y="3771897"/>
            <a:ext cx="6515100" cy="2171700"/>
          </a:xfrm>
          <a:prstGeom prst="rect">
            <a:avLst/>
          </a:prstGeom>
        </p:spPr>
      </p:pic>
    </p:spTree>
    <p:extLst>
      <p:ext uri="{BB962C8B-B14F-4D97-AF65-F5344CB8AC3E}">
        <p14:creationId xmlns:p14="http://schemas.microsoft.com/office/powerpoint/2010/main" val="38454069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2D4AA7-5C1E-6F44-B266-55AED14F8DD0}"/>
              </a:ext>
            </a:extLst>
          </p:cNvPr>
          <p:cNvSpPr>
            <a:spLocks noGrp="1"/>
          </p:cNvSpPr>
          <p:nvPr>
            <p:ph type="title"/>
          </p:nvPr>
        </p:nvSpPr>
        <p:spPr/>
        <p:txBody>
          <a:bodyPr/>
          <a:lstStyle/>
          <a:p>
            <a:r>
              <a:rPr lang="en-US" dirty="0"/>
              <a:t>STATISTICAL TABLES AND GRAPHS</a:t>
            </a:r>
          </a:p>
        </p:txBody>
      </p:sp>
      <p:sp>
        <p:nvSpPr>
          <p:cNvPr id="3" name="Content Placeholder 2">
            <a:extLst>
              <a:ext uri="{FF2B5EF4-FFF2-40B4-BE49-F238E27FC236}">
                <a16:creationId xmlns:a16="http://schemas.microsoft.com/office/drawing/2014/main" id="{D2C2CD09-2842-E54B-BFA0-AA5900B24747}"/>
              </a:ext>
            </a:extLst>
          </p:cNvPr>
          <p:cNvSpPr>
            <a:spLocks noGrp="1"/>
          </p:cNvSpPr>
          <p:nvPr>
            <p:ph sz="quarter" idx="13"/>
          </p:nvPr>
        </p:nvSpPr>
        <p:spPr/>
        <p:txBody>
          <a:bodyPr/>
          <a:lstStyle/>
          <a:p>
            <a:pPr marL="0" indent="0">
              <a:buNone/>
            </a:pPr>
            <a:r>
              <a:rPr lang="en-US" dirty="0"/>
              <a:t>LINE GRAPHS- are used to track changes over a period of time. </a:t>
            </a:r>
          </a:p>
        </p:txBody>
      </p:sp>
      <p:pic>
        <p:nvPicPr>
          <p:cNvPr id="11" name="Picture 10">
            <a:extLst>
              <a:ext uri="{FF2B5EF4-FFF2-40B4-BE49-F238E27FC236}">
                <a16:creationId xmlns:a16="http://schemas.microsoft.com/office/drawing/2014/main" id="{68EEF236-99C1-644A-8936-FBC70CB45FE9}"/>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913774" y="3157536"/>
            <a:ext cx="4432300" cy="2263775"/>
          </a:xfrm>
          <a:prstGeom prst="rect">
            <a:avLst/>
          </a:prstGeom>
        </p:spPr>
      </p:pic>
      <p:pic>
        <p:nvPicPr>
          <p:cNvPr id="17" name="Picture 16">
            <a:extLst>
              <a:ext uri="{FF2B5EF4-FFF2-40B4-BE49-F238E27FC236}">
                <a16:creationId xmlns:a16="http://schemas.microsoft.com/office/drawing/2014/main" id="{5B821E3B-8FA3-A746-928A-DD94F69373AD}"/>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a:off x="6481761" y="3014103"/>
            <a:ext cx="4572000" cy="2638041"/>
          </a:xfrm>
          <a:prstGeom prst="rect">
            <a:avLst/>
          </a:prstGeom>
        </p:spPr>
      </p:pic>
    </p:spTree>
    <p:extLst>
      <p:ext uri="{BB962C8B-B14F-4D97-AF65-F5344CB8AC3E}">
        <p14:creationId xmlns:p14="http://schemas.microsoft.com/office/powerpoint/2010/main" val="4529890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5CA64-DEE4-F44A-90C7-3F40F9FC0406}"/>
              </a:ext>
            </a:extLst>
          </p:cNvPr>
          <p:cNvSpPr>
            <a:spLocks noGrp="1"/>
          </p:cNvSpPr>
          <p:nvPr>
            <p:ph type="title"/>
          </p:nvPr>
        </p:nvSpPr>
        <p:spPr/>
        <p:txBody>
          <a:bodyPr/>
          <a:lstStyle/>
          <a:p>
            <a:r>
              <a:rPr lang="en-US" dirty="0"/>
              <a:t>Statistical tables and graphs</a:t>
            </a:r>
          </a:p>
        </p:txBody>
      </p:sp>
      <p:sp>
        <p:nvSpPr>
          <p:cNvPr id="3" name="Content Placeholder 2">
            <a:extLst>
              <a:ext uri="{FF2B5EF4-FFF2-40B4-BE49-F238E27FC236}">
                <a16:creationId xmlns:a16="http://schemas.microsoft.com/office/drawing/2014/main" id="{BBB6434C-6DFD-0545-B60B-7D27DED1EB02}"/>
              </a:ext>
            </a:extLst>
          </p:cNvPr>
          <p:cNvSpPr>
            <a:spLocks noGrp="1"/>
          </p:cNvSpPr>
          <p:nvPr>
            <p:ph sz="quarter" idx="13"/>
          </p:nvPr>
        </p:nvSpPr>
        <p:spPr/>
        <p:txBody>
          <a:bodyPr/>
          <a:lstStyle/>
          <a:p>
            <a:r>
              <a:rPr lang="en-US" dirty="0"/>
              <a:t>Our group chose to analyze covid-19 cases by using statistical tables and graphs.</a:t>
            </a:r>
          </a:p>
          <a:p>
            <a:r>
              <a:rPr lang="en-US" dirty="0"/>
              <a:t>Researchers speculated that covid-19 had been exposed to the public prior to the spike in cases in march.</a:t>
            </a:r>
          </a:p>
        </p:txBody>
      </p:sp>
      <p:pic>
        <p:nvPicPr>
          <p:cNvPr id="11" name="Picture 10">
            <a:extLst>
              <a:ext uri="{FF2B5EF4-FFF2-40B4-BE49-F238E27FC236}">
                <a16:creationId xmlns:a16="http://schemas.microsoft.com/office/drawing/2014/main" id="{F76C5A1E-9B58-BB48-B0FF-8FCD83F737A4}"/>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7292349" y="3782033"/>
            <a:ext cx="4371975" cy="2457450"/>
          </a:xfrm>
          <a:prstGeom prst="rect">
            <a:avLst/>
          </a:prstGeom>
        </p:spPr>
      </p:pic>
    </p:spTree>
    <p:extLst>
      <p:ext uri="{BB962C8B-B14F-4D97-AF65-F5344CB8AC3E}">
        <p14:creationId xmlns:p14="http://schemas.microsoft.com/office/powerpoint/2010/main" val="34243353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D23FFD-921F-6E4A-9F42-3C3FB9141FC0}"/>
              </a:ext>
            </a:extLst>
          </p:cNvPr>
          <p:cNvSpPr>
            <a:spLocks noGrp="1"/>
          </p:cNvSpPr>
          <p:nvPr>
            <p:ph type="title"/>
          </p:nvPr>
        </p:nvSpPr>
        <p:spPr/>
        <p:txBody>
          <a:bodyPr/>
          <a:lstStyle/>
          <a:p>
            <a:r>
              <a:rPr lang="en-US" dirty="0"/>
              <a:t>Coronavirus 19 (</a:t>
            </a:r>
            <a:r>
              <a:rPr lang="en-US" dirty="0" err="1"/>
              <a:t>sars</a:t>
            </a:r>
            <a:r>
              <a:rPr lang="en-US" dirty="0"/>
              <a:t>)</a:t>
            </a:r>
          </a:p>
        </p:txBody>
      </p:sp>
      <p:pic>
        <p:nvPicPr>
          <p:cNvPr id="7" name="Content Placeholder 6">
            <a:extLst>
              <a:ext uri="{FF2B5EF4-FFF2-40B4-BE49-F238E27FC236}">
                <a16:creationId xmlns:a16="http://schemas.microsoft.com/office/drawing/2014/main" id="{800F213E-E1D8-F94C-A5E0-BA0FABFE179A}"/>
              </a:ext>
            </a:extLst>
          </p:cNvPr>
          <p:cNvPicPr>
            <a:picLocks noGrp="1" noChangeAspect="1"/>
          </p:cNvPicPr>
          <p:nvPr>
            <p:ph sz="quarter" idx="13"/>
          </p:nvPr>
        </p:nvPicPr>
        <p:blipFill>
          <a:blip r:embed="rId2"/>
          <a:stretch>
            <a:fillRect/>
          </a:stretch>
        </p:blipFill>
        <p:spPr>
          <a:xfrm>
            <a:off x="1879600" y="2366963"/>
            <a:ext cx="3301999" cy="3424237"/>
          </a:xfrm>
        </p:spPr>
      </p:pic>
      <p:sp>
        <p:nvSpPr>
          <p:cNvPr id="5" name="Content Placeholder 4">
            <a:extLst>
              <a:ext uri="{FF2B5EF4-FFF2-40B4-BE49-F238E27FC236}">
                <a16:creationId xmlns:a16="http://schemas.microsoft.com/office/drawing/2014/main" id="{30824F38-B4ED-E64F-B3CF-8A1E31B66F39}"/>
              </a:ext>
            </a:extLst>
          </p:cNvPr>
          <p:cNvSpPr>
            <a:spLocks noGrp="1"/>
          </p:cNvSpPr>
          <p:nvPr>
            <p:ph sz="quarter" idx="14"/>
          </p:nvPr>
        </p:nvSpPr>
        <p:spPr/>
        <p:txBody>
          <a:bodyPr>
            <a:normAutofit fontScale="85000" lnSpcReduction="10000"/>
          </a:bodyPr>
          <a:lstStyle/>
          <a:p>
            <a:r>
              <a:rPr lang="en-US" dirty="0"/>
              <a:t>The first case of COVID-19 was confirmed in New York State on March 1, 2020, in a 39-year-old health care worker who had returned home to Manhattan from Iran on February 25.On March 3, New York Governor Andrew Cuomo announced that the first recorded case of person-to-person spread in New York State had been confirmed via a New Rochelle man who was working at a law firm within One Grand Central Place in Midtown Manhattan. </a:t>
            </a:r>
          </a:p>
        </p:txBody>
      </p:sp>
    </p:spTree>
    <p:extLst>
      <p:ext uri="{BB962C8B-B14F-4D97-AF65-F5344CB8AC3E}">
        <p14:creationId xmlns:p14="http://schemas.microsoft.com/office/powerpoint/2010/main" val="7950119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5A62A6-AB24-2240-B99C-C80A4057B8A1}"/>
              </a:ext>
            </a:extLst>
          </p:cNvPr>
          <p:cNvSpPr>
            <a:spLocks noGrp="1"/>
          </p:cNvSpPr>
          <p:nvPr>
            <p:ph type="title"/>
          </p:nvPr>
        </p:nvSpPr>
        <p:spPr/>
        <p:txBody>
          <a:bodyPr/>
          <a:lstStyle/>
          <a:p>
            <a:r>
              <a:rPr lang="en-US" dirty="0"/>
              <a:t>As time progresses…more cases arise</a:t>
            </a:r>
          </a:p>
        </p:txBody>
      </p:sp>
      <p:sp>
        <p:nvSpPr>
          <p:cNvPr id="3" name="Content Placeholder 2">
            <a:extLst>
              <a:ext uri="{FF2B5EF4-FFF2-40B4-BE49-F238E27FC236}">
                <a16:creationId xmlns:a16="http://schemas.microsoft.com/office/drawing/2014/main" id="{7C352710-F595-0441-8BFC-D18CE038E0A2}"/>
              </a:ext>
            </a:extLst>
          </p:cNvPr>
          <p:cNvSpPr>
            <a:spLocks noGrp="1"/>
          </p:cNvSpPr>
          <p:nvPr>
            <p:ph sz="quarter" idx="13"/>
          </p:nvPr>
        </p:nvSpPr>
        <p:spPr/>
        <p:txBody>
          <a:bodyPr>
            <a:noAutofit/>
          </a:bodyPr>
          <a:lstStyle/>
          <a:p>
            <a:r>
              <a:rPr lang="en-US" sz="1800" dirty="0"/>
              <a:t>March 9, Mayor Bill de Blasio announced that there were 16 confirmed cases of COVID-19 in New York City. </a:t>
            </a:r>
          </a:p>
          <a:p>
            <a:r>
              <a:rPr lang="en-US" sz="1800" dirty="0"/>
              <a:t>The virus then grew exponentially: by March 25, over 17,800 cases had been confirmed in New York City, with 199 deaths. At the time, the city’s infection rate was five times higher than the rest of the country, and its cases and were one-third of total confirmed US cases. </a:t>
            </a:r>
          </a:p>
        </p:txBody>
      </p:sp>
      <p:sp>
        <p:nvSpPr>
          <p:cNvPr id="4" name="Content Placeholder 3">
            <a:extLst>
              <a:ext uri="{FF2B5EF4-FFF2-40B4-BE49-F238E27FC236}">
                <a16:creationId xmlns:a16="http://schemas.microsoft.com/office/drawing/2014/main" id="{652B3D22-6867-C747-97D4-83941031B29A}"/>
              </a:ext>
            </a:extLst>
          </p:cNvPr>
          <p:cNvSpPr>
            <a:spLocks noGrp="1"/>
          </p:cNvSpPr>
          <p:nvPr>
            <p:ph sz="quarter" idx="14"/>
          </p:nvPr>
        </p:nvSpPr>
        <p:spPr/>
        <p:txBody>
          <a:bodyPr>
            <a:normAutofit/>
          </a:bodyPr>
          <a:lstStyle/>
          <a:p>
            <a:r>
              <a:rPr lang="en-US" sz="1800" dirty="0"/>
              <a:t>March 27, infection in New York City surpassed 23,000, with 365 deaths. Queens was the worst-affected borough by number of deaths, with over a third of total deaths. As of April 4, there were 1,200 medical military personnel serving on the USNS Comfort. 2,700 New York State National Guard forces had also been deployed. </a:t>
            </a:r>
          </a:p>
        </p:txBody>
      </p:sp>
    </p:spTree>
    <p:extLst>
      <p:ext uri="{BB962C8B-B14F-4D97-AF65-F5344CB8AC3E}">
        <p14:creationId xmlns:p14="http://schemas.microsoft.com/office/powerpoint/2010/main" val="22459627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8E5E19E9-2443-FD43-8850-411710C345EC}"/>
              </a:ext>
            </a:extLst>
          </p:cNvPr>
          <p:cNvSpPr>
            <a:spLocks noGrp="1"/>
          </p:cNvSpPr>
          <p:nvPr>
            <p:ph type="title"/>
          </p:nvPr>
        </p:nvSpPr>
        <p:spPr/>
        <p:txBody>
          <a:bodyPr/>
          <a:lstStyle/>
          <a:p>
            <a:r>
              <a:rPr lang="en-US" dirty="0"/>
              <a:t>Coronavirus in </a:t>
            </a:r>
            <a:r>
              <a:rPr lang="en-US" dirty="0" err="1"/>
              <a:t>nyc</a:t>
            </a:r>
            <a:endParaRPr lang="en-US" dirty="0"/>
          </a:p>
        </p:txBody>
      </p:sp>
      <p:pic>
        <p:nvPicPr>
          <p:cNvPr id="10" name="Content Placeholder 9">
            <a:extLst>
              <a:ext uri="{FF2B5EF4-FFF2-40B4-BE49-F238E27FC236}">
                <a16:creationId xmlns:a16="http://schemas.microsoft.com/office/drawing/2014/main" id="{E7DFFEFA-FC0A-AF48-A3B0-93B7EEBFAE69}"/>
              </a:ext>
            </a:extLst>
          </p:cNvPr>
          <p:cNvPicPr>
            <a:picLocks noGrp="1"/>
          </p:cNvPicPr>
          <p:nvPr>
            <p:ph sz="quarter" idx="13"/>
          </p:nvPr>
        </p:nvPicPr>
        <p:blipFill>
          <a:blip r:embed="rId2"/>
          <a:stretch>
            <a:fillRect/>
          </a:stretch>
        </p:blipFill>
        <p:spPr>
          <a:xfrm>
            <a:off x="331883" y="2214694"/>
            <a:ext cx="9548385" cy="3614816"/>
          </a:xfrm>
          <a:prstGeom prst="rect">
            <a:avLst/>
          </a:prstGeom>
        </p:spPr>
      </p:pic>
    </p:spTree>
    <p:extLst>
      <p:ext uri="{BB962C8B-B14F-4D97-AF65-F5344CB8AC3E}">
        <p14:creationId xmlns:p14="http://schemas.microsoft.com/office/powerpoint/2010/main" val="34278979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868C95-2983-574D-B302-754269D66B77}"/>
              </a:ext>
            </a:extLst>
          </p:cNvPr>
          <p:cNvSpPr>
            <a:spLocks noGrp="1"/>
          </p:cNvSpPr>
          <p:nvPr>
            <p:ph type="title"/>
          </p:nvPr>
        </p:nvSpPr>
        <p:spPr/>
        <p:txBody>
          <a:bodyPr/>
          <a:lstStyle/>
          <a:p>
            <a:r>
              <a:rPr lang="en-US" dirty="0"/>
              <a:t>Coronavirus in </a:t>
            </a:r>
            <a:r>
              <a:rPr lang="en-US" dirty="0" err="1"/>
              <a:t>nyc</a:t>
            </a:r>
            <a:r>
              <a:rPr lang="en-US" dirty="0"/>
              <a:t> (cont’d)</a:t>
            </a:r>
          </a:p>
        </p:txBody>
      </p:sp>
      <p:pic>
        <p:nvPicPr>
          <p:cNvPr id="4" name="Content Placeholder 3">
            <a:extLst>
              <a:ext uri="{FF2B5EF4-FFF2-40B4-BE49-F238E27FC236}">
                <a16:creationId xmlns:a16="http://schemas.microsoft.com/office/drawing/2014/main" id="{E8E2FB4B-D724-5943-81F3-F50161D1062F}"/>
              </a:ext>
            </a:extLst>
          </p:cNvPr>
          <p:cNvPicPr>
            <a:picLocks noGrp="1"/>
          </p:cNvPicPr>
          <p:nvPr>
            <p:ph sz="quarter" idx="13"/>
          </p:nvPr>
        </p:nvPicPr>
        <p:blipFill>
          <a:blip r:embed="rId2"/>
          <a:stretch>
            <a:fillRect/>
          </a:stretch>
        </p:blipFill>
        <p:spPr>
          <a:xfrm>
            <a:off x="1021277" y="2107816"/>
            <a:ext cx="8728364" cy="3473587"/>
          </a:xfrm>
          <a:prstGeom prst="rect">
            <a:avLst/>
          </a:prstGeom>
        </p:spPr>
      </p:pic>
    </p:spTree>
    <p:extLst>
      <p:ext uri="{BB962C8B-B14F-4D97-AF65-F5344CB8AC3E}">
        <p14:creationId xmlns:p14="http://schemas.microsoft.com/office/powerpoint/2010/main" val="20318496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D61439-5DE3-6246-B445-C88D0FD58463}"/>
              </a:ext>
            </a:extLst>
          </p:cNvPr>
          <p:cNvSpPr>
            <a:spLocks noGrp="1"/>
          </p:cNvSpPr>
          <p:nvPr>
            <p:ph type="title"/>
          </p:nvPr>
        </p:nvSpPr>
        <p:spPr>
          <a:xfrm>
            <a:off x="913775" y="609600"/>
            <a:ext cx="3935688" cy="767938"/>
          </a:xfrm>
        </p:spPr>
        <p:txBody>
          <a:bodyPr/>
          <a:lstStyle/>
          <a:p>
            <a:r>
              <a:rPr lang="en-US" dirty="0"/>
              <a:t>correlation</a:t>
            </a:r>
          </a:p>
        </p:txBody>
      </p:sp>
      <p:pic>
        <p:nvPicPr>
          <p:cNvPr id="6" name="Content Placeholder 5">
            <a:extLst>
              <a:ext uri="{FF2B5EF4-FFF2-40B4-BE49-F238E27FC236}">
                <a16:creationId xmlns:a16="http://schemas.microsoft.com/office/drawing/2014/main" id="{63B1616B-F988-1A40-A518-8ECEC019AB8E}"/>
              </a:ext>
            </a:extLst>
          </p:cNvPr>
          <p:cNvPicPr>
            <a:picLocks noGrp="1" noChangeAspect="1"/>
          </p:cNvPicPr>
          <p:nvPr>
            <p:ph sz="quarter" idx="13"/>
          </p:nvPr>
        </p:nvPicPr>
        <p:blipFill>
          <a:blip r:embed="rId2"/>
          <a:stretch>
            <a:fillRect/>
          </a:stretch>
        </p:blipFill>
        <p:spPr>
          <a:xfrm>
            <a:off x="6234906" y="609600"/>
            <a:ext cx="3886200" cy="5181600"/>
          </a:xfrm>
        </p:spPr>
      </p:pic>
      <p:sp>
        <p:nvSpPr>
          <p:cNvPr id="4" name="Text Placeholder 3">
            <a:extLst>
              <a:ext uri="{FF2B5EF4-FFF2-40B4-BE49-F238E27FC236}">
                <a16:creationId xmlns:a16="http://schemas.microsoft.com/office/drawing/2014/main" id="{F80CFEDF-36A1-6F40-BA9F-7C5D484962B1}"/>
              </a:ext>
            </a:extLst>
          </p:cNvPr>
          <p:cNvSpPr>
            <a:spLocks noGrp="1"/>
          </p:cNvSpPr>
          <p:nvPr>
            <p:ph type="body" sz="half" idx="2"/>
          </p:nvPr>
        </p:nvSpPr>
        <p:spPr>
          <a:xfrm>
            <a:off x="913774" y="1377538"/>
            <a:ext cx="3935689" cy="4413662"/>
          </a:xfrm>
        </p:spPr>
        <p:txBody>
          <a:bodyPr>
            <a:normAutofit/>
          </a:bodyPr>
          <a:lstStyle/>
          <a:p>
            <a:r>
              <a:rPr lang="en-US" dirty="0"/>
              <a:t>As </a:t>
            </a:r>
            <a:r>
              <a:rPr lang="en-US" dirty="0" err="1"/>
              <a:t>covid</a:t>
            </a:r>
            <a:r>
              <a:rPr lang="en-US" dirty="0"/>
              <a:t> cases spike, more deaths occur. However after being advised by health care professionals, some ignore symptoms and maybe spreading the virus without knowledge. </a:t>
            </a:r>
          </a:p>
          <a:p>
            <a:r>
              <a:rPr lang="en-US" dirty="0" err="1"/>
              <a:t>Covid</a:t>
            </a:r>
            <a:r>
              <a:rPr lang="en-US" dirty="0"/>
              <a:t> impacted the economy by causing businesses to close down.</a:t>
            </a:r>
          </a:p>
          <a:p>
            <a:r>
              <a:rPr lang="en-US" dirty="0"/>
              <a:t>Many restaurants were able to reopen at a certain capacity which still cannot make up for the income lost during the major shutdown </a:t>
            </a:r>
            <a:r>
              <a:rPr lang="en-US" dirty="0" err="1"/>
              <a:t>nyc</a:t>
            </a:r>
            <a:r>
              <a:rPr lang="en-US" dirty="0"/>
              <a:t> experienced. </a:t>
            </a:r>
          </a:p>
          <a:p>
            <a:endParaRPr lang="en-US" dirty="0"/>
          </a:p>
        </p:txBody>
      </p:sp>
    </p:spTree>
    <p:extLst>
      <p:ext uri="{BB962C8B-B14F-4D97-AF65-F5344CB8AC3E}">
        <p14:creationId xmlns:p14="http://schemas.microsoft.com/office/powerpoint/2010/main" val="1302830540"/>
      </p:ext>
    </p:extLst>
  </p:cSld>
  <p:clrMapOvr>
    <a:masterClrMapping/>
  </p:clrMapOvr>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Droplet</Template>
  <TotalTime>615</TotalTime>
  <Words>824</Words>
  <Application>Microsoft Macintosh PowerPoint</Application>
  <PresentationFormat>Widescreen</PresentationFormat>
  <Paragraphs>46</Paragraphs>
  <Slides>15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Arial</vt:lpstr>
      <vt:lpstr>Tw Cen MT</vt:lpstr>
      <vt:lpstr>Droplet</vt:lpstr>
      <vt:lpstr>Statistical tables and graphs</vt:lpstr>
      <vt:lpstr>Statistical tables and graphs</vt:lpstr>
      <vt:lpstr>STATISTICAL TABLES AND GRAPHS</vt:lpstr>
      <vt:lpstr>Statistical tables and graphs</vt:lpstr>
      <vt:lpstr>Coronavirus 19 (sars)</vt:lpstr>
      <vt:lpstr>As time progresses…more cases arise</vt:lpstr>
      <vt:lpstr>Coronavirus in nyc</vt:lpstr>
      <vt:lpstr>Coronavirus in nyc (cont’d)</vt:lpstr>
      <vt:lpstr>correlation</vt:lpstr>
      <vt:lpstr>Economic impact</vt:lpstr>
      <vt:lpstr>Economic impact (cont’d)</vt:lpstr>
      <vt:lpstr>Economic impact (cont’d)</vt:lpstr>
      <vt:lpstr>Economic impact (cont’d)</vt:lpstr>
      <vt:lpstr>Corona virus pandemic </vt:lpstr>
      <vt:lpstr>Statistical tables and graphs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Statistical tables and graphs</dc:title>
  <dc:creator>CHRISTINA MOJUM</dc:creator>
  <cp:lastModifiedBy>CHRISTINA MOJUM</cp:lastModifiedBy>
  <cp:revision>11</cp:revision>
  <dcterms:created xsi:type="dcterms:W3CDTF">2020-12-04T03:36:41Z</dcterms:created>
  <dcterms:modified xsi:type="dcterms:W3CDTF">2020-12-08T10:16:16Z</dcterms:modified>
</cp:coreProperties>
</file>