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71" r:id="rId31"/>
    <p:sldId id="287" r:id="rId32"/>
    <p:sldId id="288" r:id="rId33"/>
    <p:sldId id="290"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87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FE053D-F42D-A944-A554-2D644DC64912}" type="datetimeFigureOut">
              <a:rPr lang="en-US" smtClean="0"/>
              <a:t>1/26/20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304829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FE053D-F42D-A944-A554-2D644DC64912}" type="datetimeFigureOut">
              <a:rPr lang="en-US" smtClean="0"/>
              <a:t>1/26/20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817411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FE053D-F42D-A944-A554-2D644DC64912}" type="datetimeFigureOut">
              <a:rPr lang="en-US" smtClean="0"/>
              <a:t>1/26/20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395086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FE053D-F42D-A944-A554-2D644DC64912}" type="datetimeFigureOut">
              <a:rPr lang="en-US" smtClean="0"/>
              <a:t>1/26/20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290125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FE053D-F42D-A944-A554-2D644DC64912}" type="datetimeFigureOut">
              <a:rPr lang="en-US" smtClean="0"/>
              <a:t>1/26/20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86709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FE053D-F42D-A944-A554-2D644DC64912}" type="datetimeFigureOut">
              <a:rPr lang="en-US" smtClean="0"/>
              <a:t>1/26/20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7326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E053D-F42D-A944-A554-2D644DC64912}" type="datetimeFigureOut">
              <a:rPr lang="en-US" smtClean="0"/>
              <a:t>1/26/20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6953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FE053D-F42D-A944-A554-2D644DC64912}" type="datetimeFigureOut">
              <a:rPr lang="en-US" smtClean="0"/>
              <a:t>1/26/20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530472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FE053D-F42D-A944-A554-2D644DC64912}" type="datetimeFigureOut">
              <a:rPr lang="en-US" smtClean="0"/>
              <a:t>1/26/20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14811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FE053D-F42D-A944-A554-2D644DC64912}" type="datetimeFigureOut">
              <a:rPr lang="en-US" smtClean="0"/>
              <a:t>1/26/20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620426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FE053D-F42D-A944-A554-2D644DC64912}" type="datetimeFigureOut">
              <a:rPr lang="en-US" smtClean="0"/>
              <a:t>1/26/20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87FA6-1EBE-FB4E-BCB0-14772AE84E52}" type="slidenum">
              <a:rPr lang="en-US" smtClean="0"/>
              <a:t>‹#›</a:t>
            </a:fld>
            <a:endParaRPr lang="en-US"/>
          </a:p>
        </p:txBody>
      </p:sp>
    </p:spTree>
    <p:extLst>
      <p:ext uri="{BB962C8B-B14F-4D97-AF65-F5344CB8AC3E}">
        <p14:creationId xmlns:p14="http://schemas.microsoft.com/office/powerpoint/2010/main" val="1312808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E053D-F42D-A944-A554-2D644DC64912}" type="datetimeFigureOut">
              <a:rPr lang="en-US" smtClean="0"/>
              <a:t>1/26/20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87FA6-1EBE-FB4E-BCB0-14772AE84E52}" type="slidenum">
              <a:rPr lang="en-US" smtClean="0"/>
              <a:t>‹#›</a:t>
            </a:fld>
            <a:endParaRPr lang="en-US"/>
          </a:p>
        </p:txBody>
      </p:sp>
    </p:spTree>
    <p:extLst>
      <p:ext uri="{BB962C8B-B14F-4D97-AF65-F5344CB8AC3E}">
        <p14:creationId xmlns:p14="http://schemas.microsoft.com/office/powerpoint/2010/main" val="3799116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Thesis Statement</a:t>
            </a:r>
            <a:endParaRPr lang="en-US" dirty="0"/>
          </a:p>
        </p:txBody>
      </p:sp>
      <p:sp>
        <p:nvSpPr>
          <p:cNvPr id="3" name="Subtitle 2"/>
          <p:cNvSpPr>
            <a:spLocks noGrp="1"/>
          </p:cNvSpPr>
          <p:nvPr>
            <p:ph type="subTitle" idx="1"/>
          </p:nvPr>
        </p:nvSpPr>
        <p:spPr/>
        <p:txBody>
          <a:bodyPr/>
          <a:lstStyle/>
          <a:p>
            <a:r>
              <a:rPr lang="en-US" dirty="0" smtClean="0"/>
              <a:t>You don’t have an essay without one.</a:t>
            </a:r>
            <a:endParaRPr lang="en-US" dirty="0"/>
          </a:p>
        </p:txBody>
      </p:sp>
    </p:spTree>
    <p:extLst>
      <p:ext uri="{BB962C8B-B14F-4D97-AF65-F5344CB8AC3E}">
        <p14:creationId xmlns:p14="http://schemas.microsoft.com/office/powerpoint/2010/main" val="16672624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thesis statement?</a:t>
            </a:r>
            <a:endParaRPr lang="en-US" dirty="0"/>
          </a:p>
        </p:txBody>
      </p:sp>
      <p:sp>
        <p:nvSpPr>
          <p:cNvPr id="3" name="Content Placeholder 2"/>
          <p:cNvSpPr>
            <a:spLocks noGrp="1"/>
          </p:cNvSpPr>
          <p:nvPr>
            <p:ph idx="1"/>
          </p:nvPr>
        </p:nvSpPr>
        <p:spPr/>
        <p:txBody>
          <a:bodyPr/>
          <a:lstStyle/>
          <a:p>
            <a:r>
              <a:rPr lang="en-US" dirty="0" smtClean="0"/>
              <a:t>A thesis statement is one sentence in the introduction that states the main idea of your essay.</a:t>
            </a:r>
          </a:p>
        </p:txBody>
      </p:sp>
    </p:spTree>
    <p:extLst>
      <p:ext uri="{BB962C8B-B14F-4D97-AF65-F5344CB8AC3E}">
        <p14:creationId xmlns:p14="http://schemas.microsoft.com/office/powerpoint/2010/main" val="34215105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thesis statement must . . .</a:t>
            </a:r>
            <a:endParaRPr lang="en-US" dirty="0"/>
          </a:p>
        </p:txBody>
      </p:sp>
      <p:sp>
        <p:nvSpPr>
          <p:cNvPr id="3" name="Content Placeholder 2"/>
          <p:cNvSpPr>
            <a:spLocks noGrp="1"/>
          </p:cNvSpPr>
          <p:nvPr>
            <p:ph idx="1"/>
          </p:nvPr>
        </p:nvSpPr>
        <p:spPr/>
        <p:txBody>
          <a:bodyPr/>
          <a:lstStyle/>
          <a:p>
            <a:r>
              <a:rPr lang="en-US" dirty="0"/>
              <a:t>b</a:t>
            </a:r>
            <a:r>
              <a:rPr lang="en-US" dirty="0" smtClean="0"/>
              <a:t>e a specific claim that can be developed into a full-length discussion. </a:t>
            </a:r>
          </a:p>
          <a:p>
            <a:endParaRPr lang="en-US" dirty="0" smtClean="0"/>
          </a:p>
          <a:p>
            <a:r>
              <a:rPr lang="en-US" dirty="0"/>
              <a:t>d</a:t>
            </a:r>
            <a:r>
              <a:rPr lang="en-US" dirty="0" smtClean="0"/>
              <a:t>irectly answer the question asked of you.</a:t>
            </a:r>
          </a:p>
          <a:p>
            <a:endParaRPr lang="en-US" dirty="0" smtClean="0"/>
          </a:p>
          <a:p>
            <a:r>
              <a:rPr lang="en-US" dirty="0"/>
              <a:t>r</a:t>
            </a:r>
            <a:r>
              <a:rPr lang="en-US" dirty="0" smtClean="0"/>
              <a:t>emain the focus of the entire essay.</a:t>
            </a:r>
            <a:endParaRPr lang="en-US" dirty="0"/>
          </a:p>
        </p:txBody>
      </p:sp>
    </p:spTree>
    <p:extLst>
      <p:ext uri="{BB962C8B-B14F-4D97-AF65-F5344CB8AC3E}">
        <p14:creationId xmlns:p14="http://schemas.microsoft.com/office/powerpoint/2010/main" val="14168492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a good thesis statement? </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sz="2800" dirty="0" smtClean="0"/>
              <a:t>“A&amp;P” is a funny story by renowned writer John Updike about adolescence, rebellion, and issues of authority.</a:t>
            </a:r>
          </a:p>
          <a:p>
            <a:pPr marL="514350" indent="-514350">
              <a:buFont typeface="+mj-lt"/>
              <a:buAutoNum type="arabicPeriod"/>
            </a:pPr>
            <a:endParaRPr lang="en-US" sz="2800" dirty="0"/>
          </a:p>
          <a:p>
            <a:pPr marL="514350" indent="-514350">
              <a:buFont typeface="+mj-lt"/>
              <a:buAutoNum type="arabicPeriod"/>
            </a:pPr>
            <a:r>
              <a:rPr lang="en-US" sz="2800" dirty="0" smtClean="0"/>
              <a:t>This essay will discuss adolescence and rebellion as it relates to the main character of “A&amp;P” by John Updike.</a:t>
            </a:r>
          </a:p>
          <a:p>
            <a:pPr marL="514350" indent="-514350">
              <a:buFont typeface="+mj-lt"/>
              <a:buAutoNum type="arabicPeriod"/>
            </a:pPr>
            <a:endParaRPr lang="en-US" sz="2800" dirty="0" smtClean="0"/>
          </a:p>
          <a:p>
            <a:pPr marL="514350" indent="-514350">
              <a:buFont typeface="+mj-lt"/>
              <a:buAutoNum type="arabicPeriod"/>
            </a:pPr>
            <a:r>
              <a:rPr lang="en-US" sz="2800" dirty="0" smtClean="0"/>
              <a:t>When the </a:t>
            </a:r>
            <a:r>
              <a:rPr lang="en-US" sz="2800" dirty="0" err="1" smtClean="0"/>
              <a:t>progatonist</a:t>
            </a:r>
            <a:r>
              <a:rPr lang="en-US" sz="2800" dirty="0" smtClean="0"/>
              <a:t> of “A&amp;P” by John Updike takes a stand against authority, he embarks on the first step towards adulthood. </a:t>
            </a:r>
            <a:endParaRPr lang="en-US" sz="2800" dirty="0"/>
          </a:p>
        </p:txBody>
      </p:sp>
    </p:spTree>
    <p:extLst>
      <p:ext uri="{BB962C8B-B14F-4D97-AF65-F5344CB8AC3E}">
        <p14:creationId xmlns:p14="http://schemas.microsoft.com/office/powerpoint/2010/main" val="39165128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1</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“A&amp;P” is a funny story by renowned writer John Updike about adolescence, rebellion, and issues of authority. </a:t>
            </a:r>
          </a:p>
          <a:p>
            <a:endParaRPr lang="en-US" i="1" dirty="0" smtClean="0"/>
          </a:p>
          <a:p>
            <a:pPr marL="0" indent="0">
              <a:buNone/>
            </a:pPr>
            <a:r>
              <a:rPr lang="en-US" i="1" dirty="0" smtClean="0"/>
              <a:t>Click for evaluation</a:t>
            </a:r>
          </a:p>
          <a:p>
            <a:pPr marL="0" indent="0">
              <a:buNone/>
            </a:pPr>
            <a:endParaRPr lang="en-US" dirty="0" smtClean="0"/>
          </a:p>
          <a:p>
            <a:pPr marL="0" indent="0">
              <a:buNone/>
            </a:pPr>
            <a:r>
              <a:rPr lang="en-US" dirty="0" smtClean="0">
                <a:solidFill>
                  <a:srgbClr val="FF0000"/>
                </a:solidFill>
              </a:rPr>
              <a:t>This is not a good thesis statement because it is too general. Adolescence, rebellion, and issues of authority are all big topics. What point do you want to make about one or more of these topics as they relate to the story “A&amp;P”?</a:t>
            </a:r>
          </a:p>
          <a:p>
            <a:endParaRPr lang="en-US" dirty="0"/>
          </a:p>
        </p:txBody>
      </p:sp>
    </p:spTree>
    <p:extLst>
      <p:ext uri="{BB962C8B-B14F-4D97-AF65-F5344CB8AC3E}">
        <p14:creationId xmlns:p14="http://schemas.microsoft.com/office/powerpoint/2010/main" val="39682857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2</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This essay will discuss adolescence and rebellion as it relates to the main character of “A&amp;P” by John Updike.</a:t>
            </a:r>
          </a:p>
          <a:p>
            <a:endParaRPr lang="en-US" dirty="0"/>
          </a:p>
          <a:p>
            <a:pPr marL="0" indent="0">
              <a:buNone/>
            </a:pPr>
            <a:r>
              <a:rPr lang="en-US" i="1" dirty="0" smtClean="0"/>
              <a:t>Click for evaluation</a:t>
            </a:r>
          </a:p>
          <a:p>
            <a:pPr marL="0" indent="0">
              <a:buNone/>
            </a:pPr>
            <a:endParaRPr lang="en-US" dirty="0" smtClean="0"/>
          </a:p>
          <a:p>
            <a:pPr marL="0" indent="0">
              <a:buNone/>
            </a:pPr>
            <a:r>
              <a:rPr lang="en-US" dirty="0" smtClean="0">
                <a:solidFill>
                  <a:srgbClr val="FF0000"/>
                </a:solidFill>
              </a:rPr>
              <a:t>This is not a good thesis statement. It is simply an announcement of what you plan to write about. (Don’t tell the reader what you plan to discuss; just do it). What point do you want to make about adolescence and rebellion as it relates to the main character? </a:t>
            </a:r>
            <a:endParaRPr lang="en-US" dirty="0">
              <a:solidFill>
                <a:srgbClr val="FF0000"/>
              </a:solidFill>
            </a:endParaRPr>
          </a:p>
        </p:txBody>
      </p:sp>
    </p:spTree>
    <p:extLst>
      <p:ext uri="{BB962C8B-B14F-4D97-AF65-F5344CB8AC3E}">
        <p14:creationId xmlns:p14="http://schemas.microsoft.com/office/powerpoint/2010/main" val="17650147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3</a:t>
            </a:r>
            <a:endParaRPr lang="en-US" dirty="0"/>
          </a:p>
        </p:txBody>
      </p:sp>
      <p:sp>
        <p:nvSpPr>
          <p:cNvPr id="3" name="Content Placeholder 2"/>
          <p:cNvSpPr>
            <a:spLocks noGrp="1"/>
          </p:cNvSpPr>
          <p:nvPr>
            <p:ph idx="1"/>
          </p:nvPr>
        </p:nvSpPr>
        <p:spPr/>
        <p:txBody>
          <a:bodyPr>
            <a:normAutofit lnSpcReduction="10000"/>
          </a:bodyPr>
          <a:lstStyle/>
          <a:p>
            <a:r>
              <a:rPr lang="en-US" dirty="0" smtClean="0"/>
              <a:t>When the </a:t>
            </a:r>
            <a:r>
              <a:rPr lang="en-US" dirty="0" err="1" smtClean="0"/>
              <a:t>progatonist</a:t>
            </a:r>
            <a:r>
              <a:rPr lang="en-US" dirty="0" smtClean="0"/>
              <a:t> of “A&amp;P” by John Updike takes a stand against authority, he embarks on the first step towards adulthood.</a:t>
            </a:r>
          </a:p>
          <a:p>
            <a:endParaRPr lang="en-US" dirty="0" smtClean="0"/>
          </a:p>
          <a:p>
            <a:pPr marL="0" indent="0">
              <a:buNone/>
            </a:pPr>
            <a:r>
              <a:rPr lang="en-US" i="1" dirty="0" smtClean="0"/>
              <a:t>Click for evaluation</a:t>
            </a:r>
          </a:p>
          <a:p>
            <a:pPr marL="0" indent="0">
              <a:buNone/>
            </a:pPr>
            <a:endParaRPr lang="en-US" dirty="0" smtClean="0"/>
          </a:p>
          <a:p>
            <a:pPr marL="0" indent="0">
              <a:buNone/>
            </a:pPr>
            <a:r>
              <a:rPr lang="en-US" dirty="0" smtClean="0">
                <a:solidFill>
                  <a:srgbClr val="0000FF"/>
                </a:solidFill>
              </a:rPr>
              <a:t>This is a good topic sentence. It is specific. It focuses in on how the protagonist’s response to authority brings about a change. </a:t>
            </a:r>
            <a:endParaRPr lang="en-US" dirty="0">
              <a:solidFill>
                <a:srgbClr val="0000FF"/>
              </a:solidFill>
            </a:endParaRPr>
          </a:p>
        </p:txBody>
      </p:sp>
    </p:spTree>
    <p:extLst>
      <p:ext uri="{BB962C8B-B14F-4D97-AF65-F5344CB8AC3E}">
        <p14:creationId xmlns:p14="http://schemas.microsoft.com/office/powerpoint/2010/main" val="3106883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a good thesis statement?</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i="1" dirty="0" smtClean="0"/>
              <a:t>The House on Mango Street </a:t>
            </a:r>
            <a:r>
              <a:rPr lang="en-US" dirty="0" smtClean="0"/>
              <a:t>by Sandra Cisneros explores themes of personal and cultural identity through the eyes of a young </a:t>
            </a:r>
            <a:r>
              <a:rPr lang="en-US" dirty="0" smtClean="0"/>
              <a:t>Chicana </a:t>
            </a:r>
            <a:r>
              <a:rPr lang="en-US" dirty="0" smtClean="0"/>
              <a:t>woman.</a:t>
            </a:r>
          </a:p>
          <a:p>
            <a:pPr marL="514350" indent="-514350">
              <a:buFont typeface="+mj-lt"/>
              <a:buAutoNum type="arabicPeriod"/>
            </a:pPr>
            <a:endParaRPr lang="en-US" dirty="0"/>
          </a:p>
          <a:p>
            <a:pPr marL="514350" indent="-514350">
              <a:buFont typeface="+mj-lt"/>
              <a:buAutoNum type="arabicPeriod"/>
            </a:pPr>
            <a:r>
              <a:rPr lang="en-US" dirty="0" smtClean="0"/>
              <a:t>This essay will analyze the central themes in the series of vignettes that make up the novel </a:t>
            </a:r>
            <a:r>
              <a:rPr lang="en-US" i="1" dirty="0" smtClean="0"/>
              <a:t>The House on Mango Street</a:t>
            </a:r>
            <a:r>
              <a:rPr lang="en-US" dirty="0" smtClean="0"/>
              <a:t> by Sandra Cisneros. </a:t>
            </a:r>
          </a:p>
          <a:p>
            <a:pPr marL="514350" indent="-514350">
              <a:buFont typeface="+mj-lt"/>
              <a:buAutoNum type="arabicPeriod"/>
            </a:pPr>
            <a:endParaRPr lang="en-US" dirty="0"/>
          </a:p>
          <a:p>
            <a:pPr marL="514350" indent="-514350">
              <a:buFont typeface="+mj-lt"/>
              <a:buAutoNum type="arabicPeriod"/>
            </a:pPr>
            <a:r>
              <a:rPr lang="en-US" i="1" dirty="0" smtClean="0"/>
              <a:t>The House on Mango Street </a:t>
            </a:r>
            <a:r>
              <a:rPr lang="en-US" dirty="0" smtClean="0"/>
              <a:t>is a short but compelling novel by Chicana author Sandra Cisneros. </a:t>
            </a:r>
          </a:p>
          <a:p>
            <a:endParaRPr lang="en-US" dirty="0"/>
          </a:p>
          <a:p>
            <a:endParaRPr lang="en-US" dirty="0"/>
          </a:p>
        </p:txBody>
      </p:sp>
    </p:spTree>
    <p:extLst>
      <p:ext uri="{BB962C8B-B14F-4D97-AF65-F5344CB8AC3E}">
        <p14:creationId xmlns:p14="http://schemas.microsoft.com/office/powerpoint/2010/main" val="42312690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1</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solidFill>
                <a:srgbClr val="0000FF"/>
              </a:solidFill>
            </a:endParaRPr>
          </a:p>
          <a:p>
            <a:r>
              <a:rPr lang="en-US" i="1" dirty="0" smtClean="0"/>
              <a:t>The House on Mango Street </a:t>
            </a:r>
            <a:r>
              <a:rPr lang="en-US" dirty="0" smtClean="0"/>
              <a:t>by Sandra Cisneros explores themes of personal and cultural identity through the eyes of a young </a:t>
            </a:r>
            <a:r>
              <a:rPr lang="en-US" dirty="0" smtClean="0"/>
              <a:t>Chicana </a:t>
            </a:r>
            <a:r>
              <a:rPr lang="en-US" dirty="0" smtClean="0"/>
              <a:t>woman.</a:t>
            </a:r>
          </a:p>
          <a:p>
            <a:endParaRPr lang="en-US" dirty="0" smtClean="0"/>
          </a:p>
          <a:p>
            <a:pPr marL="0" indent="0">
              <a:buNone/>
            </a:pPr>
            <a:r>
              <a:rPr lang="en-US" i="1" dirty="0" smtClean="0"/>
              <a:t>Click for evaluation</a:t>
            </a:r>
          </a:p>
          <a:p>
            <a:pPr marL="0" indent="0">
              <a:buNone/>
            </a:pPr>
            <a:endParaRPr lang="en-US" dirty="0" smtClean="0"/>
          </a:p>
          <a:p>
            <a:pPr marL="0" indent="0">
              <a:buNone/>
            </a:pPr>
            <a:r>
              <a:rPr lang="en-US" dirty="0" smtClean="0">
                <a:solidFill>
                  <a:srgbClr val="0000FF"/>
                </a:solidFill>
              </a:rPr>
              <a:t>Yes, this is a good thesis statement. It specifies the central themes of the novel while also identifying the point of view from which it is told.</a:t>
            </a:r>
            <a:endParaRPr lang="en-US" dirty="0">
              <a:solidFill>
                <a:srgbClr val="0000FF"/>
              </a:solidFill>
            </a:endParaRPr>
          </a:p>
        </p:txBody>
      </p:sp>
    </p:spTree>
    <p:extLst>
      <p:ext uri="{BB962C8B-B14F-4D97-AF65-F5344CB8AC3E}">
        <p14:creationId xmlns:p14="http://schemas.microsoft.com/office/powerpoint/2010/main" val="2774699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2</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essay will analyze the central themes in the series of vignettes that make up the novel </a:t>
            </a:r>
            <a:r>
              <a:rPr lang="en-US" i="1" dirty="0" smtClean="0"/>
              <a:t>The House on Mango Street</a:t>
            </a:r>
            <a:r>
              <a:rPr lang="en-US" dirty="0" smtClean="0"/>
              <a:t> by Sandra Cisneros. </a:t>
            </a:r>
          </a:p>
          <a:p>
            <a:endParaRPr lang="en-US" dirty="0" smtClean="0"/>
          </a:p>
          <a:p>
            <a:pPr marL="0" indent="0">
              <a:buNone/>
            </a:pPr>
            <a:r>
              <a:rPr lang="en-US" i="1" dirty="0" smtClean="0"/>
              <a:t>Click for evaluation</a:t>
            </a:r>
          </a:p>
          <a:p>
            <a:pPr marL="0" indent="0">
              <a:buNone/>
            </a:pPr>
            <a:endParaRPr lang="en-US" dirty="0" smtClean="0"/>
          </a:p>
          <a:p>
            <a:pPr marL="0" indent="0">
              <a:buNone/>
            </a:pPr>
            <a:r>
              <a:rPr lang="en-US" dirty="0" smtClean="0">
                <a:solidFill>
                  <a:srgbClr val="FF0000"/>
                </a:solidFill>
              </a:rPr>
              <a:t>This is not a good thesis statement. It is just a general announcement of what you plan to write about. (Do not announce your topic in essays). What specific themes does the novel explore?</a:t>
            </a:r>
            <a:endParaRPr lang="en-US" dirty="0">
              <a:solidFill>
                <a:srgbClr val="FF0000"/>
              </a:solidFill>
            </a:endParaRPr>
          </a:p>
        </p:txBody>
      </p:sp>
    </p:spTree>
    <p:extLst>
      <p:ext uri="{BB962C8B-B14F-4D97-AF65-F5344CB8AC3E}">
        <p14:creationId xmlns:p14="http://schemas.microsoft.com/office/powerpoint/2010/main" val="2664497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3</a:t>
            </a:r>
            <a:endParaRPr lang="en-US" dirty="0"/>
          </a:p>
        </p:txBody>
      </p:sp>
      <p:sp>
        <p:nvSpPr>
          <p:cNvPr id="3" name="Content Placeholder 2"/>
          <p:cNvSpPr>
            <a:spLocks noGrp="1"/>
          </p:cNvSpPr>
          <p:nvPr>
            <p:ph idx="1"/>
          </p:nvPr>
        </p:nvSpPr>
        <p:spPr/>
        <p:txBody>
          <a:bodyPr/>
          <a:lstStyle/>
          <a:p>
            <a:r>
              <a:rPr lang="en-US" i="1" dirty="0" smtClean="0"/>
              <a:t>The House on Mango Street </a:t>
            </a:r>
            <a:r>
              <a:rPr lang="en-US" dirty="0" smtClean="0"/>
              <a:t>is a short but compelling novel by Chicana author Sandra Cisneros. </a:t>
            </a:r>
          </a:p>
          <a:p>
            <a:endParaRPr lang="en-US" dirty="0" smtClean="0"/>
          </a:p>
          <a:p>
            <a:pPr marL="0" indent="0">
              <a:buNone/>
            </a:pPr>
            <a:r>
              <a:rPr lang="en-US" i="1" dirty="0" smtClean="0"/>
              <a:t>Click for evaluation</a:t>
            </a:r>
          </a:p>
          <a:p>
            <a:pPr marL="0" indent="0">
              <a:buNone/>
            </a:pPr>
            <a:endParaRPr lang="en-US" dirty="0" smtClean="0"/>
          </a:p>
          <a:p>
            <a:pPr marL="0" indent="0">
              <a:buNone/>
            </a:pPr>
            <a:r>
              <a:rPr lang="en-US" dirty="0" smtClean="0">
                <a:solidFill>
                  <a:srgbClr val="FF0000"/>
                </a:solidFill>
              </a:rPr>
              <a:t>This is not a good thesis statement. It is just a statement of fact about the novel. </a:t>
            </a:r>
            <a:endParaRPr lang="en-US" dirty="0">
              <a:solidFill>
                <a:srgbClr val="FF0000"/>
              </a:solidFill>
            </a:endParaRPr>
          </a:p>
        </p:txBody>
      </p:sp>
    </p:spTree>
    <p:extLst>
      <p:ext uri="{BB962C8B-B14F-4D97-AF65-F5344CB8AC3E}">
        <p14:creationId xmlns:p14="http://schemas.microsoft.com/office/powerpoint/2010/main" val="29717540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a good thesis statement?</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This essay will examine the major themes in the Italian sonnet “What My Lips Have Kissed . . .” by Edna St. Vincent Millay.</a:t>
            </a:r>
          </a:p>
          <a:p>
            <a:pPr marL="514350" indent="-514350">
              <a:buFont typeface="+mj-lt"/>
              <a:buAutoNum type="arabicPeriod"/>
            </a:pPr>
            <a:endParaRPr lang="en-US" dirty="0"/>
          </a:p>
          <a:p>
            <a:pPr marL="514350" indent="-514350">
              <a:buFont typeface="+mj-lt"/>
              <a:buAutoNum type="arabicPeriod"/>
            </a:pPr>
            <a:r>
              <a:rPr lang="en-US" dirty="0" smtClean="0"/>
              <a:t>“What My Lips Have Kissed” by Edna St. Vincent Millay is a lyric poem that uses seasonal imagery to explore the theme of loss.</a:t>
            </a:r>
          </a:p>
          <a:p>
            <a:pPr marL="514350" indent="-514350">
              <a:buFont typeface="+mj-lt"/>
              <a:buAutoNum type="arabicPeriod"/>
            </a:pPr>
            <a:endParaRPr lang="en-US" dirty="0"/>
          </a:p>
          <a:p>
            <a:pPr marL="514350" indent="-514350">
              <a:buFont typeface="+mj-lt"/>
              <a:buAutoNum type="arabicPeriod"/>
            </a:pPr>
            <a:r>
              <a:rPr lang="en-US" dirty="0" smtClean="0"/>
              <a:t>“What My Lips have Kissed. . .” by Edna St. Vincent Millay is a beautiful sonnet that many people can relate to. </a:t>
            </a:r>
            <a:endParaRPr lang="en-US" dirty="0"/>
          </a:p>
        </p:txBody>
      </p:sp>
    </p:spTree>
    <p:extLst>
      <p:ext uri="{BB962C8B-B14F-4D97-AF65-F5344CB8AC3E}">
        <p14:creationId xmlns:p14="http://schemas.microsoft.com/office/powerpoint/2010/main" val="35686225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1</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essay will examine the major themes in the Italian sonnet “What My Lips Have Kissed . . .” by Edna St. Vincent Millay.</a:t>
            </a:r>
          </a:p>
          <a:p>
            <a:pPr marL="0" indent="0">
              <a:buNone/>
            </a:pPr>
            <a:endParaRPr lang="en-US" dirty="0"/>
          </a:p>
          <a:p>
            <a:pPr marL="0" indent="0">
              <a:buNone/>
            </a:pPr>
            <a:r>
              <a:rPr lang="en-US" i="1" dirty="0" smtClean="0"/>
              <a:t>Click for evaluation</a:t>
            </a:r>
          </a:p>
          <a:p>
            <a:pPr marL="0" indent="0">
              <a:buNone/>
            </a:pPr>
            <a:endParaRPr lang="en-US" dirty="0"/>
          </a:p>
          <a:p>
            <a:pPr marL="0" indent="0">
              <a:buNone/>
            </a:pPr>
            <a:r>
              <a:rPr lang="en-US" dirty="0" smtClean="0">
                <a:solidFill>
                  <a:srgbClr val="FF0000"/>
                </a:solidFill>
              </a:rPr>
              <a:t>This is not a good thesis statement. It is an announcement of what you plan to discuss (Don’t do this in essays), and it is too general. What </a:t>
            </a:r>
            <a:r>
              <a:rPr lang="en-US" i="1" dirty="0" smtClean="0">
                <a:solidFill>
                  <a:srgbClr val="FF0000"/>
                </a:solidFill>
              </a:rPr>
              <a:t>are </a:t>
            </a:r>
            <a:r>
              <a:rPr lang="en-US" dirty="0" smtClean="0">
                <a:solidFill>
                  <a:srgbClr val="FF0000"/>
                </a:solidFill>
              </a:rPr>
              <a:t>the major themes in the poem? </a:t>
            </a:r>
          </a:p>
          <a:p>
            <a:endParaRPr lang="en-US" dirty="0"/>
          </a:p>
        </p:txBody>
      </p:sp>
    </p:spTree>
    <p:extLst>
      <p:ext uri="{BB962C8B-B14F-4D97-AF65-F5344CB8AC3E}">
        <p14:creationId xmlns:p14="http://schemas.microsoft.com/office/powerpoint/2010/main" val="18783311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2</a:t>
            </a:r>
            <a:endParaRPr lang="en-US" dirty="0"/>
          </a:p>
        </p:txBody>
      </p:sp>
      <p:sp>
        <p:nvSpPr>
          <p:cNvPr id="3" name="Content Placeholder 2"/>
          <p:cNvSpPr>
            <a:spLocks noGrp="1"/>
          </p:cNvSpPr>
          <p:nvPr>
            <p:ph idx="1"/>
          </p:nvPr>
        </p:nvSpPr>
        <p:spPr/>
        <p:txBody>
          <a:bodyPr>
            <a:normAutofit lnSpcReduction="10000"/>
          </a:bodyPr>
          <a:lstStyle/>
          <a:p>
            <a:r>
              <a:rPr lang="en-US" dirty="0" smtClean="0"/>
              <a:t>“What My Lips Have Kissed” by Edna St. Vincent Millay is a lyric poem that uses seasonal imagery to explore theme of loss.</a:t>
            </a:r>
          </a:p>
          <a:p>
            <a:pPr marL="0" indent="0">
              <a:buNone/>
            </a:pPr>
            <a:endParaRPr lang="en-US" dirty="0"/>
          </a:p>
          <a:p>
            <a:pPr marL="0" indent="0">
              <a:buNone/>
            </a:pPr>
            <a:r>
              <a:rPr lang="en-US" i="1" dirty="0" smtClean="0"/>
              <a:t>Click for evaluation</a:t>
            </a:r>
          </a:p>
          <a:p>
            <a:pPr marL="0" indent="0">
              <a:buNone/>
            </a:pPr>
            <a:endParaRPr lang="en-US" dirty="0" smtClean="0"/>
          </a:p>
          <a:p>
            <a:pPr marL="0" indent="0">
              <a:buNone/>
            </a:pPr>
            <a:r>
              <a:rPr lang="en-US" dirty="0" smtClean="0">
                <a:solidFill>
                  <a:srgbClr val="0000FF"/>
                </a:solidFill>
              </a:rPr>
              <a:t>This is a good thesis statement. It identifies a specific theme and the kind of imagery the poet uses to express the theme. </a:t>
            </a:r>
            <a:endParaRPr lang="en-US" dirty="0">
              <a:solidFill>
                <a:srgbClr val="0000FF"/>
              </a:solidFill>
            </a:endParaRPr>
          </a:p>
        </p:txBody>
      </p:sp>
    </p:spTree>
    <p:extLst>
      <p:ext uri="{BB962C8B-B14F-4D97-AF65-F5344CB8AC3E}">
        <p14:creationId xmlns:p14="http://schemas.microsoft.com/office/powerpoint/2010/main" val="25645371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3</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My Lips have Kissed. . .” by Edna St. Vincent Millay is a beautiful sonnet that many people can relate to. </a:t>
            </a:r>
          </a:p>
          <a:p>
            <a:pPr marL="0" indent="0">
              <a:buNone/>
            </a:pPr>
            <a:endParaRPr lang="en-US" dirty="0"/>
          </a:p>
          <a:p>
            <a:pPr marL="0" indent="0">
              <a:buNone/>
            </a:pPr>
            <a:r>
              <a:rPr lang="en-US" i="1" dirty="0" smtClean="0"/>
              <a:t>Click for evaluation</a:t>
            </a:r>
          </a:p>
          <a:p>
            <a:pPr marL="0" indent="0">
              <a:buNone/>
            </a:pPr>
            <a:endParaRPr lang="en-US" dirty="0" smtClean="0"/>
          </a:p>
          <a:p>
            <a:pPr marL="0" indent="0">
              <a:buNone/>
            </a:pPr>
            <a:r>
              <a:rPr lang="en-US" dirty="0" smtClean="0">
                <a:solidFill>
                  <a:srgbClr val="FF0000"/>
                </a:solidFill>
              </a:rPr>
              <a:t>This is not a good thesis statement. It is simply a statement of fact, and it is vague. Also, note that opinion words such as “beautiful” mean different things to different people. </a:t>
            </a:r>
            <a:endParaRPr lang="en-US" dirty="0">
              <a:solidFill>
                <a:srgbClr val="FF0000"/>
              </a:solidFill>
            </a:endParaRPr>
          </a:p>
        </p:txBody>
      </p:sp>
    </p:spTree>
    <p:extLst>
      <p:ext uri="{BB962C8B-B14F-4D97-AF65-F5344CB8AC3E}">
        <p14:creationId xmlns:p14="http://schemas.microsoft.com/office/powerpoint/2010/main" val="25256976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forget . . .</a:t>
            </a:r>
            <a:endParaRPr lang="en-US" dirty="0"/>
          </a:p>
        </p:txBody>
      </p:sp>
      <p:sp>
        <p:nvSpPr>
          <p:cNvPr id="3" name="Content Placeholder 2"/>
          <p:cNvSpPr>
            <a:spLocks noGrp="1"/>
          </p:cNvSpPr>
          <p:nvPr>
            <p:ph idx="1"/>
          </p:nvPr>
        </p:nvSpPr>
        <p:spPr/>
        <p:txBody>
          <a:bodyPr/>
          <a:lstStyle/>
          <a:p>
            <a:r>
              <a:rPr lang="en-US" dirty="0" smtClean="0"/>
              <a:t>When writing an essay, your thesis statement must answer the question being asked of you.</a:t>
            </a:r>
          </a:p>
          <a:p>
            <a:endParaRPr lang="en-US" dirty="0"/>
          </a:p>
          <a:p>
            <a:endParaRPr lang="en-US" dirty="0"/>
          </a:p>
        </p:txBody>
      </p:sp>
    </p:spTree>
    <p:extLst>
      <p:ext uri="{BB962C8B-B14F-4D97-AF65-F5344CB8AC3E}">
        <p14:creationId xmlns:p14="http://schemas.microsoft.com/office/powerpoint/2010/main" val="14087667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Write a 2-3-page essay that discusses the role of imagery in the poem “The Lake Isle of </a:t>
            </a:r>
            <a:r>
              <a:rPr lang="en-US" dirty="0" err="1" smtClean="0"/>
              <a:t>Innisfree</a:t>
            </a:r>
            <a:r>
              <a:rPr lang="en-US" dirty="0" smtClean="0"/>
              <a:t>” by William Butler Yeats. </a:t>
            </a:r>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370755230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Which is a good thesis statement?</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“The Lake Isle of </a:t>
            </a:r>
            <a:r>
              <a:rPr lang="en-US" dirty="0" err="1" smtClean="0"/>
              <a:t>Innisfree</a:t>
            </a:r>
            <a:r>
              <a:rPr lang="en-US" dirty="0" smtClean="0"/>
              <a:t>” by William Butler Yeats is a lyric poem, which captures the feelings of a speaker at a moment in time. </a:t>
            </a:r>
          </a:p>
          <a:p>
            <a:pPr marL="514350" indent="-514350">
              <a:buFont typeface="+mj-lt"/>
              <a:buAutoNum type="arabicPeriod"/>
            </a:pPr>
            <a:endParaRPr lang="en-US" dirty="0"/>
          </a:p>
          <a:p>
            <a:pPr marL="514350" indent="-514350">
              <a:buFont typeface="+mj-lt"/>
              <a:buAutoNum type="arabicPeriod"/>
            </a:pPr>
            <a:r>
              <a:rPr lang="en-US" dirty="0" smtClean="0"/>
              <a:t>The many references to sound enhance the sensation of peace in “The Lake Isle of </a:t>
            </a:r>
            <a:r>
              <a:rPr lang="en-US" dirty="0" err="1" smtClean="0"/>
              <a:t>Innisfree</a:t>
            </a:r>
            <a:r>
              <a:rPr lang="en-US" dirty="0" smtClean="0"/>
              <a:t>” by William Butler Yeats. </a:t>
            </a:r>
          </a:p>
          <a:p>
            <a:pPr marL="514350" indent="-514350">
              <a:buFont typeface="+mj-lt"/>
              <a:buAutoNum type="arabicPeriod"/>
            </a:pPr>
            <a:endParaRPr lang="en-US" dirty="0"/>
          </a:p>
          <a:p>
            <a:pPr marL="514350" indent="-514350">
              <a:buFont typeface="+mj-lt"/>
              <a:buAutoNum type="arabicPeriod"/>
            </a:pPr>
            <a:r>
              <a:rPr lang="en-US" dirty="0" smtClean="0"/>
              <a:t>How does imagery function in “The Lake Isle of </a:t>
            </a:r>
            <a:r>
              <a:rPr lang="en-US" dirty="0" err="1" smtClean="0"/>
              <a:t>Innisfree</a:t>
            </a:r>
            <a:r>
              <a:rPr lang="en-US" dirty="0" smtClean="0"/>
              <a:t>” by William Butler Yeats? </a:t>
            </a:r>
            <a:endParaRPr lang="en-US" dirty="0"/>
          </a:p>
        </p:txBody>
      </p:sp>
    </p:spTree>
    <p:extLst>
      <p:ext uri="{BB962C8B-B14F-4D97-AF65-F5344CB8AC3E}">
        <p14:creationId xmlns:p14="http://schemas.microsoft.com/office/powerpoint/2010/main" val="2402480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1</a:t>
            </a:r>
            <a:endParaRPr lang="en-US" dirty="0"/>
          </a:p>
        </p:txBody>
      </p:sp>
      <p:sp>
        <p:nvSpPr>
          <p:cNvPr id="3" name="Content Placeholder 2"/>
          <p:cNvSpPr>
            <a:spLocks noGrp="1"/>
          </p:cNvSpPr>
          <p:nvPr>
            <p:ph idx="1"/>
          </p:nvPr>
        </p:nvSpPr>
        <p:spPr/>
        <p:txBody>
          <a:bodyPr/>
          <a:lstStyle/>
          <a:p>
            <a:r>
              <a:rPr lang="en-US" dirty="0"/>
              <a:t>“The Lake Isle of </a:t>
            </a:r>
            <a:r>
              <a:rPr lang="en-US" dirty="0" err="1" smtClean="0"/>
              <a:t>Innisfree</a:t>
            </a:r>
            <a:r>
              <a:rPr lang="en-US" dirty="0"/>
              <a:t>” by William Butler Yeats is a lyric poem, which captures the feelings of a speaker at a moment in time. </a:t>
            </a:r>
            <a:endParaRPr lang="en-US" dirty="0" smtClean="0"/>
          </a:p>
          <a:p>
            <a:endParaRPr lang="en-US" dirty="0"/>
          </a:p>
          <a:p>
            <a:pPr marL="0" indent="0">
              <a:buNone/>
            </a:pPr>
            <a:r>
              <a:rPr lang="en-US" i="1" dirty="0" smtClean="0"/>
              <a:t>Click for evaluation</a:t>
            </a:r>
          </a:p>
          <a:p>
            <a:pPr marL="0" indent="0">
              <a:buNone/>
            </a:pPr>
            <a:endParaRPr lang="en-US" dirty="0"/>
          </a:p>
          <a:p>
            <a:pPr marL="0" indent="0">
              <a:buNone/>
            </a:pPr>
            <a:r>
              <a:rPr lang="en-US" dirty="0" smtClean="0">
                <a:solidFill>
                  <a:srgbClr val="FF0000"/>
                </a:solidFill>
              </a:rPr>
              <a:t>This is not a good thesis statement. It does not answer the question about imagery. </a:t>
            </a:r>
            <a:endParaRPr lang="en-US" dirty="0">
              <a:solidFill>
                <a:srgbClr val="FF0000"/>
              </a:solidFill>
            </a:endParaRPr>
          </a:p>
        </p:txBody>
      </p:sp>
    </p:spTree>
    <p:extLst>
      <p:ext uri="{BB962C8B-B14F-4D97-AF65-F5344CB8AC3E}">
        <p14:creationId xmlns:p14="http://schemas.microsoft.com/office/powerpoint/2010/main" val="2860330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2</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many references to sound enhance the sensation of peace in “The Lake Isle of </a:t>
            </a:r>
            <a:r>
              <a:rPr lang="en-US" dirty="0" err="1" smtClean="0"/>
              <a:t>Innisfree</a:t>
            </a:r>
            <a:r>
              <a:rPr lang="en-US" dirty="0"/>
              <a:t>” by William Butler Yeats. </a:t>
            </a:r>
            <a:endParaRPr lang="en-US" dirty="0" smtClean="0"/>
          </a:p>
          <a:p>
            <a:endParaRPr lang="en-US" dirty="0"/>
          </a:p>
          <a:p>
            <a:pPr marL="0" indent="0">
              <a:buNone/>
            </a:pPr>
            <a:r>
              <a:rPr lang="en-US" i="1" dirty="0" smtClean="0"/>
              <a:t>Click for evaluation</a:t>
            </a:r>
          </a:p>
          <a:p>
            <a:pPr marL="0" indent="0">
              <a:buNone/>
            </a:pPr>
            <a:endParaRPr lang="en-US" dirty="0" smtClean="0"/>
          </a:p>
          <a:p>
            <a:pPr marL="0" indent="0">
              <a:buNone/>
            </a:pPr>
            <a:r>
              <a:rPr lang="en-US" dirty="0" smtClean="0">
                <a:solidFill>
                  <a:srgbClr val="0000FF"/>
                </a:solidFill>
              </a:rPr>
              <a:t>This is a good thesis statement. It answers the question about the role of imagery in the poem. (Remember that imagery applies to all the senses, not just to sight). </a:t>
            </a:r>
            <a:endParaRPr lang="en-US" dirty="0">
              <a:solidFill>
                <a:srgbClr val="0000FF"/>
              </a:solidFill>
            </a:endParaRPr>
          </a:p>
        </p:txBody>
      </p:sp>
    </p:spTree>
    <p:extLst>
      <p:ext uri="{BB962C8B-B14F-4D97-AF65-F5344CB8AC3E}">
        <p14:creationId xmlns:p14="http://schemas.microsoft.com/office/powerpoint/2010/main" val="3326566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3</a:t>
            </a:r>
            <a:endParaRPr lang="en-US" dirty="0"/>
          </a:p>
        </p:txBody>
      </p:sp>
      <p:sp>
        <p:nvSpPr>
          <p:cNvPr id="3" name="Content Placeholder 2"/>
          <p:cNvSpPr>
            <a:spLocks noGrp="1"/>
          </p:cNvSpPr>
          <p:nvPr>
            <p:ph idx="1"/>
          </p:nvPr>
        </p:nvSpPr>
        <p:spPr/>
        <p:txBody>
          <a:bodyPr/>
          <a:lstStyle/>
          <a:p>
            <a:r>
              <a:rPr lang="en-US" dirty="0" smtClean="0"/>
              <a:t>How does imagery function </a:t>
            </a:r>
            <a:r>
              <a:rPr lang="en-US" dirty="0"/>
              <a:t>in “The Lake Isle of </a:t>
            </a:r>
            <a:r>
              <a:rPr lang="en-US" dirty="0" err="1"/>
              <a:t>Innisfree</a:t>
            </a:r>
            <a:r>
              <a:rPr lang="en-US" dirty="0"/>
              <a:t>” by William Butler </a:t>
            </a:r>
            <a:r>
              <a:rPr lang="en-US" dirty="0" smtClean="0"/>
              <a:t>Yeats? </a:t>
            </a:r>
          </a:p>
          <a:p>
            <a:endParaRPr lang="en-US" dirty="0"/>
          </a:p>
          <a:p>
            <a:pPr marL="0" indent="0">
              <a:buNone/>
            </a:pPr>
            <a:r>
              <a:rPr lang="en-US" i="1" dirty="0" smtClean="0"/>
              <a:t>Click for evaluation</a:t>
            </a:r>
          </a:p>
          <a:p>
            <a:pPr marL="0" indent="0">
              <a:buNone/>
            </a:pPr>
            <a:endParaRPr lang="en-US" dirty="0" smtClean="0"/>
          </a:p>
          <a:p>
            <a:pPr marL="0" indent="0">
              <a:buNone/>
            </a:pPr>
            <a:r>
              <a:rPr lang="en-US" dirty="0" smtClean="0">
                <a:solidFill>
                  <a:srgbClr val="FF0000"/>
                </a:solidFill>
              </a:rPr>
              <a:t>This is not a good thesis statement. In fact, it is not a statement. It asks the question you should be answering. </a:t>
            </a:r>
            <a:endParaRPr lang="en-US" dirty="0">
              <a:solidFill>
                <a:srgbClr val="FF0000"/>
              </a:solidFill>
            </a:endParaRPr>
          </a:p>
        </p:txBody>
      </p:sp>
    </p:spTree>
    <p:extLst>
      <p:ext uri="{BB962C8B-B14F-4D97-AF65-F5344CB8AC3E}">
        <p14:creationId xmlns:p14="http://schemas.microsoft.com/office/powerpoint/2010/main" val="16589763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Write a 2-3-page essay in which you discuss the function of setting in John Updike’s short story “A&amp;P.” </a:t>
            </a:r>
            <a:endParaRPr lang="en-US" dirty="0"/>
          </a:p>
        </p:txBody>
      </p:sp>
    </p:spTree>
    <p:extLst>
      <p:ext uri="{BB962C8B-B14F-4D97-AF65-F5344CB8AC3E}">
        <p14:creationId xmlns:p14="http://schemas.microsoft.com/office/powerpoint/2010/main" val="210520143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a good thesis statement?</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“A&amp;P” by John Updike is set in a small, suburban town outside Boston in the early 1960s.</a:t>
            </a:r>
          </a:p>
          <a:p>
            <a:pPr marL="514350" indent="-514350">
              <a:buFont typeface="+mj-lt"/>
              <a:buAutoNum type="arabicPeriod"/>
            </a:pPr>
            <a:endParaRPr lang="en-US" dirty="0"/>
          </a:p>
          <a:p>
            <a:pPr marL="514350" indent="-514350">
              <a:buFont typeface="+mj-lt"/>
              <a:buAutoNum type="arabicPeriod"/>
            </a:pPr>
            <a:r>
              <a:rPr lang="en-US" dirty="0" smtClean="0"/>
              <a:t>Setting is an important element in all works of fiction, and especially in “A&amp;P” by John Updike.</a:t>
            </a:r>
          </a:p>
          <a:p>
            <a:pPr marL="514350" indent="-514350">
              <a:buFont typeface="+mj-lt"/>
              <a:buAutoNum type="arabicPeriod"/>
            </a:pPr>
            <a:endParaRPr lang="en-US" dirty="0"/>
          </a:p>
          <a:p>
            <a:pPr marL="514350" indent="-514350">
              <a:buFont typeface="+mj-lt"/>
              <a:buAutoNum type="arabicPeriod"/>
            </a:pPr>
            <a:r>
              <a:rPr lang="en-US" dirty="0" smtClean="0"/>
              <a:t>The setting of “A&amp;P” by John Updike, in a small and sleepy American town in the 1960s, highlights the discontent of the protagonist.  </a:t>
            </a:r>
            <a:endParaRPr lang="en-US" dirty="0"/>
          </a:p>
        </p:txBody>
      </p:sp>
    </p:spTree>
    <p:extLst>
      <p:ext uri="{BB962C8B-B14F-4D97-AF65-F5344CB8AC3E}">
        <p14:creationId xmlns:p14="http://schemas.microsoft.com/office/powerpoint/2010/main" val="153305280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1</a:t>
            </a:r>
            <a:endParaRPr lang="en-US" dirty="0"/>
          </a:p>
        </p:txBody>
      </p:sp>
      <p:sp>
        <p:nvSpPr>
          <p:cNvPr id="3" name="Content Placeholder 2"/>
          <p:cNvSpPr>
            <a:spLocks noGrp="1"/>
          </p:cNvSpPr>
          <p:nvPr>
            <p:ph idx="1"/>
          </p:nvPr>
        </p:nvSpPr>
        <p:spPr/>
        <p:txBody>
          <a:bodyPr>
            <a:normAutofit fontScale="92500"/>
          </a:bodyPr>
          <a:lstStyle/>
          <a:p>
            <a:r>
              <a:rPr lang="en-US" dirty="0"/>
              <a:t>“A&amp;P” by John Updike is set in a small, suburban town outside Boston in the early 1960s</a:t>
            </a:r>
            <a:r>
              <a:rPr lang="en-US" dirty="0" smtClean="0"/>
              <a:t>.</a:t>
            </a:r>
          </a:p>
          <a:p>
            <a:pPr marL="0" indent="0">
              <a:buNone/>
            </a:pPr>
            <a:endParaRPr lang="en-US" dirty="0"/>
          </a:p>
          <a:p>
            <a:pPr marL="0" indent="0">
              <a:buNone/>
            </a:pPr>
            <a:r>
              <a:rPr lang="en-US" i="1" dirty="0" smtClean="0"/>
              <a:t>Click for evaluation</a:t>
            </a:r>
          </a:p>
          <a:p>
            <a:pPr marL="0" indent="0">
              <a:buNone/>
            </a:pPr>
            <a:endParaRPr lang="en-US" dirty="0"/>
          </a:p>
          <a:p>
            <a:pPr marL="0" indent="0">
              <a:buNone/>
            </a:pPr>
            <a:r>
              <a:rPr lang="en-US" dirty="0" smtClean="0">
                <a:solidFill>
                  <a:srgbClr val="FF0000"/>
                </a:solidFill>
              </a:rPr>
              <a:t>This is not a good thesis statement. It tells where and when the story is set, but does not answer the question about the function of setting. </a:t>
            </a:r>
            <a:endParaRPr lang="en-US" dirty="0">
              <a:solidFill>
                <a:srgbClr val="FF0000"/>
              </a:solidFill>
            </a:endParaRPr>
          </a:p>
        </p:txBody>
      </p:sp>
    </p:spTree>
    <p:extLst>
      <p:ext uri="{BB962C8B-B14F-4D97-AF65-F5344CB8AC3E}">
        <p14:creationId xmlns:p14="http://schemas.microsoft.com/office/powerpoint/2010/main" val="4646510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2</a:t>
            </a:r>
            <a:endParaRPr lang="en-US" dirty="0"/>
          </a:p>
        </p:txBody>
      </p:sp>
      <p:sp>
        <p:nvSpPr>
          <p:cNvPr id="3" name="Content Placeholder 2"/>
          <p:cNvSpPr>
            <a:spLocks noGrp="1"/>
          </p:cNvSpPr>
          <p:nvPr>
            <p:ph idx="1"/>
          </p:nvPr>
        </p:nvSpPr>
        <p:spPr/>
        <p:txBody>
          <a:bodyPr>
            <a:normAutofit fontScale="92500"/>
          </a:bodyPr>
          <a:lstStyle/>
          <a:p>
            <a:r>
              <a:rPr lang="en-US" dirty="0"/>
              <a:t>Setting is an important element in all works of fiction, and especially in “A&amp;P” by John Updike</a:t>
            </a:r>
            <a:r>
              <a:rPr lang="en-US" dirty="0" smtClean="0"/>
              <a:t>.</a:t>
            </a:r>
          </a:p>
          <a:p>
            <a:endParaRPr lang="en-US" dirty="0"/>
          </a:p>
          <a:p>
            <a:pPr marL="0" indent="0">
              <a:buNone/>
            </a:pPr>
            <a:r>
              <a:rPr lang="en-US" i="1" dirty="0" smtClean="0"/>
              <a:t>Click for evaluation</a:t>
            </a:r>
          </a:p>
          <a:p>
            <a:pPr marL="0" indent="0">
              <a:buNone/>
            </a:pPr>
            <a:endParaRPr lang="en-US" dirty="0"/>
          </a:p>
          <a:p>
            <a:pPr marL="0" indent="0">
              <a:buNone/>
            </a:pPr>
            <a:r>
              <a:rPr lang="en-US" dirty="0" smtClean="0">
                <a:solidFill>
                  <a:srgbClr val="FF0000"/>
                </a:solidFill>
              </a:rPr>
              <a:t>This is not a good thesis statement. It is a general statement and does not answer the question about the function of setting in this story. </a:t>
            </a:r>
            <a:endParaRPr lang="en-US" dirty="0">
              <a:solidFill>
                <a:srgbClr val="FF0000"/>
              </a:solidFill>
            </a:endParaRPr>
          </a:p>
          <a:p>
            <a:endParaRPr lang="en-US" dirty="0"/>
          </a:p>
        </p:txBody>
      </p:sp>
    </p:spTree>
    <p:extLst>
      <p:ext uri="{BB962C8B-B14F-4D97-AF65-F5344CB8AC3E}">
        <p14:creationId xmlns:p14="http://schemas.microsoft.com/office/powerpoint/2010/main" val="3520207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3</a:t>
            </a:r>
            <a:endParaRPr lang="en-US" dirty="0"/>
          </a:p>
        </p:txBody>
      </p:sp>
      <p:sp>
        <p:nvSpPr>
          <p:cNvPr id="3" name="Content Placeholder 2"/>
          <p:cNvSpPr>
            <a:spLocks noGrp="1"/>
          </p:cNvSpPr>
          <p:nvPr>
            <p:ph idx="1"/>
          </p:nvPr>
        </p:nvSpPr>
        <p:spPr/>
        <p:txBody>
          <a:bodyPr>
            <a:normAutofit lnSpcReduction="10000"/>
          </a:bodyPr>
          <a:lstStyle/>
          <a:p>
            <a:r>
              <a:rPr lang="en-US" dirty="0"/>
              <a:t>The setting of “A&amp;P” by John Updike, in a small and sleepy American town in the 1960s, highlights the discontent of the protagonist. </a:t>
            </a:r>
            <a:endParaRPr lang="en-US" dirty="0" smtClean="0"/>
          </a:p>
          <a:p>
            <a:endParaRPr lang="en-US" dirty="0" smtClean="0"/>
          </a:p>
          <a:p>
            <a:pPr marL="0" indent="0">
              <a:buNone/>
            </a:pPr>
            <a:r>
              <a:rPr lang="en-US" i="1" dirty="0" smtClean="0"/>
              <a:t>Click for evaluation</a:t>
            </a:r>
          </a:p>
          <a:p>
            <a:pPr marL="0" indent="0">
              <a:buNone/>
            </a:pPr>
            <a:endParaRPr lang="en-US" i="1" dirty="0"/>
          </a:p>
          <a:p>
            <a:pPr marL="0" indent="0">
              <a:buNone/>
            </a:pPr>
            <a:r>
              <a:rPr lang="en-US" dirty="0" smtClean="0">
                <a:solidFill>
                  <a:srgbClr val="FF0000"/>
                </a:solidFill>
              </a:rPr>
              <a:t>This is a good thesis statement. It answers the question by telling how setting functions to help readers understand the main character. </a:t>
            </a:r>
            <a:endParaRPr lang="en-US" dirty="0">
              <a:solidFill>
                <a:srgbClr val="FF0000"/>
              </a:solidFill>
            </a:endParaRPr>
          </a:p>
        </p:txBody>
      </p:sp>
    </p:spTree>
    <p:extLst>
      <p:ext uri="{BB962C8B-B14F-4D97-AF65-F5344CB8AC3E}">
        <p14:creationId xmlns:p14="http://schemas.microsoft.com/office/powerpoint/2010/main" val="31204292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clue for developing a thesis statement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Turn the assignment prompt into a question.</a:t>
            </a:r>
          </a:p>
          <a:p>
            <a:r>
              <a:rPr lang="en-US" dirty="0" smtClean="0"/>
              <a:t>Answer that question in one sentence.</a:t>
            </a:r>
            <a:endParaRPr lang="en-US" dirty="0"/>
          </a:p>
        </p:txBody>
      </p:sp>
    </p:spTree>
    <p:extLst>
      <p:ext uri="{BB962C8B-B14F-4D97-AF65-F5344CB8AC3E}">
        <p14:creationId xmlns:p14="http://schemas.microsoft.com/office/powerpoint/2010/main" val="23770007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i="1" dirty="0" smtClean="0"/>
              <a:t>In a 2-3 page thesis-driven essay, discuss the relationship of the two main characters in Flannery O’Connor’s short story “A Good Man Is Hard to Find.”</a:t>
            </a:r>
          </a:p>
          <a:p>
            <a:endParaRPr lang="en-US" dirty="0"/>
          </a:p>
          <a:p>
            <a:pPr marL="0" indent="0">
              <a:buNone/>
            </a:pPr>
            <a:r>
              <a:rPr lang="en-US" i="1" dirty="0" smtClean="0"/>
              <a:t>Question: </a:t>
            </a:r>
            <a:r>
              <a:rPr lang="en-US" dirty="0" smtClean="0"/>
              <a:t>What is special/interesting about the relationship between the two main characters in “A Good Man Is Hard to Find?”</a:t>
            </a:r>
          </a:p>
          <a:p>
            <a:endParaRPr lang="en-US" dirty="0"/>
          </a:p>
          <a:p>
            <a:pPr marL="0" indent="0">
              <a:buNone/>
            </a:pPr>
            <a:r>
              <a:rPr lang="en-US" i="1" dirty="0" smtClean="0"/>
              <a:t>Answer: </a:t>
            </a:r>
            <a:r>
              <a:rPr lang="en-US" dirty="0" smtClean="0"/>
              <a:t>The two main characters in “A Good Man Is Hard to Find,” are complete opposites in many ways, yet in the end share a similar experience of grace and redemption.</a:t>
            </a:r>
          </a:p>
        </p:txBody>
      </p:sp>
    </p:spTree>
    <p:extLst>
      <p:ext uri="{BB962C8B-B14F-4D97-AF65-F5344CB8AC3E}">
        <p14:creationId xmlns:p14="http://schemas.microsoft.com/office/powerpoint/2010/main" val="299380953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i="1" dirty="0" smtClean="0"/>
              <a:t>In a 2-3 page thesis-driven essay discuss the unique narrative point of view of “A Rose for Emily” by William Faulkner.</a:t>
            </a:r>
          </a:p>
          <a:p>
            <a:endParaRPr lang="en-US" dirty="0"/>
          </a:p>
          <a:p>
            <a:r>
              <a:rPr lang="en-US" i="1" dirty="0" smtClean="0"/>
              <a:t>Question: </a:t>
            </a:r>
            <a:r>
              <a:rPr lang="en-US" dirty="0" smtClean="0"/>
              <a:t>What is “unique” about the narrative point of view of “A Rose for Emily?”</a:t>
            </a:r>
          </a:p>
          <a:p>
            <a:endParaRPr lang="en-US" dirty="0" smtClean="0"/>
          </a:p>
          <a:p>
            <a:r>
              <a:rPr lang="en-US" i="1" dirty="0" smtClean="0"/>
              <a:t>Answer: </a:t>
            </a:r>
            <a:r>
              <a:rPr lang="en-US" dirty="0" smtClean="0"/>
              <a:t>The distinctive first-person plural point of view of “A Rose for Emily” points to the fact that no single individual has been close enough to Emily to tell her whole life story. </a:t>
            </a:r>
            <a:endParaRPr lang="en-US" dirty="0"/>
          </a:p>
        </p:txBody>
      </p:sp>
    </p:spTree>
    <p:extLst>
      <p:ext uri="{BB962C8B-B14F-4D97-AF65-F5344CB8AC3E}">
        <p14:creationId xmlns:p14="http://schemas.microsoft.com/office/powerpoint/2010/main" val="147333011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thesis statement is</a:t>
            </a:r>
            <a:r>
              <a:rPr lang="en-US" dirty="0"/>
              <a:t> </a:t>
            </a:r>
            <a:r>
              <a:rPr lang="en-US" dirty="0" smtClean="0"/>
              <a:t>one sentence expressing the main idea of your essay.</a:t>
            </a:r>
          </a:p>
          <a:p>
            <a:endParaRPr lang="en-US" dirty="0"/>
          </a:p>
          <a:p>
            <a:r>
              <a:rPr lang="en-US" dirty="0" smtClean="0"/>
              <a:t>It is a specific idea (not a general observation) that can be developed into a full-length discussion.</a:t>
            </a:r>
          </a:p>
          <a:p>
            <a:endParaRPr lang="en-US" dirty="0"/>
          </a:p>
          <a:p>
            <a:r>
              <a:rPr lang="en-US" dirty="0" smtClean="0"/>
              <a:t>It answers the question being asked.</a:t>
            </a:r>
          </a:p>
          <a:p>
            <a:endParaRPr lang="en-US" dirty="0"/>
          </a:p>
          <a:p>
            <a:r>
              <a:rPr lang="en-US" dirty="0" smtClean="0"/>
              <a:t>It is the focus of the entire essay. </a:t>
            </a:r>
          </a:p>
          <a:p>
            <a:endParaRPr lang="en-US" dirty="0"/>
          </a:p>
          <a:p>
            <a:endParaRPr lang="en-US" dirty="0"/>
          </a:p>
          <a:p>
            <a:endParaRPr lang="en-US" dirty="0"/>
          </a:p>
        </p:txBody>
      </p:sp>
    </p:spTree>
    <p:extLst>
      <p:ext uri="{BB962C8B-B14F-4D97-AF65-F5344CB8AC3E}">
        <p14:creationId xmlns:p14="http://schemas.microsoft.com/office/powerpoint/2010/main" val="28855810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thesis statement is not . . . </a:t>
            </a:r>
            <a:endParaRPr lang="en-US" dirty="0"/>
          </a:p>
        </p:txBody>
      </p:sp>
      <p:sp>
        <p:nvSpPr>
          <p:cNvPr id="3" name="Content Placeholder 2"/>
          <p:cNvSpPr>
            <a:spLocks noGrp="1"/>
          </p:cNvSpPr>
          <p:nvPr>
            <p:ph idx="1"/>
          </p:nvPr>
        </p:nvSpPr>
        <p:spPr/>
        <p:txBody>
          <a:bodyPr/>
          <a:lstStyle/>
          <a:p>
            <a:r>
              <a:rPr lang="en-US" dirty="0" smtClean="0"/>
              <a:t>an </a:t>
            </a:r>
            <a:r>
              <a:rPr lang="en-US" dirty="0"/>
              <a:t>announcement of your topic</a:t>
            </a:r>
          </a:p>
          <a:p>
            <a:endParaRPr lang="en-US" dirty="0"/>
          </a:p>
          <a:p>
            <a:r>
              <a:rPr lang="en-US" dirty="0" smtClean="0"/>
              <a:t>a </a:t>
            </a:r>
            <a:r>
              <a:rPr lang="en-US" dirty="0"/>
              <a:t>general remark </a:t>
            </a:r>
            <a:r>
              <a:rPr lang="en-US" dirty="0" smtClean="0"/>
              <a:t>or observation</a:t>
            </a:r>
            <a:endParaRPr lang="en-US" dirty="0"/>
          </a:p>
          <a:p>
            <a:endParaRPr lang="en-US" dirty="0"/>
          </a:p>
          <a:p>
            <a:r>
              <a:rPr lang="en-US" dirty="0" smtClean="0"/>
              <a:t>a </a:t>
            </a:r>
            <a:r>
              <a:rPr lang="en-US" dirty="0"/>
              <a:t>simple statement of fact </a:t>
            </a:r>
          </a:p>
          <a:p>
            <a:endParaRPr lang="en-US" dirty="0"/>
          </a:p>
          <a:p>
            <a:r>
              <a:rPr lang="en-US" dirty="0" smtClean="0"/>
              <a:t>a </a:t>
            </a:r>
            <a:r>
              <a:rPr lang="en-US" dirty="0"/>
              <a:t>question</a:t>
            </a:r>
          </a:p>
          <a:p>
            <a:endParaRPr lang="en-US" dirty="0"/>
          </a:p>
        </p:txBody>
      </p:sp>
    </p:spTree>
    <p:extLst>
      <p:ext uri="{BB962C8B-B14F-4D97-AF65-F5344CB8AC3E}">
        <p14:creationId xmlns:p14="http://schemas.microsoft.com/office/powerpoint/2010/main" val="47463890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probably don’t have a thesis if . . .</a:t>
            </a:r>
            <a:endParaRPr lang="en-US" dirty="0"/>
          </a:p>
        </p:txBody>
      </p:sp>
      <p:sp>
        <p:nvSpPr>
          <p:cNvPr id="3" name="Content Placeholder 2"/>
          <p:cNvSpPr>
            <a:spLocks noGrp="1"/>
          </p:cNvSpPr>
          <p:nvPr>
            <p:ph idx="1"/>
          </p:nvPr>
        </p:nvSpPr>
        <p:spPr/>
        <p:txBody>
          <a:bodyPr>
            <a:normAutofit fontScale="85000" lnSpcReduction="10000"/>
          </a:bodyPr>
          <a:lstStyle/>
          <a:p>
            <a:r>
              <a:rPr lang="en-US" dirty="0"/>
              <a:t>y</a:t>
            </a:r>
            <a:r>
              <a:rPr lang="en-US" dirty="0" smtClean="0"/>
              <a:t>ou find yourself unable to start the essay</a:t>
            </a:r>
          </a:p>
          <a:p>
            <a:pPr marL="0" indent="0">
              <a:buNone/>
            </a:pPr>
            <a:endParaRPr lang="en-US" dirty="0"/>
          </a:p>
          <a:p>
            <a:r>
              <a:rPr lang="en-US" dirty="0"/>
              <a:t>y</a:t>
            </a:r>
            <a:r>
              <a:rPr lang="en-US" dirty="0" smtClean="0"/>
              <a:t>ou start writing and don’t know where to go next</a:t>
            </a:r>
          </a:p>
          <a:p>
            <a:endParaRPr lang="en-US" dirty="0"/>
          </a:p>
          <a:p>
            <a:r>
              <a:rPr lang="en-US" dirty="0"/>
              <a:t>y</a:t>
            </a:r>
            <a:r>
              <a:rPr lang="en-US" dirty="0" smtClean="0"/>
              <a:t>ou find yourself wandering from idea to idea or writing in circles</a:t>
            </a:r>
          </a:p>
          <a:p>
            <a:endParaRPr lang="en-US" dirty="0"/>
          </a:p>
          <a:p>
            <a:r>
              <a:rPr lang="en-US" dirty="0"/>
              <a:t>y</a:t>
            </a:r>
            <a:r>
              <a:rPr lang="en-US" dirty="0" smtClean="0"/>
              <a:t>ou find that you are wasting time</a:t>
            </a:r>
          </a:p>
          <a:p>
            <a:endParaRPr lang="en-US" dirty="0"/>
          </a:p>
          <a:p>
            <a:r>
              <a:rPr lang="en-US" dirty="0"/>
              <a:t>y</a:t>
            </a:r>
            <a:r>
              <a:rPr lang="en-US" dirty="0" smtClean="0"/>
              <a:t>ou find yourself writing meaningless “filler” </a:t>
            </a:r>
          </a:p>
          <a:p>
            <a:endParaRPr lang="en-US" dirty="0" smtClean="0"/>
          </a:p>
          <a:p>
            <a:endParaRPr lang="en-US" dirty="0"/>
          </a:p>
          <a:p>
            <a:endParaRPr lang="en-US" dirty="0"/>
          </a:p>
        </p:txBody>
      </p:sp>
    </p:spTree>
    <p:extLst>
      <p:ext uri="{BB962C8B-B14F-4D97-AF65-F5344CB8AC3E}">
        <p14:creationId xmlns:p14="http://schemas.microsoft.com/office/powerpoint/2010/main" val="3852873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you begin your essay . . .</a:t>
            </a:r>
            <a:endParaRPr lang="en-US" dirty="0"/>
          </a:p>
        </p:txBody>
      </p:sp>
      <p:sp>
        <p:nvSpPr>
          <p:cNvPr id="3" name="Content Placeholder 2"/>
          <p:cNvSpPr>
            <a:spLocks noGrp="1"/>
          </p:cNvSpPr>
          <p:nvPr>
            <p:ph idx="1"/>
          </p:nvPr>
        </p:nvSpPr>
        <p:spPr/>
        <p:txBody>
          <a:bodyPr>
            <a:normAutofit/>
          </a:bodyPr>
          <a:lstStyle/>
          <a:p>
            <a:r>
              <a:rPr lang="en-US" dirty="0"/>
              <a:t>t</a:t>
            </a:r>
            <a:r>
              <a:rPr lang="en-US" dirty="0" smtClean="0"/>
              <a:t>ake </a:t>
            </a:r>
            <a:r>
              <a:rPr lang="en-US" dirty="0"/>
              <a:t>a few minutes to think. </a:t>
            </a:r>
            <a:endParaRPr lang="en-US" dirty="0" smtClean="0"/>
          </a:p>
          <a:p>
            <a:r>
              <a:rPr lang="en-US" dirty="0" smtClean="0"/>
              <a:t>Find </a:t>
            </a:r>
            <a:r>
              <a:rPr lang="en-US" dirty="0"/>
              <a:t>a good thesis. </a:t>
            </a:r>
          </a:p>
          <a:p>
            <a:endParaRPr lang="en-US" dirty="0"/>
          </a:p>
          <a:p>
            <a:pPr marL="0" indent="0">
              <a:buNone/>
            </a:pPr>
            <a:r>
              <a:rPr lang="en-US" dirty="0"/>
              <a:t>This will save you time and effort, and </a:t>
            </a:r>
            <a:r>
              <a:rPr lang="en-US" dirty="0" smtClean="0"/>
              <a:t>you will find it much easier to write your </a:t>
            </a:r>
            <a:r>
              <a:rPr lang="en-US" dirty="0"/>
              <a:t>essay.</a:t>
            </a:r>
          </a:p>
          <a:p>
            <a:endParaRPr lang="en-US" dirty="0"/>
          </a:p>
          <a:p>
            <a:pPr marL="0" indent="0">
              <a:buNone/>
            </a:pPr>
            <a:r>
              <a:rPr lang="en-US" dirty="0" smtClean="0"/>
              <a:t>With a strong thesis, you will have a strong essay. </a:t>
            </a:r>
            <a:endParaRPr lang="en-US" dirty="0"/>
          </a:p>
        </p:txBody>
      </p:sp>
    </p:spTree>
    <p:extLst>
      <p:ext uri="{BB962C8B-B14F-4D97-AF65-F5344CB8AC3E}">
        <p14:creationId xmlns:p14="http://schemas.microsoft.com/office/powerpoint/2010/main" val="1484836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264</TotalTime>
  <Words>1884</Words>
  <Application>Microsoft Macintosh PowerPoint</Application>
  <PresentationFormat>On-screen Show (4:3)</PresentationFormat>
  <Paragraphs>189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Thesis Statement</vt:lpstr>
      <vt:lpstr>What is a thesis statement?</vt:lpstr>
      <vt:lpstr>A thesis statement must . . .</vt:lpstr>
      <vt:lpstr>Which is a good thesis statement? </vt:lpstr>
      <vt:lpstr>Answer 1</vt:lpstr>
      <vt:lpstr>Answer 2</vt:lpstr>
      <vt:lpstr>Answer 3</vt:lpstr>
      <vt:lpstr>Which is a good thesis statement?</vt:lpstr>
      <vt:lpstr>Answer 1</vt:lpstr>
      <vt:lpstr>Answer 2</vt:lpstr>
      <vt:lpstr>Answer 3</vt:lpstr>
      <vt:lpstr>Which is a good thesis statement?</vt:lpstr>
      <vt:lpstr>Answer 1</vt:lpstr>
      <vt:lpstr>Answer 2</vt:lpstr>
      <vt:lpstr>Answer 3</vt:lpstr>
      <vt:lpstr>Don’t forget . . .</vt:lpstr>
      <vt:lpstr>Example</vt:lpstr>
      <vt:lpstr>Which is a good thesis statement?</vt:lpstr>
      <vt:lpstr>Answer 1</vt:lpstr>
      <vt:lpstr>Answer 2</vt:lpstr>
      <vt:lpstr>Answer 3</vt:lpstr>
      <vt:lpstr>Example</vt:lpstr>
      <vt:lpstr>Which is a good thesis statement?</vt:lpstr>
      <vt:lpstr>Answer 1</vt:lpstr>
      <vt:lpstr>Answer 2</vt:lpstr>
      <vt:lpstr>Answer 3</vt:lpstr>
      <vt:lpstr>A clue for developing a thesis statement</vt:lpstr>
      <vt:lpstr>Example</vt:lpstr>
      <vt:lpstr>Example</vt:lpstr>
      <vt:lpstr>Recap</vt:lpstr>
      <vt:lpstr>A thesis statement is not . . . </vt:lpstr>
      <vt:lpstr>You probably don’t have a thesis if . . .</vt:lpstr>
      <vt:lpstr>Before you begin your essay . . .</vt:lpstr>
    </vt:vector>
  </TitlesOfParts>
  <Company>BMCC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Statement</dc:title>
  <dc:creator>Celeste Conway</dc:creator>
  <cp:lastModifiedBy>Celeste Conway</cp:lastModifiedBy>
  <cp:revision>40</cp:revision>
  <dcterms:created xsi:type="dcterms:W3CDTF">2020-01-14T22:03:03Z</dcterms:created>
  <dcterms:modified xsi:type="dcterms:W3CDTF">2020-01-27T02:31:24Z</dcterms:modified>
</cp:coreProperties>
</file>