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99" d="100"/>
          <a:sy n="99" d="100"/>
        </p:scale>
        <p:origin x="68" y="3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es Familton" userId="0f7d4662ddaa1e78" providerId="LiveId" clId="{4410ADED-F859-4BFC-BE91-71501AF9B323}"/>
    <pc:docChg chg="custSel modSld">
      <pc:chgData name="Johannes Familton" userId="0f7d4662ddaa1e78" providerId="LiveId" clId="{4410ADED-F859-4BFC-BE91-71501AF9B323}" dt="2023-05-03T14:22:17.055" v="25" actId="1076"/>
      <pc:docMkLst>
        <pc:docMk/>
      </pc:docMkLst>
      <pc:sldChg chg="delSp modSp mod">
        <pc:chgData name="Johannes Familton" userId="0f7d4662ddaa1e78" providerId="LiveId" clId="{4410ADED-F859-4BFC-BE91-71501AF9B323}" dt="2023-05-03T14:22:17.055" v="25" actId="1076"/>
        <pc:sldMkLst>
          <pc:docMk/>
          <pc:sldMk cId="766009859" sldId="257"/>
        </pc:sldMkLst>
        <pc:spChg chg="mod">
          <ac:chgData name="Johannes Familton" userId="0f7d4662ddaa1e78" providerId="LiveId" clId="{4410ADED-F859-4BFC-BE91-71501AF9B323}" dt="2023-05-03T14:18:53.616" v="15" actId="1076"/>
          <ac:spMkLst>
            <pc:docMk/>
            <pc:sldMk cId="766009859" sldId="257"/>
            <ac:spMk id="2" creationId="{039C81C0-2C66-4389-9C5B-51F9F27AF753}"/>
          </ac:spMkLst>
        </pc:spChg>
        <pc:spChg chg="mod">
          <ac:chgData name="Johannes Familton" userId="0f7d4662ddaa1e78" providerId="LiveId" clId="{4410ADED-F859-4BFC-BE91-71501AF9B323}" dt="2023-05-03T14:18:38.869" v="11" actId="1076"/>
          <ac:spMkLst>
            <pc:docMk/>
            <pc:sldMk cId="766009859" sldId="257"/>
            <ac:spMk id="9" creationId="{5B8AD015-80E3-451F-B6DD-31040762B56F}"/>
          </ac:spMkLst>
        </pc:spChg>
        <pc:spChg chg="mod">
          <ac:chgData name="Johannes Familton" userId="0f7d4662ddaa1e78" providerId="LiveId" clId="{4410ADED-F859-4BFC-BE91-71501AF9B323}" dt="2023-05-03T14:17:50.778" v="1" actId="1076"/>
          <ac:spMkLst>
            <pc:docMk/>
            <pc:sldMk cId="766009859" sldId="257"/>
            <ac:spMk id="28" creationId="{A4932C7B-EFA2-44C3-B16A-A40EDD44DDBF}"/>
          </ac:spMkLst>
        </pc:spChg>
        <pc:picChg chg="mod">
          <ac:chgData name="Johannes Familton" userId="0f7d4662ddaa1e78" providerId="LiveId" clId="{4410ADED-F859-4BFC-BE91-71501AF9B323}" dt="2023-05-03T14:19:01.963" v="17" actId="1076"/>
          <ac:picMkLst>
            <pc:docMk/>
            <pc:sldMk cId="766009859" sldId="257"/>
            <ac:picMk id="6" creationId="{4B0120E8-6662-EDCF-EC59-72808DEDBB42}"/>
          </ac:picMkLst>
        </pc:picChg>
        <pc:picChg chg="mod">
          <ac:chgData name="Johannes Familton" userId="0f7d4662ddaa1e78" providerId="LiveId" clId="{4410ADED-F859-4BFC-BE91-71501AF9B323}" dt="2023-05-03T14:22:17.055" v="25" actId="1076"/>
          <ac:picMkLst>
            <pc:docMk/>
            <pc:sldMk cId="766009859" sldId="257"/>
            <ac:picMk id="22" creationId="{EEC61998-3FA4-453C-9899-11D9B2A8D2A0}"/>
          </ac:picMkLst>
        </pc:picChg>
        <pc:picChg chg="mod">
          <ac:chgData name="Johannes Familton" userId="0f7d4662ddaa1e78" providerId="LiveId" clId="{4410ADED-F859-4BFC-BE91-71501AF9B323}" dt="2023-05-03T14:18:42.835" v="13" actId="1076"/>
          <ac:picMkLst>
            <pc:docMk/>
            <pc:sldMk cId="766009859" sldId="257"/>
            <ac:picMk id="33" creationId="{4962C3EF-4307-4545-B51A-984A7AEA4CC4}"/>
          </ac:picMkLst>
        </pc:picChg>
        <pc:picChg chg="mod">
          <ac:chgData name="Johannes Familton" userId="0f7d4662ddaa1e78" providerId="LiveId" clId="{4410ADED-F859-4BFC-BE91-71501AF9B323}" dt="2023-05-03T14:18:15.622" v="5" actId="1076"/>
          <ac:picMkLst>
            <pc:docMk/>
            <pc:sldMk cId="766009859" sldId="257"/>
            <ac:picMk id="44" creationId="{B649FD3C-46E4-41FE-A66C-164D9B2D9543}"/>
          </ac:picMkLst>
        </pc:picChg>
        <pc:picChg chg="del mod">
          <ac:chgData name="Johannes Familton" userId="0f7d4662ddaa1e78" providerId="LiveId" clId="{4410ADED-F859-4BFC-BE91-71501AF9B323}" dt="2023-05-03T14:19:27.466" v="20" actId="478"/>
          <ac:picMkLst>
            <pc:docMk/>
            <pc:sldMk cId="766009859" sldId="257"/>
            <ac:picMk id="49" creationId="{C9E5584C-1F57-47B0-98C1-F963493D58A6}"/>
          </ac:picMkLst>
        </pc:picChg>
        <pc:picChg chg="del mod">
          <ac:chgData name="Johannes Familton" userId="0f7d4662ddaa1e78" providerId="LiveId" clId="{4410ADED-F859-4BFC-BE91-71501AF9B323}" dt="2023-05-03T14:19:30.101" v="21" actId="478"/>
          <ac:picMkLst>
            <pc:docMk/>
            <pc:sldMk cId="766009859" sldId="257"/>
            <ac:picMk id="50" creationId="{736FB4B8-9D05-4444-94EB-67F5CEAE928A}"/>
          </ac:picMkLst>
        </pc:picChg>
        <pc:picChg chg="mod">
          <ac:chgData name="Johannes Familton" userId="0f7d4662ddaa1e78" providerId="LiveId" clId="{4410ADED-F859-4BFC-BE91-71501AF9B323}" dt="2023-05-03T14:18:55.538" v="16" actId="1076"/>
          <ac:picMkLst>
            <pc:docMk/>
            <pc:sldMk cId="766009859" sldId="257"/>
            <ac:picMk id="54" creationId="{2A79B36F-87FE-4F1C-A68F-B09A9B56349E}"/>
          </ac:picMkLst>
        </pc:picChg>
        <pc:picChg chg="mod">
          <ac:chgData name="Johannes Familton" userId="0f7d4662ddaa1e78" providerId="LiveId" clId="{4410ADED-F859-4BFC-BE91-71501AF9B323}" dt="2023-05-03T14:19:18.782" v="19" actId="1076"/>
          <ac:picMkLst>
            <pc:docMk/>
            <pc:sldMk cId="766009859" sldId="257"/>
            <ac:picMk id="56" creationId="{EE50C64C-47C2-4255-8799-5CB7A2E5AE5B}"/>
          </ac:picMkLst>
        </pc:picChg>
        <pc:picChg chg="del mod">
          <ac:chgData name="Johannes Familton" userId="0f7d4662ddaa1e78" providerId="LiveId" clId="{4410ADED-F859-4BFC-BE91-71501AF9B323}" dt="2023-05-03T14:19:35.058" v="22" actId="478"/>
          <ac:picMkLst>
            <pc:docMk/>
            <pc:sldMk cId="766009859" sldId="257"/>
            <ac:picMk id="58" creationId="{FA53107D-FED5-4C30-924B-0C0D4B72A54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686E1-3F2B-4EA6-8FE9-6F0B536B86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C54B74-0FA8-4C29-92A8-4585861CA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EF7070-D689-4105-8866-CC6CE6F6BFAA}"/>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B95C713F-D682-4083-9DAB-55CAA63EC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74FAC-378F-4371-833E-AE970675A832}"/>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2466586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CB3FC-AAB7-4EB4-8397-7B1E6AA48B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79B0CB-5511-4E18-8162-9F577DCC18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69AD0-16E2-456C-A25F-C31A44C1414D}"/>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3B4ED0B8-F4F8-40A4-998A-FDBF168D9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D6D16-E82C-4715-95DF-9FCA445D339C}"/>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4266370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7CE0A-B799-4974-81FF-2D3122CD6B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9AA01A-ACA2-4FF6-97EB-EF85C962C5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F677C2-B491-439F-BCD0-BC1D5A80DD82}"/>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A8ED21C0-44F3-46B8-B44A-6FA34C80E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53CAED-0AFC-475C-BA8A-4D9842976676}"/>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3548543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EAEE-6730-4979-A16D-60C494ED63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B09856-7575-42CA-B128-8CE2647A11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C699EF-513E-4F07-9116-515A74F5A3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24A4CF-1233-4A03-9B14-8E885931875F}"/>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6" name="Footer Placeholder 5">
            <a:extLst>
              <a:ext uri="{FF2B5EF4-FFF2-40B4-BE49-F238E27FC236}">
                <a16:creationId xmlns:a16="http://schemas.microsoft.com/office/drawing/2014/main" id="{DC040543-E20A-4735-9EA2-9139958C43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C4476C-1B73-448D-909B-33842B7CC17C}"/>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373023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CEE87-9218-4FF1-A15C-BF3791F5FD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EDDCF2-3E98-4810-9057-FBACF0A0F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5DA1C6-AA99-4A89-9174-ADB46686ED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8C1800-54F1-486F-BCDD-B615B00891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CE5371-C683-4087-BDD2-24BBC7D63C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7EC9F4-077C-43B5-96D3-607799BF01A7}"/>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8" name="Footer Placeholder 7">
            <a:extLst>
              <a:ext uri="{FF2B5EF4-FFF2-40B4-BE49-F238E27FC236}">
                <a16:creationId xmlns:a16="http://schemas.microsoft.com/office/drawing/2014/main" id="{D3B8A628-7749-4AE4-906C-CAB92353E3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1BB198-42C4-4629-9184-B9619F8F8E0B}"/>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6579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EE819-9C12-4ACB-8024-EE209317F2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75404F-B0A2-4570-926F-BA561E676622}"/>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4" name="Footer Placeholder 3">
            <a:extLst>
              <a:ext uri="{FF2B5EF4-FFF2-40B4-BE49-F238E27FC236}">
                <a16:creationId xmlns:a16="http://schemas.microsoft.com/office/drawing/2014/main" id="{720B22A5-6FED-4B1B-8F4D-D8DF90234D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0B6DB5-E545-4A66-9139-C22647587A11}"/>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43102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7087F-7B0C-4F47-82DB-332681D060F1}"/>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3" name="Footer Placeholder 2">
            <a:extLst>
              <a:ext uri="{FF2B5EF4-FFF2-40B4-BE49-F238E27FC236}">
                <a16:creationId xmlns:a16="http://schemas.microsoft.com/office/drawing/2014/main" id="{60B311ED-3483-4DB4-B449-11CE07A556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1C88D2-19F0-4438-9A5E-C06AAC3BB591}"/>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2619989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2D29-289F-4F91-A7E1-EAF301D6E0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E2E07C-D2F3-4764-8CD1-4A572786D6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4CCA41-EBA7-4709-AB47-57DD01848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711062-F8B5-4566-B02A-F8D9692B6C71}"/>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6" name="Footer Placeholder 5">
            <a:extLst>
              <a:ext uri="{FF2B5EF4-FFF2-40B4-BE49-F238E27FC236}">
                <a16:creationId xmlns:a16="http://schemas.microsoft.com/office/drawing/2014/main" id="{E8E3E408-5306-49D7-B8FC-1A87837D46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7E822-4FB9-431E-9C39-2A75E8212E17}"/>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4207543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72B1-F7CC-4702-9DD7-173E4F4735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AE88C6-85A6-4A39-B6EA-15F75A5F3A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A5646B-EA4E-43A3-B9AE-09B158F45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08C99-3AE8-469A-BDC5-97BB948B7E7A}"/>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6" name="Footer Placeholder 5">
            <a:extLst>
              <a:ext uri="{FF2B5EF4-FFF2-40B4-BE49-F238E27FC236}">
                <a16:creationId xmlns:a16="http://schemas.microsoft.com/office/drawing/2014/main" id="{64E3DE83-69E1-4036-B5B6-0F844F0B8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A1F957-809E-4728-8ED3-F0E9884D3D05}"/>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4068509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C92E-C7D0-41DA-9212-C0649FE78A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DE7D44-1A31-4D21-B3F9-432E101F49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8889DC-AEFE-4A00-9EC3-3AC8DD9D46AC}"/>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3BD3C99C-383A-4123-95C6-524748764F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4FB981-35BB-40B6-9632-3B7BFFA5F5E1}"/>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2483587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D1576-8050-49FD-AE53-8C185E2D9F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2546E5-0AAB-48E1-922B-082FCF4E98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2E5097-FDF1-4702-88AA-041750E3E756}"/>
              </a:ext>
            </a:extLst>
          </p:cNvPr>
          <p:cNvSpPr>
            <a:spLocks noGrp="1"/>
          </p:cNvSpPr>
          <p:nvPr>
            <p:ph type="dt" sz="half" idx="10"/>
          </p:nvPr>
        </p:nvSpPr>
        <p:spPr/>
        <p:txBody>
          <a:body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3A4DD7F8-41B6-4BDE-8F03-938B265ACD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172C6-2AD9-4819-B7D5-9C3E55C26B67}"/>
              </a:ext>
            </a:extLst>
          </p:cNvPr>
          <p:cNvSpPr>
            <a:spLocks noGrp="1"/>
          </p:cNvSpPr>
          <p:nvPr>
            <p:ph type="sldNum" sz="quarter" idx="12"/>
          </p:nvPr>
        </p:nvSpPr>
        <p:spPr/>
        <p:txBody>
          <a:bodyPr/>
          <a:lstStyle/>
          <a:p>
            <a:fld id="{D244BD29-E622-4743-BFC3-EA2A62406F48}" type="slidenum">
              <a:rPr lang="en-US" smtClean="0"/>
              <a:t>‹#›</a:t>
            </a:fld>
            <a:endParaRPr lang="en-US"/>
          </a:p>
        </p:txBody>
      </p:sp>
    </p:spTree>
    <p:extLst>
      <p:ext uri="{BB962C8B-B14F-4D97-AF65-F5344CB8AC3E}">
        <p14:creationId xmlns:p14="http://schemas.microsoft.com/office/powerpoint/2010/main" val="274834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CB9A18-BB0E-4900-AF63-538484BC43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B01F85-CBCF-4714-8504-D0D1FD356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EEAD1-7B0A-4EB5-8BE5-087744096B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28A35-2125-4F06-8FE8-CD0D5BCE4734}" type="datetimeFigureOut">
              <a:rPr lang="en-US" smtClean="0"/>
              <a:t>5/3/2023</a:t>
            </a:fld>
            <a:endParaRPr lang="en-US"/>
          </a:p>
        </p:txBody>
      </p:sp>
      <p:sp>
        <p:nvSpPr>
          <p:cNvPr id="5" name="Footer Placeholder 4">
            <a:extLst>
              <a:ext uri="{FF2B5EF4-FFF2-40B4-BE49-F238E27FC236}">
                <a16:creationId xmlns:a16="http://schemas.microsoft.com/office/drawing/2014/main" id="{ABAA3678-50E1-4D30-A37C-378B5BD5C3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B30681-A886-4C61-827D-1EA5E03F2B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44BD29-E622-4743-BFC3-EA2A62406F48}" type="slidenum">
              <a:rPr lang="en-US" smtClean="0"/>
              <a:t>‹#›</a:t>
            </a:fld>
            <a:endParaRPr lang="en-US"/>
          </a:p>
        </p:txBody>
      </p:sp>
    </p:spTree>
    <p:extLst>
      <p:ext uri="{BB962C8B-B14F-4D97-AF65-F5344CB8AC3E}">
        <p14:creationId xmlns:p14="http://schemas.microsoft.com/office/powerpoint/2010/main" val="288512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9.jp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546A949-F415-4A23-987D-02BBF8A13AF9}"/>
              </a:ext>
            </a:extLst>
          </p:cNvPr>
          <p:cNvPicPr>
            <a:picLocks noGrp="1" noChangeAspect="1"/>
          </p:cNvPicPr>
          <p:nvPr>
            <p:ph idx="1"/>
          </p:nvPr>
        </p:nvPicPr>
        <p:blipFill>
          <a:blip r:embed="rId2">
            <a:lum bright="70000" contrast="-70000"/>
          </a:blip>
          <a:stretch>
            <a:fillRect/>
          </a:stretch>
        </p:blipFill>
        <p:spPr>
          <a:xfrm>
            <a:off x="18213" y="13200"/>
            <a:ext cx="12191999" cy="6831600"/>
          </a:xfrm>
          <a:prstGeom prst="rect">
            <a:avLst/>
          </a:prstGeom>
        </p:spPr>
      </p:pic>
      <p:sp>
        <p:nvSpPr>
          <p:cNvPr id="2" name="Title 1">
            <a:extLst>
              <a:ext uri="{FF2B5EF4-FFF2-40B4-BE49-F238E27FC236}">
                <a16:creationId xmlns:a16="http://schemas.microsoft.com/office/drawing/2014/main" id="{039C81C0-2C66-4389-9C5B-51F9F27AF753}"/>
              </a:ext>
            </a:extLst>
          </p:cNvPr>
          <p:cNvSpPr>
            <a:spLocks noGrp="1"/>
          </p:cNvSpPr>
          <p:nvPr>
            <p:ph type="title"/>
          </p:nvPr>
        </p:nvSpPr>
        <p:spPr>
          <a:xfrm>
            <a:off x="973347" y="555356"/>
            <a:ext cx="9662712" cy="1325563"/>
          </a:xfrm>
        </p:spPr>
        <p:txBody>
          <a:bodyPr>
            <a:normAutofit fontScale="90000"/>
          </a:bodyPr>
          <a:lstStyle/>
          <a:p>
            <a:pPr algn="ctr"/>
            <a:r>
              <a:rPr lang="en-US"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t>Color Ratios of male and female    Monarch butterflies</a:t>
            </a:r>
            <a:br>
              <a:rPr lang="en-US"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br>
            <a:r>
              <a:rPr lang="en-US" sz="2800"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t>By Laquanna </a:t>
            </a:r>
            <a:r>
              <a:rPr lang="en-US" sz="2800" b="1" dirty="0" err="1">
                <a:ln w="6600">
                  <a:solidFill>
                    <a:schemeClr val="accent2"/>
                  </a:solidFill>
                  <a:prstDash val="solid"/>
                </a:ln>
                <a:effectLst>
                  <a:outerShdw dist="38100" dir="2700000" algn="tl" rotWithShape="0">
                    <a:schemeClr val="accent2"/>
                  </a:outerShdw>
                </a:effectLst>
                <a:latin typeface="Arial Rounded MT Bold" panose="020F0704030504030204" pitchFamily="34" charset="0"/>
              </a:rPr>
              <a:t>Lynah</a:t>
            </a:r>
            <a:br>
              <a:rPr lang="en-US" sz="2800"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br>
            <a:r>
              <a:rPr lang="en-US" sz="2800"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t>Mentor: </a:t>
            </a:r>
            <a:br>
              <a:rPr lang="en-US" sz="2800"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br>
            <a:r>
              <a:rPr lang="en-US" sz="2800" b="1" dirty="0">
                <a:ln w="6600">
                  <a:solidFill>
                    <a:schemeClr val="accent2"/>
                  </a:solidFill>
                  <a:prstDash val="solid"/>
                </a:ln>
                <a:effectLst>
                  <a:outerShdw dist="38100" dir="2700000" algn="tl" rotWithShape="0">
                    <a:schemeClr val="accent2"/>
                  </a:outerShdw>
                </a:effectLst>
                <a:latin typeface="Arial Rounded MT Bold" panose="020F0704030504030204" pitchFamily="34" charset="0"/>
              </a:rPr>
              <a:t>Dr. J.C. Familton</a:t>
            </a:r>
            <a:endParaRPr lang="en-US" b="1" dirty="0">
              <a:ln w="6600">
                <a:solidFill>
                  <a:schemeClr val="accent2"/>
                </a:solidFill>
                <a:prstDash val="solid"/>
              </a:ln>
              <a:effectLst>
                <a:outerShdw dist="38100" dir="2700000" algn="tl" rotWithShape="0">
                  <a:schemeClr val="accent2"/>
                </a:outerShdw>
              </a:effectLst>
            </a:endParaRPr>
          </a:p>
        </p:txBody>
      </p:sp>
      <p:sp>
        <p:nvSpPr>
          <p:cNvPr id="3" name="Rectangle: Rounded Corners 2">
            <a:extLst>
              <a:ext uri="{FF2B5EF4-FFF2-40B4-BE49-F238E27FC236}">
                <a16:creationId xmlns:a16="http://schemas.microsoft.com/office/drawing/2014/main" id="{6D4BEB5E-1203-4276-9FE0-6C563B80E6C9}"/>
              </a:ext>
            </a:extLst>
          </p:cNvPr>
          <p:cNvSpPr/>
          <p:nvPr/>
        </p:nvSpPr>
        <p:spPr>
          <a:xfrm>
            <a:off x="196885" y="989968"/>
            <a:ext cx="3162651" cy="1722742"/>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50" b="1" u="sng" dirty="0">
              <a:solidFill>
                <a:schemeClr val="tx1"/>
              </a:solidFill>
            </a:endParaRPr>
          </a:p>
          <a:p>
            <a:pPr algn="ctr"/>
            <a:r>
              <a:rPr lang="en-US" sz="1050" b="1" u="sng" dirty="0">
                <a:solidFill>
                  <a:schemeClr val="tx1"/>
                </a:solidFill>
              </a:rPr>
              <a:t>Introduction</a:t>
            </a:r>
          </a:p>
          <a:p>
            <a:pPr algn="ctr"/>
            <a:r>
              <a:rPr lang="en-US" sz="1050" b="1" dirty="0">
                <a:solidFill>
                  <a:schemeClr val="tx1"/>
                </a:solidFill>
              </a:rPr>
              <a:t>The Monarch migration is endangered. We need to know as much as possible about them. The colors in these butterflies are very similar, and the differences are subtle, only the trained eye could tell the difference between male and female butterflies. </a:t>
            </a:r>
          </a:p>
          <a:p>
            <a:pPr algn="ctr"/>
            <a:r>
              <a:rPr lang="en-US" sz="1050" b="1" dirty="0">
                <a:solidFill>
                  <a:schemeClr val="tx1"/>
                </a:solidFill>
              </a:rPr>
              <a:t>Finding that there is a difference between male and female orange/black color ratio of their wings is what we are investigating. </a:t>
            </a:r>
          </a:p>
          <a:p>
            <a:pPr algn="ctr"/>
            <a:endParaRPr lang="en-US" sz="1050" b="1" dirty="0">
              <a:solidFill>
                <a:schemeClr val="tx1"/>
              </a:solidFill>
            </a:endParaRPr>
          </a:p>
        </p:txBody>
      </p:sp>
      <p:sp>
        <p:nvSpPr>
          <p:cNvPr id="8" name="Rectangle: Rounded Corners 7">
            <a:extLst>
              <a:ext uri="{FF2B5EF4-FFF2-40B4-BE49-F238E27FC236}">
                <a16:creationId xmlns:a16="http://schemas.microsoft.com/office/drawing/2014/main" id="{4011FFED-A757-4D13-A92B-CBB9F5CA8BCC}"/>
              </a:ext>
            </a:extLst>
          </p:cNvPr>
          <p:cNvSpPr/>
          <p:nvPr/>
        </p:nvSpPr>
        <p:spPr>
          <a:xfrm>
            <a:off x="115291" y="2839439"/>
            <a:ext cx="3162650" cy="2109037"/>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r>
              <a:rPr lang="en-US" sz="1050" b="1" u="sng" dirty="0">
                <a:solidFill>
                  <a:schemeClr val="dk1"/>
                </a:solidFill>
              </a:rPr>
              <a:t>Identifying Male and female Monarch Butterflies</a:t>
            </a: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endParaRPr lang="en-US" sz="1050" b="1" dirty="0">
              <a:solidFill>
                <a:schemeClr val="dk1"/>
              </a:solidFill>
            </a:endParaRPr>
          </a:p>
          <a:p>
            <a:pPr lvl="0"/>
            <a:r>
              <a:rPr lang="en-US" sz="1050" b="1" dirty="0">
                <a:solidFill>
                  <a:schemeClr val="dk1"/>
                </a:solidFill>
              </a:rPr>
              <a:t>Aside from the picture on the picture above,  the males have extra black dots on their wings, the </a:t>
            </a:r>
          </a:p>
          <a:p>
            <a:pPr lvl="0"/>
            <a:r>
              <a:rPr lang="en-US" sz="1050" b="1" dirty="0">
                <a:solidFill>
                  <a:schemeClr val="dk1"/>
                </a:solidFill>
              </a:rPr>
              <a:t>females usually have more and larger white </a:t>
            </a:r>
          </a:p>
          <a:p>
            <a:pPr lvl="0"/>
            <a:r>
              <a:rPr lang="en-US" sz="1050" b="1" dirty="0">
                <a:solidFill>
                  <a:schemeClr val="dk1"/>
                </a:solidFill>
              </a:rPr>
              <a:t>dots around the perimeter of their wings. </a:t>
            </a:r>
          </a:p>
        </p:txBody>
      </p:sp>
      <p:sp>
        <p:nvSpPr>
          <p:cNvPr id="9" name="Rectangle: Rounded Corners 8">
            <a:extLst>
              <a:ext uri="{FF2B5EF4-FFF2-40B4-BE49-F238E27FC236}">
                <a16:creationId xmlns:a16="http://schemas.microsoft.com/office/drawing/2014/main" id="{5B8AD015-80E3-451F-B6DD-31040762B56F}"/>
              </a:ext>
            </a:extLst>
          </p:cNvPr>
          <p:cNvSpPr/>
          <p:nvPr/>
        </p:nvSpPr>
        <p:spPr>
          <a:xfrm>
            <a:off x="3606801" y="2561905"/>
            <a:ext cx="3729154" cy="4047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50" b="1" u="sng" dirty="0">
              <a:solidFill>
                <a:schemeClr val="tx1"/>
              </a:solidFill>
            </a:endParaRPr>
          </a:p>
          <a:p>
            <a:pPr algn="ctr"/>
            <a:endParaRPr lang="en-US" sz="1050" b="1" u="sng" dirty="0">
              <a:solidFill>
                <a:schemeClr val="tx1"/>
              </a:solidFill>
            </a:endParaRPr>
          </a:p>
          <a:p>
            <a:pPr algn="ctr"/>
            <a:r>
              <a:rPr lang="en-US" sz="1050" b="1" u="sng" dirty="0">
                <a:solidFill>
                  <a:schemeClr val="tx1"/>
                </a:solidFill>
              </a:rPr>
              <a:t>Method-Continued</a:t>
            </a:r>
          </a:p>
          <a:p>
            <a:pPr algn="ctr"/>
            <a:r>
              <a:rPr lang="en-US" sz="1050" b="1" dirty="0">
                <a:solidFill>
                  <a:schemeClr val="tx1"/>
                </a:solidFill>
              </a:rPr>
              <a:t>Color Extractor</a:t>
            </a:r>
          </a:p>
          <a:p>
            <a:pPr algn="ctr"/>
            <a:endParaRPr lang="en-US" dirty="0"/>
          </a:p>
          <a:p>
            <a:pPr algn="ctr"/>
            <a:endParaRPr lang="en-US" dirty="0"/>
          </a:p>
          <a:p>
            <a:pPr algn="ctr"/>
            <a:endParaRPr lang="en-US" dirty="0"/>
          </a:p>
          <a:p>
            <a:endParaRPr lang="en-US" sz="1050" dirty="0">
              <a:solidFill>
                <a:schemeClr val="tx1"/>
              </a:solidFill>
            </a:endParaRPr>
          </a:p>
          <a:p>
            <a:endParaRPr lang="en-US" sz="1050" dirty="0">
              <a:solidFill>
                <a:schemeClr val="tx1"/>
              </a:solidFill>
            </a:endParaRPr>
          </a:p>
          <a:p>
            <a:endParaRPr lang="en-US" sz="1050" dirty="0">
              <a:solidFill>
                <a:schemeClr val="tx1"/>
              </a:solidFill>
            </a:endParaRPr>
          </a:p>
          <a:p>
            <a:endParaRPr lang="en-US" sz="1050" dirty="0">
              <a:solidFill>
                <a:schemeClr val="tx1"/>
              </a:solidFill>
            </a:endParaRPr>
          </a:p>
          <a:p>
            <a:endParaRPr lang="en-US" sz="1050" dirty="0">
              <a:solidFill>
                <a:schemeClr val="tx1"/>
              </a:solidFill>
            </a:endParaRPr>
          </a:p>
          <a:p>
            <a:endParaRPr lang="en-US" sz="1050" dirty="0">
              <a:solidFill>
                <a:schemeClr val="tx1"/>
              </a:solidFill>
            </a:endParaRP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r>
              <a:rPr lang="en-US" sz="1050" b="1" dirty="0">
                <a:solidFill>
                  <a:schemeClr val="tx1"/>
                </a:solidFill>
              </a:rPr>
              <a:t>When the butterflies are uploaded to this program it breaks down each color by percentages for you to analyze. This process is not straight forward. You must compare the color percentages to the actual colors you see on the wings of the butterfly. The color percentages and the color you see on the wings may not always match therefore you much use your best judgement to determine the actual color of the wing. </a:t>
            </a:r>
          </a:p>
          <a:p>
            <a:endParaRPr lang="en-US" sz="1050" b="1" dirty="0">
              <a:solidFill>
                <a:schemeClr val="tx1"/>
              </a:solidFill>
            </a:endParaRPr>
          </a:p>
          <a:p>
            <a:endParaRPr lang="en-US" sz="1050" b="1" dirty="0">
              <a:solidFill>
                <a:schemeClr val="tx1"/>
              </a:solidFill>
            </a:endParaRPr>
          </a:p>
        </p:txBody>
      </p:sp>
      <p:sp>
        <p:nvSpPr>
          <p:cNvPr id="10" name="Rectangle: Rounded Corners 9">
            <a:extLst>
              <a:ext uri="{FF2B5EF4-FFF2-40B4-BE49-F238E27FC236}">
                <a16:creationId xmlns:a16="http://schemas.microsoft.com/office/drawing/2014/main" id="{04E70D65-6A18-47FA-97B4-E5104FA4CAC8}"/>
              </a:ext>
            </a:extLst>
          </p:cNvPr>
          <p:cNvSpPr/>
          <p:nvPr/>
        </p:nvSpPr>
        <p:spPr>
          <a:xfrm>
            <a:off x="118162" y="5075206"/>
            <a:ext cx="3171438" cy="1722742"/>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1050" b="1" dirty="0">
                <a:solidFill>
                  <a:schemeClr val="tx1"/>
                </a:solidFill>
              </a:rPr>
              <a:t>                                  </a:t>
            </a:r>
            <a:r>
              <a:rPr lang="en-US" sz="1050" b="1" u="sng" dirty="0">
                <a:solidFill>
                  <a:schemeClr val="tx1"/>
                </a:solidFill>
              </a:rPr>
              <a:t>Method</a:t>
            </a:r>
          </a:p>
          <a:p>
            <a:r>
              <a:rPr lang="en-US" sz="1050" b="1" dirty="0">
                <a:solidFill>
                  <a:schemeClr val="tx1"/>
                </a:solidFill>
              </a:rPr>
              <a:t>Pre-Photoshop                              Photoshop</a:t>
            </a: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r>
              <a:rPr lang="en-US" sz="1050" b="1" dirty="0">
                <a:solidFill>
                  <a:schemeClr val="tx1"/>
                </a:solidFill>
              </a:rPr>
              <a:t>The approach I took to solve this problem is to photoshop the butterfly pictures that Dr. Familton took of the butterflies he raised so that they can be analyzed by a color extractor. </a:t>
            </a:r>
          </a:p>
        </p:txBody>
      </p:sp>
      <p:pic>
        <p:nvPicPr>
          <p:cNvPr id="22" name="Picture 21">
            <a:extLst>
              <a:ext uri="{FF2B5EF4-FFF2-40B4-BE49-F238E27FC236}">
                <a16:creationId xmlns:a16="http://schemas.microsoft.com/office/drawing/2014/main" id="{EEC61998-3FA4-453C-9899-11D9B2A8D2A0}"/>
              </a:ext>
            </a:extLst>
          </p:cNvPr>
          <p:cNvPicPr>
            <a:picLocks noChangeAspect="1"/>
          </p:cNvPicPr>
          <p:nvPr/>
        </p:nvPicPr>
        <p:blipFill>
          <a:blip r:embed="rId3"/>
          <a:stretch>
            <a:fillRect/>
          </a:stretch>
        </p:blipFill>
        <p:spPr>
          <a:xfrm>
            <a:off x="926243" y="3088512"/>
            <a:ext cx="1555276" cy="1198858"/>
          </a:xfrm>
          <a:prstGeom prst="rect">
            <a:avLst/>
          </a:prstGeom>
        </p:spPr>
      </p:pic>
      <p:pic>
        <p:nvPicPr>
          <p:cNvPr id="26" name="Picture 25">
            <a:extLst>
              <a:ext uri="{FF2B5EF4-FFF2-40B4-BE49-F238E27FC236}">
                <a16:creationId xmlns:a16="http://schemas.microsoft.com/office/drawing/2014/main" id="{2A85484D-6779-46D3-A614-A16C7453290C}"/>
              </a:ext>
            </a:extLst>
          </p:cNvPr>
          <p:cNvPicPr>
            <a:picLocks noChangeAspect="1"/>
          </p:cNvPicPr>
          <p:nvPr/>
        </p:nvPicPr>
        <p:blipFill>
          <a:blip r:embed="rId4"/>
          <a:stretch>
            <a:fillRect/>
          </a:stretch>
        </p:blipFill>
        <p:spPr>
          <a:xfrm>
            <a:off x="285814" y="5451008"/>
            <a:ext cx="847764" cy="632071"/>
          </a:xfrm>
          <a:prstGeom prst="rect">
            <a:avLst/>
          </a:prstGeom>
        </p:spPr>
      </p:pic>
      <p:pic>
        <p:nvPicPr>
          <p:cNvPr id="27" name="Picture 26">
            <a:extLst>
              <a:ext uri="{FF2B5EF4-FFF2-40B4-BE49-F238E27FC236}">
                <a16:creationId xmlns:a16="http://schemas.microsoft.com/office/drawing/2014/main" id="{24C8BB4D-AC99-406A-B5AF-7CE7552D4969}"/>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1841647" y="5478603"/>
            <a:ext cx="901399" cy="561818"/>
          </a:xfrm>
          <a:prstGeom prst="rect">
            <a:avLst/>
          </a:prstGeom>
        </p:spPr>
      </p:pic>
      <p:sp>
        <p:nvSpPr>
          <p:cNvPr id="28" name="Rectangle: Rounded Corners 27">
            <a:extLst>
              <a:ext uri="{FF2B5EF4-FFF2-40B4-BE49-F238E27FC236}">
                <a16:creationId xmlns:a16="http://schemas.microsoft.com/office/drawing/2014/main" id="{A4932C7B-EFA2-44C3-B16A-A40EDD44DDBF}"/>
              </a:ext>
            </a:extLst>
          </p:cNvPr>
          <p:cNvSpPr/>
          <p:nvPr/>
        </p:nvSpPr>
        <p:spPr>
          <a:xfrm>
            <a:off x="7781830" y="1335413"/>
            <a:ext cx="4282328" cy="2433664"/>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50" b="1" u="sng" dirty="0">
              <a:solidFill>
                <a:schemeClr val="tx1"/>
              </a:solidFill>
            </a:endParaRPr>
          </a:p>
          <a:p>
            <a:pPr algn="ctr"/>
            <a:endParaRPr lang="en-US" sz="1050" b="1" u="sng" dirty="0">
              <a:solidFill>
                <a:schemeClr val="tx1"/>
              </a:solidFill>
            </a:endParaRPr>
          </a:p>
          <a:p>
            <a:pPr algn="ctr"/>
            <a:endParaRPr lang="en-US" sz="1050" b="1" u="sng" dirty="0">
              <a:solidFill>
                <a:schemeClr val="tx1"/>
              </a:solidFill>
            </a:endParaRPr>
          </a:p>
          <a:p>
            <a:pPr algn="ctr"/>
            <a:endParaRPr lang="en-US" sz="1050" b="1" u="sng" dirty="0">
              <a:solidFill>
                <a:schemeClr val="tx1"/>
              </a:solidFill>
            </a:endParaRPr>
          </a:p>
          <a:p>
            <a:pPr algn="ctr"/>
            <a:endParaRPr lang="en-US" sz="1050" b="1" u="sng" dirty="0">
              <a:solidFill>
                <a:schemeClr val="tx1"/>
              </a:solidFill>
            </a:endParaRPr>
          </a:p>
          <a:p>
            <a:pPr algn="ctr"/>
            <a:r>
              <a:rPr lang="en-US" sz="1050" b="1" u="sng" dirty="0">
                <a:solidFill>
                  <a:schemeClr val="tx1"/>
                </a:solidFill>
              </a:rPr>
              <a:t>Data Analysis</a:t>
            </a:r>
          </a:p>
          <a:p>
            <a:r>
              <a:rPr lang="en-US" sz="1050" b="1" dirty="0">
                <a:solidFill>
                  <a:schemeClr val="tx1"/>
                </a:solidFill>
              </a:rPr>
              <a:t>Once this is done I added all the color percentages, both the “Black” and “Orange”, of each butterfly. Separating the male and female butterflies on separate sheets.</a:t>
            </a:r>
          </a:p>
          <a:p>
            <a:endParaRPr lang="en-US" sz="1050" b="1" dirty="0">
              <a:solidFill>
                <a:schemeClr val="tx1"/>
              </a:solidFill>
            </a:endParaRPr>
          </a:p>
          <a:p>
            <a:r>
              <a:rPr lang="en-US" sz="1050" b="1" dirty="0">
                <a:solidFill>
                  <a:schemeClr val="tx1"/>
                </a:solidFill>
              </a:rPr>
              <a:t>I took the mean and standard deviation of all the male and female butterflies I analyzed. I then took the ratio of “Black”/”Orange” of each gender.</a:t>
            </a:r>
          </a:p>
          <a:p>
            <a:r>
              <a:rPr lang="en-US" sz="1050" b="1" dirty="0">
                <a:solidFill>
                  <a:schemeClr val="tx1"/>
                </a:solidFill>
              </a:rPr>
              <a:t>             MALES                                                             FEMALES</a:t>
            </a: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r>
              <a:rPr lang="en-US" sz="1050" b="1" dirty="0">
                <a:solidFill>
                  <a:schemeClr val="tx1"/>
                </a:solidFill>
              </a:rPr>
              <a:t>Males: “Black”/”Orange” = 1.11       Females: “Black”/”Orange” = 1.99</a:t>
            </a: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endParaRPr lang="en-US" sz="1050" b="1" dirty="0">
              <a:solidFill>
                <a:schemeClr val="tx1"/>
              </a:solidFill>
            </a:endParaRPr>
          </a:p>
          <a:p>
            <a:pPr algn="ctr"/>
            <a:endParaRPr lang="en-US" sz="1050" b="1" u="sng" dirty="0">
              <a:solidFill>
                <a:schemeClr val="tx1"/>
              </a:solidFill>
            </a:endParaRPr>
          </a:p>
          <a:p>
            <a:endParaRPr lang="en-US" sz="1050" b="1" u="sng" dirty="0">
              <a:solidFill>
                <a:schemeClr val="tx1"/>
              </a:solidFill>
            </a:endParaRPr>
          </a:p>
        </p:txBody>
      </p:sp>
      <p:sp>
        <p:nvSpPr>
          <p:cNvPr id="29" name="Rectangle: Rounded Corners 28">
            <a:extLst>
              <a:ext uri="{FF2B5EF4-FFF2-40B4-BE49-F238E27FC236}">
                <a16:creationId xmlns:a16="http://schemas.microsoft.com/office/drawing/2014/main" id="{C76C193C-B836-4494-AD68-3CFF47F44682}"/>
              </a:ext>
            </a:extLst>
          </p:cNvPr>
          <p:cNvSpPr/>
          <p:nvPr/>
        </p:nvSpPr>
        <p:spPr>
          <a:xfrm>
            <a:off x="7831511" y="3889399"/>
            <a:ext cx="4190734" cy="1769016"/>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50" b="1" u="sng" dirty="0">
              <a:solidFill>
                <a:schemeClr val="tx1"/>
              </a:solidFill>
            </a:endParaRPr>
          </a:p>
          <a:p>
            <a:pPr algn="ctr"/>
            <a:r>
              <a:rPr lang="en-US" sz="1050" b="1" u="sng" dirty="0">
                <a:solidFill>
                  <a:schemeClr val="tx1"/>
                </a:solidFill>
              </a:rPr>
              <a:t>Conclusion</a:t>
            </a:r>
          </a:p>
          <a:p>
            <a:r>
              <a:rPr lang="en-US" sz="1050" b="1" dirty="0">
                <a:solidFill>
                  <a:schemeClr val="tx1"/>
                </a:solidFill>
              </a:rPr>
              <a:t>The expected results would be that the males have more orange and less black when compared to the females. This indeed turned out to be true based on our analysis.</a:t>
            </a:r>
          </a:p>
          <a:p>
            <a:endParaRPr lang="en-US" sz="1050" b="1" dirty="0">
              <a:solidFill>
                <a:schemeClr val="tx1"/>
              </a:solidFill>
            </a:endParaRPr>
          </a:p>
          <a:p>
            <a:r>
              <a:rPr lang="en-US" sz="1050" b="1" dirty="0">
                <a:solidFill>
                  <a:schemeClr val="tx1"/>
                </a:solidFill>
              </a:rPr>
              <a:t>The only issue is that the “Black” standard deviation was high for both male and female, 4.17 and </a:t>
            </a:r>
            <a:r>
              <a:rPr lang="en-US" sz="1050" b="1" dirty="0">
                <a:solidFill>
                  <a:srgbClr val="000000"/>
                </a:solidFill>
                <a:latin typeface="Calibri" panose="020F0502020204030204" pitchFamily="34" charset="0"/>
              </a:rPr>
              <a:t>4.24, respectively, while the “Orange” was closer to acceptable range, 2.69 and 1.13 respectively. This could be, in part due to our small data set: 28 males and 31 females. </a:t>
            </a:r>
            <a:endParaRPr lang="en-US" sz="1050" b="1" dirty="0">
              <a:solidFill>
                <a:schemeClr val="tx1"/>
              </a:solidFill>
            </a:endParaRPr>
          </a:p>
          <a:p>
            <a:endParaRPr lang="en-US" sz="1050" b="1" dirty="0">
              <a:solidFill>
                <a:schemeClr val="tx1"/>
              </a:solidFill>
            </a:endParaRPr>
          </a:p>
        </p:txBody>
      </p:sp>
      <p:pic>
        <p:nvPicPr>
          <p:cNvPr id="33" name="Picture 32">
            <a:extLst>
              <a:ext uri="{FF2B5EF4-FFF2-40B4-BE49-F238E27FC236}">
                <a16:creationId xmlns:a16="http://schemas.microsoft.com/office/drawing/2014/main" id="{4962C3EF-4307-4545-B51A-984A7AEA4CC4}"/>
              </a:ext>
            </a:extLst>
          </p:cNvPr>
          <p:cNvPicPr>
            <a:picLocks noChangeAspect="1"/>
          </p:cNvPicPr>
          <p:nvPr/>
        </p:nvPicPr>
        <p:blipFill rotWithShape="1">
          <a:blip r:embed="rId7">
            <a:extLst>
              <a:ext uri="{28A0092B-C50C-407E-A947-70E740481C1C}">
                <a14:useLocalDpi xmlns:a14="http://schemas.microsoft.com/office/drawing/2010/main" val="0"/>
              </a:ext>
            </a:extLst>
          </a:blip>
          <a:srcRect t="12173" r="13726" b="24222"/>
          <a:stretch/>
        </p:blipFill>
        <p:spPr>
          <a:xfrm>
            <a:off x="3726385" y="3024266"/>
            <a:ext cx="3489985" cy="2097354"/>
          </a:xfrm>
          <a:prstGeom prst="rect">
            <a:avLst/>
          </a:prstGeom>
        </p:spPr>
      </p:pic>
      <p:sp>
        <p:nvSpPr>
          <p:cNvPr id="34" name="Rectangle: Rounded Corners 33">
            <a:extLst>
              <a:ext uri="{FF2B5EF4-FFF2-40B4-BE49-F238E27FC236}">
                <a16:creationId xmlns:a16="http://schemas.microsoft.com/office/drawing/2014/main" id="{9A161386-9C86-4495-A4F2-6961409AD621}"/>
              </a:ext>
            </a:extLst>
          </p:cNvPr>
          <p:cNvSpPr/>
          <p:nvPr/>
        </p:nvSpPr>
        <p:spPr>
          <a:xfrm>
            <a:off x="7907449" y="5808081"/>
            <a:ext cx="3950727" cy="729038"/>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50" b="1" u="sng" dirty="0">
              <a:solidFill>
                <a:schemeClr val="tx1"/>
              </a:solidFill>
            </a:endParaRPr>
          </a:p>
          <a:p>
            <a:pPr algn="ctr"/>
            <a:r>
              <a:rPr lang="en-US" sz="1050" b="1" u="sng" dirty="0">
                <a:solidFill>
                  <a:schemeClr val="tx1"/>
                </a:solidFill>
              </a:rPr>
              <a:t>Acknowledgements</a:t>
            </a:r>
          </a:p>
          <a:p>
            <a:pPr algn="ctr"/>
            <a:r>
              <a:rPr lang="en-US" sz="1050" b="1" kern="0" dirty="0">
                <a:solidFill>
                  <a:srgbClr val="000000"/>
                </a:solidFill>
                <a:cs typeface="Arial"/>
                <a:sym typeface="Arial"/>
              </a:rPr>
              <a:t>Thanks to CUNY Research Scholars Program and our mentor Dr. Familton for giving me the opportunity to conduct research at BMCC. </a:t>
            </a:r>
          </a:p>
          <a:p>
            <a:pPr algn="ctr"/>
            <a:endParaRPr lang="en-US" sz="1050" b="1" u="sng" dirty="0">
              <a:solidFill>
                <a:schemeClr val="tx1"/>
              </a:solidFill>
            </a:endParaRPr>
          </a:p>
        </p:txBody>
      </p:sp>
      <p:graphicFrame>
        <p:nvGraphicFramePr>
          <p:cNvPr id="35" name="Table 34">
            <a:extLst>
              <a:ext uri="{FF2B5EF4-FFF2-40B4-BE49-F238E27FC236}">
                <a16:creationId xmlns:a16="http://schemas.microsoft.com/office/drawing/2014/main" id="{6CE9E4D5-1CB4-474E-9CB9-BD5BFF33DE4F}"/>
              </a:ext>
            </a:extLst>
          </p:cNvPr>
          <p:cNvGraphicFramePr>
            <a:graphicFrameLocks noGrp="1"/>
          </p:cNvGraphicFramePr>
          <p:nvPr>
            <p:extLst>
              <p:ext uri="{D42A27DB-BD31-4B8C-83A1-F6EECF244321}">
                <p14:modId xmlns:p14="http://schemas.microsoft.com/office/powerpoint/2010/main" val="2242426557"/>
              </p:ext>
            </p:extLst>
          </p:nvPr>
        </p:nvGraphicFramePr>
        <p:xfrm>
          <a:off x="8009207" y="2814797"/>
          <a:ext cx="1917672" cy="531495"/>
        </p:xfrm>
        <a:graphic>
          <a:graphicData uri="http://schemas.openxmlformats.org/drawingml/2006/table">
            <a:tbl>
              <a:tblPr>
                <a:tableStyleId>{5C22544A-7EE6-4342-B048-85BDC9FD1C3A}</a:tableStyleId>
              </a:tblPr>
              <a:tblGrid>
                <a:gridCol w="639224">
                  <a:extLst>
                    <a:ext uri="{9D8B030D-6E8A-4147-A177-3AD203B41FA5}">
                      <a16:colId xmlns:a16="http://schemas.microsoft.com/office/drawing/2014/main" val="2898542856"/>
                    </a:ext>
                  </a:extLst>
                </a:gridCol>
                <a:gridCol w="639224">
                  <a:extLst>
                    <a:ext uri="{9D8B030D-6E8A-4147-A177-3AD203B41FA5}">
                      <a16:colId xmlns:a16="http://schemas.microsoft.com/office/drawing/2014/main" val="3074757258"/>
                    </a:ext>
                  </a:extLst>
                </a:gridCol>
                <a:gridCol w="639224">
                  <a:extLst>
                    <a:ext uri="{9D8B030D-6E8A-4147-A177-3AD203B41FA5}">
                      <a16:colId xmlns:a16="http://schemas.microsoft.com/office/drawing/2014/main" val="3263247881"/>
                    </a:ext>
                  </a:extLst>
                </a:gridCol>
              </a:tblGrid>
              <a:tr h="177165">
                <a:tc>
                  <a:txBody>
                    <a:bodyPr/>
                    <a:lstStyle/>
                    <a:p>
                      <a:pPr algn="l" fontAlgn="b"/>
                      <a:r>
                        <a:rPr lang="en-US" sz="1100" u="none" strike="noStrike" dirty="0">
                          <a:effectLst/>
                        </a:rPr>
                        <a:t>mean</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47.6</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42.70333</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2979589"/>
                  </a:ext>
                </a:extLst>
              </a:tr>
              <a:tr h="177165">
                <a:tc>
                  <a:txBody>
                    <a:bodyPr/>
                    <a:lstStyle/>
                    <a:p>
                      <a:pPr algn="l" fontAlgn="b"/>
                      <a:r>
                        <a:rPr lang="en-US" sz="1100" u="none" strike="noStrike">
                          <a:effectLst/>
                        </a:rPr>
                        <a:t>stdev</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4.17193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2.687006</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24976831"/>
                  </a:ext>
                </a:extLst>
              </a:tr>
              <a:tr h="177165">
                <a:tc>
                  <a:txBody>
                    <a:bodyPr/>
                    <a:lstStyle/>
                    <a:p>
                      <a:pPr algn="l" fontAlgn="b"/>
                      <a:r>
                        <a:rPr lang="en-US" sz="1100" u="none" strike="noStrike">
                          <a:effectLst/>
                        </a:rPr>
                        <a:t>ratio B/O</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1.114667</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86510382"/>
                  </a:ext>
                </a:extLst>
              </a:tr>
            </a:tbl>
          </a:graphicData>
        </a:graphic>
      </p:graphicFrame>
      <p:graphicFrame>
        <p:nvGraphicFramePr>
          <p:cNvPr id="37" name="Table 36">
            <a:extLst>
              <a:ext uri="{FF2B5EF4-FFF2-40B4-BE49-F238E27FC236}">
                <a16:creationId xmlns:a16="http://schemas.microsoft.com/office/drawing/2014/main" id="{6A70A5D1-1D58-442C-8D16-BCA160D8B9E3}"/>
              </a:ext>
            </a:extLst>
          </p:cNvPr>
          <p:cNvGraphicFramePr>
            <a:graphicFrameLocks noGrp="1"/>
          </p:cNvGraphicFramePr>
          <p:nvPr>
            <p:extLst>
              <p:ext uri="{D42A27DB-BD31-4B8C-83A1-F6EECF244321}">
                <p14:modId xmlns:p14="http://schemas.microsoft.com/office/powerpoint/2010/main" val="1663862383"/>
              </p:ext>
            </p:extLst>
          </p:nvPr>
        </p:nvGraphicFramePr>
        <p:xfrm>
          <a:off x="10091990" y="2814797"/>
          <a:ext cx="1828800" cy="57150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723585011"/>
                    </a:ext>
                  </a:extLst>
                </a:gridCol>
                <a:gridCol w="609600">
                  <a:extLst>
                    <a:ext uri="{9D8B030D-6E8A-4147-A177-3AD203B41FA5}">
                      <a16:colId xmlns:a16="http://schemas.microsoft.com/office/drawing/2014/main" val="4284536843"/>
                    </a:ext>
                  </a:extLst>
                </a:gridCol>
                <a:gridCol w="609600">
                  <a:extLst>
                    <a:ext uri="{9D8B030D-6E8A-4147-A177-3AD203B41FA5}">
                      <a16:colId xmlns:a16="http://schemas.microsoft.com/office/drawing/2014/main" val="2710192868"/>
                    </a:ext>
                  </a:extLst>
                </a:gridCol>
              </a:tblGrid>
              <a:tr h="190500">
                <a:tc>
                  <a:txBody>
                    <a:bodyPr/>
                    <a:lstStyle/>
                    <a:p>
                      <a:pPr algn="l" fontAlgn="b"/>
                      <a:r>
                        <a:rPr lang="en-US" sz="1100" u="none" strike="noStrike">
                          <a:effectLst/>
                        </a:rPr>
                        <a:t>mean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60.64839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30.48387</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9748047"/>
                  </a:ext>
                </a:extLst>
              </a:tr>
              <a:tr h="190500">
                <a:tc>
                  <a:txBody>
                    <a:bodyPr/>
                    <a:lstStyle/>
                    <a:p>
                      <a:pPr algn="l" fontAlgn="b"/>
                      <a:r>
                        <a:rPr lang="en-US" sz="1100" u="none" strike="noStrike">
                          <a:effectLst/>
                        </a:rPr>
                        <a:t>stdev</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4.242641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1.131371</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73440596"/>
                  </a:ext>
                </a:extLst>
              </a:tr>
              <a:tr h="190500">
                <a:tc>
                  <a:txBody>
                    <a:bodyPr/>
                    <a:lstStyle/>
                    <a:p>
                      <a:pPr algn="l" fontAlgn="b"/>
                      <a:r>
                        <a:rPr lang="en-US" sz="1100" u="none" strike="noStrike">
                          <a:effectLst/>
                        </a:rPr>
                        <a:t>ratio B/O</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1.989524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2999850"/>
                  </a:ext>
                </a:extLst>
              </a:tr>
            </a:tbl>
          </a:graphicData>
        </a:graphic>
      </p:graphicFrame>
      <p:pic>
        <p:nvPicPr>
          <p:cNvPr id="44" name="Picture 43">
            <a:extLst>
              <a:ext uri="{FF2B5EF4-FFF2-40B4-BE49-F238E27FC236}">
                <a16:creationId xmlns:a16="http://schemas.microsoft.com/office/drawing/2014/main" id="{B649FD3C-46E4-41FE-A66C-164D9B2D95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9386307" y="-18332"/>
            <a:ext cx="2896932" cy="1396381"/>
          </a:xfrm>
          <a:prstGeom prst="rect">
            <a:avLst/>
          </a:prstGeom>
        </p:spPr>
      </p:pic>
      <p:pic>
        <p:nvPicPr>
          <p:cNvPr id="54" name="Picture 53">
            <a:extLst>
              <a:ext uri="{FF2B5EF4-FFF2-40B4-BE49-F238E27FC236}">
                <a16:creationId xmlns:a16="http://schemas.microsoft.com/office/drawing/2014/main" id="{2A79B36F-87FE-4F1C-A68F-B09A9B5634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567525" y="401535"/>
            <a:ext cx="1971953" cy="893787"/>
          </a:xfrm>
          <a:prstGeom prst="rect">
            <a:avLst/>
          </a:prstGeom>
        </p:spPr>
      </p:pic>
      <p:pic>
        <p:nvPicPr>
          <p:cNvPr id="56" name="Picture 55">
            <a:extLst>
              <a:ext uri="{FF2B5EF4-FFF2-40B4-BE49-F238E27FC236}">
                <a16:creationId xmlns:a16="http://schemas.microsoft.com/office/drawing/2014/main" id="{EE50C64C-47C2-4255-8799-5CB7A2E5AE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49072" y="1093615"/>
            <a:ext cx="471338" cy="568867"/>
          </a:xfrm>
          <a:prstGeom prst="rect">
            <a:avLst/>
          </a:prstGeom>
        </p:spPr>
      </p:pic>
      <p:pic>
        <p:nvPicPr>
          <p:cNvPr id="6" name="Picture 5" descr="Graphical user interface&#10;&#10;Description automatically generated with low confidence">
            <a:extLst>
              <a:ext uri="{FF2B5EF4-FFF2-40B4-BE49-F238E27FC236}">
                <a16:creationId xmlns:a16="http://schemas.microsoft.com/office/drawing/2014/main" id="{4B0120E8-6662-EDCF-EC59-72808DEDBB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4208" y="220503"/>
            <a:ext cx="1609725" cy="638175"/>
          </a:xfrm>
          <a:prstGeom prst="rect">
            <a:avLst/>
          </a:prstGeom>
        </p:spPr>
      </p:pic>
    </p:spTree>
    <p:extLst>
      <p:ext uri="{BB962C8B-B14F-4D97-AF65-F5344CB8AC3E}">
        <p14:creationId xmlns:p14="http://schemas.microsoft.com/office/powerpoint/2010/main" val="766009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1821</TotalTime>
  <Words>482</Words>
  <Application>Microsoft Office PowerPoint</Application>
  <PresentationFormat>Widescreen</PresentationFormat>
  <Paragraphs>84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Rounded MT Bold</vt:lpstr>
      <vt:lpstr>Calibri</vt:lpstr>
      <vt:lpstr>Calibri Light</vt:lpstr>
      <vt:lpstr>Office Theme</vt:lpstr>
      <vt:lpstr>Color Ratios of male and female    Monarch butterflies By Laquanna Lynah Mentor:  Dr. J.C. Familton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Johannes Familton</dc:creator>
  <cp:lastModifiedBy>Johannes Familton</cp:lastModifiedBy>
  <cp:revision>35</cp:revision>
  <dcterms:created xsi:type="dcterms:W3CDTF">2021-04-25T22:14:51Z</dcterms:created>
  <dcterms:modified xsi:type="dcterms:W3CDTF">2023-05-03T14:22:18Z</dcterms:modified>
</cp:coreProperties>
</file>