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74" r:id="rId2"/>
    <p:sldId id="277" r:id="rId3"/>
    <p:sldId id="271" r:id="rId4"/>
    <p:sldId id="294" r:id="rId5"/>
    <p:sldId id="295" r:id="rId6"/>
    <p:sldId id="297" r:id="rId7"/>
    <p:sldId id="298" r:id="rId8"/>
    <p:sldId id="309" r:id="rId9"/>
    <p:sldId id="300" r:id="rId10"/>
    <p:sldId id="299" r:id="rId11"/>
    <p:sldId id="301" r:id="rId12"/>
    <p:sldId id="302" r:id="rId13"/>
    <p:sldId id="310" r:id="rId14"/>
    <p:sldId id="296" r:id="rId15"/>
    <p:sldId id="307" r:id="rId16"/>
    <p:sldId id="308" r:id="rId17"/>
    <p:sldId id="311" r:id="rId18"/>
    <p:sldId id="303" r:id="rId19"/>
    <p:sldId id="304" r:id="rId20"/>
    <p:sldId id="312" r:id="rId21"/>
    <p:sldId id="313" r:id="rId22"/>
    <p:sldId id="305" r:id="rId23"/>
    <p:sldId id="306" r:id="rId24"/>
    <p:sldId id="314" r:id="rId25"/>
    <p:sldId id="291" r:id="rId26"/>
    <p:sldId id="292" r:id="rId27"/>
    <p:sldId id="316" r:id="rId28"/>
    <p:sldId id="288" r:id="rId29"/>
    <p:sldId id="289" r:id="rId30"/>
    <p:sldId id="318" r:id="rId31"/>
    <p:sldId id="31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61" autoAdjust="0"/>
    <p:restoredTop sz="67466" autoAdjust="0"/>
  </p:normalViewPr>
  <p:slideViewPr>
    <p:cSldViewPr snapToGrid="0">
      <p:cViewPr varScale="1">
        <p:scale>
          <a:sx n="83" d="100"/>
          <a:sy n="83" d="100"/>
        </p:scale>
        <p:origin x="5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167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2E547D-1406-4A6F-8F93-E441204CE6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67F8A-B889-49B3-AC77-5DDF11A08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2889B-A0AC-4482-8592-5C96F2309420}" type="datetimeFigureOut">
              <a:rPr lang="en-US" smtClean="0"/>
              <a:t>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AFD4F-C0E7-421C-AF77-6F9CC963C9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4AB9F-6726-4FB1-8769-82E23336CE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29299-61FF-4B93-ADA6-2FD5975D6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EB223-FFC0-462A-A3B8-EAA7CE0F8CBD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49E9A-41F7-4779-A581-48A7C374A2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1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8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64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06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45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30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891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00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55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21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4DC40-5768-3E4E-9901-4F54CE77D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094E7-55B0-1C0C-1B6E-18BB1FAA2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062B2F-E942-0A24-2148-C0F898427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A9920-E0AC-0221-9764-F24C294F7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36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803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468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4E710-99AD-45F7-9443-FB3315A9C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B0A8F6-9B92-DF10-3B2F-024D222BA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41447-F797-0279-95CC-E3ED2C240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D5EC0-FE2C-6B0C-8A9F-B79503FFF5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32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A8E79-013B-CCF5-78B4-99679966F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A4A61-D401-6DF4-D861-296843A5D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15C99-0F4B-4F2C-C18E-5D16C4EF3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62473-DFBF-2D66-551A-6A8A10F71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3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18B7-7F68-4CC9-8291-332587FA3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1D6BB-0446-49E8-8677-EADF274E9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AEE24-534A-40F1-99E4-00B7D5FD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4011-48FF-493D-8286-F62D34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0EFCD-7E72-4882-86DC-2F371D7D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1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6159-1280-4EE9-96D3-A56BD582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27A78-1874-488A-B215-7D763D338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BB3D1-3138-4B69-BF5D-4B1A2134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F90C5-31F4-4A22-AC00-3FB5ED29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787E-B946-4091-ABC6-F9DB06BB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AA11-CC97-44E5-AE4D-808FD741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B6CB-9460-4BCA-86C5-5F26357AB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AB0F6-401D-4BAF-A300-65AD684DF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61BBA-B185-4B45-B152-3D320E15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D760-96AC-4821-A56B-0B805F2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50665-D5B5-4D0B-B2F0-CB6B027C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6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47C3-C498-415A-A057-E19BCEB5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677F-2712-4810-A3AA-56FA75386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B54A-6775-4978-8E19-32694C9B5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A1303-B245-476D-BD02-A4E4A359F6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E898F-5B79-46F1-89C1-F827997CC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17A4D-2EC9-4294-BFF4-EAE22EE1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50E317-3602-42A1-BB7F-0184072E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E2C97-E26C-4A8B-93A0-B01E2C7F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F68FC-5755-447A-8D7F-9ADED3E9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50287-81AA-46CA-8CB3-53A7F831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BA4AA-02C9-459E-9362-3DA60E3B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A2C8F-DBB4-4235-A67E-FB4039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9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DA80-336B-4DBB-91A1-6E3E4B3C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0D456-F0A3-4789-A310-A23F01B2E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A8B05-7071-44D4-80F7-3E8191C9A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8562E-E6F1-449B-909C-98426BA8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47A9A-FB08-407B-A73A-0AC513F0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F841F-796A-4FE6-B5E0-C8A49867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8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474D-6779-4C23-BD3C-82F5DC3E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1096C-E430-49C7-A801-21C0BD95D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828F-334F-4A50-850D-10684F245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293F4-2B70-4BB5-A982-219E413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9A86F-B378-4759-B50E-2E0BFAE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95BDC-FC58-4638-AA59-A3DA993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7D73-EDDA-49A6-BA12-1CA980DA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9B82E-4CA1-47A5-B133-FBD4D8A83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A267F-D142-4D04-9F03-6CB099E6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27CA-154D-4E90-B776-A2EE71F7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0BA5-F4EE-4282-B111-76B869BE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6E92A-52E0-4710-BDEF-0A1534685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240E1-5EB0-47FD-AA37-BF945D136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4243-F1E4-487A-ABEC-30516A01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58244-98FD-472D-AB8C-075F71C1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98D5A-820D-4519-967F-3332097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F21A4-E71B-4D3A-AF45-E989C23A7BB1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8" y="4522156"/>
            <a:ext cx="4937937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Photoshop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8370" y="3945418"/>
            <a:ext cx="4937936" cy="57673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>
                <a:ea typeface="+mn-lt"/>
                <a:cs typeface="+mn-lt"/>
              </a:rPr>
              <a:t>MMP 100 Intro to Multimedia 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2D6188-24E5-426A-BB2A-3FA2D6B9C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1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208BC59-C84F-483F-80CD-FAEC74229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3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633C454-65ED-A410-3270-F4CAE37AC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772" y="216001"/>
            <a:ext cx="1495233" cy="1495233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1DABD52-05DF-4F31-AFB9-B330D8BE4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25559" y="725908"/>
            <a:ext cx="2852928" cy="2852928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F8048BD0-DD32-2264-C3CE-F542B8E0E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880" y="1272777"/>
            <a:ext cx="1829652" cy="182965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D0F0B8F-5D6D-AD2C-F35B-9683F53BC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43" y="3726460"/>
            <a:ext cx="2329136" cy="2329136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E4F04B5-4D4A-4F70-8549-384AF5351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0"/>
            <a:ext cx="3273238" cy="3383891"/>
          </a:xfrm>
          <a:custGeom>
            <a:avLst/>
            <a:gdLst>
              <a:gd name="connsiteX0" fmla="*/ 122841 w 3273238"/>
              <a:gd name="connsiteY0" fmla="*/ 0 h 3383891"/>
              <a:gd name="connsiteX1" fmla="*/ 3273238 w 3273238"/>
              <a:gd name="connsiteY1" fmla="*/ 0 h 3383891"/>
              <a:gd name="connsiteX2" fmla="*/ 3273238 w 3273238"/>
              <a:gd name="connsiteY2" fmla="*/ 3291335 h 3383891"/>
              <a:gd name="connsiteX3" fmla="*/ 3118338 w 3273238"/>
              <a:gd name="connsiteY3" fmla="*/ 3331164 h 3383891"/>
              <a:gd name="connsiteX4" fmla="*/ 2595295 w 3273238"/>
              <a:gd name="connsiteY4" fmla="*/ 3383891 h 3383891"/>
              <a:gd name="connsiteX5" fmla="*/ 0 w 3273238"/>
              <a:gd name="connsiteY5" fmla="*/ 788596 h 3383891"/>
              <a:gd name="connsiteX6" fmla="*/ 116679 w 3273238"/>
              <a:gd name="connsiteY6" fmla="*/ 16835 h 338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CE87A39B-ACCA-C437-4B82-3DBCA593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9800" y="368428"/>
            <a:ext cx="1952160" cy="1952160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D14DB62-3EB3-452E-89EE-30B0CDB0C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63236" y="4071322"/>
            <a:ext cx="2828765" cy="2786678"/>
          </a:xfrm>
          <a:custGeom>
            <a:avLst/>
            <a:gdLst>
              <a:gd name="connsiteX0" fmla="*/ 1888236 w 2828765"/>
              <a:gd name="connsiteY0" fmla="*/ 0 h 2786678"/>
              <a:gd name="connsiteX1" fmla="*/ 2788281 w 2828765"/>
              <a:gd name="connsiteY1" fmla="*/ 227900 h 2786678"/>
              <a:gd name="connsiteX2" fmla="*/ 2828765 w 2828765"/>
              <a:gd name="connsiteY2" fmla="*/ 252495 h 2786678"/>
              <a:gd name="connsiteX3" fmla="*/ 2828765 w 2828765"/>
              <a:gd name="connsiteY3" fmla="*/ 2786678 h 2786678"/>
              <a:gd name="connsiteX4" fmla="*/ 227128 w 2828765"/>
              <a:gd name="connsiteY4" fmla="*/ 2786678 h 2786678"/>
              <a:gd name="connsiteX5" fmla="*/ 148387 w 2828765"/>
              <a:gd name="connsiteY5" fmla="*/ 2623223 h 2786678"/>
              <a:gd name="connsiteX6" fmla="*/ 0 w 2828765"/>
              <a:gd name="connsiteY6" fmla="*/ 1888236 h 2786678"/>
              <a:gd name="connsiteX7" fmla="*/ 1888236 w 2828765"/>
              <a:gd name="connsiteY7" fmla="*/ 0 h 27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DD1D8149-58FD-14AE-097F-F76CE7A9B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9997" y="4872446"/>
            <a:ext cx="1692946" cy="16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29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1FCDB8A-D986-4857-B933-484A758B3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3787" y="476108"/>
            <a:ext cx="7778213" cy="5905781"/>
          </a:xfrm>
          <a:custGeom>
            <a:avLst/>
            <a:gdLst>
              <a:gd name="connsiteX0" fmla="*/ 3727582 w 7778213"/>
              <a:gd name="connsiteY0" fmla="*/ 0 h 5905781"/>
              <a:gd name="connsiteX1" fmla="*/ 7778213 w 7778213"/>
              <a:gd name="connsiteY1" fmla="*/ 0 h 5905781"/>
              <a:gd name="connsiteX2" fmla="*/ 7778213 w 7778213"/>
              <a:gd name="connsiteY2" fmla="*/ 5905761 h 5905781"/>
              <a:gd name="connsiteX3" fmla="*/ 7485321 w 7778213"/>
              <a:gd name="connsiteY3" fmla="*/ 5905761 h 5905781"/>
              <a:gd name="connsiteX4" fmla="*/ 7485321 w 7778213"/>
              <a:gd name="connsiteY4" fmla="*/ 5905762 h 5905781"/>
              <a:gd name="connsiteX5" fmla="*/ 4228895 w 7778213"/>
              <a:gd name="connsiteY5" fmla="*/ 5905762 h 5905781"/>
              <a:gd name="connsiteX6" fmla="*/ 4228895 w 7778213"/>
              <a:gd name="connsiteY6" fmla="*/ 5905780 h 5905781"/>
              <a:gd name="connsiteX7" fmla="*/ 3936003 w 7778213"/>
              <a:gd name="connsiteY7" fmla="*/ 5905780 h 5905781"/>
              <a:gd name="connsiteX8" fmla="*/ 3936003 w 7778213"/>
              <a:gd name="connsiteY8" fmla="*/ 5905781 h 5905781"/>
              <a:gd name="connsiteX9" fmla="*/ 0 w 7778213"/>
              <a:gd name="connsiteY9" fmla="*/ 5905781 h 5905781"/>
              <a:gd name="connsiteX10" fmla="*/ 2796838 w 7778213"/>
              <a:gd name="connsiteY10" fmla="*/ 20 h 5905781"/>
              <a:gd name="connsiteX11" fmla="*/ 3089730 w 7778213"/>
              <a:gd name="connsiteY11" fmla="*/ 20 h 5905781"/>
              <a:gd name="connsiteX12" fmla="*/ 3089730 w 7778213"/>
              <a:gd name="connsiteY12" fmla="*/ 19 h 5905781"/>
              <a:gd name="connsiteX13" fmla="*/ 3434690 w 7778213"/>
              <a:gd name="connsiteY13" fmla="*/ 19 h 5905781"/>
              <a:gd name="connsiteX14" fmla="*/ 3434690 w 7778213"/>
              <a:gd name="connsiteY14" fmla="*/ 1 h 5905781"/>
              <a:gd name="connsiteX15" fmla="*/ 3727582 w 7778213"/>
              <a:gd name="connsiteY15" fmla="*/ 1 h 590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78213" h="5905781">
                <a:moveTo>
                  <a:pt x="3727582" y="0"/>
                </a:moveTo>
                <a:lnTo>
                  <a:pt x="7778213" y="0"/>
                </a:lnTo>
                <a:lnTo>
                  <a:pt x="7778213" y="5905761"/>
                </a:lnTo>
                <a:lnTo>
                  <a:pt x="7485321" y="5905761"/>
                </a:lnTo>
                <a:lnTo>
                  <a:pt x="7485321" y="5905762"/>
                </a:lnTo>
                <a:lnTo>
                  <a:pt x="4228895" y="5905762"/>
                </a:lnTo>
                <a:lnTo>
                  <a:pt x="4228895" y="5905780"/>
                </a:lnTo>
                <a:lnTo>
                  <a:pt x="3936003" y="5905780"/>
                </a:lnTo>
                <a:lnTo>
                  <a:pt x="3936003" y="5905781"/>
                </a:lnTo>
                <a:lnTo>
                  <a:pt x="0" y="5905781"/>
                </a:lnTo>
                <a:lnTo>
                  <a:pt x="2796838" y="20"/>
                </a:lnTo>
                <a:lnTo>
                  <a:pt x="3089730" y="20"/>
                </a:lnTo>
                <a:lnTo>
                  <a:pt x="3089730" y="19"/>
                </a:lnTo>
                <a:lnTo>
                  <a:pt x="3434690" y="19"/>
                </a:lnTo>
                <a:lnTo>
                  <a:pt x="3434690" y="1"/>
                </a:lnTo>
                <a:lnTo>
                  <a:pt x="3727582" y="1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3421B4C-AA27-4F32-AA73-DA587F272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6769978" cy="5905761"/>
          </a:xfrm>
          <a:custGeom>
            <a:avLst/>
            <a:gdLst>
              <a:gd name="connsiteX0" fmla="*/ 0 w 6769978"/>
              <a:gd name="connsiteY0" fmla="*/ 0 h 5905761"/>
              <a:gd name="connsiteX1" fmla="*/ 6769978 w 6769978"/>
              <a:gd name="connsiteY1" fmla="*/ 0 h 5905761"/>
              <a:gd name="connsiteX2" fmla="*/ 3973138 w 6769978"/>
              <a:gd name="connsiteY2" fmla="*/ 5905761 h 5905761"/>
              <a:gd name="connsiteX3" fmla="*/ 0 w 6769978"/>
              <a:gd name="connsiteY3" fmla="*/ 5905761 h 590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9978" h="5905761">
                <a:moveTo>
                  <a:pt x="0" y="0"/>
                </a:moveTo>
                <a:lnTo>
                  <a:pt x="6769978" y="0"/>
                </a:lnTo>
                <a:lnTo>
                  <a:pt x="3973138" y="5905761"/>
                </a:lnTo>
                <a:lnTo>
                  <a:pt x="0" y="590576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655286"/>
            <a:ext cx="4224048" cy="261004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[2] Images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373384"/>
            <a:ext cx="3405900" cy="82905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Images module icon: computer with illustrated image and pencil superimposed.">
            <a:extLst>
              <a:ext uri="{FF2B5EF4-FFF2-40B4-BE49-F238E27FC236}">
                <a16:creationId xmlns:a16="http://schemas.microsoft.com/office/drawing/2014/main" id="{CE87A39B-ACCA-C437-4B82-3DBCA5936B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27" b="1827"/>
          <a:stretch/>
        </p:blipFill>
        <p:spPr>
          <a:xfrm>
            <a:off x="7018112" y="1655286"/>
            <a:ext cx="4251146" cy="409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19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Canvas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Photoshop Big Idea</a:t>
            </a:r>
          </a:p>
        </p:txBody>
      </p:sp>
    </p:spTree>
    <p:extLst>
      <p:ext uri="{BB962C8B-B14F-4D97-AF65-F5344CB8AC3E}">
        <p14:creationId xmlns:p14="http://schemas.microsoft.com/office/powerpoint/2010/main" val="704639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/>
              <a:t>New Canvas</a:t>
            </a:r>
          </a:p>
        </p:txBody>
      </p:sp>
      <p:pic>
        <p:nvPicPr>
          <p:cNvPr id="4" name="Picture 3" descr="Screenshot of canvas settings when creating a new image.">
            <a:extLst>
              <a:ext uri="{FF2B5EF4-FFF2-40B4-BE49-F238E27FC236}">
                <a16:creationId xmlns:a16="http://schemas.microsoft.com/office/drawing/2014/main" id="{41C76CD8-DF4B-4141-9D56-1E63664D12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6" r="1" b="1"/>
          <a:stretch/>
        </p:blipFill>
        <p:spPr>
          <a:xfrm>
            <a:off x="20" y="10"/>
            <a:ext cx="69928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9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Layers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Photoshop Big Idea</a:t>
            </a:r>
          </a:p>
        </p:txBody>
      </p:sp>
    </p:spTree>
    <p:extLst>
      <p:ext uri="{BB962C8B-B14F-4D97-AF65-F5344CB8AC3E}">
        <p14:creationId xmlns:p14="http://schemas.microsoft.com/office/powerpoint/2010/main" val="2626327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</a:rPr>
              <a:t>Layers</a:t>
            </a:r>
          </a:p>
        </p:txBody>
      </p:sp>
      <p:pic>
        <p:nvPicPr>
          <p:cNvPr id="3" name="Picture 2" descr="Screenshot of Layers window with three layers including two image layers with masks, a gradient layer and a background layer">
            <a:extLst>
              <a:ext uri="{FF2B5EF4-FFF2-40B4-BE49-F238E27FC236}">
                <a16:creationId xmlns:a16="http://schemas.microsoft.com/office/drawing/2014/main" id="{FF65B397-F11F-7999-29E7-168FAF3C5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265" y="643466"/>
            <a:ext cx="4844802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5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Layers Description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Photoshop allows you to work with multiple layers, </a:t>
            </a:r>
            <a:r>
              <a:rPr lang="en-US" sz="2400" b="1" dirty="0"/>
              <a:t>which can be stacked on top of each other and edited individually</a:t>
            </a:r>
            <a:r>
              <a:rPr lang="en-US" sz="2400" dirty="0"/>
              <a:t>. </a:t>
            </a:r>
          </a:p>
          <a:p>
            <a:r>
              <a:rPr lang="en-US" sz="2400" dirty="0"/>
              <a:t>This gives you more control over your edits and allows for </a:t>
            </a:r>
            <a:r>
              <a:rPr lang="en-US" sz="2400" b="1" dirty="0"/>
              <a:t>non-destructive editing</a:t>
            </a:r>
            <a:r>
              <a:rPr lang="en-US" sz="2400" dirty="0"/>
              <a:t>.</a:t>
            </a:r>
          </a:p>
        </p:txBody>
      </p:sp>
      <p:pic>
        <p:nvPicPr>
          <p:cNvPr id="6" name="Picture Placeholder 5" descr="Screenshot of Layers window with three layers including two image layers with masks, a gradient layer and a background layer">
            <a:extLst>
              <a:ext uri="{FF2B5EF4-FFF2-40B4-BE49-F238E27FC236}">
                <a16:creationId xmlns:a16="http://schemas.microsoft.com/office/drawing/2014/main" id="{C248530B-CB61-2762-61A8-72CCD1EAFA1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0" b="11180"/>
          <a:stretch>
            <a:fillRect/>
          </a:stretch>
        </p:blipFill>
        <p:spPr>
          <a:xfrm>
            <a:off x="5449824" y="802193"/>
            <a:ext cx="6648216" cy="525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79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A74A0-0BC4-3635-B5EC-D296D7623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4490AD3-B4AD-1E40-BB83-806CDB858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5C8D37-0D1A-C81E-7270-335B6B184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Layers Hands-On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E14A426D-FB64-8F03-69BA-810ADD2D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576B2-3FD2-7AF4-8729-4E1E42D16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This hands-on tutorial built into Photoshop helps you learn more about layers.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46B810C-679B-DC82-1487-715E779D501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9" b="4629"/>
          <a:stretch/>
        </p:blipFill>
        <p:spPr>
          <a:xfrm>
            <a:off x="5449824" y="802193"/>
            <a:ext cx="6648216" cy="525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35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Photoshop Big Idea</a:t>
            </a:r>
          </a:p>
        </p:txBody>
      </p:sp>
    </p:spTree>
    <p:extLst>
      <p:ext uri="{BB962C8B-B14F-4D97-AF65-F5344CB8AC3E}">
        <p14:creationId xmlns:p14="http://schemas.microsoft.com/office/powerpoint/2010/main" val="49727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Selections</a:t>
            </a:r>
          </a:p>
        </p:txBody>
      </p:sp>
      <p:pic>
        <p:nvPicPr>
          <p:cNvPr id="5" name="Picture 4" descr="Screenshot of Prof Stein with the Context Task Bar underneath showing the select subject and remove background buttons.">
            <a:extLst>
              <a:ext uri="{FF2B5EF4-FFF2-40B4-BE49-F238E27FC236}">
                <a16:creationId xmlns:a16="http://schemas.microsoft.com/office/drawing/2014/main" id="{2EBDED6B-8E51-980C-B1DC-563FC18FE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354" y="929884"/>
            <a:ext cx="4937646" cy="4998231"/>
          </a:xfrm>
          <a:prstGeom prst="rect">
            <a:avLst/>
          </a:prstGeom>
        </p:spPr>
      </p:pic>
      <p:pic>
        <p:nvPicPr>
          <p:cNvPr id="6" name="Picture 5" descr="Screenshot of Object selection tool menu which also includes quick selection and magic wand tool">
            <a:extLst>
              <a:ext uri="{FF2B5EF4-FFF2-40B4-BE49-F238E27FC236}">
                <a16:creationId xmlns:a16="http://schemas.microsoft.com/office/drawing/2014/main" id="{BF9EE7E6-1558-1CE1-F654-A75DFECDF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450" y="2737172"/>
            <a:ext cx="2959100" cy="1422400"/>
          </a:xfrm>
          <a:prstGeom prst="rect">
            <a:avLst/>
          </a:prstGeom>
        </p:spPr>
      </p:pic>
      <p:pic>
        <p:nvPicPr>
          <p:cNvPr id="7" name="Picture 6" descr="Screen shot of Lasso Tool Menu which also include polygonal lasso and magnetic lasso tools.">
            <a:extLst>
              <a:ext uri="{FF2B5EF4-FFF2-40B4-BE49-F238E27FC236}">
                <a16:creationId xmlns:a16="http://schemas.microsoft.com/office/drawing/2014/main" id="{C4E05440-9A43-CBC3-B1A1-24A7756874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450" y="4642617"/>
            <a:ext cx="3163699" cy="1221077"/>
          </a:xfrm>
          <a:prstGeom prst="rect">
            <a:avLst/>
          </a:prstGeom>
        </p:spPr>
      </p:pic>
      <p:pic>
        <p:nvPicPr>
          <p:cNvPr id="4" name="Picture 3" descr="Screenshot of rectangular marquee tool with other marquee tool options.">
            <a:extLst>
              <a:ext uri="{FF2B5EF4-FFF2-40B4-BE49-F238E27FC236}">
                <a16:creationId xmlns:a16="http://schemas.microsoft.com/office/drawing/2014/main" id="{B62F9000-F495-9D40-E932-F63A66C815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450" y="323082"/>
            <a:ext cx="33401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4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Selections Description</a:t>
            </a:r>
          </a:p>
        </p:txBody>
      </p:sp>
      <p:pic>
        <p:nvPicPr>
          <p:cNvPr id="8" name="Picture 7" descr="Screenshot of rectangular marquee tool with other marquee tool options.">
            <a:extLst>
              <a:ext uri="{FF2B5EF4-FFF2-40B4-BE49-F238E27FC236}">
                <a16:creationId xmlns:a16="http://schemas.microsoft.com/office/drawing/2014/main" id="{A54D5760-0524-182C-32F1-3C8137B8E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409" y="527184"/>
            <a:ext cx="3532036" cy="1359833"/>
          </a:xfrm>
          <a:prstGeom prst="rect">
            <a:avLst/>
          </a:prstGeom>
        </p:spPr>
      </p:pic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04819"/>
            <a:ext cx="6986016" cy="367214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Photoshop provides various tools for making selections, such as 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the Marquee tool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Lasso tool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Object Selection Tool. 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Selections allow you to isolate specific areas of an image for editing.</a:t>
            </a:r>
          </a:p>
        </p:txBody>
      </p:sp>
      <p:pic>
        <p:nvPicPr>
          <p:cNvPr id="9" name="Picture 8" descr="Screenshot of Object selection tool menu which also includes quick selection and magic wand tool">
            <a:extLst>
              <a:ext uri="{FF2B5EF4-FFF2-40B4-BE49-F238E27FC236}">
                <a16:creationId xmlns:a16="http://schemas.microsoft.com/office/drawing/2014/main" id="{8468DC99-3E17-E47A-DA0D-6552E029F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898" y="2310086"/>
            <a:ext cx="3330784" cy="1890220"/>
          </a:xfrm>
          <a:prstGeom prst="rect">
            <a:avLst/>
          </a:prstGeom>
        </p:spPr>
      </p:pic>
      <p:pic>
        <p:nvPicPr>
          <p:cNvPr id="7" name="Picture 6" descr="Screen shot of Lasso Tool Menu which also include polygonal lasso and magnetic lasso tools.">
            <a:extLst>
              <a:ext uri="{FF2B5EF4-FFF2-40B4-BE49-F238E27FC236}">
                <a16:creationId xmlns:a16="http://schemas.microsoft.com/office/drawing/2014/main" id="{0C44154E-0371-118E-63E5-EA31D1B7A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136" y="4454805"/>
            <a:ext cx="3530309" cy="169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76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Contextual Task Bar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04819"/>
            <a:ext cx="6284098" cy="3672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The </a:t>
            </a:r>
            <a:r>
              <a:rPr lang="en-US" sz="2400" b="1" dirty="0"/>
              <a:t>Contextual Task Bar </a:t>
            </a:r>
            <a:r>
              <a:rPr lang="en-US" sz="2400" dirty="0"/>
              <a:t>allows you to easily select a subject or remove a background with the click of a button. The subject must be something the AI in Photoshop can recognize for the button to appear.</a:t>
            </a:r>
          </a:p>
        </p:txBody>
      </p:sp>
      <p:pic>
        <p:nvPicPr>
          <p:cNvPr id="3" name="Picture 2" descr="Screenshot of Prof Stein with the Context Task Bar underneath showing the select subject and remove background buttons.">
            <a:extLst>
              <a:ext uri="{FF2B5EF4-FFF2-40B4-BE49-F238E27FC236}">
                <a16:creationId xmlns:a16="http://schemas.microsoft.com/office/drawing/2014/main" id="{D336776E-B820-07D1-06F7-E558452CA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868" y="1503317"/>
            <a:ext cx="4937646" cy="499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5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ED69E5-2016-1271-70DC-5917CC0A8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2C0E46-93E2-D74A-24A4-061A48E0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7675FE-5FD8-F826-E483-954D02E40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365125"/>
            <a:ext cx="6392586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Selection Hands-On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A2CD88CA-D12D-AACF-FC88-04956E16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5A4BD-D9B8-BAB3-F96D-972F1E2B7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04819"/>
            <a:ext cx="6392586" cy="3672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This Hands-On tutorial built into Photoshop helps you to learn more about selections.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3B33C8-87AA-6CA8-2C98-61E3953BF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66" y="1402034"/>
            <a:ext cx="4937646" cy="464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17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Masks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Photoshop Big Idea</a:t>
            </a:r>
          </a:p>
        </p:txBody>
      </p:sp>
    </p:spTree>
    <p:extLst>
      <p:ext uri="{BB962C8B-B14F-4D97-AF65-F5344CB8AC3E}">
        <p14:creationId xmlns:p14="http://schemas.microsoft.com/office/powerpoint/2010/main" val="3205745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Layer Mask</a:t>
            </a:r>
          </a:p>
        </p:txBody>
      </p:sp>
      <p:pic>
        <p:nvPicPr>
          <p:cNvPr id="4" name="Picture 3" descr="Screenshot of layers with the layer mask selected in one layer. The layer is a portrait and in the mask the person is white and the background is black.">
            <a:extLst>
              <a:ext uri="{FF2B5EF4-FFF2-40B4-BE49-F238E27FC236}">
                <a16:creationId xmlns:a16="http://schemas.microsoft.com/office/drawing/2014/main" id="{F9044DBF-6258-76E4-D31B-C341F438C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90535"/>
            <a:ext cx="5516320" cy="47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1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Layer Mask Description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Masks are used to hide or reveal certain parts of a layer. By using masks, you can apply edits selectively to specific areas without permanently altering the original image.</a:t>
            </a:r>
            <a:endParaRPr lang="en-US" sz="2400" dirty="0"/>
          </a:p>
        </p:txBody>
      </p:sp>
      <p:pic>
        <p:nvPicPr>
          <p:cNvPr id="7" name="Picture 6" descr="Screenshot of layers with the layer mask selected in one layer. The layer is a portrait and in the mask the person is white and the background is black.">
            <a:extLst>
              <a:ext uri="{FF2B5EF4-FFF2-40B4-BE49-F238E27FC236}">
                <a16:creationId xmlns:a16="http://schemas.microsoft.com/office/drawing/2014/main" id="{D3772E5C-9933-63FB-9E8E-63BEB8286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085" y="649224"/>
            <a:ext cx="6749652" cy="581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6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5B6B29-E7D7-A13C-C4B4-66049F0D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7ABE09A-F75C-B584-2895-DB6FB1DDB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1EEC05-C871-7F66-9A3B-A8532D11F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365125"/>
            <a:ext cx="6392586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Masking Hands-On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6D486587-A546-622A-40DA-CBF28A94E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DFE7B-0C83-40A3-8FB9-2B899737A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04819"/>
            <a:ext cx="6392586" cy="3672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This Hands-On tutorial built into Photoshop helps you to learn more about masking and combining multiple images.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B3C49-DCC8-3530-B12E-E7F0A6600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0165" y="1402034"/>
            <a:ext cx="4840048" cy="464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05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Adjustments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Photoshop Big Idea</a:t>
            </a:r>
          </a:p>
        </p:txBody>
      </p:sp>
    </p:spTree>
    <p:extLst>
      <p:ext uri="{BB962C8B-B14F-4D97-AF65-F5344CB8AC3E}">
        <p14:creationId xmlns:p14="http://schemas.microsoft.com/office/powerpoint/2010/main" val="3329122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Adjustment Layers</a:t>
            </a:r>
          </a:p>
        </p:txBody>
      </p:sp>
      <p:pic>
        <p:nvPicPr>
          <p:cNvPr id="4" name="Picture 3" descr="Screen shot of the Adjustments window that is available when a layer is selected. Several single adjustment options are shown including: Hue/Saturation, Brightness/Contrast, Curves, Levels and more.">
            <a:extLst>
              <a:ext uri="{FF2B5EF4-FFF2-40B4-BE49-F238E27FC236}">
                <a16:creationId xmlns:a16="http://schemas.microsoft.com/office/drawing/2014/main" id="{C33FB3AE-67A7-3943-F056-491CAC34D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400" y="0"/>
            <a:ext cx="3343275" cy="6858000"/>
          </a:xfrm>
          <a:prstGeom prst="rect">
            <a:avLst/>
          </a:prstGeom>
        </p:spPr>
      </p:pic>
      <p:pic>
        <p:nvPicPr>
          <p:cNvPr id="7" name="Picture 6" descr="Screenshot of the layer buttons with the add adjustment layer button highlighted">
            <a:extLst>
              <a:ext uri="{FF2B5EF4-FFF2-40B4-BE49-F238E27FC236}">
                <a16:creationId xmlns:a16="http://schemas.microsoft.com/office/drawing/2014/main" id="{56797F98-3D36-0C2F-12AE-D0398DF83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100" y="6283487"/>
            <a:ext cx="3517900" cy="469900"/>
          </a:xfrm>
          <a:prstGeom prst="rect">
            <a:avLst/>
          </a:prstGeom>
        </p:spPr>
      </p:pic>
      <p:pic>
        <p:nvPicPr>
          <p:cNvPr id="8" name="Picture 7" descr="Screenshot of Adjustment layers menu that shows when the Add Adjustment Layer button is pressed.">
            <a:extLst>
              <a:ext uri="{FF2B5EF4-FFF2-40B4-BE49-F238E27FC236}">
                <a16:creationId xmlns:a16="http://schemas.microsoft.com/office/drawing/2014/main" id="{19543C1E-FE54-6D17-4D79-C688F92953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915" y="2022"/>
            <a:ext cx="2158785" cy="628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1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846033-2077-88A2-0C75-CFC84DE5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E47DF7C-E921-F8E6-0AD6-D541C4E8B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802210-A23F-01F2-C67E-1D353B94C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365125"/>
            <a:ext cx="6392586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Masking Hands-On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441AE90B-DB07-A266-B7CC-5CDF13B79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FBA68-5788-8CF1-B58D-0B384470E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04819"/>
            <a:ext cx="6392586" cy="3672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This Hands-On tutorial built into Photoshop helps you to learn more about masking and combining multiple images.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B6E3F-37EE-2DD0-EDCB-303481761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0165" y="1402034"/>
            <a:ext cx="4840048" cy="464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70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85F065-6A80-14CB-9576-A7C2A8E8E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6630F1-F3C2-99BB-4319-3F7271724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1C30F6-294C-CCC1-7A12-E226CB7C8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5DCCC3-4435-4C84-05DC-50D310E66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Adjustments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62869-5013-DDBE-E414-380A4FF86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Photoshop Big Idea</a:t>
            </a:r>
          </a:p>
        </p:txBody>
      </p:sp>
    </p:spTree>
    <p:extLst>
      <p:ext uri="{BB962C8B-B14F-4D97-AF65-F5344CB8AC3E}">
        <p14:creationId xmlns:p14="http://schemas.microsoft.com/office/powerpoint/2010/main" val="3112408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Adjustment Layers Description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687950"/>
            <a:ext cx="6986016" cy="3672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/>
              <a:t>Adjustment layers allow you to make non-destructive edits to your images. They provide a wide range of adjustment options, such as brightness/contrast, levels, and color balance.</a:t>
            </a:r>
          </a:p>
          <a:p>
            <a:endParaRPr lang="en-US" sz="2800" dirty="0"/>
          </a:p>
          <a:p>
            <a:r>
              <a:rPr lang="en-US" sz="2800" dirty="0"/>
              <a:t>There are two quick ways to add adjustments.</a:t>
            </a:r>
          </a:p>
          <a:p>
            <a:r>
              <a:rPr lang="en-US" sz="2800" dirty="0"/>
              <a:t>1. Through the Adjustments tab (seen right)</a:t>
            </a:r>
            <a:endParaRPr lang="en-US" sz="2400" dirty="0"/>
          </a:p>
        </p:txBody>
      </p:sp>
      <p:pic>
        <p:nvPicPr>
          <p:cNvPr id="6" name="Picture 5" descr="Screen shot of the Adjustments window that is available when a layer is selected. Several single adjustment options are shown including: Hue/Saturation, Brightness/Contrast, Curves, Levels and more.">
            <a:extLst>
              <a:ext uri="{FF2B5EF4-FFF2-40B4-BE49-F238E27FC236}">
                <a16:creationId xmlns:a16="http://schemas.microsoft.com/office/drawing/2014/main" id="{BEEDFA94-9545-7AFD-01E9-767E6A110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216" y="0"/>
            <a:ext cx="3343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14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Adjustment Layers Description (part 2)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141609"/>
            <a:ext cx="6986016" cy="367214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And:</a:t>
            </a:r>
          </a:p>
          <a:p>
            <a:r>
              <a:rPr lang="en-US" sz="2800" dirty="0"/>
              <a:t>2. Using the adjustment layer button on the bottom of the layers window.</a:t>
            </a:r>
            <a:endParaRPr lang="en-US" sz="2400" dirty="0"/>
          </a:p>
        </p:txBody>
      </p:sp>
      <p:pic>
        <p:nvPicPr>
          <p:cNvPr id="3" name="Picture 2" descr="Screenshot of the layer buttons with the add adjustment layer button highlighted">
            <a:extLst>
              <a:ext uri="{FF2B5EF4-FFF2-40B4-BE49-F238E27FC236}">
                <a16:creationId xmlns:a16="http://schemas.microsoft.com/office/drawing/2014/main" id="{0C73AE3F-8F03-E6FC-F77D-52116C284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635" y="6281465"/>
            <a:ext cx="3517900" cy="469900"/>
          </a:xfrm>
          <a:prstGeom prst="rect">
            <a:avLst/>
          </a:prstGeom>
        </p:spPr>
      </p:pic>
      <p:pic>
        <p:nvPicPr>
          <p:cNvPr id="6" name="Picture 5" descr="Screenshot of Adjustment layers menu that shows when the Add Adjustment Layer button is pressed.">
            <a:extLst>
              <a:ext uri="{FF2B5EF4-FFF2-40B4-BE49-F238E27FC236}">
                <a16:creationId xmlns:a16="http://schemas.microsoft.com/office/drawing/2014/main" id="{6B2E70BC-08C2-543B-EFE4-278560F79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5015" y="0"/>
            <a:ext cx="2158785" cy="628146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551C2E-6052-8F91-3C18-2C02001FB89B}"/>
              </a:ext>
            </a:extLst>
          </p:cNvPr>
          <p:cNvCxnSpPr/>
          <p:nvPr/>
        </p:nvCxnSpPr>
        <p:spPr>
          <a:xfrm>
            <a:off x="8348635" y="5408908"/>
            <a:ext cx="1895745" cy="1083967"/>
          </a:xfrm>
          <a:prstGeom prst="line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971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6F60EA-08A4-BAE8-D76D-03695E6E7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9239D55-A674-99CE-33BE-4FE950929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D7031BA-B5EA-02D8-A37C-C16404829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00636-7D9B-D5EA-98A4-5837461C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Generative AI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789331-D514-3AB9-2026-3C159B4BE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Photoshop Big Idea</a:t>
            </a:r>
          </a:p>
        </p:txBody>
      </p:sp>
    </p:spTree>
    <p:extLst>
      <p:ext uri="{BB962C8B-B14F-4D97-AF65-F5344CB8AC3E}">
        <p14:creationId xmlns:p14="http://schemas.microsoft.com/office/powerpoint/2010/main" val="4199461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2554C-04C9-3FEF-A866-8CA47B66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300" y="1562669"/>
            <a:ext cx="3389515" cy="2380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Generative Fill</a:t>
            </a:r>
          </a:p>
        </p:txBody>
      </p:sp>
      <p:pic>
        <p:nvPicPr>
          <p:cNvPr id="6" name="Picture 5" descr="Screenshot of advertisement in Photoshop for the Generative Fill tool available in the beta version">
            <a:extLst>
              <a:ext uri="{FF2B5EF4-FFF2-40B4-BE49-F238E27FC236}">
                <a16:creationId xmlns:a16="http://schemas.microsoft.com/office/drawing/2014/main" id="{7DFE7487-58BF-12A4-0036-E526E24C02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36" b="2"/>
          <a:stretch/>
        </p:blipFill>
        <p:spPr>
          <a:xfrm>
            <a:off x="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1800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2554C-04C9-3FEF-A866-8CA47B66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300" y="1562669"/>
            <a:ext cx="3389515" cy="2380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Generative Fill Prompt</a:t>
            </a:r>
          </a:p>
        </p:txBody>
      </p:sp>
      <p:pic>
        <p:nvPicPr>
          <p:cNvPr id="4" name="Picture 3" descr="Another screenshot of the advertisement for the generative fill tool, showing a prompt for &quot;house with glowing lights&quot; and a house selected in an image">
            <a:extLst>
              <a:ext uri="{FF2B5EF4-FFF2-40B4-BE49-F238E27FC236}">
                <a16:creationId xmlns:a16="http://schemas.microsoft.com/office/drawing/2014/main" id="{A1531A2A-C633-C4A7-E4E6-08F8949A8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73"/>
          <a:stretch/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33356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7BBB1-5D9E-C9B0-6671-D7BFCAA83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1BA2A70-2020-F422-C676-3B1F30DB0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48F304-AB68-CE1B-2FE4-74B2276D4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4111" y="-1"/>
            <a:ext cx="793788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CAF87B-48F6-8108-1F03-687090BF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"/>
            <a:ext cx="7258373" cy="1093700"/>
          </a:xfrm>
          <a:solidFill>
            <a:schemeClr val="bg1">
              <a:lumMod val="50000"/>
              <a:lumOff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Remove Tool</a:t>
            </a:r>
          </a:p>
        </p:txBody>
      </p:sp>
    </p:spTree>
    <p:extLst>
      <p:ext uri="{BB962C8B-B14F-4D97-AF65-F5344CB8AC3E}">
        <p14:creationId xmlns:p14="http://schemas.microsoft.com/office/powerpoint/2010/main" val="3009359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shot of the advertisement in Photoshop for the Remove Tool">
            <a:extLst>
              <a:ext uri="{FF2B5EF4-FFF2-40B4-BE49-F238E27FC236}">
                <a16:creationId xmlns:a16="http://schemas.microsoft.com/office/drawing/2014/main" id="{B1AF9BB6-FD66-097A-25E4-3E0B48DE4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862" y="0"/>
            <a:ext cx="1266772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2554C-04C9-3FEF-A866-8CA47B66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097" y="2401167"/>
            <a:ext cx="7258373" cy="1093700"/>
          </a:xfrm>
          <a:solidFill>
            <a:schemeClr val="bg1">
              <a:lumMod val="50000"/>
              <a:lumOff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Remove Tool</a:t>
            </a:r>
          </a:p>
        </p:txBody>
      </p:sp>
    </p:spTree>
    <p:extLst>
      <p:ext uri="{BB962C8B-B14F-4D97-AF65-F5344CB8AC3E}">
        <p14:creationId xmlns:p14="http://schemas.microsoft.com/office/powerpoint/2010/main" val="655810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319119-7756-5275-7F93-B99F87D1E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7049" y="0"/>
            <a:ext cx="7834951" cy="6753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2554C-04C9-3FEF-A866-8CA47B66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58373" cy="1093700"/>
          </a:xfrm>
          <a:solidFill>
            <a:schemeClr val="bg1">
              <a:lumMod val="50000"/>
              <a:lumOff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Reference Image</a:t>
            </a:r>
          </a:p>
        </p:txBody>
      </p:sp>
    </p:spTree>
    <p:extLst>
      <p:ext uri="{BB962C8B-B14F-4D97-AF65-F5344CB8AC3E}">
        <p14:creationId xmlns:p14="http://schemas.microsoft.com/office/powerpoint/2010/main" val="1876073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DC1655-8E03-05F9-907C-DB94AB3EF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07A9A0E-D338-EB8A-7513-6132CBE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52D62F-7C7E-A8FA-15B9-32CA90442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9559" y="0"/>
            <a:ext cx="7809931" cy="6753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47A053-1723-15A8-F65C-EC31B5793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58373" cy="1093700"/>
          </a:xfrm>
          <a:solidFill>
            <a:schemeClr val="bg1">
              <a:lumMod val="50000"/>
              <a:lumOff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Generate Background</a:t>
            </a:r>
          </a:p>
        </p:txBody>
      </p:sp>
    </p:spTree>
    <p:extLst>
      <p:ext uri="{BB962C8B-B14F-4D97-AF65-F5344CB8AC3E}">
        <p14:creationId xmlns:p14="http://schemas.microsoft.com/office/powerpoint/2010/main" val="1212973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1C5182-FE1B-62F9-0CF2-21A82E150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1169F3-5C4B-A192-4554-89F90E6E6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reenshot of the Adobe advertisement in photoshop for the contextual task bar">
            <a:extLst>
              <a:ext uri="{FF2B5EF4-FFF2-40B4-BE49-F238E27FC236}">
                <a16:creationId xmlns:a16="http://schemas.microsoft.com/office/drawing/2014/main" id="{047D1DF7-0E79-4498-C551-65F2592A7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164" y="0"/>
            <a:ext cx="12228163" cy="6753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589A19-F0DA-4F8B-37E4-D9DC8AEF1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626" y="2929180"/>
            <a:ext cx="7258373" cy="1093700"/>
          </a:xfrm>
          <a:solidFill>
            <a:schemeClr val="bg1">
              <a:lumMod val="50000"/>
              <a:lumOff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Contextual Task Bar</a:t>
            </a:r>
          </a:p>
        </p:txBody>
      </p:sp>
    </p:spTree>
    <p:extLst>
      <p:ext uri="{BB962C8B-B14F-4D97-AF65-F5344CB8AC3E}">
        <p14:creationId xmlns:p14="http://schemas.microsoft.com/office/powerpoint/2010/main" val="3276509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781794_win32_fixed" id="{748BE6CF-1654-477C-9E5E-C230DC8339A6}" vid="{FC9786C4-5F92-4089-86D8-BA91BD7FE5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3022</TotalTime>
  <Words>376</Words>
  <Application>Microsoft Macintosh PowerPoint</Application>
  <PresentationFormat>Widescreen</PresentationFormat>
  <Paragraphs>74</Paragraphs>
  <Slides>31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Photoshop</vt:lpstr>
      <vt:lpstr>[2] Images</vt:lpstr>
      <vt:lpstr>Canvas</vt:lpstr>
      <vt:lpstr>New Canvas</vt:lpstr>
      <vt:lpstr>Layers</vt:lpstr>
      <vt:lpstr>Layers</vt:lpstr>
      <vt:lpstr>Layers Description</vt:lpstr>
      <vt:lpstr>Layers Hands-On</vt:lpstr>
      <vt:lpstr>Selection</vt:lpstr>
      <vt:lpstr>Selections</vt:lpstr>
      <vt:lpstr>Selections Description</vt:lpstr>
      <vt:lpstr>Contextual Task Bar</vt:lpstr>
      <vt:lpstr>Selection Hands-On</vt:lpstr>
      <vt:lpstr>Masks</vt:lpstr>
      <vt:lpstr>Layer Mask</vt:lpstr>
      <vt:lpstr>Layer Mask Description</vt:lpstr>
      <vt:lpstr>Masking Hands-On</vt:lpstr>
      <vt:lpstr>Adjustments</vt:lpstr>
      <vt:lpstr>Adjustment Layers</vt:lpstr>
      <vt:lpstr>Masking Hands-On</vt:lpstr>
      <vt:lpstr>Adjustments</vt:lpstr>
      <vt:lpstr>Adjustment Layers Description</vt:lpstr>
      <vt:lpstr>Adjustment Layers Description (part 2)</vt:lpstr>
      <vt:lpstr>Generative AI</vt:lpstr>
      <vt:lpstr>Generative Fill</vt:lpstr>
      <vt:lpstr>Generative Fill Prompt</vt:lpstr>
      <vt:lpstr>Remove Tool</vt:lpstr>
      <vt:lpstr>Remove Tool</vt:lpstr>
      <vt:lpstr>Reference Image</vt:lpstr>
      <vt:lpstr>Generate Background</vt:lpstr>
      <vt:lpstr>Contextual Task Bar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Presentation</dc:title>
  <dc:creator/>
  <cp:lastModifiedBy>Christopher Stein</cp:lastModifiedBy>
  <cp:revision>266</cp:revision>
  <dcterms:created xsi:type="dcterms:W3CDTF">2022-08-24T04:43:54Z</dcterms:created>
  <dcterms:modified xsi:type="dcterms:W3CDTF">2025-02-18T15:19:40Z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1855b2-0a05-4494-a903-f3f23f3f98e0_Enabled">
    <vt:lpwstr>true</vt:lpwstr>
  </property>
  <property fmtid="{D5CDD505-2E9C-101B-9397-08002B2CF9AE}" pid="3" name="MSIP_Label_fa1855b2-0a05-4494-a903-f3f23f3f98e0_SetDate">
    <vt:lpwstr>2022-08-24T04:44:10Z</vt:lpwstr>
  </property>
  <property fmtid="{D5CDD505-2E9C-101B-9397-08002B2CF9AE}" pid="4" name="MSIP_Label_fa1855b2-0a05-4494-a903-f3f23f3f98e0_Method">
    <vt:lpwstr>Standard</vt:lpwstr>
  </property>
  <property fmtid="{D5CDD505-2E9C-101B-9397-08002B2CF9AE}" pid="5" name="MSIP_Label_fa1855b2-0a05-4494-a903-f3f23f3f98e0_Name">
    <vt:lpwstr>defa4170-0d19-0005-0004-bc88714345d2</vt:lpwstr>
  </property>
  <property fmtid="{D5CDD505-2E9C-101B-9397-08002B2CF9AE}" pid="6" name="MSIP_Label_fa1855b2-0a05-4494-a903-f3f23f3f98e0_SiteId">
    <vt:lpwstr>6f60f0b3-5f06-4e09-9715-989dba8cc7d8</vt:lpwstr>
  </property>
  <property fmtid="{D5CDD505-2E9C-101B-9397-08002B2CF9AE}" pid="7" name="MSIP_Label_fa1855b2-0a05-4494-a903-f3f23f3f98e0_ActionId">
    <vt:lpwstr>f0631eed-37ff-4639-861c-380d094047e6</vt:lpwstr>
  </property>
  <property fmtid="{D5CDD505-2E9C-101B-9397-08002B2CF9AE}" pid="8" name="MSIP_Label_fa1855b2-0a05-4494-a903-f3f23f3f98e0_ContentBits">
    <vt:lpwstr>0</vt:lpwstr>
  </property>
</Properties>
</file>