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74" r:id="rId2"/>
    <p:sldId id="277" r:id="rId3"/>
    <p:sldId id="311" r:id="rId4"/>
    <p:sldId id="271" r:id="rId5"/>
    <p:sldId id="294" r:id="rId6"/>
    <p:sldId id="295" r:id="rId7"/>
    <p:sldId id="297" r:id="rId8"/>
    <p:sldId id="298" r:id="rId9"/>
    <p:sldId id="300" r:id="rId10"/>
    <p:sldId id="299" r:id="rId11"/>
    <p:sldId id="301" r:id="rId12"/>
    <p:sldId id="312" r:id="rId13"/>
    <p:sldId id="303" r:id="rId14"/>
    <p:sldId id="304" r:id="rId15"/>
    <p:sldId id="307" r:id="rId16"/>
    <p:sldId id="305" r:id="rId17"/>
    <p:sldId id="308" r:id="rId18"/>
    <p:sldId id="291" r:id="rId19"/>
    <p:sldId id="310" r:id="rId20"/>
    <p:sldId id="309" r:id="rId21"/>
    <p:sldId id="314" r:id="rId22"/>
    <p:sldId id="313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F00"/>
    <a:srgbClr val="FDC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39" autoAdjust="0"/>
    <p:restoredTop sz="67377" autoAdjust="0"/>
  </p:normalViewPr>
  <p:slideViewPr>
    <p:cSldViewPr snapToGrid="0">
      <p:cViewPr varScale="1">
        <p:scale>
          <a:sx n="89" d="100"/>
          <a:sy n="89" d="100"/>
        </p:scale>
        <p:origin x="14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2E547D-1406-4A6F-8F93-E441204CE6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67F8A-B889-49B3-AC77-5DDF11A08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2889B-A0AC-4482-8592-5C96F2309420}" type="datetimeFigureOut">
              <a:rPr lang="en-US" smtClean="0"/>
              <a:t>2/24/25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AFD4F-C0E7-421C-AF77-6F9CC963C9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4AB9F-6726-4FB1-8769-82E23336CE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29299-61FF-4B93-ADA6-2FD5975D6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EB223-FFC0-462A-A3B8-EAA7CE0F8CBD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49E9A-41F7-4779-A581-48A7C374A2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1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354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85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illustrator the thing you work on is called an Artboard (it was called a canvas in Photoshop.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363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64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like Photoshop, Illustrator uses layers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304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06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45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891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6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55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3AD7-9D5C-C581-DE18-2B54E4D3C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B7524-83C2-EB59-A254-F7C737865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AC3AE5-EAD8-8160-EAF9-4D2E5D7E6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74680-A6BD-3D4D-300C-6CFD612E1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943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5A4AA-1D10-0F50-363F-D741A3A77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11884F-D952-CADE-DF77-9FE173BD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CBB942-2DBE-510C-888C-E45F0879B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A52D2-A4C3-ED5C-C36E-D4CEB7F36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070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0EA8-403B-8F82-6D65-41A58BDE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E1E7CA-8536-E467-D169-6CEE6022E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350D8-7322-173A-C4BB-C7486AF91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3D806-52E2-73EB-1898-35D7C6A3A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51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77E51-6F08-5377-2B58-65EA2D27A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78B499-2BFE-5998-3C08-2F464B1E1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E0B88D-E791-9986-0FAA-223410252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51F12-1769-C717-FF3D-3DA228A70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418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9A11E-1A9C-9DA0-44BF-F32B68B7F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11134C-7C1A-D633-787C-971C44FAB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6EB6A-D010-11BF-FF45-FDB46DA18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5B272-34AB-EF95-C2E9-ADB22BBD8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371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D348F-9B98-216E-0827-BA5869E09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F4A22-7A5E-65BB-D1B9-8D3869256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22C2AD-FFBE-3627-3B06-BB6433C57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F2D5A-B23B-29E9-D965-6222EC838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603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C4939-B7B0-E2EB-4732-B9EB1C518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0B7650-E6C8-2FA3-22BE-B75706ED7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D76DC1-A075-28B0-EBFF-DA97B985B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8D161-987D-AAED-5774-3CE9B665F4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740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11F76-E0D7-4791-6C1C-54AD782F6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40BC7-630C-ACDA-F3A9-EF9954EEF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D00A8-75B9-B7C4-8A66-EFBF7A2A0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140EA-7D0E-935F-24E9-70485CF1D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98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EC7EC-E805-0FC9-DBBD-B3747F9D2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79521-B0D4-8FF9-D7F6-EDCAFF3B8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8B7141-F756-3492-FA80-87FBE142C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C1BD3-7181-7BB6-D365-D7CEDE5CD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682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1905C-8F7A-F48D-6FE1-4BE79E5A9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76A33F-25B8-2479-B3AE-AE69F4520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F2DB04-5A7A-A54C-274C-F8723EAE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DA355-D93B-6A54-AEFE-664FD34E2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96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D62D7-E865-E516-9063-BE1EBAA5F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5B2855-79DA-DC3A-3012-943625CFDA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A45D5-41FB-5B1B-DCBA-F7A6C1C7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35470-161D-D6D3-34B9-646E3EFFE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3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18B7-7F68-4CC9-8291-332587FA3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1D6BB-0446-49E8-8677-EADF274E9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AEE24-534A-40F1-99E4-00B7D5FD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4011-48FF-493D-8286-F62D34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0EFCD-7E72-4882-86DC-2F371D7D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1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6159-1280-4EE9-96D3-A56BD582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27A78-1874-488A-B215-7D763D338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BB3D1-3138-4B69-BF5D-4B1A2134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F90C5-31F4-4A22-AC00-3FB5ED29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787E-B946-4091-ABC6-F9DB06BB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AA11-CC97-44E5-AE4D-808FD741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B6CB-9460-4BCA-86C5-5F26357AB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AB0F6-401D-4BAF-A300-65AD684DF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61BBA-B185-4B45-B152-3D320E15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D760-96AC-4821-A56B-0B805F2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50665-D5B5-4D0B-B2F0-CB6B027C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6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47C3-C498-415A-A057-E19BCEB5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677F-2712-4810-A3AA-56FA75386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B54A-6775-4978-8E19-32694C9B5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A1303-B245-476D-BD02-A4E4A359F6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E898F-5B79-46F1-89C1-F827997CC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17A4D-2EC9-4294-BFF4-EAE22EE1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50E317-3602-42A1-BB7F-0184072E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E2C97-E26C-4A8B-93A0-B01E2C7F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F68FC-5755-447A-8D7F-9ADED3E9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50287-81AA-46CA-8CB3-53A7F831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BA4AA-02C9-459E-9362-3DA60E3B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A2C8F-DBB4-4235-A67E-FB4039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9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DA80-336B-4DBB-91A1-6E3E4B3C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0D456-F0A3-4789-A310-A23F01B2E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A8B05-7071-44D4-80F7-3E8191C9A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8562E-E6F1-449B-909C-98426BA8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47A9A-FB08-407B-A73A-0AC513F0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F841F-796A-4FE6-B5E0-C8A49867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8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474D-6779-4C23-BD3C-82F5DC3E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1096C-E430-49C7-A801-21C0BD95D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828F-334F-4A50-850D-10684F245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293F4-2B70-4BB5-A982-219E413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9A86F-B378-4759-B50E-2E0BFAE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95BDC-FC58-4638-AA59-A3DA993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7D73-EDDA-49A6-BA12-1CA980DA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9B82E-4CA1-47A5-B133-FBD4D8A83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A267F-D142-4D04-9F03-6CB099E6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27CA-154D-4E90-B776-A2EE71F7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0BA5-F4EE-4282-B111-76B869BE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6E92A-52E0-4710-BDEF-0A1534685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240E1-5EB0-47FD-AA37-BF945D136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4243-F1E4-487A-ABEC-30516A01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58244-98FD-472D-AB8C-075F71C1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98D5A-820D-4519-967F-3332097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F21A4-E71B-4D3A-AF45-E989C23A7BB1}" type="datetimeFigureOut">
              <a:rPr lang="en-US" smtClean="0"/>
              <a:t>2/24/25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8" y="4522156"/>
            <a:ext cx="4937937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Illustrator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8370" y="3945418"/>
            <a:ext cx="4937936" cy="57673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>
                <a:ea typeface="+mn-lt"/>
                <a:cs typeface="+mn-lt"/>
              </a:rPr>
              <a:t>MMP 100 Intro to Multimedia 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2D6188-24E5-426A-BB2A-3FA2D6B9C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1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208BC59-C84F-483F-80CD-FAEC74229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3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633C454-65ED-A410-3270-F4CAE37AC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772" y="216001"/>
            <a:ext cx="1495233" cy="1495233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1DABD52-05DF-4F31-AFB9-B330D8BE4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25559" y="725908"/>
            <a:ext cx="2852928" cy="2852928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F8048BD0-DD32-2264-C3CE-F542B8E0E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880" y="1272777"/>
            <a:ext cx="1829652" cy="182965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D0F0B8F-5D6D-AD2C-F35B-9683F53BC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43" y="3726460"/>
            <a:ext cx="2329136" cy="2329136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E4F04B5-4D4A-4F70-8549-384AF5351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0"/>
            <a:ext cx="3273238" cy="3383891"/>
          </a:xfrm>
          <a:custGeom>
            <a:avLst/>
            <a:gdLst>
              <a:gd name="connsiteX0" fmla="*/ 122841 w 3273238"/>
              <a:gd name="connsiteY0" fmla="*/ 0 h 3383891"/>
              <a:gd name="connsiteX1" fmla="*/ 3273238 w 3273238"/>
              <a:gd name="connsiteY1" fmla="*/ 0 h 3383891"/>
              <a:gd name="connsiteX2" fmla="*/ 3273238 w 3273238"/>
              <a:gd name="connsiteY2" fmla="*/ 3291335 h 3383891"/>
              <a:gd name="connsiteX3" fmla="*/ 3118338 w 3273238"/>
              <a:gd name="connsiteY3" fmla="*/ 3331164 h 3383891"/>
              <a:gd name="connsiteX4" fmla="*/ 2595295 w 3273238"/>
              <a:gd name="connsiteY4" fmla="*/ 3383891 h 3383891"/>
              <a:gd name="connsiteX5" fmla="*/ 0 w 3273238"/>
              <a:gd name="connsiteY5" fmla="*/ 788596 h 3383891"/>
              <a:gd name="connsiteX6" fmla="*/ 116679 w 3273238"/>
              <a:gd name="connsiteY6" fmla="*/ 16835 h 338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CE87A39B-ACCA-C437-4B82-3DBCA593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9800" y="368428"/>
            <a:ext cx="1952160" cy="1952160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D14DB62-3EB3-452E-89EE-30B0CDB0C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63236" y="4071322"/>
            <a:ext cx="2828765" cy="2786678"/>
          </a:xfrm>
          <a:custGeom>
            <a:avLst/>
            <a:gdLst>
              <a:gd name="connsiteX0" fmla="*/ 1888236 w 2828765"/>
              <a:gd name="connsiteY0" fmla="*/ 0 h 2786678"/>
              <a:gd name="connsiteX1" fmla="*/ 2788281 w 2828765"/>
              <a:gd name="connsiteY1" fmla="*/ 227900 h 2786678"/>
              <a:gd name="connsiteX2" fmla="*/ 2828765 w 2828765"/>
              <a:gd name="connsiteY2" fmla="*/ 252495 h 2786678"/>
              <a:gd name="connsiteX3" fmla="*/ 2828765 w 2828765"/>
              <a:gd name="connsiteY3" fmla="*/ 2786678 h 2786678"/>
              <a:gd name="connsiteX4" fmla="*/ 227128 w 2828765"/>
              <a:gd name="connsiteY4" fmla="*/ 2786678 h 2786678"/>
              <a:gd name="connsiteX5" fmla="*/ 148387 w 2828765"/>
              <a:gd name="connsiteY5" fmla="*/ 2623223 h 2786678"/>
              <a:gd name="connsiteX6" fmla="*/ 0 w 2828765"/>
              <a:gd name="connsiteY6" fmla="*/ 1888236 h 2786678"/>
              <a:gd name="connsiteX7" fmla="*/ 1888236 w 2828765"/>
              <a:gd name="connsiteY7" fmla="*/ 0 h 27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DD1D8149-58FD-14AE-097F-F76CE7A9B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9997" y="4872446"/>
            <a:ext cx="1692946" cy="16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29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1FCDB8A-D986-4857-B933-484A758B3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3787" y="476108"/>
            <a:ext cx="7778213" cy="5905781"/>
          </a:xfrm>
          <a:custGeom>
            <a:avLst/>
            <a:gdLst>
              <a:gd name="connsiteX0" fmla="*/ 3727582 w 7778213"/>
              <a:gd name="connsiteY0" fmla="*/ 0 h 5905781"/>
              <a:gd name="connsiteX1" fmla="*/ 7778213 w 7778213"/>
              <a:gd name="connsiteY1" fmla="*/ 0 h 5905781"/>
              <a:gd name="connsiteX2" fmla="*/ 7778213 w 7778213"/>
              <a:gd name="connsiteY2" fmla="*/ 5905761 h 5905781"/>
              <a:gd name="connsiteX3" fmla="*/ 7485321 w 7778213"/>
              <a:gd name="connsiteY3" fmla="*/ 5905761 h 5905781"/>
              <a:gd name="connsiteX4" fmla="*/ 7485321 w 7778213"/>
              <a:gd name="connsiteY4" fmla="*/ 5905762 h 5905781"/>
              <a:gd name="connsiteX5" fmla="*/ 4228895 w 7778213"/>
              <a:gd name="connsiteY5" fmla="*/ 5905762 h 5905781"/>
              <a:gd name="connsiteX6" fmla="*/ 4228895 w 7778213"/>
              <a:gd name="connsiteY6" fmla="*/ 5905780 h 5905781"/>
              <a:gd name="connsiteX7" fmla="*/ 3936003 w 7778213"/>
              <a:gd name="connsiteY7" fmla="*/ 5905780 h 5905781"/>
              <a:gd name="connsiteX8" fmla="*/ 3936003 w 7778213"/>
              <a:gd name="connsiteY8" fmla="*/ 5905781 h 5905781"/>
              <a:gd name="connsiteX9" fmla="*/ 0 w 7778213"/>
              <a:gd name="connsiteY9" fmla="*/ 5905781 h 5905781"/>
              <a:gd name="connsiteX10" fmla="*/ 2796838 w 7778213"/>
              <a:gd name="connsiteY10" fmla="*/ 20 h 5905781"/>
              <a:gd name="connsiteX11" fmla="*/ 3089730 w 7778213"/>
              <a:gd name="connsiteY11" fmla="*/ 20 h 5905781"/>
              <a:gd name="connsiteX12" fmla="*/ 3089730 w 7778213"/>
              <a:gd name="connsiteY12" fmla="*/ 19 h 5905781"/>
              <a:gd name="connsiteX13" fmla="*/ 3434690 w 7778213"/>
              <a:gd name="connsiteY13" fmla="*/ 19 h 5905781"/>
              <a:gd name="connsiteX14" fmla="*/ 3434690 w 7778213"/>
              <a:gd name="connsiteY14" fmla="*/ 1 h 5905781"/>
              <a:gd name="connsiteX15" fmla="*/ 3727582 w 7778213"/>
              <a:gd name="connsiteY15" fmla="*/ 1 h 590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78213" h="5905781">
                <a:moveTo>
                  <a:pt x="3727582" y="0"/>
                </a:moveTo>
                <a:lnTo>
                  <a:pt x="7778213" y="0"/>
                </a:lnTo>
                <a:lnTo>
                  <a:pt x="7778213" y="5905761"/>
                </a:lnTo>
                <a:lnTo>
                  <a:pt x="7485321" y="5905761"/>
                </a:lnTo>
                <a:lnTo>
                  <a:pt x="7485321" y="5905762"/>
                </a:lnTo>
                <a:lnTo>
                  <a:pt x="4228895" y="5905762"/>
                </a:lnTo>
                <a:lnTo>
                  <a:pt x="4228895" y="5905780"/>
                </a:lnTo>
                <a:lnTo>
                  <a:pt x="3936003" y="5905780"/>
                </a:lnTo>
                <a:lnTo>
                  <a:pt x="3936003" y="5905781"/>
                </a:lnTo>
                <a:lnTo>
                  <a:pt x="0" y="5905781"/>
                </a:lnTo>
                <a:lnTo>
                  <a:pt x="2796838" y="20"/>
                </a:lnTo>
                <a:lnTo>
                  <a:pt x="3089730" y="20"/>
                </a:lnTo>
                <a:lnTo>
                  <a:pt x="3089730" y="19"/>
                </a:lnTo>
                <a:lnTo>
                  <a:pt x="3434690" y="19"/>
                </a:lnTo>
                <a:lnTo>
                  <a:pt x="3434690" y="1"/>
                </a:lnTo>
                <a:lnTo>
                  <a:pt x="3727582" y="1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3421B4C-AA27-4F32-AA73-DA587F272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6769978" cy="5905761"/>
          </a:xfrm>
          <a:custGeom>
            <a:avLst/>
            <a:gdLst>
              <a:gd name="connsiteX0" fmla="*/ 0 w 6769978"/>
              <a:gd name="connsiteY0" fmla="*/ 0 h 5905761"/>
              <a:gd name="connsiteX1" fmla="*/ 6769978 w 6769978"/>
              <a:gd name="connsiteY1" fmla="*/ 0 h 5905761"/>
              <a:gd name="connsiteX2" fmla="*/ 3973138 w 6769978"/>
              <a:gd name="connsiteY2" fmla="*/ 5905761 h 5905761"/>
              <a:gd name="connsiteX3" fmla="*/ 0 w 6769978"/>
              <a:gd name="connsiteY3" fmla="*/ 5905761 h 590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9978" h="5905761">
                <a:moveTo>
                  <a:pt x="0" y="0"/>
                </a:moveTo>
                <a:lnTo>
                  <a:pt x="6769978" y="0"/>
                </a:lnTo>
                <a:lnTo>
                  <a:pt x="3973138" y="5905761"/>
                </a:lnTo>
                <a:lnTo>
                  <a:pt x="0" y="590576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655286"/>
            <a:ext cx="4224048" cy="261004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Vector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Images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373384"/>
            <a:ext cx="3405900" cy="82905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Images module icon: computer with illustrated image and pencil superimposed.">
            <a:extLst>
              <a:ext uri="{FF2B5EF4-FFF2-40B4-BE49-F238E27FC236}">
                <a16:creationId xmlns:a16="http://schemas.microsoft.com/office/drawing/2014/main" id="{CE87A39B-ACCA-C437-4B82-3DBCA5936B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27" b="1827"/>
          <a:stretch/>
        </p:blipFill>
        <p:spPr>
          <a:xfrm>
            <a:off x="7018112" y="1655286"/>
            <a:ext cx="4251146" cy="409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19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1AC6C4-553B-B840-3DFA-599B4074A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2F1E5AB-678C-0FE0-845B-E50EF0A56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6D0FD-59BE-3A18-394D-38CC9AA9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0378" y="1533920"/>
            <a:ext cx="2853372" cy="33963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Discover how Illustrator artwork is unique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56730-3041-5A56-B371-AEFDAB0F9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36543" y="5276655"/>
            <a:ext cx="2853371" cy="987994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Learn basics of </a:t>
            </a:r>
            <a:r>
              <a:rPr lang="en-US" sz="2000" dirty="0"/>
              <a:t>Illustrator and vector vs raster images.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7E6303-F744-E973-0987-F493887DA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7BC510-3DB6-0B8D-A170-A7C6A4096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827C44-B4C7-1AF1-97EF-63B82C461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238" y="883319"/>
            <a:ext cx="7608304" cy="516231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B8E988C-9FF1-45DC-4605-DD69E1668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3B2A7F-CE0D-A379-DAF8-2508F3B8762D}"/>
              </a:ext>
            </a:extLst>
          </p:cNvPr>
          <p:cNvSpPr txBox="1"/>
          <p:nvPr/>
        </p:nvSpPr>
        <p:spPr>
          <a:xfrm>
            <a:off x="9036543" y="664308"/>
            <a:ext cx="28531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1200" dirty="0">
                <a:solidFill>
                  <a:srgbClr val="FEBF00"/>
                </a:solidFill>
                <a:ea typeface="+mj-ea"/>
                <a:cs typeface="+mj-cs"/>
              </a:rPr>
              <a:t>Adobe Hands-on</a:t>
            </a:r>
            <a:endParaRPr lang="en-US" sz="2800" b="1" dirty="0">
              <a:solidFill>
                <a:srgbClr val="FEB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81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Artboard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Ilustrator</a:t>
            </a: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Big Idea</a:t>
            </a:r>
          </a:p>
        </p:txBody>
      </p:sp>
    </p:spTree>
    <p:extLst>
      <p:ext uri="{BB962C8B-B14F-4D97-AF65-F5344CB8AC3E}">
        <p14:creationId xmlns:p14="http://schemas.microsoft.com/office/powerpoint/2010/main" val="704639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/>
              <a:t>New Artboard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76CD8-DF4B-4141-9D56-1E63664D12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6" r="-42"/>
          <a:stretch/>
        </p:blipFill>
        <p:spPr>
          <a:xfrm>
            <a:off x="-1" y="10"/>
            <a:ext cx="69928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9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Layers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Illustrator Big Idea</a:t>
            </a:r>
          </a:p>
        </p:txBody>
      </p:sp>
    </p:spTree>
    <p:extLst>
      <p:ext uri="{BB962C8B-B14F-4D97-AF65-F5344CB8AC3E}">
        <p14:creationId xmlns:p14="http://schemas.microsoft.com/office/powerpoint/2010/main" val="262632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</a:rPr>
              <a:t>Layers</a:t>
            </a:r>
          </a:p>
        </p:txBody>
      </p:sp>
      <p:pic>
        <p:nvPicPr>
          <p:cNvPr id="3" name="Picture 2" descr="Screenshot of Layers window with two layers, Layer 1 and Base.">
            <a:extLst>
              <a:ext uri="{FF2B5EF4-FFF2-40B4-BE49-F238E27FC236}">
                <a16:creationId xmlns:a16="http://schemas.microsoft.com/office/drawing/2014/main" id="{FF65B397-F11F-7999-29E7-168FAF3C5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5265" y="935074"/>
            <a:ext cx="4844802" cy="498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5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Layers Description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7488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Like Photoshop, Illustrator uses layers to organize and manage different elements of your design. </a:t>
            </a:r>
          </a:p>
          <a:p>
            <a:r>
              <a:rPr lang="en-US" sz="2800" dirty="0"/>
              <a:t>Layers allow you to work on individual components separately, making it easier to edit and rearrange objects.</a:t>
            </a:r>
            <a:endParaRPr lang="en-US" sz="24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248530B-CB61-2762-61A8-72CCD1EAFA1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6" b="11496"/>
          <a:stretch/>
        </p:blipFill>
        <p:spPr>
          <a:xfrm>
            <a:off x="5449824" y="802193"/>
            <a:ext cx="6648216" cy="525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79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Shapes and Paths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Illustrator Big Idea</a:t>
            </a:r>
          </a:p>
        </p:txBody>
      </p:sp>
    </p:spTree>
    <p:extLst>
      <p:ext uri="{BB962C8B-B14F-4D97-AF65-F5344CB8AC3E}">
        <p14:creationId xmlns:p14="http://schemas.microsoft.com/office/powerpoint/2010/main" val="49727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Shapes and Paths</a:t>
            </a:r>
          </a:p>
        </p:txBody>
      </p:sp>
      <p:pic>
        <p:nvPicPr>
          <p:cNvPr id="5" name="Picture 4" descr="Image of apple drawn in vector shapes that have selection points around them">
            <a:extLst>
              <a:ext uri="{FF2B5EF4-FFF2-40B4-BE49-F238E27FC236}">
                <a16:creationId xmlns:a16="http://schemas.microsoft.com/office/drawing/2014/main" id="{2EBDED6B-8E51-980C-B1DC-563FC18FE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4354" y="1112573"/>
            <a:ext cx="4937646" cy="4632853"/>
          </a:xfrm>
          <a:prstGeom prst="rect">
            <a:avLst/>
          </a:prstGeom>
        </p:spPr>
      </p:pic>
      <p:pic>
        <p:nvPicPr>
          <p:cNvPr id="6" name="Picture 5" descr="Screenshot of Pen tool being selected.">
            <a:extLst>
              <a:ext uri="{FF2B5EF4-FFF2-40B4-BE49-F238E27FC236}">
                <a16:creationId xmlns:a16="http://schemas.microsoft.com/office/drawing/2014/main" id="{BF9EE7E6-1558-1CE1-F654-A75DFECDF8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6450" y="3052064"/>
            <a:ext cx="2959100" cy="792616"/>
          </a:xfrm>
          <a:prstGeom prst="rect">
            <a:avLst/>
          </a:prstGeom>
        </p:spPr>
      </p:pic>
      <p:pic>
        <p:nvPicPr>
          <p:cNvPr id="7" name="Picture 6" descr="Screenshot of brush and pencil tools in toolbar.">
            <a:extLst>
              <a:ext uri="{FF2B5EF4-FFF2-40B4-BE49-F238E27FC236}">
                <a16:creationId xmlns:a16="http://schemas.microsoft.com/office/drawing/2014/main" id="{C4E05440-9A43-CBC3-B1A1-24A7756874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6450" y="4709586"/>
            <a:ext cx="3163699" cy="1087139"/>
          </a:xfrm>
          <a:prstGeom prst="rect">
            <a:avLst/>
          </a:prstGeom>
        </p:spPr>
      </p:pic>
      <p:pic>
        <p:nvPicPr>
          <p:cNvPr id="4" name="Picture 3" descr="Screenshot of Shape choices under the Rectangle Tool">
            <a:extLst>
              <a:ext uri="{FF2B5EF4-FFF2-40B4-BE49-F238E27FC236}">
                <a16:creationId xmlns:a16="http://schemas.microsoft.com/office/drawing/2014/main" id="{B62F9000-F495-9D40-E932-F63A66C815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6450" y="403023"/>
            <a:ext cx="3340100" cy="173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4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Shapes and Paths Description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04819"/>
            <a:ext cx="6986016" cy="367214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Illustrator provides a number of tools to draw shapes and lines. Some are 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Rectangle, Ellipse, polygon and star tools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Pen Tool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Paintbrush and pencil tools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Shapes are made up of paths and you can also manipulate paths using anchor points and handles to create custom shapes or modify existing ones.</a:t>
            </a:r>
          </a:p>
        </p:txBody>
      </p:sp>
      <p:pic>
        <p:nvPicPr>
          <p:cNvPr id="3" name="Picture 2" descr="Screenshot of Pen tool being selected.">
            <a:extLst>
              <a:ext uri="{FF2B5EF4-FFF2-40B4-BE49-F238E27FC236}">
                <a16:creationId xmlns:a16="http://schemas.microsoft.com/office/drawing/2014/main" id="{AC195940-3252-6256-08A0-D78CF6DF7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6862" y="2977116"/>
            <a:ext cx="3261937" cy="873733"/>
          </a:xfrm>
          <a:prstGeom prst="rect">
            <a:avLst/>
          </a:prstGeom>
        </p:spPr>
      </p:pic>
      <p:pic>
        <p:nvPicPr>
          <p:cNvPr id="5" name="Picture 4" descr="Screenshot of brush and pencil tools in toolbar.">
            <a:extLst>
              <a:ext uri="{FF2B5EF4-FFF2-40B4-BE49-F238E27FC236}">
                <a16:creationId xmlns:a16="http://schemas.microsoft.com/office/drawing/2014/main" id="{66A07B05-6088-872C-8EA8-BEFBEE54D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6863" y="4715755"/>
            <a:ext cx="3163699" cy="1087139"/>
          </a:xfrm>
          <a:prstGeom prst="rect">
            <a:avLst/>
          </a:prstGeom>
        </p:spPr>
      </p:pic>
      <p:pic>
        <p:nvPicPr>
          <p:cNvPr id="6" name="Picture 5" descr="Screenshot of Shape choices under the Rectangle Tool">
            <a:extLst>
              <a:ext uri="{FF2B5EF4-FFF2-40B4-BE49-F238E27FC236}">
                <a16:creationId xmlns:a16="http://schemas.microsoft.com/office/drawing/2014/main" id="{CBF47894-881E-FF3E-9A41-7C907DB63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6863" y="409192"/>
            <a:ext cx="3340100" cy="173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76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D25D68-B0F5-637D-86A6-2BD29424A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284A1F8-30FF-8A5C-A62E-555003EF8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7F279F-E6F2-CC3B-D812-9CCE90D05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0378" y="1533920"/>
            <a:ext cx="2853372" cy="218899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Explor</a:t>
            </a:r>
            <a:r>
              <a:rPr lang="en-US" sz="4800" dirty="0"/>
              <a:t>e Shapes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0BBA2-05BF-326E-8A34-23B3D5FE1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36543" y="4075655"/>
            <a:ext cx="2853371" cy="2188994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Learn how to create and manipulate shapes using anchor points and the Shape Builder tool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9AD81A-BEF3-F934-7803-0F8C4F11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7B206A1-297A-8FE2-5052-0085AB42E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5A1AE0-7FE8-0EC2-A07C-30840AD81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238" y="883546"/>
            <a:ext cx="7608304" cy="5161862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7E0F583-8C67-D47C-61BF-73765D6FB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9B3D2-7452-7A07-6A2E-E95971F931F0}"/>
              </a:ext>
            </a:extLst>
          </p:cNvPr>
          <p:cNvSpPr txBox="1"/>
          <p:nvPr/>
        </p:nvSpPr>
        <p:spPr>
          <a:xfrm>
            <a:off x="9060570" y="883319"/>
            <a:ext cx="28531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1200" dirty="0">
                <a:solidFill>
                  <a:srgbClr val="FEBF00"/>
                </a:solidFill>
                <a:ea typeface="+mj-ea"/>
                <a:cs typeface="+mj-cs"/>
              </a:rPr>
              <a:t>Adobe Hands-on</a:t>
            </a:r>
            <a:endParaRPr lang="en-US" sz="2800" b="1" dirty="0">
              <a:solidFill>
                <a:srgbClr val="FEB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616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56364F-341A-489D-99A6-B6EF5EDEC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2BD8CA-821E-4109-B1E5-9C4F55797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857A-6D68-918C-931B-E3746806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Combining Shapes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E576-5324-3699-B142-E049F8F8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Illustrator Big Idea</a:t>
            </a:r>
          </a:p>
        </p:txBody>
      </p:sp>
    </p:spTree>
    <p:extLst>
      <p:ext uri="{BB962C8B-B14F-4D97-AF65-F5344CB8AC3E}">
        <p14:creationId xmlns:p14="http://schemas.microsoft.com/office/powerpoint/2010/main" val="3329122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C03DB-83AD-BED4-830A-052CFEBB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Shape Builder and Pathfinder Tools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543C1E-FE54-6D17-4D79-C688F9295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9767" y="335006"/>
            <a:ext cx="4495969" cy="5744848"/>
          </a:xfrm>
          <a:prstGeom prst="rect">
            <a:avLst/>
          </a:prstGeom>
        </p:spPr>
      </p:pic>
      <p:pic>
        <p:nvPicPr>
          <p:cNvPr id="4" name="Picture 3" descr="Screenshot of the Pathfinder Window">
            <a:extLst>
              <a:ext uri="{FF2B5EF4-FFF2-40B4-BE49-F238E27FC236}">
                <a16:creationId xmlns:a16="http://schemas.microsoft.com/office/drawing/2014/main" id="{C33FB3AE-67A7-3943-F056-491CAC34D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8435" y="3961668"/>
            <a:ext cx="4903816" cy="255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1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Shapebuilder</a:t>
            </a:r>
            <a:r>
              <a:rPr lang="en-US" sz="5400" dirty="0"/>
              <a:t> Description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687950"/>
            <a:ext cx="5873949" cy="367214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3200" dirty="0"/>
              <a:t>The Shape Builder allows you to easily create and modify complex shapes by combining or subtracting overlapping shapes. </a:t>
            </a:r>
          </a:p>
          <a:p>
            <a:endParaRPr lang="en-US" sz="3200" dirty="0"/>
          </a:p>
          <a:p>
            <a:r>
              <a:rPr lang="en-US" sz="3200" dirty="0"/>
              <a:t>It works in a more interactive way as you draw a path through overlapping parts of shapes to combine or remove them.</a:t>
            </a:r>
          </a:p>
        </p:txBody>
      </p:sp>
      <p:pic>
        <p:nvPicPr>
          <p:cNvPr id="6" name="Picture 5" descr="Screenshot of shipbuilder tool options dialog box.">
            <a:extLst>
              <a:ext uri="{FF2B5EF4-FFF2-40B4-BE49-F238E27FC236}">
                <a16:creationId xmlns:a16="http://schemas.microsoft.com/office/drawing/2014/main" id="{BEEDFA94-9545-7AFD-01E9-767E6A110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6596" y="0"/>
            <a:ext cx="5702356" cy="2869299"/>
          </a:xfrm>
          <a:prstGeom prst="rect">
            <a:avLst/>
          </a:prstGeom>
        </p:spPr>
      </p:pic>
      <p:pic>
        <p:nvPicPr>
          <p:cNvPr id="3" name="Picture 2" descr="Screenshot of multiple circles with shipbuilder tool selecting parts of the overlapping shapes.">
            <a:extLst>
              <a:ext uri="{FF2B5EF4-FFF2-40B4-BE49-F238E27FC236}">
                <a16:creationId xmlns:a16="http://schemas.microsoft.com/office/drawing/2014/main" id="{48F0527F-8773-F785-F317-FD0E202FD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818" y="3089660"/>
            <a:ext cx="52832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7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31B1F-3F26-9E1D-1C30-7108BC26B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Pathfinder Descriptions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BB869-73B7-38A9-2856-C649AED50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687950"/>
            <a:ext cx="6986016" cy="3672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/>
              <a:t>The Pathfinder tool allows </a:t>
            </a:r>
            <a:r>
              <a:rPr lang="en-US" sz="2800" dirty="0"/>
              <a:t>you to combine, subtract, divide, and intersect multiple shapes to create complex and custom shapes.</a:t>
            </a:r>
          </a:p>
          <a:p>
            <a:endParaRPr lang="en-US" sz="2800" dirty="0"/>
          </a:p>
          <a:p>
            <a:r>
              <a:rPr lang="en-US" sz="2800" dirty="0"/>
              <a:t>To use it you select two overlapping shapes and then click on what kind of combination you want (</a:t>
            </a:r>
            <a:r>
              <a:rPr lang="en-US" sz="2800" dirty="0" err="1"/>
              <a:t>ie</a:t>
            </a:r>
            <a:r>
              <a:rPr lang="en-US" sz="2800" dirty="0"/>
              <a:t> divide, trim, merge, outline)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EDFA94-9545-7AFD-01E9-767E6A110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216" y="2097126"/>
            <a:ext cx="3343275" cy="266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14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11F2A5-B889-7457-13E0-D88D1791A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4317862-60B3-200E-BB4F-56463F6AF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A56E3-03B5-7654-BB0C-DF5AAFDE3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490220-D09D-9486-C5D4-67075C8E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Color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9934A-BD2C-1E37-4133-8111CCEF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Illustrator </a:t>
            </a:r>
            <a:r>
              <a:rPr lang="en-US" dirty="0">
                <a:solidFill>
                  <a:srgbClr val="FFFFFF"/>
                </a:solidFill>
              </a:rPr>
              <a:t>Big Idea</a:t>
            </a:r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924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2554C-04C9-3FEF-A866-8CA47B66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300" y="1562669"/>
            <a:ext cx="3389515" cy="2380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Swatches and Color Picker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E7487-58BF-12A4-0036-E526E24C02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86" t="1739" r="-8398" b="1739"/>
          <a:stretch/>
        </p:blipFill>
        <p:spPr>
          <a:xfrm>
            <a:off x="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1800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913527-B398-D25F-EC02-EF41652D6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EF906E-FA87-8D41-C027-D043CA57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6543" y="2334986"/>
            <a:ext cx="2853372" cy="13509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Jump into color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A6EC8-1648-61A5-DB8D-954CD48EF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36543" y="3916333"/>
            <a:ext cx="2853371" cy="234831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Hands on tutorial to learn about how to apply and change color in Illustrator.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74F1CA8-47B7-C595-0F29-FB5BC5731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38" y="868144"/>
            <a:ext cx="7608304" cy="51926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C1B27-BDDF-152D-FB3A-37D7BC43BF0C}"/>
              </a:ext>
            </a:extLst>
          </p:cNvPr>
          <p:cNvSpPr txBox="1"/>
          <p:nvPr/>
        </p:nvSpPr>
        <p:spPr>
          <a:xfrm>
            <a:off x="9036734" y="1581345"/>
            <a:ext cx="28531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1200" dirty="0">
                <a:solidFill>
                  <a:srgbClr val="FEBF00"/>
                </a:solidFill>
                <a:ea typeface="+mj-ea"/>
                <a:cs typeface="+mj-cs"/>
              </a:rPr>
              <a:t>Adobe Hands-on</a:t>
            </a:r>
            <a:endParaRPr lang="en-US" sz="2800" b="1" dirty="0">
              <a:solidFill>
                <a:srgbClr val="FEB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66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EE64A-F3F8-B2FF-DC40-1548D821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EC9D30-144E-56DC-CF76-897E11EC0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9775" y="476109"/>
            <a:ext cx="4172225" cy="5905780"/>
          </a:xfrm>
          <a:custGeom>
            <a:avLst/>
            <a:gdLst>
              <a:gd name="connsiteX0" fmla="*/ 3033060 w 4172225"/>
              <a:gd name="connsiteY0" fmla="*/ 0 h 5905780"/>
              <a:gd name="connsiteX1" fmla="*/ 4172225 w 4172225"/>
              <a:gd name="connsiteY1" fmla="*/ 0 h 5905780"/>
              <a:gd name="connsiteX2" fmla="*/ 4172225 w 4172225"/>
              <a:gd name="connsiteY2" fmla="*/ 5905761 h 5905780"/>
              <a:gd name="connsiteX3" fmla="*/ 3936003 w 4172225"/>
              <a:gd name="connsiteY3" fmla="*/ 5905761 h 5905780"/>
              <a:gd name="connsiteX4" fmla="*/ 3936003 w 4172225"/>
              <a:gd name="connsiteY4" fmla="*/ 5905780 h 5905780"/>
              <a:gd name="connsiteX5" fmla="*/ 0 w 4172225"/>
              <a:gd name="connsiteY5" fmla="*/ 5905780 h 5905780"/>
              <a:gd name="connsiteX6" fmla="*/ 2796838 w 4172225"/>
              <a:gd name="connsiteY6" fmla="*/ 19 h 5905780"/>
              <a:gd name="connsiteX7" fmla="*/ 3033051 w 4172225"/>
              <a:gd name="connsiteY7" fmla="*/ 19 h 590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2225" h="5905780">
                <a:moveTo>
                  <a:pt x="3033060" y="0"/>
                </a:moveTo>
                <a:lnTo>
                  <a:pt x="4172225" y="0"/>
                </a:lnTo>
                <a:lnTo>
                  <a:pt x="4172225" y="5905761"/>
                </a:lnTo>
                <a:lnTo>
                  <a:pt x="3936003" y="5905761"/>
                </a:lnTo>
                <a:lnTo>
                  <a:pt x="3936003" y="5905780"/>
                </a:lnTo>
                <a:lnTo>
                  <a:pt x="0" y="5905780"/>
                </a:lnTo>
                <a:lnTo>
                  <a:pt x="2796838" y="19"/>
                </a:lnTo>
                <a:lnTo>
                  <a:pt x="3033051" y="19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85F1514-5265-0D6E-2AE1-1B5829CF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10319294" cy="5905761"/>
          </a:xfrm>
          <a:custGeom>
            <a:avLst/>
            <a:gdLst>
              <a:gd name="connsiteX0" fmla="*/ 0 w 10319294"/>
              <a:gd name="connsiteY0" fmla="*/ 0 h 6059008"/>
              <a:gd name="connsiteX1" fmla="*/ 10319294 w 10319294"/>
              <a:gd name="connsiteY1" fmla="*/ 0 h 6059008"/>
              <a:gd name="connsiteX2" fmla="*/ 7522454 w 10319294"/>
              <a:gd name="connsiteY2" fmla="*/ 6059008 h 6059008"/>
              <a:gd name="connsiteX3" fmla="*/ 0 w 10319294"/>
              <a:gd name="connsiteY3" fmla="*/ 6059008 h 605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294" h="6059008">
                <a:moveTo>
                  <a:pt x="0" y="0"/>
                </a:moveTo>
                <a:lnTo>
                  <a:pt x="10319294" y="0"/>
                </a:lnTo>
                <a:lnTo>
                  <a:pt x="7522454" y="6059008"/>
                </a:lnTo>
                <a:lnTo>
                  <a:pt x="0" y="6059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A4BC21-DDC4-D4AA-C669-28FDF6438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765976"/>
            <a:ext cx="6896291" cy="24198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Creating an Apple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68F5E-B067-D7B1-0C73-0109C3A6C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1561998"/>
            <a:ext cx="6896291" cy="10975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Illustrator </a:t>
            </a:r>
            <a:r>
              <a:rPr lang="en-US" dirty="0">
                <a:solidFill>
                  <a:srgbClr val="FFFFFF"/>
                </a:solidFill>
              </a:rPr>
              <a:t>Example</a:t>
            </a:r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156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E1612-B390-7CB9-AE34-A704B2643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CCF97A5-5FFB-F27D-924A-CBA116F28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CC8AB8-1F35-6306-A402-708481995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Apple Tutorial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90797440-02F8-8B56-4ED4-979CC8ED2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D18C7-9C52-329D-2883-F59955AE1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687950"/>
            <a:ext cx="5608539" cy="3672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/>
              <a:t>This is not an Adobe tutorial. We will just do this in class together.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4100B0-DCC8-3B2E-E78F-8ECD38EDF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7407" y="711338"/>
            <a:ext cx="5435324" cy="543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D1160-3BBF-DF64-FDB4-B4C548294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B237600D-A3A3-926C-943E-CFE4E349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5762630-2D13-1F84-6F70-D77001441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F650B8-1FF2-7F66-D6CB-42EAADD97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96" y="629503"/>
            <a:ext cx="5428954" cy="12418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1. Draw an Oval with the Ellipse Tool</a:t>
            </a:r>
          </a:p>
        </p:txBody>
      </p:sp>
      <p:pic>
        <p:nvPicPr>
          <p:cNvPr id="4" name="Picture 3" descr="A screenshot of a computer tool&#10;&#10;AI-generated content may be incorrect.">
            <a:extLst>
              <a:ext uri="{FF2B5EF4-FFF2-40B4-BE49-F238E27FC236}">
                <a16:creationId xmlns:a16="http://schemas.microsoft.com/office/drawing/2014/main" id="{B72C39C4-4566-BC38-EB2B-90CC1267F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81" y="1758359"/>
            <a:ext cx="2661542" cy="14025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B53A277-F9E0-01DB-96A3-06C2F529A80C}"/>
              </a:ext>
            </a:extLst>
          </p:cNvPr>
          <p:cNvSpPr txBox="1">
            <a:spLocks/>
          </p:cNvSpPr>
          <p:nvPr/>
        </p:nvSpPr>
        <p:spPr>
          <a:xfrm>
            <a:off x="6964647" y="3182920"/>
            <a:ext cx="4358706" cy="7693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Select the Ellipse Tool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A0484D-4DD4-247B-EA9C-2E1EE30DF840}"/>
              </a:ext>
            </a:extLst>
          </p:cNvPr>
          <p:cNvSpPr txBox="1">
            <a:spLocks/>
          </p:cNvSpPr>
          <p:nvPr/>
        </p:nvSpPr>
        <p:spPr>
          <a:xfrm>
            <a:off x="6964647" y="4264476"/>
            <a:ext cx="4358706" cy="7693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Draw an oval</a:t>
            </a:r>
          </a:p>
        </p:txBody>
      </p:sp>
      <p:pic>
        <p:nvPicPr>
          <p:cNvPr id="9" name="Picture 8" descr="A blue and white drawing of a oval&#10;&#10;AI-generated content may be incorrect.">
            <a:extLst>
              <a:ext uri="{FF2B5EF4-FFF2-40B4-BE49-F238E27FC236}">
                <a16:creationId xmlns:a16="http://schemas.microsoft.com/office/drawing/2014/main" id="{B0F56335-9394-038E-202B-847C2364AA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t="13717" r="17408" b="10624"/>
          <a:stretch/>
        </p:blipFill>
        <p:spPr>
          <a:xfrm>
            <a:off x="1775342" y="3411693"/>
            <a:ext cx="1082463" cy="16129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56BC72-C15C-03FF-BE19-6A92B00EA0C7}"/>
              </a:ext>
            </a:extLst>
          </p:cNvPr>
          <p:cNvCxnSpPr>
            <a:cxnSpLocks/>
            <a:stCxn id="5" idx="1"/>
            <a:endCxn id="4" idx="3"/>
          </p:cNvCxnSpPr>
          <p:nvPr/>
        </p:nvCxnSpPr>
        <p:spPr>
          <a:xfrm flipH="1" flipV="1">
            <a:off x="3846923" y="2459637"/>
            <a:ext cx="3117724" cy="11079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C1CAF8-F583-33A4-3B51-F7AFD6111DF6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2927404" y="4218143"/>
            <a:ext cx="4037243" cy="43098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blue and white oval with a dotted circle&#10;&#10;AI-generated content may be incorrect.">
            <a:extLst>
              <a:ext uri="{FF2B5EF4-FFF2-40B4-BE49-F238E27FC236}">
                <a16:creationId xmlns:a16="http://schemas.microsoft.com/office/drawing/2014/main" id="{EAB94E74-7B60-E30C-2EBF-1CF986A547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 t="9946" r="2907" b="6922"/>
          <a:stretch/>
        </p:blipFill>
        <p:spPr>
          <a:xfrm>
            <a:off x="1705745" y="5150688"/>
            <a:ext cx="1221659" cy="1470044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EF79A4DB-2789-0F8E-4928-FD60D4C7CEB8}"/>
              </a:ext>
            </a:extLst>
          </p:cNvPr>
          <p:cNvSpPr txBox="1">
            <a:spLocks/>
          </p:cNvSpPr>
          <p:nvPr/>
        </p:nvSpPr>
        <p:spPr>
          <a:xfrm>
            <a:off x="7020066" y="5414403"/>
            <a:ext cx="4358706" cy="12418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Adjust shape to be about ½ an apple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A7E8F12-03FD-BE8E-BE61-E5E045F586A4}"/>
              </a:ext>
            </a:extLst>
          </p:cNvPr>
          <p:cNvCxnSpPr>
            <a:cxnSpLocks/>
            <a:endCxn id="21" idx="3"/>
          </p:cNvCxnSpPr>
          <p:nvPr/>
        </p:nvCxnSpPr>
        <p:spPr>
          <a:xfrm flipH="1" flipV="1">
            <a:off x="2927404" y="5885710"/>
            <a:ext cx="4037243" cy="21607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95E4D7EF-E279-501E-FADB-1CDD5C045F0F}"/>
              </a:ext>
            </a:extLst>
          </p:cNvPr>
          <p:cNvSpPr txBox="1">
            <a:spLocks/>
          </p:cNvSpPr>
          <p:nvPr/>
        </p:nvSpPr>
        <p:spPr>
          <a:xfrm>
            <a:off x="6999720" y="2005787"/>
            <a:ext cx="4893830" cy="7693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Create a Layer named Apple</a:t>
            </a:r>
          </a:p>
        </p:txBody>
      </p:sp>
      <p:pic>
        <p:nvPicPr>
          <p:cNvPr id="32" name="Picture 3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686CB4D-11C7-A353-6891-A45305110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81" y="184840"/>
            <a:ext cx="2514600" cy="1320800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754D4FF-5C1A-A1CC-4686-17DD5D731D39}"/>
              </a:ext>
            </a:extLst>
          </p:cNvPr>
          <p:cNvCxnSpPr>
            <a:cxnSpLocks/>
            <a:endCxn id="32" idx="3"/>
          </p:cNvCxnSpPr>
          <p:nvPr/>
        </p:nvCxnSpPr>
        <p:spPr>
          <a:xfrm flipH="1" flipV="1">
            <a:off x="3699981" y="845240"/>
            <a:ext cx="3348811" cy="15320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26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22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9C8322-0044-D4C8-AD97-68E1CEA8A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544AE296-830E-55DC-7A06-DB9F3C649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8E723C1-9C4C-0E36-AD63-A35A40327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4034D-22A7-367D-BD8F-B30EF493C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96" y="62950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2. Duplicate the oval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FC42C80-7CCA-53C4-28B7-918E976607E8}"/>
              </a:ext>
            </a:extLst>
          </p:cNvPr>
          <p:cNvSpPr txBox="1">
            <a:spLocks/>
          </p:cNvSpPr>
          <p:nvPr/>
        </p:nvSpPr>
        <p:spPr>
          <a:xfrm>
            <a:off x="7181768" y="1351697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Hold the Option key (mac) or Alt key (Windows)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16938B-0858-81AA-5855-AC1D79B08692}"/>
              </a:ext>
            </a:extLst>
          </p:cNvPr>
          <p:cNvSpPr txBox="1">
            <a:spLocks/>
          </p:cNvSpPr>
          <p:nvPr/>
        </p:nvSpPr>
        <p:spPr>
          <a:xfrm>
            <a:off x="7181768" y="3591070"/>
            <a:ext cx="4358706" cy="12418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on the oval and drag to duplicate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64FCC7-42FF-9755-7FDC-FC9AE99489F9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4629203" y="3736141"/>
            <a:ext cx="2552565" cy="47584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lack and blue circles&#10;&#10;AI-generated content may be incorrect.">
            <a:extLst>
              <a:ext uri="{FF2B5EF4-FFF2-40B4-BE49-F238E27FC236}">
                <a16:creationId xmlns:a16="http://schemas.microsoft.com/office/drawing/2014/main" id="{5F4B2CC7-4C23-2D80-8FC1-6930F660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26" y="1658919"/>
            <a:ext cx="3977677" cy="350882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9BD7C563-FE83-3DC6-0242-FF8FAC0ACDD0}"/>
              </a:ext>
            </a:extLst>
          </p:cNvPr>
          <p:cNvSpPr txBox="1">
            <a:spLocks/>
          </p:cNvSpPr>
          <p:nvPr/>
        </p:nvSpPr>
        <p:spPr>
          <a:xfrm>
            <a:off x="7154059" y="5018088"/>
            <a:ext cx="4358706" cy="12418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 alternative is copy and paste.</a:t>
            </a:r>
          </a:p>
        </p:txBody>
      </p:sp>
    </p:spTree>
    <p:extLst>
      <p:ext uri="{BB962C8B-B14F-4D97-AF65-F5344CB8AC3E}">
        <p14:creationId xmlns:p14="http://schemas.microsoft.com/office/powerpoint/2010/main" val="63106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5561C-CF60-7C06-7394-92E82E693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DA0F594-C525-5648-007D-F320D4F5D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2F0ACC2-D483-6861-6C21-9E92EBD9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9B114-6E00-623E-F99A-EFB6894C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96" y="62950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3. Rotate both Ovals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3FAA0C-0160-CAE7-3736-409AA83162D1}"/>
              </a:ext>
            </a:extLst>
          </p:cNvPr>
          <p:cNvSpPr txBox="1">
            <a:spLocks/>
          </p:cNvSpPr>
          <p:nvPr/>
        </p:nvSpPr>
        <p:spPr>
          <a:xfrm>
            <a:off x="7181768" y="1351697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on the left Oval. In Properties enter 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by Rotation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034B295-9773-7C46-B33A-68436F595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2" y="220518"/>
            <a:ext cx="4419600" cy="2565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7367D43-7CDF-CD4E-427C-523C61FEE148}"/>
              </a:ext>
            </a:extLst>
          </p:cNvPr>
          <p:cNvCxnSpPr>
            <a:cxnSpLocks/>
          </p:cNvCxnSpPr>
          <p:nvPr/>
        </p:nvCxnSpPr>
        <p:spPr>
          <a:xfrm flipH="1" flipV="1">
            <a:off x="4078409" y="2047788"/>
            <a:ext cx="2912844" cy="23792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64ADCEA9-00FF-2FDF-00EE-F7759329320A}"/>
              </a:ext>
            </a:extLst>
          </p:cNvPr>
          <p:cNvSpPr txBox="1">
            <a:spLocks/>
          </p:cNvSpPr>
          <p:nvPr/>
        </p:nvSpPr>
        <p:spPr>
          <a:xfrm>
            <a:off x="7181768" y="3686771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on the right Oval. In Properties enter 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-5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by Rotation*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5CBF48-BA7F-49D8-C3FD-2BD78A56BD79}"/>
              </a:ext>
            </a:extLst>
          </p:cNvPr>
          <p:cNvSpPr txBox="1">
            <a:spLocks/>
          </p:cNvSpPr>
          <p:nvPr/>
        </p:nvSpPr>
        <p:spPr>
          <a:xfrm>
            <a:off x="7226721" y="4892116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*It will change to 355</a:t>
            </a:r>
          </a:p>
        </p:txBody>
      </p:sp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052C957-8A5E-EF29-0961-4E4E82CB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82" y="3701531"/>
            <a:ext cx="4254500" cy="25273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0041EB-CBA4-A641-4231-AC7D39730913}"/>
              </a:ext>
            </a:extLst>
          </p:cNvPr>
          <p:cNvCxnSpPr>
            <a:cxnSpLocks/>
          </p:cNvCxnSpPr>
          <p:nvPr/>
        </p:nvCxnSpPr>
        <p:spPr>
          <a:xfrm flipH="1">
            <a:off x="4308764" y="4739743"/>
            <a:ext cx="2682489" cy="8150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24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C6ACA8-7FEE-3FBE-7AF5-5A7596945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4E780B30-11D6-05B6-D060-9D9BF4DC8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B6F8DB8-1802-137D-4B60-5F5678372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906EE8-B671-74AF-D9A8-FA3C8B06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96" y="62950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4. Unite with Pathfinder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EADBBFF-5F62-C42E-44B1-151BD1569AB6}"/>
              </a:ext>
            </a:extLst>
          </p:cNvPr>
          <p:cNvSpPr txBox="1">
            <a:spLocks/>
          </p:cNvSpPr>
          <p:nvPr/>
        </p:nvSpPr>
        <p:spPr>
          <a:xfrm>
            <a:off x="7181768" y="1351697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Select both ovals with the Selection tool (V)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0FEC522-33BE-6F43-406E-CFDADD78CA83}"/>
              </a:ext>
            </a:extLst>
          </p:cNvPr>
          <p:cNvCxnSpPr>
            <a:cxnSpLocks/>
          </p:cNvCxnSpPr>
          <p:nvPr/>
        </p:nvCxnSpPr>
        <p:spPr>
          <a:xfrm flipH="1" flipV="1">
            <a:off x="4078409" y="2047788"/>
            <a:ext cx="2912844" cy="23792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05E544ED-D700-FB68-E5DE-4978A80152C2}"/>
              </a:ext>
            </a:extLst>
          </p:cNvPr>
          <p:cNvSpPr txBox="1">
            <a:spLocks/>
          </p:cNvSpPr>
          <p:nvPr/>
        </p:nvSpPr>
        <p:spPr>
          <a:xfrm>
            <a:off x="7181768" y="3430462"/>
            <a:ext cx="4358706" cy="155717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Properties under Pathfinder click on Unite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40390B1-ACC5-7CBC-55BD-A8C604F6E522}"/>
              </a:ext>
            </a:extLst>
          </p:cNvPr>
          <p:cNvCxnSpPr>
            <a:cxnSpLocks/>
          </p:cNvCxnSpPr>
          <p:nvPr/>
        </p:nvCxnSpPr>
        <p:spPr>
          <a:xfrm flipH="1" flipV="1">
            <a:off x="3535525" y="3578363"/>
            <a:ext cx="3519317" cy="68738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circles with dots and circles&#10;&#10;AI-generated content may be incorrect.">
            <a:extLst>
              <a:ext uri="{FF2B5EF4-FFF2-40B4-BE49-F238E27FC236}">
                <a16:creationId xmlns:a16="http://schemas.microsoft.com/office/drawing/2014/main" id="{F98E2B98-A8A7-BCD6-A933-54AE83DAE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25" y="529359"/>
            <a:ext cx="2425700" cy="2197100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891E7B6-48EE-3A4E-E804-67E38DC22B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336" y="3032721"/>
            <a:ext cx="1498600" cy="13081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B277483-DEF9-FB6E-86F3-082F7BF09848}"/>
              </a:ext>
            </a:extLst>
          </p:cNvPr>
          <p:cNvSpPr txBox="1">
            <a:spLocks/>
          </p:cNvSpPr>
          <p:nvPr/>
        </p:nvSpPr>
        <p:spPr>
          <a:xfrm>
            <a:off x="7181768" y="4885189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 the handles to adjust if you want.</a:t>
            </a:r>
          </a:p>
        </p:txBody>
      </p:sp>
      <p:pic>
        <p:nvPicPr>
          <p:cNvPr id="22" name="Picture 21" descr="A blue and white circle with circles and dots&#10;&#10;AI-generated content may be incorrect.">
            <a:extLst>
              <a:ext uri="{FF2B5EF4-FFF2-40B4-BE49-F238E27FC236}">
                <a16:creationId xmlns:a16="http://schemas.microsoft.com/office/drawing/2014/main" id="{0DAFDA3C-AB6A-6A75-440A-528630190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7" b="8645"/>
          <a:stretch/>
        </p:blipFill>
        <p:spPr>
          <a:xfrm>
            <a:off x="1109825" y="4514580"/>
            <a:ext cx="3086100" cy="2197101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C0EA789-DEB1-CAC2-4ABD-ED79C12B7D63}"/>
              </a:ext>
            </a:extLst>
          </p:cNvPr>
          <p:cNvCxnSpPr>
            <a:cxnSpLocks/>
          </p:cNvCxnSpPr>
          <p:nvPr/>
        </p:nvCxnSpPr>
        <p:spPr>
          <a:xfrm flipH="1" flipV="1">
            <a:off x="3898566" y="4677172"/>
            <a:ext cx="3156276" cy="12941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44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591C5-11E0-6049-E361-05910D54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4151D0E-6E1E-5C69-3714-490375A5B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9232370-F062-CDB4-206A-1D838949C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CBB17-6C81-CC3F-8B61-8939DCC70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96" y="62950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4. Draw a Circle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13E15C-3798-BE18-056C-EC762E87701B}"/>
              </a:ext>
            </a:extLst>
          </p:cNvPr>
          <p:cNvSpPr txBox="1">
            <a:spLocks/>
          </p:cNvSpPr>
          <p:nvPr/>
        </p:nvSpPr>
        <p:spPr>
          <a:xfrm>
            <a:off x="7181768" y="1351697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Create a new Layer named Leaf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003FFF8-D3A3-8944-29E9-F06C8CC533E6}"/>
              </a:ext>
            </a:extLst>
          </p:cNvPr>
          <p:cNvCxnSpPr>
            <a:cxnSpLocks/>
          </p:cNvCxnSpPr>
          <p:nvPr/>
        </p:nvCxnSpPr>
        <p:spPr>
          <a:xfrm flipH="1" flipV="1">
            <a:off x="2757055" y="2133600"/>
            <a:ext cx="4234198" cy="1521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25CCCA9-EDF8-DCB2-B3E6-D1BAE472C0FD}"/>
              </a:ext>
            </a:extLst>
          </p:cNvPr>
          <p:cNvSpPr txBox="1">
            <a:spLocks/>
          </p:cNvSpPr>
          <p:nvPr/>
        </p:nvSpPr>
        <p:spPr>
          <a:xfrm>
            <a:off x="7181768" y="3430462"/>
            <a:ext cx="4358706" cy="155717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Draw a perfect Circle with the Ellipse Tool (hold the shift key)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006EBE8-F482-591B-1F1F-FCE395BC2E59}"/>
              </a:ext>
            </a:extLst>
          </p:cNvPr>
          <p:cNvCxnSpPr>
            <a:cxnSpLocks/>
          </p:cNvCxnSpPr>
          <p:nvPr/>
        </p:nvCxnSpPr>
        <p:spPr>
          <a:xfrm flipH="1">
            <a:off x="4426528" y="4265743"/>
            <a:ext cx="2628314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BD00F583-AC21-7A9E-34A6-48E7ED5D1C88}"/>
              </a:ext>
            </a:extLst>
          </p:cNvPr>
          <p:cNvSpPr txBox="1">
            <a:spLocks/>
          </p:cNvSpPr>
          <p:nvPr/>
        </p:nvSpPr>
        <p:spPr>
          <a:xfrm>
            <a:off x="7181768" y="4885189"/>
            <a:ext cx="4358706" cy="1868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should be smaller than the apple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494579-D5DB-80E7-A603-154F91950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0380" b="-372"/>
          <a:stretch/>
        </p:blipFill>
        <p:spPr>
          <a:xfrm>
            <a:off x="38100" y="227721"/>
            <a:ext cx="2095500" cy="548133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842FC13-AA6D-1DD2-A65B-7AAECC7EA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189" y="211360"/>
            <a:ext cx="2990753" cy="1087547"/>
          </a:xfrm>
          <a:prstGeom prst="rect">
            <a:avLst/>
          </a:prstGeom>
        </p:spPr>
      </p:pic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45FDA0-804B-E339-19F8-661ED871F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63" y="1298907"/>
            <a:ext cx="2389692" cy="1436008"/>
          </a:xfrm>
          <a:prstGeom prst="rect">
            <a:avLst/>
          </a:prstGeom>
        </p:spPr>
      </p:pic>
      <p:pic>
        <p:nvPicPr>
          <p:cNvPr id="17" name="Picture 16" descr="A blue line drawing of a apple&#10;&#10;AI-generated content may be incorrect.">
            <a:extLst>
              <a:ext uri="{FF2B5EF4-FFF2-40B4-BE49-F238E27FC236}">
                <a16:creationId xmlns:a16="http://schemas.microsoft.com/office/drawing/2014/main" id="{062C70D2-7813-DB6E-B6F1-0E1C04A53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8" y="3645926"/>
            <a:ext cx="38862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5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9D755-EA36-C8A6-D7F5-F0A975F04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7E274DB6-679A-BD9A-1135-E58160946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EEBFE14-E537-5AB2-DF6B-69C7B51F6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896792-18C1-DE4C-7C88-A6E5D01AD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96" y="62950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6. Finish the Leaf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1770E5-26EA-D46F-9FE3-497DFD0F4950}"/>
              </a:ext>
            </a:extLst>
          </p:cNvPr>
          <p:cNvSpPr txBox="1">
            <a:spLocks/>
          </p:cNvSpPr>
          <p:nvPr/>
        </p:nvSpPr>
        <p:spPr>
          <a:xfrm>
            <a:off x="7181768" y="1351697"/>
            <a:ext cx="4358706" cy="7819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Duplicate the circle.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04CE0F4-B3F9-6846-C514-182C481BCDD9}"/>
              </a:ext>
            </a:extLst>
          </p:cNvPr>
          <p:cNvCxnSpPr>
            <a:cxnSpLocks/>
          </p:cNvCxnSpPr>
          <p:nvPr/>
        </p:nvCxnSpPr>
        <p:spPr>
          <a:xfrm flipH="1" flipV="1">
            <a:off x="4073236" y="771811"/>
            <a:ext cx="2981606" cy="9708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A43DD9D-F474-618C-1CBE-54A5192E5FF6}"/>
              </a:ext>
            </a:extLst>
          </p:cNvPr>
          <p:cNvSpPr txBox="1">
            <a:spLocks/>
          </p:cNvSpPr>
          <p:nvPr/>
        </p:nvSpPr>
        <p:spPr>
          <a:xfrm>
            <a:off x="7181768" y="2360638"/>
            <a:ext cx="4511468" cy="15571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Drag the second one until it is halfway over the first. You should see ”center” or “intersect”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73E290E-07A3-2D43-CE71-7A3BED372135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2972019" y="2042665"/>
            <a:ext cx="4082823" cy="52577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C05D3600-4038-65CD-2DA1-957C531A3007}"/>
              </a:ext>
            </a:extLst>
          </p:cNvPr>
          <p:cNvSpPr txBox="1">
            <a:spLocks/>
          </p:cNvSpPr>
          <p:nvPr/>
        </p:nvSpPr>
        <p:spPr>
          <a:xfrm>
            <a:off x="7181768" y="4144850"/>
            <a:ext cx="4358706" cy="105841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Select both circles with Selection tool (V)</a:t>
            </a:r>
          </a:p>
        </p:txBody>
      </p:sp>
      <p:pic>
        <p:nvPicPr>
          <p:cNvPr id="7" name="Picture 6" descr="A black and red circles with red squares&#10;&#10;AI-generated content may be incorrect.">
            <a:extLst>
              <a:ext uri="{FF2B5EF4-FFF2-40B4-BE49-F238E27FC236}">
                <a16:creationId xmlns:a16="http://schemas.microsoft.com/office/drawing/2014/main" id="{109DA5CE-C57B-8DE0-A96F-96C17B7DA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19" y="1388615"/>
            <a:ext cx="1866900" cy="1308100"/>
          </a:xfrm>
          <a:prstGeom prst="rect">
            <a:avLst/>
          </a:prstGeom>
        </p:spPr>
      </p:pic>
      <p:pic>
        <p:nvPicPr>
          <p:cNvPr id="12" name="Picture 11" descr="A black circle with a white background&#10;&#10;AI-generated content may be incorrect.">
            <a:extLst>
              <a:ext uri="{FF2B5EF4-FFF2-40B4-BE49-F238E27FC236}">
                <a16:creationId xmlns:a16="http://schemas.microsoft.com/office/drawing/2014/main" id="{D8D585F1-D9E1-F112-2CAF-7DC1D7B71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t="15201" r="5742" b="15575"/>
          <a:stretch/>
        </p:blipFill>
        <p:spPr>
          <a:xfrm>
            <a:off x="755084" y="301730"/>
            <a:ext cx="2590123" cy="1072567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77DDBDF-E3B6-C441-9F3D-FDCB5B23D7B7}"/>
              </a:ext>
            </a:extLst>
          </p:cNvPr>
          <p:cNvSpPr txBox="1">
            <a:spLocks/>
          </p:cNvSpPr>
          <p:nvPr/>
        </p:nvSpPr>
        <p:spPr>
          <a:xfrm>
            <a:off x="7117972" y="5356961"/>
            <a:ext cx="4775577" cy="10584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 the Pathfinder – Intersect to create the leaf</a:t>
            </a:r>
          </a:p>
        </p:txBody>
      </p:sp>
      <p:pic>
        <p:nvPicPr>
          <p:cNvPr id="24" name="Picture 2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EA20943-3F44-15F6-CFE9-84C1D95A5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07" y="4199385"/>
            <a:ext cx="4699000" cy="1270000"/>
          </a:xfrm>
          <a:prstGeom prst="rect">
            <a:avLst/>
          </a:prstGeom>
        </p:spPr>
      </p:pic>
      <p:pic>
        <p:nvPicPr>
          <p:cNvPr id="26" name="Picture 25" descr="A black oval shaped object&#10;&#10;AI-generated content may be incorrect.">
            <a:extLst>
              <a:ext uri="{FF2B5EF4-FFF2-40B4-BE49-F238E27FC236}">
                <a16:creationId xmlns:a16="http://schemas.microsoft.com/office/drawing/2014/main" id="{1C980C4A-B855-25F0-4949-34684A164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996" y="5737856"/>
            <a:ext cx="914400" cy="1092200"/>
          </a:xfrm>
          <a:prstGeom prst="rect">
            <a:avLst/>
          </a:prstGeom>
        </p:spPr>
      </p:pic>
      <p:pic>
        <p:nvPicPr>
          <p:cNvPr id="28" name="Picture 27" descr="A red circles with black lines&#10;&#10;AI-generated content may be incorrect.">
            <a:extLst>
              <a:ext uri="{FF2B5EF4-FFF2-40B4-BE49-F238E27FC236}">
                <a16:creationId xmlns:a16="http://schemas.microsoft.com/office/drawing/2014/main" id="{B3DEEB11-4CCB-5B07-5895-43A8C9D94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96" y="2798315"/>
            <a:ext cx="1524000" cy="110490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B501BD9-544B-9007-C3B1-0009BF1BBBB9}"/>
              </a:ext>
            </a:extLst>
          </p:cNvPr>
          <p:cNvCxnSpPr>
            <a:cxnSpLocks/>
          </p:cNvCxnSpPr>
          <p:nvPr/>
        </p:nvCxnSpPr>
        <p:spPr>
          <a:xfrm flipH="1" flipV="1">
            <a:off x="4023694" y="3181797"/>
            <a:ext cx="3094278" cy="110776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B3A5552-8D54-8E9F-7FB9-A308FF0D8317}"/>
              </a:ext>
            </a:extLst>
          </p:cNvPr>
          <p:cNvCxnSpPr>
            <a:cxnSpLocks/>
          </p:cNvCxnSpPr>
          <p:nvPr/>
        </p:nvCxnSpPr>
        <p:spPr>
          <a:xfrm flipH="1" flipV="1">
            <a:off x="4609877" y="4834385"/>
            <a:ext cx="2444965" cy="8002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2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15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9BFA3C-9A47-5359-1B62-83C6325E3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55164119-5FF7-57F8-B944-33DA7946F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27B1515-1203-8D6A-D3E4-D784CE6A1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6B69D-D47E-849B-3A65-DF013DD38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96" y="62950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7. Add Color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F29719-76F6-758C-D709-5550F2BCC605}"/>
              </a:ext>
            </a:extLst>
          </p:cNvPr>
          <p:cNvSpPr txBox="1">
            <a:spLocks/>
          </p:cNvSpPr>
          <p:nvPr/>
        </p:nvSpPr>
        <p:spPr>
          <a:xfrm>
            <a:off x="7181768" y="1351697"/>
            <a:ext cx="4358706" cy="1132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Open Swatches from 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Window &gt; Swatches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4D3FFC-A8A4-3235-E4A1-58FADF3CFA56}"/>
              </a:ext>
            </a:extLst>
          </p:cNvPr>
          <p:cNvCxnSpPr>
            <a:cxnSpLocks/>
          </p:cNvCxnSpPr>
          <p:nvPr/>
        </p:nvCxnSpPr>
        <p:spPr>
          <a:xfrm flipH="1" flipV="1">
            <a:off x="5223526" y="1477940"/>
            <a:ext cx="1831316" cy="2647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DE690C3-70B3-4BD3-4983-9EB8BB65201A}"/>
              </a:ext>
            </a:extLst>
          </p:cNvPr>
          <p:cNvSpPr txBox="1">
            <a:spLocks/>
          </p:cNvSpPr>
          <p:nvPr/>
        </p:nvSpPr>
        <p:spPr>
          <a:xfrm>
            <a:off x="7181768" y="2323319"/>
            <a:ext cx="4511468" cy="22113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Double click Fill (solid square) and Stroke (hollow square) to change colors to red for fill and darker red for stroke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2DF3DF8-C260-0260-3E15-D7DACC905C99}"/>
              </a:ext>
            </a:extLst>
          </p:cNvPr>
          <p:cNvCxnSpPr>
            <a:cxnSpLocks/>
          </p:cNvCxnSpPr>
          <p:nvPr/>
        </p:nvCxnSpPr>
        <p:spPr>
          <a:xfrm flipH="1" flipV="1">
            <a:off x="4163745" y="5115353"/>
            <a:ext cx="2891097" cy="51932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screen shot of a red apple&#10;&#10;AI-generated content may be incorrect.">
            <a:extLst>
              <a:ext uri="{FF2B5EF4-FFF2-40B4-BE49-F238E27FC236}">
                <a16:creationId xmlns:a16="http://schemas.microsoft.com/office/drawing/2014/main" id="{FD50C8AD-3216-A8A9-AE46-607A1FF06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t="11289"/>
          <a:stretch/>
        </p:blipFill>
        <p:spPr>
          <a:xfrm>
            <a:off x="138908" y="136703"/>
            <a:ext cx="4945710" cy="3292297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EE5A880-4150-3EAA-61A2-BB35E3F3368D}"/>
              </a:ext>
            </a:extLst>
          </p:cNvPr>
          <p:cNvCxnSpPr>
            <a:cxnSpLocks/>
          </p:cNvCxnSpPr>
          <p:nvPr/>
        </p:nvCxnSpPr>
        <p:spPr>
          <a:xfrm flipH="1" flipV="1">
            <a:off x="1658679" y="990601"/>
            <a:ext cx="2303148" cy="2002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851CDD1-1A05-E5DB-6FB7-730957903D6C}"/>
              </a:ext>
            </a:extLst>
          </p:cNvPr>
          <p:cNvCxnSpPr>
            <a:cxnSpLocks/>
          </p:cNvCxnSpPr>
          <p:nvPr/>
        </p:nvCxnSpPr>
        <p:spPr>
          <a:xfrm flipH="1">
            <a:off x="3402704" y="1610294"/>
            <a:ext cx="640466" cy="1323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8867C679-7AA7-E513-2AAF-A42D848749D4}"/>
              </a:ext>
            </a:extLst>
          </p:cNvPr>
          <p:cNvSpPr txBox="1">
            <a:spLocks/>
          </p:cNvSpPr>
          <p:nvPr/>
        </p:nvSpPr>
        <p:spPr>
          <a:xfrm>
            <a:off x="7181768" y="4534891"/>
            <a:ext cx="4511468" cy="22113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 the same for the leaf but green and darker green.</a:t>
            </a:r>
          </a:p>
        </p:txBody>
      </p:sp>
      <p:pic>
        <p:nvPicPr>
          <p:cNvPr id="22" name="Picture 2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12D7E0-0B61-C6B4-FE0E-0BDC322B30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66" y="4302379"/>
            <a:ext cx="2695020" cy="168224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64F34AA-F799-74F1-39BD-59D248A67E5F}"/>
              </a:ext>
            </a:extLst>
          </p:cNvPr>
          <p:cNvCxnSpPr>
            <a:cxnSpLocks/>
          </p:cNvCxnSpPr>
          <p:nvPr/>
        </p:nvCxnSpPr>
        <p:spPr>
          <a:xfrm flipH="1">
            <a:off x="1896426" y="5103052"/>
            <a:ext cx="1181551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9A1232-52D1-09CE-EA1B-906022DAEB68}"/>
              </a:ext>
            </a:extLst>
          </p:cNvPr>
          <p:cNvCxnSpPr>
            <a:cxnSpLocks/>
          </p:cNvCxnSpPr>
          <p:nvPr/>
        </p:nvCxnSpPr>
        <p:spPr>
          <a:xfrm flipH="1">
            <a:off x="2254102" y="5473564"/>
            <a:ext cx="823875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65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1C75B-5F25-AF51-9B5F-B913A17B2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B75ED5BD-97C8-A4E7-4745-1B507928D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78D67AA-306B-0AAA-A5AB-D4DB6D8E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9FF74-FA6F-86EB-3DA8-98C435CC6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8008" y="10744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7. Make a Stem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897CBB2-56BD-ADC2-5DDD-E887A185492D}"/>
              </a:ext>
            </a:extLst>
          </p:cNvPr>
          <p:cNvSpPr txBox="1">
            <a:spLocks/>
          </p:cNvSpPr>
          <p:nvPr/>
        </p:nvSpPr>
        <p:spPr>
          <a:xfrm>
            <a:off x="6481981" y="2196851"/>
            <a:ext cx="4358706" cy="745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Select the Arc Tool. 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F93F1C-72E6-03D7-95C6-6D9B8E7DE12A}"/>
              </a:ext>
            </a:extLst>
          </p:cNvPr>
          <p:cNvSpPr txBox="1">
            <a:spLocks/>
          </p:cNvSpPr>
          <p:nvPr/>
        </p:nvSpPr>
        <p:spPr>
          <a:xfrm>
            <a:off x="6512823" y="2756525"/>
            <a:ext cx="3802825" cy="74525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 you don’t see it click the three dots to see all tools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2B8B723-5DDD-4851-980F-2324012146DF}"/>
              </a:ext>
            </a:extLst>
          </p:cNvPr>
          <p:cNvCxnSpPr>
            <a:cxnSpLocks/>
            <a:stCxn id="5" idx="1"/>
            <a:endCxn id="4" idx="3"/>
          </p:cNvCxnSpPr>
          <p:nvPr/>
        </p:nvCxnSpPr>
        <p:spPr>
          <a:xfrm flipH="1">
            <a:off x="2829952" y="2569477"/>
            <a:ext cx="3652029" cy="3225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BA35FDF2-AA69-493D-B82B-4B2694465686}"/>
              </a:ext>
            </a:extLst>
          </p:cNvPr>
          <p:cNvSpPr txBox="1">
            <a:spLocks/>
          </p:cNvSpPr>
          <p:nvPr/>
        </p:nvSpPr>
        <p:spPr>
          <a:xfrm>
            <a:off x="6488017" y="633303"/>
            <a:ext cx="5010232" cy="13162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Select Window &gt; Stroke and choose round cap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E3D114F-1274-FF2B-913B-46359DB38FA0}"/>
              </a:ext>
            </a:extLst>
          </p:cNvPr>
          <p:cNvCxnSpPr>
            <a:cxnSpLocks/>
          </p:cNvCxnSpPr>
          <p:nvPr/>
        </p:nvCxnSpPr>
        <p:spPr>
          <a:xfrm flipH="1">
            <a:off x="5231219" y="6167479"/>
            <a:ext cx="1372584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5F96D4-8B75-59FA-8752-3EED488F0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2" y="1412506"/>
            <a:ext cx="2641600" cy="29591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9C897E-C559-C036-C1BA-FEDDAA39D072}"/>
              </a:ext>
            </a:extLst>
          </p:cNvPr>
          <p:cNvCxnSpPr>
            <a:cxnSpLocks/>
          </p:cNvCxnSpPr>
          <p:nvPr/>
        </p:nvCxnSpPr>
        <p:spPr>
          <a:xfrm flipV="1">
            <a:off x="699787" y="1815985"/>
            <a:ext cx="1181551" cy="22625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C3A23E3-BE3A-BDBE-9AA8-C510FB8F7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814" y="227165"/>
            <a:ext cx="2303148" cy="1268189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CA2CA98-47B2-3C13-445D-23E4A0FCA1C2}"/>
              </a:ext>
            </a:extLst>
          </p:cNvPr>
          <p:cNvCxnSpPr>
            <a:cxnSpLocks/>
          </p:cNvCxnSpPr>
          <p:nvPr/>
        </p:nvCxnSpPr>
        <p:spPr>
          <a:xfrm flipH="1">
            <a:off x="5231219" y="1087506"/>
            <a:ext cx="1281604" cy="2472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2817BD7C-F734-A91F-4A22-40F5136FEB80}"/>
              </a:ext>
            </a:extLst>
          </p:cNvPr>
          <p:cNvSpPr/>
          <p:nvPr/>
        </p:nvSpPr>
        <p:spPr>
          <a:xfrm>
            <a:off x="4851400" y="1087506"/>
            <a:ext cx="379819" cy="4078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9F32E29-817D-CEB3-D05E-F9102E7BA8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421" y="5970629"/>
            <a:ext cx="2120900" cy="393700"/>
          </a:xfrm>
          <a:prstGeom prst="rect">
            <a:avLst/>
          </a:prstGeom>
        </p:spPr>
      </p:pic>
      <p:pic>
        <p:nvPicPr>
          <p:cNvPr id="24" name="Picture 23" descr="A brown curved object on a white background&#10;&#10;AI-generated content may be incorrect.">
            <a:extLst>
              <a:ext uri="{FF2B5EF4-FFF2-40B4-BE49-F238E27FC236}">
                <a16:creationId xmlns:a16="http://schemas.microsoft.com/office/drawing/2014/main" id="{57FEE712-745C-8E0E-F648-E16D5D408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876" y="4387730"/>
            <a:ext cx="863600" cy="914400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6DFC3ED4-1F5C-CE16-FA7B-2F4D7EA8ABDE}"/>
              </a:ext>
            </a:extLst>
          </p:cNvPr>
          <p:cNvSpPr txBox="1">
            <a:spLocks/>
          </p:cNvSpPr>
          <p:nvPr/>
        </p:nvSpPr>
        <p:spPr>
          <a:xfrm>
            <a:off x="6565703" y="4061451"/>
            <a:ext cx="4358706" cy="745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Draw an arc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6C24B66-A559-8F00-F7F2-4B13DA99083B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4272476" y="4434077"/>
            <a:ext cx="2293227" cy="21949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BDC8E861-6BC8-0DB2-73F0-FABF501BCC82}"/>
              </a:ext>
            </a:extLst>
          </p:cNvPr>
          <p:cNvSpPr txBox="1">
            <a:spLocks/>
          </p:cNvSpPr>
          <p:nvPr/>
        </p:nvSpPr>
        <p:spPr>
          <a:xfrm>
            <a:off x="6603803" y="5598150"/>
            <a:ext cx="4511518" cy="94234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Change Stroke color to brown and width to 4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5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19" grpId="0"/>
      <p:bldP spid="27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C45BF3-4079-A3D1-4BAB-3DE518810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F2373088-371B-EC26-1828-ED0C35307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53A1E3D-E8C2-71D2-EE05-0290435F2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C833-9A8A-B7EF-830D-0CD68F394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8008" y="107444"/>
            <a:ext cx="5428954" cy="72219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9. Move Pieces into Position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8C4F8E-C8AA-0697-CFB2-383972CBC991}"/>
              </a:ext>
            </a:extLst>
          </p:cNvPr>
          <p:cNvSpPr txBox="1">
            <a:spLocks/>
          </p:cNvSpPr>
          <p:nvPr/>
        </p:nvSpPr>
        <p:spPr>
          <a:xfrm>
            <a:off x="6488017" y="633301"/>
            <a:ext cx="5010232" cy="5824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Using the Selection tool, move the leaf and stem into position by the apple.</a:t>
            </a: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 will have to rotate the leaf. Hover by one of the corners to get the Rotate handles, or type in a rotation like you did earlier for the apple halves.</a:t>
            </a:r>
          </a:p>
        </p:txBody>
      </p:sp>
      <p:pic>
        <p:nvPicPr>
          <p:cNvPr id="6" name="Picture 5" descr="A red apple with green leaf&#10;&#10;AI-generated content may be incorrect.">
            <a:extLst>
              <a:ext uri="{FF2B5EF4-FFF2-40B4-BE49-F238E27FC236}">
                <a16:creationId xmlns:a16="http://schemas.microsoft.com/office/drawing/2014/main" id="{670E33E1-883A-FDA9-4894-164D1D9B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74" y="1334800"/>
            <a:ext cx="3708400" cy="477520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401269E-01F3-FA4F-099B-04AAC0D2CE28}"/>
              </a:ext>
            </a:extLst>
          </p:cNvPr>
          <p:cNvCxnSpPr>
            <a:cxnSpLocks/>
          </p:cNvCxnSpPr>
          <p:nvPr/>
        </p:nvCxnSpPr>
        <p:spPr>
          <a:xfrm flipH="1" flipV="1">
            <a:off x="2362200" y="2400300"/>
            <a:ext cx="4105808" cy="7874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0313F3F-0934-835F-CBFD-F1BA93A8337F}"/>
              </a:ext>
            </a:extLst>
          </p:cNvPr>
          <p:cNvCxnSpPr>
            <a:cxnSpLocks/>
          </p:cNvCxnSpPr>
          <p:nvPr/>
        </p:nvCxnSpPr>
        <p:spPr>
          <a:xfrm flipH="1">
            <a:off x="3822700" y="1087506"/>
            <a:ext cx="2690123" cy="91291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18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F3E153-EE0A-3930-A167-75A57FC5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0A489BA-2380-2711-3C5B-44FB6E08B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B0FE5ED-9FBC-5558-18A2-C4037FABB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93C77-481C-0E99-2AD3-0B99EC860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8008" y="107444"/>
            <a:ext cx="5428954" cy="7221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9. Create a light shine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F9E4E20-5048-7C84-B1D1-F7F687B8FEAA}"/>
              </a:ext>
            </a:extLst>
          </p:cNvPr>
          <p:cNvSpPr txBox="1">
            <a:spLocks/>
          </p:cNvSpPr>
          <p:nvPr/>
        </p:nvSpPr>
        <p:spPr>
          <a:xfrm>
            <a:off x="6488017" y="633301"/>
            <a:ext cx="5010232" cy="5824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add highlight shine:</a:t>
            </a: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Duplicate the stem</a:t>
            </a: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Move it down on the apple</a:t>
            </a: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Change the color to white</a:t>
            </a: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Drag the handles to make it smaller.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B028380-0CCE-88F7-7856-68C98AE0AB7E}"/>
              </a:ext>
            </a:extLst>
          </p:cNvPr>
          <p:cNvCxnSpPr>
            <a:cxnSpLocks/>
          </p:cNvCxnSpPr>
          <p:nvPr/>
        </p:nvCxnSpPr>
        <p:spPr>
          <a:xfrm flipH="1">
            <a:off x="3402704" y="1610294"/>
            <a:ext cx="640466" cy="1323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red apple with green leaves&#10;&#10;AI-generated content may be incorrect.">
            <a:extLst>
              <a:ext uri="{FF2B5EF4-FFF2-40B4-BE49-F238E27FC236}">
                <a16:creationId xmlns:a16="http://schemas.microsoft.com/office/drawing/2014/main" id="{F2C218AA-61E5-DE3C-F8C0-7DB3DDBC8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1" y="1198853"/>
            <a:ext cx="4013200" cy="485140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505AE0B-D0D3-E3DA-237C-7851A2BC9378}"/>
              </a:ext>
            </a:extLst>
          </p:cNvPr>
          <p:cNvCxnSpPr>
            <a:cxnSpLocks/>
          </p:cNvCxnSpPr>
          <p:nvPr/>
        </p:nvCxnSpPr>
        <p:spPr>
          <a:xfrm flipH="1" flipV="1">
            <a:off x="3722937" y="3366822"/>
            <a:ext cx="2760027" cy="201797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08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781794_win32_fixed" id="{748BE6CF-1654-477C-9E5E-C230DC8339A6}" vid="{FC9786C4-5F92-4089-86D8-BA91BD7FE5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4194</TotalTime>
  <Words>757</Words>
  <Application>Microsoft Macintosh PowerPoint</Application>
  <PresentationFormat>Widescreen</PresentationFormat>
  <Paragraphs>122</Paragraphs>
  <Slides>31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Illustrator</vt:lpstr>
      <vt:lpstr>Vector Images</vt:lpstr>
      <vt:lpstr>Discover how Illustrator artwork is unique</vt:lpstr>
      <vt:lpstr>Artboard</vt:lpstr>
      <vt:lpstr>New Artboard</vt:lpstr>
      <vt:lpstr>Layers</vt:lpstr>
      <vt:lpstr>Layers</vt:lpstr>
      <vt:lpstr>Layers Description</vt:lpstr>
      <vt:lpstr>Shapes and Paths</vt:lpstr>
      <vt:lpstr>Shapes and Paths</vt:lpstr>
      <vt:lpstr>Shapes and Paths Description</vt:lpstr>
      <vt:lpstr>Explore Shapes</vt:lpstr>
      <vt:lpstr>Combining Shapes</vt:lpstr>
      <vt:lpstr>Shape Builder and Pathfinder Tools</vt:lpstr>
      <vt:lpstr>Shapebuilder Description</vt:lpstr>
      <vt:lpstr>Pathfinder Descriptions</vt:lpstr>
      <vt:lpstr>Color</vt:lpstr>
      <vt:lpstr>Swatches and Color Picker</vt:lpstr>
      <vt:lpstr>Jump into color</vt:lpstr>
      <vt:lpstr>Creating an Apple</vt:lpstr>
      <vt:lpstr>Apple Tutorial</vt:lpstr>
      <vt:lpstr>1. Draw an Oval with the Ellipse Tool</vt:lpstr>
      <vt:lpstr>2. Duplicate the oval</vt:lpstr>
      <vt:lpstr>3. Rotate both Ovals</vt:lpstr>
      <vt:lpstr>4. Unite with Pathfinder</vt:lpstr>
      <vt:lpstr>4. Draw a Circle</vt:lpstr>
      <vt:lpstr>6. Finish the Leaf</vt:lpstr>
      <vt:lpstr>7. Add Color</vt:lpstr>
      <vt:lpstr>7. Make a Stem</vt:lpstr>
      <vt:lpstr>9. Move Pieces into Position</vt:lpstr>
      <vt:lpstr>9. Create a light shine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Presentation</dc:title>
  <dc:creator/>
  <cp:lastModifiedBy>Christopher Stein</cp:lastModifiedBy>
  <cp:revision>276</cp:revision>
  <dcterms:created xsi:type="dcterms:W3CDTF">2022-08-24T04:43:54Z</dcterms:created>
  <dcterms:modified xsi:type="dcterms:W3CDTF">2025-02-24T15:36:57Z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1855b2-0a05-4494-a903-f3f23f3f98e0_Enabled">
    <vt:lpwstr>true</vt:lpwstr>
  </property>
  <property fmtid="{D5CDD505-2E9C-101B-9397-08002B2CF9AE}" pid="3" name="MSIP_Label_fa1855b2-0a05-4494-a903-f3f23f3f98e0_SetDate">
    <vt:lpwstr>2022-08-24T04:44:10Z</vt:lpwstr>
  </property>
  <property fmtid="{D5CDD505-2E9C-101B-9397-08002B2CF9AE}" pid="4" name="MSIP_Label_fa1855b2-0a05-4494-a903-f3f23f3f98e0_Method">
    <vt:lpwstr>Standard</vt:lpwstr>
  </property>
  <property fmtid="{D5CDD505-2E9C-101B-9397-08002B2CF9AE}" pid="5" name="MSIP_Label_fa1855b2-0a05-4494-a903-f3f23f3f98e0_Name">
    <vt:lpwstr>defa4170-0d19-0005-0004-bc88714345d2</vt:lpwstr>
  </property>
  <property fmtid="{D5CDD505-2E9C-101B-9397-08002B2CF9AE}" pid="6" name="MSIP_Label_fa1855b2-0a05-4494-a903-f3f23f3f98e0_SiteId">
    <vt:lpwstr>6f60f0b3-5f06-4e09-9715-989dba8cc7d8</vt:lpwstr>
  </property>
  <property fmtid="{D5CDD505-2E9C-101B-9397-08002B2CF9AE}" pid="7" name="MSIP_Label_fa1855b2-0a05-4494-a903-f3f23f3f98e0_ActionId">
    <vt:lpwstr>f0631eed-37ff-4639-861c-380d094047e6</vt:lpwstr>
  </property>
  <property fmtid="{D5CDD505-2E9C-101B-9397-08002B2CF9AE}" pid="8" name="MSIP_Label_fa1855b2-0a05-4494-a903-f3f23f3f98e0_ContentBits">
    <vt:lpwstr>0</vt:lpwstr>
  </property>
</Properties>
</file>