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9" r:id="rId1"/>
  </p:sldMasterIdLst>
  <p:notesMasterIdLst>
    <p:notesMasterId r:id="rId17"/>
  </p:notesMasterIdLst>
  <p:sldIdLst>
    <p:sldId id="256" r:id="rId2"/>
    <p:sldId id="290" r:id="rId3"/>
    <p:sldId id="274" r:id="rId4"/>
    <p:sldId id="259" r:id="rId5"/>
    <p:sldId id="260" r:id="rId6"/>
    <p:sldId id="261" r:id="rId7"/>
    <p:sldId id="262" r:id="rId8"/>
    <p:sldId id="263" r:id="rId9"/>
    <p:sldId id="289" r:id="rId10"/>
    <p:sldId id="282" r:id="rId11"/>
    <p:sldId id="281" r:id="rId12"/>
    <p:sldId id="283" r:id="rId13"/>
    <p:sldId id="287" r:id="rId14"/>
    <p:sldId id="268" r:id="rId15"/>
    <p:sldId id="273" r:id="rId1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FB33A6-8AB5-4794-B316-C0FCDF683EE8}">
  <a:tblStyle styleId="{FCFB33A6-8AB5-4794-B316-C0FCDF683EE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80"/>
    <p:restoredTop sz="73066"/>
  </p:normalViewPr>
  <p:slideViewPr>
    <p:cSldViewPr snapToGrid="0">
      <p:cViewPr varScale="1">
        <p:scale>
          <a:sx n="116" d="100"/>
          <a:sy n="116" d="100"/>
        </p:scale>
        <p:origin x="1504"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C908C6-8E5B-478D-87F9-B0402874F2C5}"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90986B83-30F2-48DC-94F0-E7017B588960}">
      <dgm:prSet/>
      <dgm:spPr/>
      <dgm:t>
        <a:bodyPr/>
        <a:lstStyle/>
        <a:p>
          <a:pPr>
            <a:defRPr cap="all"/>
          </a:pPr>
          <a:r>
            <a:rPr lang="en-US"/>
            <a:t>Wavelength</a:t>
          </a:r>
        </a:p>
      </dgm:t>
    </dgm:pt>
    <dgm:pt modelId="{0F1ABCE2-5188-422D-A10B-F283AA0825FB}" type="parTrans" cxnId="{DE3D9351-7941-4CD3-A6C5-EC5E4E3A603B}">
      <dgm:prSet/>
      <dgm:spPr/>
      <dgm:t>
        <a:bodyPr/>
        <a:lstStyle/>
        <a:p>
          <a:endParaRPr lang="en-US"/>
        </a:p>
      </dgm:t>
    </dgm:pt>
    <dgm:pt modelId="{148E1421-8BEB-477C-9D12-30C1CED5267B}" type="sibTrans" cxnId="{DE3D9351-7941-4CD3-A6C5-EC5E4E3A603B}">
      <dgm:prSet/>
      <dgm:spPr/>
      <dgm:t>
        <a:bodyPr/>
        <a:lstStyle/>
        <a:p>
          <a:endParaRPr lang="en-US"/>
        </a:p>
      </dgm:t>
    </dgm:pt>
    <dgm:pt modelId="{41429E8A-9C23-43A0-B168-5B7034AB60CA}">
      <dgm:prSet/>
      <dgm:spPr/>
      <dgm:t>
        <a:bodyPr/>
        <a:lstStyle/>
        <a:p>
          <a:pPr>
            <a:defRPr cap="all"/>
          </a:pPr>
          <a:r>
            <a:rPr lang="en-US"/>
            <a:t>Amplitude</a:t>
          </a:r>
        </a:p>
      </dgm:t>
    </dgm:pt>
    <dgm:pt modelId="{9D6B76A3-5F37-46FC-BBD6-4A94453B5E37}" type="parTrans" cxnId="{C3F2FDFF-C605-48B8-9358-594926732F60}">
      <dgm:prSet/>
      <dgm:spPr/>
      <dgm:t>
        <a:bodyPr/>
        <a:lstStyle/>
        <a:p>
          <a:endParaRPr lang="en-US"/>
        </a:p>
      </dgm:t>
    </dgm:pt>
    <dgm:pt modelId="{3B50C6CD-2C22-4EC2-9D3E-3DFFE9E8BF52}" type="sibTrans" cxnId="{C3F2FDFF-C605-48B8-9358-594926732F60}">
      <dgm:prSet/>
      <dgm:spPr/>
      <dgm:t>
        <a:bodyPr/>
        <a:lstStyle/>
        <a:p>
          <a:endParaRPr lang="en-US"/>
        </a:p>
      </dgm:t>
    </dgm:pt>
    <dgm:pt modelId="{7B195331-0117-4E09-B728-FCEB29E31CBE}">
      <dgm:prSet/>
      <dgm:spPr/>
      <dgm:t>
        <a:bodyPr/>
        <a:lstStyle/>
        <a:p>
          <a:pPr>
            <a:defRPr cap="all"/>
          </a:pPr>
          <a:r>
            <a:rPr lang="en-US"/>
            <a:t>Frequency</a:t>
          </a:r>
        </a:p>
      </dgm:t>
    </dgm:pt>
    <dgm:pt modelId="{9D9F63A2-5A2F-4640-9763-7A5E7AF42505}" type="parTrans" cxnId="{536DFC99-AC38-496A-B6C6-A318CF222070}">
      <dgm:prSet/>
      <dgm:spPr/>
      <dgm:t>
        <a:bodyPr/>
        <a:lstStyle/>
        <a:p>
          <a:endParaRPr lang="en-US"/>
        </a:p>
      </dgm:t>
    </dgm:pt>
    <dgm:pt modelId="{D90C631E-8BF5-493D-A89C-412A8E714A72}" type="sibTrans" cxnId="{536DFC99-AC38-496A-B6C6-A318CF222070}">
      <dgm:prSet/>
      <dgm:spPr/>
      <dgm:t>
        <a:bodyPr/>
        <a:lstStyle/>
        <a:p>
          <a:endParaRPr lang="en-US"/>
        </a:p>
      </dgm:t>
    </dgm:pt>
    <dgm:pt modelId="{1480A2CE-8BB0-4920-B7CC-E69934E42F76}" type="pres">
      <dgm:prSet presAssocID="{DEC908C6-8E5B-478D-87F9-B0402874F2C5}" presName="root" presStyleCnt="0">
        <dgm:presLayoutVars>
          <dgm:dir/>
          <dgm:resizeHandles val="exact"/>
        </dgm:presLayoutVars>
      </dgm:prSet>
      <dgm:spPr/>
    </dgm:pt>
    <dgm:pt modelId="{34DE57D3-D48C-4EA2-B662-B8DF3D58A0AF}" type="pres">
      <dgm:prSet presAssocID="{90986B83-30F2-48DC-94F0-E7017B588960}" presName="compNode" presStyleCnt="0"/>
      <dgm:spPr/>
    </dgm:pt>
    <dgm:pt modelId="{E2FF344C-7C97-4BFE-87CF-FC4E66C2008D}" type="pres">
      <dgm:prSet presAssocID="{90986B83-30F2-48DC-94F0-E7017B588960}" presName="iconBgRect" presStyleLbl="bgShp" presStyleIdx="0" presStyleCnt="3"/>
      <dgm:spPr/>
    </dgm:pt>
    <dgm:pt modelId="{3F16BC8D-9530-45E3-833F-1D80E6773A58}" type="pres">
      <dgm:prSet presAssocID="{90986B83-30F2-48DC-94F0-E7017B58896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ve"/>
        </a:ext>
      </dgm:extLst>
    </dgm:pt>
    <dgm:pt modelId="{54226A79-F84A-49A3-878F-50A797B852F9}" type="pres">
      <dgm:prSet presAssocID="{90986B83-30F2-48DC-94F0-E7017B588960}" presName="spaceRect" presStyleCnt="0"/>
      <dgm:spPr/>
    </dgm:pt>
    <dgm:pt modelId="{F3496E04-B391-410A-B2A7-591E0403D2CF}" type="pres">
      <dgm:prSet presAssocID="{90986B83-30F2-48DC-94F0-E7017B588960}" presName="textRect" presStyleLbl="revTx" presStyleIdx="0" presStyleCnt="3">
        <dgm:presLayoutVars>
          <dgm:chMax val="1"/>
          <dgm:chPref val="1"/>
        </dgm:presLayoutVars>
      </dgm:prSet>
      <dgm:spPr/>
    </dgm:pt>
    <dgm:pt modelId="{1FD74F68-7D23-45E9-87C3-6822DF7C66F7}" type="pres">
      <dgm:prSet presAssocID="{148E1421-8BEB-477C-9D12-30C1CED5267B}" presName="sibTrans" presStyleCnt="0"/>
      <dgm:spPr/>
    </dgm:pt>
    <dgm:pt modelId="{A8F9FD99-E6C9-4FFF-9629-88D8B1C1E791}" type="pres">
      <dgm:prSet presAssocID="{41429E8A-9C23-43A0-B168-5B7034AB60CA}" presName="compNode" presStyleCnt="0"/>
      <dgm:spPr/>
    </dgm:pt>
    <dgm:pt modelId="{873E92BD-A892-4CA9-9A15-6B6E89B6636D}" type="pres">
      <dgm:prSet presAssocID="{41429E8A-9C23-43A0-B168-5B7034AB60CA}" presName="iconBgRect" presStyleLbl="bgShp" presStyleIdx="1" presStyleCnt="3"/>
      <dgm:spPr/>
    </dgm:pt>
    <dgm:pt modelId="{F3F1477A-D701-49DD-8AB7-50EF4464D686}" type="pres">
      <dgm:prSet presAssocID="{41429E8A-9C23-43A0-B168-5B7034AB60CA}"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ort with solid fill"/>
        </a:ext>
      </dgm:extLst>
    </dgm:pt>
    <dgm:pt modelId="{11AC3434-FFF5-466A-B374-809CF4253A21}" type="pres">
      <dgm:prSet presAssocID="{41429E8A-9C23-43A0-B168-5B7034AB60CA}" presName="spaceRect" presStyleCnt="0"/>
      <dgm:spPr/>
    </dgm:pt>
    <dgm:pt modelId="{34FC8C49-EBB7-4119-8055-E68535354741}" type="pres">
      <dgm:prSet presAssocID="{41429E8A-9C23-43A0-B168-5B7034AB60CA}" presName="textRect" presStyleLbl="revTx" presStyleIdx="1" presStyleCnt="3">
        <dgm:presLayoutVars>
          <dgm:chMax val="1"/>
          <dgm:chPref val="1"/>
        </dgm:presLayoutVars>
      </dgm:prSet>
      <dgm:spPr/>
    </dgm:pt>
    <dgm:pt modelId="{D861D46A-C650-41E8-A634-F59199FC5AE3}" type="pres">
      <dgm:prSet presAssocID="{3B50C6CD-2C22-4EC2-9D3E-3DFFE9E8BF52}" presName="sibTrans" presStyleCnt="0"/>
      <dgm:spPr/>
    </dgm:pt>
    <dgm:pt modelId="{9F2D6DAA-FA85-48D6-A8BD-4AD9C4DCFEF0}" type="pres">
      <dgm:prSet presAssocID="{7B195331-0117-4E09-B728-FCEB29E31CBE}" presName="compNode" presStyleCnt="0"/>
      <dgm:spPr/>
    </dgm:pt>
    <dgm:pt modelId="{6FAF25C2-D882-42E9-9612-35E5F23F3721}" type="pres">
      <dgm:prSet presAssocID="{7B195331-0117-4E09-B728-FCEB29E31CBE}" presName="iconBgRect" presStyleLbl="bgShp" presStyleIdx="2" presStyleCnt="3"/>
      <dgm:spPr/>
    </dgm:pt>
    <dgm:pt modelId="{3B638641-2F28-4704-8D07-985F9CE37993}" type="pres">
      <dgm:prSet presAssocID="{7B195331-0117-4E09-B728-FCEB29E31CBE}"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Voice with solid fill"/>
        </a:ext>
      </dgm:extLst>
    </dgm:pt>
    <dgm:pt modelId="{5F989F9D-CE45-4A52-AFFE-F5637E6BD385}" type="pres">
      <dgm:prSet presAssocID="{7B195331-0117-4E09-B728-FCEB29E31CBE}" presName="spaceRect" presStyleCnt="0"/>
      <dgm:spPr/>
    </dgm:pt>
    <dgm:pt modelId="{1318D211-E9C4-4F43-BDA8-07BF3BA814A3}" type="pres">
      <dgm:prSet presAssocID="{7B195331-0117-4E09-B728-FCEB29E31CBE}" presName="textRect" presStyleLbl="revTx" presStyleIdx="2" presStyleCnt="3">
        <dgm:presLayoutVars>
          <dgm:chMax val="1"/>
          <dgm:chPref val="1"/>
        </dgm:presLayoutVars>
      </dgm:prSet>
      <dgm:spPr/>
    </dgm:pt>
  </dgm:ptLst>
  <dgm:cxnLst>
    <dgm:cxn modelId="{9E7EE207-E1F7-4FA1-8553-7BF89A1DBAE7}" type="presOf" srcId="{90986B83-30F2-48DC-94F0-E7017B588960}" destId="{F3496E04-B391-410A-B2A7-591E0403D2CF}" srcOrd="0" destOrd="0" presId="urn:microsoft.com/office/officeart/2018/5/layout/IconCircleLabelList"/>
    <dgm:cxn modelId="{DE3D9351-7941-4CD3-A6C5-EC5E4E3A603B}" srcId="{DEC908C6-8E5B-478D-87F9-B0402874F2C5}" destId="{90986B83-30F2-48DC-94F0-E7017B588960}" srcOrd="0" destOrd="0" parTransId="{0F1ABCE2-5188-422D-A10B-F283AA0825FB}" sibTransId="{148E1421-8BEB-477C-9D12-30C1CED5267B}"/>
    <dgm:cxn modelId="{95760B86-84BE-4A93-91BB-43CEC4779A8E}" type="presOf" srcId="{7B195331-0117-4E09-B728-FCEB29E31CBE}" destId="{1318D211-E9C4-4F43-BDA8-07BF3BA814A3}" srcOrd="0" destOrd="0" presId="urn:microsoft.com/office/officeart/2018/5/layout/IconCircleLabelList"/>
    <dgm:cxn modelId="{536DFC99-AC38-496A-B6C6-A318CF222070}" srcId="{DEC908C6-8E5B-478D-87F9-B0402874F2C5}" destId="{7B195331-0117-4E09-B728-FCEB29E31CBE}" srcOrd="2" destOrd="0" parTransId="{9D9F63A2-5A2F-4640-9763-7A5E7AF42505}" sibTransId="{D90C631E-8BF5-493D-A89C-412A8E714A72}"/>
    <dgm:cxn modelId="{1408FCB5-1176-42E0-A28C-EB9C427ED57E}" type="presOf" srcId="{DEC908C6-8E5B-478D-87F9-B0402874F2C5}" destId="{1480A2CE-8BB0-4920-B7CC-E69934E42F76}" srcOrd="0" destOrd="0" presId="urn:microsoft.com/office/officeart/2018/5/layout/IconCircleLabelList"/>
    <dgm:cxn modelId="{7FF476FD-99CD-453D-A7E7-104AE5D22A45}" type="presOf" srcId="{41429E8A-9C23-43A0-B168-5B7034AB60CA}" destId="{34FC8C49-EBB7-4119-8055-E68535354741}" srcOrd="0" destOrd="0" presId="urn:microsoft.com/office/officeart/2018/5/layout/IconCircleLabelList"/>
    <dgm:cxn modelId="{C3F2FDFF-C605-48B8-9358-594926732F60}" srcId="{DEC908C6-8E5B-478D-87F9-B0402874F2C5}" destId="{41429E8A-9C23-43A0-B168-5B7034AB60CA}" srcOrd="1" destOrd="0" parTransId="{9D6B76A3-5F37-46FC-BBD6-4A94453B5E37}" sibTransId="{3B50C6CD-2C22-4EC2-9D3E-3DFFE9E8BF52}"/>
    <dgm:cxn modelId="{012FEB05-B729-41FB-839D-2A2A1B162066}" type="presParOf" srcId="{1480A2CE-8BB0-4920-B7CC-E69934E42F76}" destId="{34DE57D3-D48C-4EA2-B662-B8DF3D58A0AF}" srcOrd="0" destOrd="0" presId="urn:microsoft.com/office/officeart/2018/5/layout/IconCircleLabelList"/>
    <dgm:cxn modelId="{5CDA1AD0-8071-4C83-AEC3-BDB7A7F7E016}" type="presParOf" srcId="{34DE57D3-D48C-4EA2-B662-B8DF3D58A0AF}" destId="{E2FF344C-7C97-4BFE-87CF-FC4E66C2008D}" srcOrd="0" destOrd="0" presId="urn:microsoft.com/office/officeart/2018/5/layout/IconCircleLabelList"/>
    <dgm:cxn modelId="{742EAFCC-6221-42DF-A293-2BE8BC9A5C09}" type="presParOf" srcId="{34DE57D3-D48C-4EA2-B662-B8DF3D58A0AF}" destId="{3F16BC8D-9530-45E3-833F-1D80E6773A58}" srcOrd="1" destOrd="0" presId="urn:microsoft.com/office/officeart/2018/5/layout/IconCircleLabelList"/>
    <dgm:cxn modelId="{94B45D2C-33AD-4CA1-BBA7-88CAF468EBC8}" type="presParOf" srcId="{34DE57D3-D48C-4EA2-B662-B8DF3D58A0AF}" destId="{54226A79-F84A-49A3-878F-50A797B852F9}" srcOrd="2" destOrd="0" presId="urn:microsoft.com/office/officeart/2018/5/layout/IconCircleLabelList"/>
    <dgm:cxn modelId="{2523FDB3-B188-4446-8905-07F6002E85FE}" type="presParOf" srcId="{34DE57D3-D48C-4EA2-B662-B8DF3D58A0AF}" destId="{F3496E04-B391-410A-B2A7-591E0403D2CF}" srcOrd="3" destOrd="0" presId="urn:microsoft.com/office/officeart/2018/5/layout/IconCircleLabelList"/>
    <dgm:cxn modelId="{0814914B-CBB5-4300-92B2-18440357BBD1}" type="presParOf" srcId="{1480A2CE-8BB0-4920-B7CC-E69934E42F76}" destId="{1FD74F68-7D23-45E9-87C3-6822DF7C66F7}" srcOrd="1" destOrd="0" presId="urn:microsoft.com/office/officeart/2018/5/layout/IconCircleLabelList"/>
    <dgm:cxn modelId="{36D4F4E5-496F-4C79-BC85-2C0767C7FDFB}" type="presParOf" srcId="{1480A2CE-8BB0-4920-B7CC-E69934E42F76}" destId="{A8F9FD99-E6C9-4FFF-9629-88D8B1C1E791}" srcOrd="2" destOrd="0" presId="urn:microsoft.com/office/officeart/2018/5/layout/IconCircleLabelList"/>
    <dgm:cxn modelId="{CF355B5C-D061-4841-A676-F69F83E9B4C1}" type="presParOf" srcId="{A8F9FD99-E6C9-4FFF-9629-88D8B1C1E791}" destId="{873E92BD-A892-4CA9-9A15-6B6E89B6636D}" srcOrd="0" destOrd="0" presId="urn:microsoft.com/office/officeart/2018/5/layout/IconCircleLabelList"/>
    <dgm:cxn modelId="{FDF6398E-BEA7-40B1-A1CA-D6A4A23240B2}" type="presParOf" srcId="{A8F9FD99-E6C9-4FFF-9629-88D8B1C1E791}" destId="{F3F1477A-D701-49DD-8AB7-50EF4464D686}" srcOrd="1" destOrd="0" presId="urn:microsoft.com/office/officeart/2018/5/layout/IconCircleLabelList"/>
    <dgm:cxn modelId="{63CEF398-6457-4FBC-8BF8-9CB06A69486E}" type="presParOf" srcId="{A8F9FD99-E6C9-4FFF-9629-88D8B1C1E791}" destId="{11AC3434-FFF5-466A-B374-809CF4253A21}" srcOrd="2" destOrd="0" presId="urn:microsoft.com/office/officeart/2018/5/layout/IconCircleLabelList"/>
    <dgm:cxn modelId="{B235037E-FAD4-4B09-A5BF-DEC86B4E9A44}" type="presParOf" srcId="{A8F9FD99-E6C9-4FFF-9629-88D8B1C1E791}" destId="{34FC8C49-EBB7-4119-8055-E68535354741}" srcOrd="3" destOrd="0" presId="urn:microsoft.com/office/officeart/2018/5/layout/IconCircleLabelList"/>
    <dgm:cxn modelId="{262F36BB-CA62-489A-8E26-5BE4453A34C3}" type="presParOf" srcId="{1480A2CE-8BB0-4920-B7CC-E69934E42F76}" destId="{D861D46A-C650-41E8-A634-F59199FC5AE3}" srcOrd="3" destOrd="0" presId="urn:microsoft.com/office/officeart/2018/5/layout/IconCircleLabelList"/>
    <dgm:cxn modelId="{853F6D18-6D7F-4B57-B263-49AF9EA86E7F}" type="presParOf" srcId="{1480A2CE-8BB0-4920-B7CC-E69934E42F76}" destId="{9F2D6DAA-FA85-48D6-A8BD-4AD9C4DCFEF0}" srcOrd="4" destOrd="0" presId="urn:microsoft.com/office/officeart/2018/5/layout/IconCircleLabelList"/>
    <dgm:cxn modelId="{4147FC45-756C-48BD-B8A4-85114BCF02C0}" type="presParOf" srcId="{9F2D6DAA-FA85-48D6-A8BD-4AD9C4DCFEF0}" destId="{6FAF25C2-D882-42E9-9612-35E5F23F3721}" srcOrd="0" destOrd="0" presId="urn:microsoft.com/office/officeart/2018/5/layout/IconCircleLabelList"/>
    <dgm:cxn modelId="{46B32332-D281-4755-828D-198C5A6530D5}" type="presParOf" srcId="{9F2D6DAA-FA85-48D6-A8BD-4AD9C4DCFEF0}" destId="{3B638641-2F28-4704-8D07-985F9CE37993}" srcOrd="1" destOrd="0" presId="urn:microsoft.com/office/officeart/2018/5/layout/IconCircleLabelList"/>
    <dgm:cxn modelId="{DA3BF70B-BF8A-4BA7-B20C-5F66F4465A5A}" type="presParOf" srcId="{9F2D6DAA-FA85-48D6-A8BD-4AD9C4DCFEF0}" destId="{5F989F9D-CE45-4A52-AFFE-F5637E6BD385}" srcOrd="2" destOrd="0" presId="urn:microsoft.com/office/officeart/2018/5/layout/IconCircleLabelList"/>
    <dgm:cxn modelId="{F1070054-F2F5-4F47-9F70-CFA10BBB6E0E}" type="presParOf" srcId="{9F2D6DAA-FA85-48D6-A8BD-4AD9C4DCFEF0}" destId="{1318D211-E9C4-4F43-BDA8-07BF3BA814A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F344C-7C97-4BFE-87CF-FC4E66C2008D}">
      <dsp:nvSpPr>
        <dsp:cNvPr id="0" name=""/>
        <dsp:cNvSpPr/>
      </dsp:nvSpPr>
      <dsp:spPr>
        <a:xfrm>
          <a:off x="443299" y="320055"/>
          <a:ext cx="1303875" cy="13038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16BC8D-9530-45E3-833F-1D80E6773A58}">
      <dsp:nvSpPr>
        <dsp:cNvPr id="0" name=""/>
        <dsp:cNvSpPr/>
      </dsp:nvSpPr>
      <dsp:spPr>
        <a:xfrm>
          <a:off x="721174" y="597930"/>
          <a:ext cx="748125" cy="7481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496E04-B391-410A-B2A7-591E0403D2CF}">
      <dsp:nvSpPr>
        <dsp:cNvPr id="0" name=""/>
        <dsp:cNvSpPr/>
      </dsp:nvSpPr>
      <dsp:spPr>
        <a:xfrm>
          <a:off x="26487" y="2030055"/>
          <a:ext cx="213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defRPr cap="all"/>
          </a:pPr>
          <a:r>
            <a:rPr lang="en-US" sz="2800" kern="1200"/>
            <a:t>Wavelength</a:t>
          </a:r>
        </a:p>
      </dsp:txBody>
      <dsp:txXfrm>
        <a:off x="26487" y="2030055"/>
        <a:ext cx="2137500" cy="720000"/>
      </dsp:txXfrm>
    </dsp:sp>
    <dsp:sp modelId="{873E92BD-A892-4CA9-9A15-6B6E89B6636D}">
      <dsp:nvSpPr>
        <dsp:cNvPr id="0" name=""/>
        <dsp:cNvSpPr/>
      </dsp:nvSpPr>
      <dsp:spPr>
        <a:xfrm>
          <a:off x="2954862" y="320055"/>
          <a:ext cx="1303875" cy="13038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F1477A-D701-49DD-8AB7-50EF4464D686}">
      <dsp:nvSpPr>
        <dsp:cNvPr id="0" name=""/>
        <dsp:cNvSpPr/>
      </dsp:nvSpPr>
      <dsp:spPr>
        <a:xfrm>
          <a:off x="3232737" y="597930"/>
          <a:ext cx="748125" cy="74812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FC8C49-EBB7-4119-8055-E68535354741}">
      <dsp:nvSpPr>
        <dsp:cNvPr id="0" name=""/>
        <dsp:cNvSpPr/>
      </dsp:nvSpPr>
      <dsp:spPr>
        <a:xfrm>
          <a:off x="2538049" y="2030055"/>
          <a:ext cx="213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defRPr cap="all"/>
          </a:pPr>
          <a:r>
            <a:rPr lang="en-US" sz="2800" kern="1200"/>
            <a:t>Amplitude</a:t>
          </a:r>
        </a:p>
      </dsp:txBody>
      <dsp:txXfrm>
        <a:off x="2538049" y="2030055"/>
        <a:ext cx="2137500" cy="720000"/>
      </dsp:txXfrm>
    </dsp:sp>
    <dsp:sp modelId="{6FAF25C2-D882-42E9-9612-35E5F23F3721}">
      <dsp:nvSpPr>
        <dsp:cNvPr id="0" name=""/>
        <dsp:cNvSpPr/>
      </dsp:nvSpPr>
      <dsp:spPr>
        <a:xfrm>
          <a:off x="5466424" y="320055"/>
          <a:ext cx="1303875" cy="13038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638641-2F28-4704-8D07-985F9CE37993}">
      <dsp:nvSpPr>
        <dsp:cNvPr id="0" name=""/>
        <dsp:cNvSpPr/>
      </dsp:nvSpPr>
      <dsp:spPr>
        <a:xfrm>
          <a:off x="5744299" y="597930"/>
          <a:ext cx="748125" cy="74812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318D211-E9C4-4F43-BDA8-07BF3BA814A3}">
      <dsp:nvSpPr>
        <dsp:cNvPr id="0" name=""/>
        <dsp:cNvSpPr/>
      </dsp:nvSpPr>
      <dsp:spPr>
        <a:xfrm>
          <a:off x="5049612" y="2030055"/>
          <a:ext cx="213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defRPr cap="all"/>
          </a:pPr>
          <a:r>
            <a:rPr lang="en-US" sz="2800" kern="1200"/>
            <a:t>Frequency</a:t>
          </a:r>
        </a:p>
      </dsp:txBody>
      <dsp:txXfrm>
        <a:off x="5049612" y="2030055"/>
        <a:ext cx="21375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f7a6ed5e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f7a6ed5e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8687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f7f51aca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f7f51aca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f7f51aca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f7f51aca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f7f51acaa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f7f51aca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f7f51aca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f7f51aca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f7f51aca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f7f51aca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4316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f7a6ed5e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f7a6ed5e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34e8cde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34e8cde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74611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230002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7208272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417522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387057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713909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93838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4739329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188924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573345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15415558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639919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0569916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6845144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9976578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631637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7903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35169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9/8/24</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8169874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hyperlink" Target="https://www.flickr.com/photos/yeowatzup/"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d_crXXbuEKE" TargetMode="External"/><Relationship Id="rId2" Type="http://schemas.openxmlformats.org/officeDocument/2006/relationships/slideLayout" Target="../slideLayouts/slideLayout7.xml"/><Relationship Id="rId1" Type="http://schemas.openxmlformats.org/officeDocument/2006/relationships/video" Target="https://www.youtube.com/embed/d_crXXbuEKE?feature=oembed"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PE6Qn4ZiEyo" TargetMode="External"/><Relationship Id="rId2" Type="http://schemas.openxmlformats.org/officeDocument/2006/relationships/slideLayout" Target="../slideLayouts/slideLayout7.xml"/><Relationship Id="rId1" Type="http://schemas.openxmlformats.org/officeDocument/2006/relationships/video" Target="https://www.youtube.com/embed/PE6Qn4ZiEyo?feature=oembed" TargetMode="Externa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hyperlink" Target="https://support.apple.com/en-us/HT201066" TargetMode="External"/><Relationship Id="rId13" Type="http://schemas.openxmlformats.org/officeDocument/2006/relationships/image" Target="../media/image23.png"/><Relationship Id="rId3" Type="http://schemas.openxmlformats.org/officeDocument/2006/relationships/hyperlink" Target="http://tascam.com/product/dr-40/" TargetMode="External"/><Relationship Id="rId7" Type="http://schemas.openxmlformats.org/officeDocument/2006/relationships/hyperlink" Target="http://www.wikihow.tech/Record-Voice-With-Android" TargetMode="External"/><Relationship Id="rId12" Type="http://schemas.openxmlformats.org/officeDocument/2006/relationships/hyperlink" Target="https://www.flickr.com/people/34048699@N07" TargetMode="External"/><Relationship Id="rId17" Type="http://schemas.openxmlformats.org/officeDocument/2006/relationships/hyperlink" Target="https://commons.wikimedia.org/wiki/User:Zach_Vega" TargetMode="External"/><Relationship Id="rId2" Type="http://schemas.openxmlformats.org/officeDocument/2006/relationships/notesSlide" Target="../notesSlides/notesSlide9.xml"/><Relationship Id="rId16" Type="http://schemas.openxmlformats.org/officeDocument/2006/relationships/image" Target="../media/image25.png"/><Relationship Id="rId1" Type="http://schemas.openxmlformats.org/officeDocument/2006/relationships/slideLayout" Target="../slideLayouts/slideLayout17.xml"/><Relationship Id="rId6" Type="http://schemas.openxmlformats.org/officeDocument/2006/relationships/hyperlink" Target="http://osxdaily.com/2016/05/04/record-audio-iphone-voice-memos/" TargetMode="External"/><Relationship Id="rId11" Type="http://schemas.openxmlformats.org/officeDocument/2006/relationships/image" Target="../media/image22.jpg"/><Relationship Id="rId5" Type="http://schemas.openxmlformats.org/officeDocument/2006/relationships/hyperlink" Target="https://www.zoom-na.com/products/field-video-recording/field-recording/zoom-h2n-handy-recorder" TargetMode="External"/><Relationship Id="rId15" Type="http://schemas.openxmlformats.org/officeDocument/2006/relationships/image" Target="../media/image24.png"/><Relationship Id="rId10" Type="http://schemas.openxmlformats.org/officeDocument/2006/relationships/hyperlink" Target="https://en.wikipedia.org/wiki/Digital_audio_workstation" TargetMode="External"/><Relationship Id="rId4" Type="http://schemas.openxmlformats.org/officeDocument/2006/relationships/hyperlink" Target="http://www.toptenreviews.com/electronics/home-entertainment/best-digital-voice-recorders/sony-icd-ux-review/" TargetMode="External"/><Relationship Id="rId9" Type="http://schemas.openxmlformats.org/officeDocument/2006/relationships/hyperlink" Target="http://www.wikihow.com/Record-Audio-on-a-PC" TargetMode="External"/><Relationship Id="rId14" Type="http://schemas.openxmlformats.org/officeDocument/2006/relationships/hyperlink" Target="https://www.flickr.com/people/23907300@N03"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934700"/>
            <a:ext cx="8520600" cy="1274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AUDIO</a:t>
            </a:r>
            <a:br>
              <a:rPr lang="en" dirty="0"/>
            </a:br>
            <a:r>
              <a:rPr lang="en" dirty="0"/>
              <a:t>Sound Wavs and Microphones</a:t>
            </a:r>
            <a:endParaRPr dirty="0"/>
          </a:p>
          <a:p>
            <a:pPr marL="0" lvl="0" indent="0" algn="ctr" rtl="0">
              <a:spcBef>
                <a:spcPts val="0"/>
              </a:spcBef>
              <a:spcAft>
                <a:spcPts val="0"/>
              </a:spcAft>
              <a:buClr>
                <a:schemeClr val="dk1"/>
              </a:buClr>
              <a:buSzPts val="1100"/>
              <a:buFont typeface="Arial"/>
              <a:buNone/>
            </a:pPr>
            <a:r>
              <a:rPr lang="en" sz="2800" dirty="0">
                <a:solidFill>
                  <a:srgbClr val="666666"/>
                </a:solidFill>
              </a:rPr>
              <a:t>MMP 100</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558E1-AA8B-C5E8-B5CB-35C7D80E6F34}"/>
              </a:ext>
            </a:extLst>
          </p:cNvPr>
          <p:cNvSpPr>
            <a:spLocks noGrp="1"/>
          </p:cNvSpPr>
          <p:nvPr>
            <p:ph type="title"/>
          </p:nvPr>
        </p:nvSpPr>
        <p:spPr>
          <a:xfrm>
            <a:off x="367359" y="1729950"/>
            <a:ext cx="6677497" cy="841800"/>
          </a:xfrm>
        </p:spPr>
        <p:txBody>
          <a:bodyPr/>
          <a:lstStyle/>
          <a:p>
            <a:br>
              <a:rPr lang="en-US" sz="5400" dirty="0"/>
            </a:br>
            <a:r>
              <a:rPr lang="en-US" sz="7200" dirty="0"/>
              <a:t>Sound Waves</a:t>
            </a:r>
          </a:p>
        </p:txBody>
      </p:sp>
    </p:spTree>
    <p:extLst>
      <p:ext uri="{BB962C8B-B14F-4D97-AF65-F5344CB8AC3E}">
        <p14:creationId xmlns:p14="http://schemas.microsoft.com/office/powerpoint/2010/main" val="2672289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t>Waveform</a:t>
            </a:r>
            <a:endParaRPr sz="2800"/>
          </a:p>
        </p:txBody>
      </p:sp>
      <p:sp>
        <p:nvSpPr>
          <p:cNvPr id="69" name="Google Shape;69;p15"/>
          <p:cNvSpPr txBox="1">
            <a:spLocks noGrp="1"/>
          </p:cNvSpPr>
          <p:nvPr>
            <p:ph type="body" idx="1"/>
          </p:nvPr>
        </p:nvSpPr>
        <p:spPr>
          <a:xfrm>
            <a:off x="311700" y="1152475"/>
            <a:ext cx="6745083" cy="1840262"/>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1800" dirty="0">
                <a:solidFill>
                  <a:srgbClr val="000000"/>
                </a:solidFill>
              </a:rPr>
              <a:t>Sound is often represented graphically by a waveform that shows changes over time on the horizontal axis and changes in pressure on the vertical axis.</a:t>
            </a:r>
            <a:endParaRPr sz="1800" dirty="0">
              <a:solidFill>
                <a:srgbClr val="000000"/>
              </a:solidFill>
            </a:endParaRPr>
          </a:p>
          <a:p>
            <a:pPr marL="0" lvl="0" indent="0" algn="l" rtl="0">
              <a:spcBef>
                <a:spcPts val="1600"/>
              </a:spcBef>
              <a:spcAft>
                <a:spcPts val="1600"/>
              </a:spcAft>
              <a:buNone/>
            </a:pPr>
            <a:endParaRPr sz="1800" dirty="0"/>
          </a:p>
        </p:txBody>
      </p:sp>
      <p:pic>
        <p:nvPicPr>
          <p:cNvPr id="70" name="Google Shape;70;p15" descr="Diagram of a sound wave with an arrow showing that changes in pressure are represented by the height of the wave and changes over time are represented along the horizontal axis going to the right."/>
          <p:cNvPicPr preferRelativeResize="0"/>
          <p:nvPr/>
        </p:nvPicPr>
        <p:blipFill>
          <a:blip r:embed="rId3">
            <a:alphaModFix/>
          </a:blip>
          <a:stretch>
            <a:fillRect/>
          </a:stretch>
        </p:blipFill>
        <p:spPr>
          <a:xfrm>
            <a:off x="598706" y="2992737"/>
            <a:ext cx="6129300" cy="1996575"/>
          </a:xfrm>
          <a:prstGeom prst="rect">
            <a:avLst/>
          </a:prstGeom>
          <a:noFill/>
          <a:ln>
            <a:noFill/>
          </a:ln>
        </p:spPr>
      </p:pic>
    </p:spTree>
    <p:extLst>
      <p:ext uri="{BB962C8B-B14F-4D97-AF65-F5344CB8AC3E}">
        <p14:creationId xmlns:p14="http://schemas.microsoft.com/office/powerpoint/2010/main" val="2361564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4"/>
        <p:cNvGrpSpPr/>
        <p:nvPr/>
      </p:nvGrpSpPr>
      <p:grpSpPr>
        <a:xfrm>
          <a:off x="0" y="0"/>
          <a:ext cx="0" cy="0"/>
          <a:chOff x="0" y="0"/>
          <a:chExt cx="0" cy="0"/>
        </a:xfrm>
      </p:grpSpPr>
      <p:grpSp>
        <p:nvGrpSpPr>
          <p:cNvPr id="82" name="Group 81">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83" name="Straight Connector 82">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5"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6"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7" name="Isosceles Triangle 86">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8"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9"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0"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1" name="Isosceles Triangle 90">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 name="Isosceles Triangle 91">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94" name="Rectangle 9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Google Shape;75;p16"/>
          <p:cNvSpPr txBox="1">
            <a:spLocks noGrp="1"/>
          </p:cNvSpPr>
          <p:nvPr>
            <p:ph type="title"/>
          </p:nvPr>
        </p:nvSpPr>
        <p:spPr>
          <a:xfrm>
            <a:off x="965199" y="457200"/>
            <a:ext cx="7648121" cy="824592"/>
          </a:xfrm>
          <a:prstGeom prst="rect">
            <a:avLst/>
          </a:prstGeom>
        </p:spPr>
        <p:txBody>
          <a:bodyPr spcFirstLastPara="1" vert="horz" lIns="91440" tIns="45720" rIns="91440" bIns="45720" rtlCol="0" anchor="t" anchorCtr="0">
            <a:normAutofit/>
          </a:bodyPr>
          <a:lstStyle/>
          <a:p>
            <a:pPr marL="0" lvl="0" indent="0" defTabSz="457200">
              <a:spcBef>
                <a:spcPct val="0"/>
              </a:spcBef>
              <a:spcAft>
                <a:spcPts val="0"/>
              </a:spcAft>
            </a:pPr>
            <a:r>
              <a:rPr lang="en-US" sz="3600"/>
              <a:t>Properties of a sound wave</a:t>
            </a:r>
          </a:p>
        </p:txBody>
      </p:sp>
      <p:sp>
        <p:nvSpPr>
          <p:cNvPr id="96" name="Isosceles Triangle 9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Isosceles Triangle 9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3009900"/>
            <a:ext cx="336550"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8" name="Google Shape;76;p16">
            <a:extLst>
              <a:ext uri="{FF2B5EF4-FFF2-40B4-BE49-F238E27FC236}">
                <a16:creationId xmlns:a16="http://schemas.microsoft.com/office/drawing/2014/main" id="{5CB41648-2FCC-9635-349D-2BD903C9D392}"/>
              </a:ext>
            </a:extLst>
          </p:cNvPr>
          <p:cNvGraphicFramePr/>
          <p:nvPr>
            <p:extLst>
              <p:ext uri="{D42A27DB-BD31-4B8C-83A1-F6EECF244321}">
                <p14:modId xmlns:p14="http://schemas.microsoft.com/office/powerpoint/2010/main" val="1296749514"/>
              </p:ext>
            </p:extLst>
          </p:nvPr>
        </p:nvGraphicFramePr>
        <p:xfrm>
          <a:off x="965199" y="1461407"/>
          <a:ext cx="7213600" cy="3070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0"/>
        <p:cNvGrpSpPr/>
        <p:nvPr/>
      </p:nvGrpSpPr>
      <p:grpSpPr>
        <a:xfrm>
          <a:off x="0" y="0"/>
          <a:ext cx="0" cy="0"/>
          <a:chOff x="0" y="0"/>
          <a:chExt cx="0" cy="0"/>
        </a:xfrm>
      </p:grpSpPr>
      <p:grpSp>
        <p:nvGrpSpPr>
          <p:cNvPr id="88" name="Group 87">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89" name="Straight Connector 88">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1"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3" name="Isosceles Triangle 92">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4"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5"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Isosceles Triangle 96">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Isosceles Triangle 97">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00" name="Rectangle 9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2" name="Rectangle 10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2761059"/>
            <a:ext cx="3572668"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0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 name="Isosceles Triangle 11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6" name="Isosceles Triangle 11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8" name="Freeform: Shape 11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6350"/>
            <a:ext cx="4495777" cy="5149850"/>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Google Shape;81;p17"/>
          <p:cNvSpPr txBox="1">
            <a:spLocks noGrp="1"/>
          </p:cNvSpPr>
          <p:nvPr>
            <p:ph type="title"/>
          </p:nvPr>
        </p:nvSpPr>
        <p:spPr>
          <a:xfrm>
            <a:off x="5375867" y="228600"/>
            <a:ext cx="3384742" cy="1670797"/>
          </a:xfrm>
          <a:prstGeom prst="rect">
            <a:avLst/>
          </a:prstGeom>
        </p:spPr>
        <p:txBody>
          <a:bodyPr spcFirstLastPara="1" vert="horz" lIns="91440" tIns="45720" rIns="91440" bIns="45720" rtlCol="0" anchor="ctr" anchorCtr="0">
            <a:normAutofit/>
          </a:bodyPr>
          <a:lstStyle/>
          <a:p>
            <a:pPr marL="0" lvl="0" indent="0" algn="ctr" defTabSz="457200">
              <a:spcBef>
                <a:spcPct val="0"/>
              </a:spcBef>
              <a:spcAft>
                <a:spcPts val="0"/>
              </a:spcAft>
            </a:pPr>
            <a:r>
              <a:rPr lang="en-US" sz="3600" dirty="0">
                <a:solidFill>
                  <a:srgbClr val="FFFFFF"/>
                </a:solidFill>
              </a:rPr>
              <a:t>Wavelength</a:t>
            </a:r>
          </a:p>
        </p:txBody>
      </p:sp>
      <p:pic>
        <p:nvPicPr>
          <p:cNvPr id="83" name="Google Shape;83;p17" descr="Diagram of a sound wave. Labels show the amplitude is the distance vertically from the zero line to the top of a wave and the wave length is the distance horizontally of a full wave."/>
          <p:cNvPicPr preferRelativeResize="0"/>
          <p:nvPr/>
        </p:nvPicPr>
        <p:blipFill>
          <a:blip r:embed="rId3"/>
          <a:stretch>
            <a:fillRect/>
          </a:stretch>
        </p:blipFill>
        <p:spPr>
          <a:xfrm>
            <a:off x="18075" y="1444481"/>
            <a:ext cx="3971800" cy="2248188"/>
          </a:xfrm>
          <a:prstGeom prst="rect">
            <a:avLst/>
          </a:prstGeom>
          <a:noFill/>
        </p:spPr>
      </p:pic>
      <p:sp>
        <p:nvSpPr>
          <p:cNvPr id="82" name="Google Shape;82;p17"/>
          <p:cNvSpPr txBox="1">
            <a:spLocks noGrp="1"/>
          </p:cNvSpPr>
          <p:nvPr>
            <p:ph type="body" idx="1"/>
          </p:nvPr>
        </p:nvSpPr>
        <p:spPr>
          <a:xfrm>
            <a:off x="5375868" y="2127996"/>
            <a:ext cx="3384741" cy="2488454"/>
          </a:xfrm>
          <a:prstGeom prst="rect">
            <a:avLst/>
          </a:prstGeom>
        </p:spPr>
        <p:txBody>
          <a:bodyPr spcFirstLastPara="1" vert="horz" lIns="91440" tIns="45720" rIns="91440" bIns="45720" rtlCol="0" anchor="t" anchorCtr="0">
            <a:normAutofit/>
          </a:bodyPr>
          <a:lstStyle/>
          <a:p>
            <a:pPr marL="0" lvl="0" indent="0" defTabSz="457200">
              <a:spcBef>
                <a:spcPts val="1000"/>
              </a:spcBef>
              <a:buSzPct val="80000"/>
              <a:buFont typeface="Wingdings 3" charset="2"/>
              <a:buChar char=""/>
            </a:pPr>
            <a:r>
              <a:rPr lang="en-US" sz="1800" dirty="0">
                <a:solidFill>
                  <a:srgbClr val="FFFFFF"/>
                </a:solidFill>
              </a:rPr>
              <a:t>Wavelength is the distance between any point on a wave and the corresponding point on the next wave.</a:t>
            </a:r>
          </a:p>
          <a:p>
            <a:pPr marL="0" lvl="0" indent="0" defTabSz="457200">
              <a:spcBef>
                <a:spcPts val="1000"/>
              </a:spcBef>
              <a:buSzPct val="80000"/>
              <a:buFont typeface="Wingdings 3" charset="2"/>
              <a:buChar char=""/>
            </a:pPr>
            <a:endParaRPr lang="en-US" sz="1800" dirty="0">
              <a:solidFill>
                <a:srgbClr val="FFFFFF"/>
              </a:solidFill>
            </a:endParaRPr>
          </a:p>
        </p:txBody>
      </p:sp>
      <p:grpSp>
        <p:nvGrpSpPr>
          <p:cNvPr id="6" name="Group 5">
            <a:extLst>
              <a:ext uri="{FF2B5EF4-FFF2-40B4-BE49-F238E27FC236}">
                <a16:creationId xmlns:a16="http://schemas.microsoft.com/office/drawing/2014/main" id="{2116A5FE-396F-7CF1-67BE-C548683B07BD}"/>
              </a:ext>
            </a:extLst>
          </p:cNvPr>
          <p:cNvGrpSpPr/>
          <p:nvPr/>
        </p:nvGrpSpPr>
        <p:grpSpPr>
          <a:xfrm>
            <a:off x="6654849" y="1444481"/>
            <a:ext cx="826779" cy="806098"/>
            <a:chOff x="3920062" y="1919812"/>
            <a:chExt cx="1303875" cy="1303875"/>
          </a:xfrm>
        </p:grpSpPr>
        <p:sp>
          <p:nvSpPr>
            <p:cNvPr id="2" name="Oval 1">
              <a:extLst>
                <a:ext uri="{FF2B5EF4-FFF2-40B4-BE49-F238E27FC236}">
                  <a16:creationId xmlns:a16="http://schemas.microsoft.com/office/drawing/2014/main" id="{65803EAC-7642-E9D5-D9C7-44C976EC78AA}"/>
                </a:ext>
              </a:extLst>
            </p:cNvPr>
            <p:cNvSpPr/>
            <p:nvPr/>
          </p:nvSpPr>
          <p:spPr>
            <a:xfrm>
              <a:off x="3920062" y="1919812"/>
              <a:ext cx="1303875" cy="1303875"/>
            </a:xfrm>
            <a:prstGeom prst="ellipse">
              <a:avLst/>
            </a:prstGeom>
            <a:blipFill>
              <a:blip r:embed="rId4"/>
              <a:stretch>
                <a:fillRect/>
              </a:stretch>
            </a:blipFill>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dirty="0"/>
            </a:p>
          </p:txBody>
        </p:sp>
        <p:pic>
          <p:nvPicPr>
            <p:cNvPr id="5" name="Graphic 4" descr="Wave with solid fill">
              <a:extLst>
                <a:ext uri="{FF2B5EF4-FFF2-40B4-BE49-F238E27FC236}">
                  <a16:creationId xmlns:a16="http://schemas.microsoft.com/office/drawing/2014/main" id="{F246ED35-2737-EC5E-C73B-B7CBC8ACB2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69640" y="2032000"/>
              <a:ext cx="914400" cy="914400"/>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7"/>
        <p:cNvGrpSpPr/>
        <p:nvPr/>
      </p:nvGrpSpPr>
      <p:grpSpPr>
        <a:xfrm>
          <a:off x="0" y="0"/>
          <a:ext cx="0" cy="0"/>
          <a:chOff x="0" y="0"/>
          <a:chExt cx="0" cy="0"/>
        </a:xfrm>
      </p:grpSpPr>
      <p:grpSp>
        <p:nvGrpSpPr>
          <p:cNvPr id="95" name="Group 94">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96" name="Straight Connector 9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8"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0" name="Isosceles Triangle 99">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1"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2"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 name="Isosceles Triangle 103">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 name="Isosceles Triangle 104">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07" name="Rectangle 106">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9" name="Rectangle 108">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 name="Straight Connector 110">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2761059"/>
            <a:ext cx="3572668"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15"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7"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9" name="Isosceles Triangle 118">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1"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3" name="Isosceles Triangle 122">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5" name="Freeform: Shape 124">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6350"/>
            <a:ext cx="4495777" cy="5149850"/>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Google Shape;88;p18"/>
          <p:cNvSpPr txBox="1">
            <a:spLocks noGrp="1"/>
          </p:cNvSpPr>
          <p:nvPr>
            <p:ph type="title"/>
          </p:nvPr>
        </p:nvSpPr>
        <p:spPr>
          <a:xfrm>
            <a:off x="5448455" y="457200"/>
            <a:ext cx="3384742" cy="982301"/>
          </a:xfrm>
          <a:prstGeom prst="rect">
            <a:avLst/>
          </a:prstGeom>
        </p:spPr>
        <p:txBody>
          <a:bodyPr spcFirstLastPara="1" vert="horz" lIns="91440" tIns="45720" rIns="91440" bIns="45720" rtlCol="0" anchor="ctr" anchorCtr="0">
            <a:normAutofit/>
          </a:bodyPr>
          <a:lstStyle/>
          <a:p>
            <a:pPr marL="0" lvl="0" indent="0" algn="ctr" defTabSz="457200">
              <a:spcBef>
                <a:spcPct val="0"/>
              </a:spcBef>
              <a:spcAft>
                <a:spcPts val="0"/>
              </a:spcAft>
            </a:pPr>
            <a:r>
              <a:rPr lang="en-US" sz="3600" dirty="0">
                <a:solidFill>
                  <a:srgbClr val="FFFFFF"/>
                </a:solidFill>
              </a:rPr>
              <a:t>Amplitude</a:t>
            </a:r>
          </a:p>
        </p:txBody>
      </p:sp>
      <p:pic>
        <p:nvPicPr>
          <p:cNvPr id="90" name="Google Shape;90;p18" descr="Diagram of a sound wave. Labels show the amplitude is the distance vertically from the zero line to the top of a wave and the wave length is the distance horizontally of a full wave."/>
          <p:cNvPicPr preferRelativeResize="0"/>
          <p:nvPr/>
        </p:nvPicPr>
        <p:blipFill>
          <a:blip r:embed="rId3"/>
          <a:stretch>
            <a:fillRect/>
          </a:stretch>
        </p:blipFill>
        <p:spPr>
          <a:xfrm>
            <a:off x="-7114" y="1627833"/>
            <a:ext cx="4004062" cy="2266450"/>
          </a:xfrm>
          <a:prstGeom prst="rect">
            <a:avLst/>
          </a:prstGeom>
          <a:noFill/>
        </p:spPr>
      </p:pic>
      <p:sp>
        <p:nvSpPr>
          <p:cNvPr id="89" name="Google Shape;89;p18"/>
          <p:cNvSpPr txBox="1">
            <a:spLocks noGrp="1"/>
          </p:cNvSpPr>
          <p:nvPr>
            <p:ph type="body" idx="1"/>
          </p:nvPr>
        </p:nvSpPr>
        <p:spPr>
          <a:xfrm>
            <a:off x="5391072" y="2196656"/>
            <a:ext cx="3499509" cy="2769543"/>
          </a:xfrm>
          <a:prstGeom prst="rect">
            <a:avLst/>
          </a:prstGeom>
        </p:spPr>
        <p:txBody>
          <a:bodyPr spcFirstLastPara="1" vert="horz" lIns="91440" tIns="45720" rIns="91440" bIns="45720" rtlCol="0" anchor="t" anchorCtr="0">
            <a:normAutofit/>
          </a:bodyPr>
          <a:lstStyle/>
          <a:p>
            <a:pPr marL="0" lvl="0" indent="0" defTabSz="457200">
              <a:spcBef>
                <a:spcPts val="1000"/>
              </a:spcBef>
              <a:buSzPct val="80000"/>
              <a:buFont typeface="Wingdings 3" charset="2"/>
              <a:buChar char=""/>
            </a:pPr>
            <a:r>
              <a:rPr lang="en-US" sz="1800" dirty="0">
                <a:solidFill>
                  <a:srgbClr val="FFFFFF"/>
                </a:solidFill>
              </a:rPr>
              <a:t>Amplitude refers to the distance between the highest and lowest point on a waveform. Amplitude determines volume or loudness- the higher the peak of a waveform the louder its volume. Amplitude is measured in decibels (dB).</a:t>
            </a:r>
          </a:p>
          <a:p>
            <a:pPr marL="0" lvl="0" indent="0" defTabSz="457200">
              <a:spcBef>
                <a:spcPts val="1000"/>
              </a:spcBef>
              <a:buSzPct val="80000"/>
              <a:buFont typeface="Wingdings 3" charset="2"/>
              <a:buChar char=""/>
            </a:pPr>
            <a:endParaRPr lang="en-US" sz="1800" dirty="0">
              <a:solidFill>
                <a:srgbClr val="FFFFFF"/>
              </a:solidFill>
            </a:endParaRPr>
          </a:p>
        </p:txBody>
      </p:sp>
      <p:grpSp>
        <p:nvGrpSpPr>
          <p:cNvPr id="2" name="Group 1">
            <a:extLst>
              <a:ext uri="{FF2B5EF4-FFF2-40B4-BE49-F238E27FC236}">
                <a16:creationId xmlns:a16="http://schemas.microsoft.com/office/drawing/2014/main" id="{DCD36537-0AD4-7948-EA6C-BB73C8627CBF}"/>
              </a:ext>
            </a:extLst>
          </p:cNvPr>
          <p:cNvGrpSpPr/>
          <p:nvPr/>
        </p:nvGrpSpPr>
        <p:grpSpPr>
          <a:xfrm>
            <a:off x="6727437" y="1444481"/>
            <a:ext cx="826779" cy="806098"/>
            <a:chOff x="3920062" y="1919812"/>
            <a:chExt cx="1303875" cy="1303875"/>
          </a:xfrm>
        </p:grpSpPr>
        <p:sp>
          <p:nvSpPr>
            <p:cNvPr id="3" name="Oval 2">
              <a:extLst>
                <a:ext uri="{FF2B5EF4-FFF2-40B4-BE49-F238E27FC236}">
                  <a16:creationId xmlns:a16="http://schemas.microsoft.com/office/drawing/2014/main" id="{A2C9CD9D-647B-833E-0C76-AE5AA55DB26B}"/>
                </a:ext>
              </a:extLst>
            </p:cNvPr>
            <p:cNvSpPr/>
            <p:nvPr/>
          </p:nvSpPr>
          <p:spPr>
            <a:xfrm>
              <a:off x="3920062" y="1919812"/>
              <a:ext cx="1303875" cy="1303875"/>
            </a:xfrm>
            <a:prstGeom prst="ellipse">
              <a:avLst/>
            </a:prstGeom>
            <a:blipFill>
              <a:blip r:embed="rId4"/>
              <a:stretch>
                <a:fillRect/>
              </a:stretch>
            </a:blipFill>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dirty="0"/>
            </a:p>
          </p:txBody>
        </p:sp>
        <p:pic>
          <p:nvPicPr>
            <p:cNvPr id="4" name="Graphic 3">
              <a:extLst>
                <a:ext uri="{FF2B5EF4-FFF2-40B4-BE49-F238E27FC236}">
                  <a16:creationId xmlns:a16="http://schemas.microsoft.com/office/drawing/2014/main" id="{46A1B836-8FA1-64BE-F75E-E098666C7A2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5400000">
              <a:off x="4112531" y="2116653"/>
              <a:ext cx="914400" cy="891527"/>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4"/>
        <p:cNvGrpSpPr/>
        <p:nvPr/>
      </p:nvGrpSpPr>
      <p:grpSpPr>
        <a:xfrm>
          <a:off x="0" y="0"/>
          <a:ext cx="0" cy="0"/>
          <a:chOff x="0" y="0"/>
          <a:chExt cx="0" cy="0"/>
        </a:xfrm>
      </p:grpSpPr>
      <p:grpSp>
        <p:nvGrpSpPr>
          <p:cNvPr id="102" name="Group 101">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03" name="Straight Connector 102">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5"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 name="Isosceles Triangle 106">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8"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9"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1" name="Isosceles Triangle 110">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 name="Isosceles Triangle 111">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14" name="Rectangle 1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6" name="Rectangle 1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Connector 1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2761059"/>
            <a:ext cx="3572668"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6" name="Isosceles Triangle 1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0" name="Isosceles Triangle 1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Freeform: Shape 13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6350"/>
            <a:ext cx="4495777" cy="5149850"/>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Google Shape;95;p19"/>
          <p:cNvSpPr txBox="1">
            <a:spLocks noGrp="1"/>
          </p:cNvSpPr>
          <p:nvPr>
            <p:ph type="title"/>
          </p:nvPr>
        </p:nvSpPr>
        <p:spPr>
          <a:xfrm>
            <a:off x="5477687" y="419499"/>
            <a:ext cx="3384742" cy="1000408"/>
          </a:xfrm>
          <a:prstGeom prst="rect">
            <a:avLst/>
          </a:prstGeom>
        </p:spPr>
        <p:txBody>
          <a:bodyPr spcFirstLastPara="1" vert="horz" lIns="91440" tIns="45720" rIns="91440" bIns="45720" rtlCol="0" anchor="ctr" anchorCtr="0">
            <a:normAutofit/>
          </a:bodyPr>
          <a:lstStyle/>
          <a:p>
            <a:pPr marL="0" lvl="0" indent="0" algn="ctr" defTabSz="457200">
              <a:spcBef>
                <a:spcPct val="0"/>
              </a:spcBef>
              <a:spcAft>
                <a:spcPts val="0"/>
              </a:spcAft>
            </a:pPr>
            <a:r>
              <a:rPr lang="en-US" sz="3600" dirty="0">
                <a:solidFill>
                  <a:srgbClr val="FFFFFF"/>
                </a:solidFill>
              </a:rPr>
              <a:t>Frequency</a:t>
            </a:r>
          </a:p>
        </p:txBody>
      </p:sp>
      <p:pic>
        <p:nvPicPr>
          <p:cNvPr id="97" name="Google Shape;97;p19" descr="Diagram of two sound waves with different frequency. There is a one second interval labeled and showing that one sound wave has more cycles than the other in the interval."/>
          <p:cNvPicPr preferRelativeResize="0"/>
          <p:nvPr/>
        </p:nvPicPr>
        <p:blipFill>
          <a:blip r:embed="rId3"/>
          <a:stretch>
            <a:fillRect/>
          </a:stretch>
        </p:blipFill>
        <p:spPr>
          <a:xfrm>
            <a:off x="83659" y="1769519"/>
            <a:ext cx="4036344" cy="1371246"/>
          </a:xfrm>
          <a:prstGeom prst="rect">
            <a:avLst/>
          </a:prstGeom>
          <a:noFill/>
        </p:spPr>
      </p:pic>
      <p:sp>
        <p:nvSpPr>
          <p:cNvPr id="96" name="Google Shape;96;p19"/>
          <p:cNvSpPr txBox="1">
            <a:spLocks noGrp="1"/>
          </p:cNvSpPr>
          <p:nvPr>
            <p:ph type="body" idx="1"/>
          </p:nvPr>
        </p:nvSpPr>
        <p:spPr>
          <a:xfrm>
            <a:off x="5594622" y="2200427"/>
            <a:ext cx="3384741" cy="2642360"/>
          </a:xfrm>
          <a:prstGeom prst="rect">
            <a:avLst/>
          </a:prstGeom>
        </p:spPr>
        <p:txBody>
          <a:bodyPr spcFirstLastPara="1" vert="horz" lIns="91440" tIns="45720" rIns="91440" bIns="45720" rtlCol="0" anchor="t" anchorCtr="0">
            <a:noAutofit/>
          </a:bodyPr>
          <a:lstStyle/>
          <a:p>
            <a:pPr marL="0" lvl="0" indent="0" defTabSz="457200">
              <a:spcBef>
                <a:spcPts val="1000"/>
              </a:spcBef>
              <a:buSzPct val="80000"/>
              <a:buFont typeface="Wingdings 3" charset="2"/>
              <a:buChar char=""/>
            </a:pPr>
            <a:r>
              <a:rPr lang="en-US" sz="1600" dirty="0">
                <a:solidFill>
                  <a:srgbClr val="FFFFFF"/>
                </a:solidFill>
              </a:rPr>
              <a:t>Frequency refers to the number of complete cycles of a wave per unit of time. For example, frequency would be used to measure how many times a sound wave completes a cycle in one second. Frequency is measured in hertz (Hz). The range of human hearing is approximately 20 Hz to 20,000 Hz.</a:t>
            </a:r>
          </a:p>
          <a:p>
            <a:pPr marL="0" lvl="0" indent="0" defTabSz="457200">
              <a:spcBef>
                <a:spcPts val="1000"/>
              </a:spcBef>
              <a:buSzPct val="80000"/>
              <a:buFont typeface="Wingdings 3" charset="2"/>
              <a:buChar char=""/>
            </a:pPr>
            <a:endParaRPr lang="en-US" sz="1600" dirty="0">
              <a:solidFill>
                <a:srgbClr val="FFFFFF"/>
              </a:solidFill>
            </a:endParaRPr>
          </a:p>
        </p:txBody>
      </p:sp>
      <p:grpSp>
        <p:nvGrpSpPr>
          <p:cNvPr id="2" name="Group 1">
            <a:extLst>
              <a:ext uri="{FF2B5EF4-FFF2-40B4-BE49-F238E27FC236}">
                <a16:creationId xmlns:a16="http://schemas.microsoft.com/office/drawing/2014/main" id="{703381F6-A47A-3402-B123-AE01AC4E306E}"/>
              </a:ext>
            </a:extLst>
          </p:cNvPr>
          <p:cNvGrpSpPr/>
          <p:nvPr/>
        </p:nvGrpSpPr>
        <p:grpSpPr>
          <a:xfrm>
            <a:off x="6654849" y="1444481"/>
            <a:ext cx="826779" cy="806098"/>
            <a:chOff x="3920062" y="1919812"/>
            <a:chExt cx="1303875" cy="1303875"/>
          </a:xfrm>
        </p:grpSpPr>
        <p:sp>
          <p:nvSpPr>
            <p:cNvPr id="3" name="Oval 2">
              <a:extLst>
                <a:ext uri="{FF2B5EF4-FFF2-40B4-BE49-F238E27FC236}">
                  <a16:creationId xmlns:a16="http://schemas.microsoft.com/office/drawing/2014/main" id="{278B4B6D-CC77-B434-0350-3CD764DD8489}"/>
                </a:ext>
              </a:extLst>
            </p:cNvPr>
            <p:cNvSpPr/>
            <p:nvPr/>
          </p:nvSpPr>
          <p:spPr>
            <a:xfrm>
              <a:off x="3920062" y="1919812"/>
              <a:ext cx="1303875" cy="1303875"/>
            </a:xfrm>
            <a:prstGeom prst="ellipse">
              <a:avLst/>
            </a:prstGeom>
            <a:blipFill>
              <a:blip r:embed="rId4"/>
              <a:stretch>
                <a:fillRect/>
              </a:stretch>
            </a:blipFill>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dirty="0"/>
            </a:p>
          </p:txBody>
        </p:sp>
        <p:pic>
          <p:nvPicPr>
            <p:cNvPr id="4" name="Graphic 3">
              <a:extLst>
                <a:ext uri="{FF2B5EF4-FFF2-40B4-BE49-F238E27FC236}">
                  <a16:creationId xmlns:a16="http://schemas.microsoft.com/office/drawing/2014/main" id="{2ADFEFC5-D607-0B16-F1B4-A0EA6C8AB95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123967" y="2105216"/>
              <a:ext cx="891527" cy="914400"/>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Frequency and Pitch</a:t>
            </a:r>
            <a:endParaRPr dirty="0"/>
          </a:p>
        </p:txBody>
      </p:sp>
      <p:sp>
        <p:nvSpPr>
          <p:cNvPr id="103" name="Google Shape;103;p20"/>
          <p:cNvSpPr txBox="1">
            <a:spLocks noGrp="1"/>
          </p:cNvSpPr>
          <p:nvPr>
            <p:ph type="body" idx="1"/>
          </p:nvPr>
        </p:nvSpPr>
        <p:spPr>
          <a:xfrm>
            <a:off x="311700" y="1152475"/>
            <a:ext cx="5171100" cy="32349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dirty="0">
                <a:solidFill>
                  <a:srgbClr val="000000"/>
                </a:solidFill>
              </a:rPr>
              <a:t>Pitch is related to frequency, the higher the frequency, the higher is the pitch of the sound. If the frequency is lower, so is the pitch of the sound. A sound with a frequency of 20,000 would have an extremely high pitch.</a:t>
            </a:r>
            <a:endParaRPr sz="2000" dirty="0">
              <a:solidFill>
                <a:srgbClr val="000000"/>
              </a:solidFill>
            </a:endParaRPr>
          </a:p>
          <a:p>
            <a:pPr marL="0" lvl="0" indent="0" algn="l" rtl="0">
              <a:lnSpc>
                <a:spcPct val="150000"/>
              </a:lnSpc>
              <a:spcBef>
                <a:spcPts val="1600"/>
              </a:spcBef>
              <a:spcAft>
                <a:spcPts val="0"/>
              </a:spcAft>
              <a:buNone/>
            </a:pPr>
            <a:endParaRPr sz="2000" dirty="0">
              <a:solidFill>
                <a:srgbClr val="000000"/>
              </a:solidFill>
            </a:endParaRPr>
          </a:p>
          <a:p>
            <a:pPr marL="0" lvl="0" indent="0" algn="l" rtl="0">
              <a:lnSpc>
                <a:spcPct val="150000"/>
              </a:lnSpc>
              <a:spcBef>
                <a:spcPts val="1600"/>
              </a:spcBef>
              <a:spcAft>
                <a:spcPts val="1600"/>
              </a:spcAft>
              <a:buNone/>
            </a:pPr>
            <a:endParaRPr sz="2000" dirty="0">
              <a:solidFill>
                <a:srgbClr val="000000"/>
              </a:solidFill>
            </a:endParaRPr>
          </a:p>
        </p:txBody>
      </p:sp>
      <p:pic>
        <p:nvPicPr>
          <p:cNvPr id="104" name="Google Shape;104;p20" descr="Photo of a Philippine tarsier holding on to a branch with all four limbs. It is a small primate with very large eyes and tan colored fur."/>
          <p:cNvPicPr preferRelativeResize="0"/>
          <p:nvPr/>
        </p:nvPicPr>
        <p:blipFill rotWithShape="1">
          <a:blip r:embed="rId3">
            <a:alphaModFix/>
          </a:blip>
          <a:srcRect l="3344" t="9025" b="11242"/>
          <a:stretch/>
        </p:blipFill>
        <p:spPr>
          <a:xfrm>
            <a:off x="5559100" y="291075"/>
            <a:ext cx="3337126" cy="3670401"/>
          </a:xfrm>
          <a:prstGeom prst="rect">
            <a:avLst/>
          </a:prstGeom>
          <a:noFill/>
          <a:ln>
            <a:noFill/>
          </a:ln>
        </p:spPr>
      </p:pic>
      <p:sp>
        <p:nvSpPr>
          <p:cNvPr id="106" name="Google Shape;106;p20"/>
          <p:cNvSpPr txBox="1"/>
          <p:nvPr/>
        </p:nvSpPr>
        <p:spPr>
          <a:xfrm>
            <a:off x="7618447" y="3904918"/>
            <a:ext cx="1287600" cy="229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i="1" dirty="0">
                <a:solidFill>
                  <a:srgbClr val="0070C0"/>
                </a:solidFill>
              </a:rPr>
              <a:t>Photo by </a:t>
            </a:r>
            <a:r>
              <a:rPr lang="en" sz="700" i="1" u="sng" dirty="0">
                <a:solidFill>
                  <a:srgbClr val="0070C0"/>
                </a:solidFill>
                <a:hlinkClick r:id="rId4">
                  <a:extLst>
                    <a:ext uri="{A12FA001-AC4F-418D-AE19-62706E023703}">
                      <ahyp:hlinkClr xmlns:ahyp="http://schemas.microsoft.com/office/drawing/2018/hyperlinkcolor" val="tx"/>
                    </a:ext>
                  </a:extLst>
                </a:hlinkClick>
              </a:rPr>
              <a:t>yeowatzup</a:t>
            </a:r>
            <a:endParaRPr sz="700" i="1" dirty="0">
              <a:solidFill>
                <a:srgbClr val="0070C0"/>
              </a:solidFill>
            </a:endParaRPr>
          </a:p>
          <a:p>
            <a:pPr marL="0" lvl="0" indent="0" algn="r" rtl="0">
              <a:spcBef>
                <a:spcPts val="0"/>
              </a:spcBef>
              <a:spcAft>
                <a:spcPts val="0"/>
              </a:spcAft>
              <a:buNone/>
            </a:pPr>
            <a:endParaRPr sz="700" i="1" dirty="0">
              <a:solidFill>
                <a:srgbClr val="0070C0"/>
              </a:solidFill>
            </a:endParaRPr>
          </a:p>
        </p:txBody>
      </p:sp>
      <p:sp>
        <p:nvSpPr>
          <p:cNvPr id="105" name="Google Shape;105;p20"/>
          <p:cNvSpPr txBox="1"/>
          <p:nvPr/>
        </p:nvSpPr>
        <p:spPr>
          <a:xfrm>
            <a:off x="5482900" y="4068175"/>
            <a:ext cx="3625200" cy="93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i="1" dirty="0"/>
              <a:t>The Philippine tarsier cries out in the 70,000 Hz range - far beyond the human hearing range. </a:t>
            </a:r>
            <a:endParaRPr sz="1600"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normAutofit/>
          </a:bodyPr>
          <a:lstStyle/>
          <a:p>
            <a:r>
              <a:rPr lang="en-US" dirty="0"/>
              <a:t>Human Voice Frequency Ranges</a:t>
            </a:r>
          </a:p>
        </p:txBody>
      </p:sp>
      <p:sp>
        <p:nvSpPr>
          <p:cNvPr id="2" name="TextBox 1">
            <a:extLst>
              <a:ext uri="{FF2B5EF4-FFF2-40B4-BE49-F238E27FC236}">
                <a16:creationId xmlns:a16="http://schemas.microsoft.com/office/drawing/2014/main" id="{34A85B48-99DE-247C-7CB6-F9092C72E67F}"/>
              </a:ext>
            </a:extLst>
          </p:cNvPr>
          <p:cNvSpPr txBox="1"/>
          <p:nvPr/>
        </p:nvSpPr>
        <p:spPr>
          <a:xfrm>
            <a:off x="248088" y="934277"/>
            <a:ext cx="8584211" cy="3293209"/>
          </a:xfrm>
          <a:prstGeom prst="rect">
            <a:avLst/>
          </a:prstGeom>
          <a:noFill/>
        </p:spPr>
        <p:txBody>
          <a:bodyPr wrap="square" rtlCol="0">
            <a:spAutoFit/>
          </a:bodyPr>
          <a:lstStyle/>
          <a:p>
            <a:r>
              <a:rPr lang="en-US" sz="2400" b="1" dirty="0">
                <a:solidFill>
                  <a:srgbClr val="0E0E0E"/>
                </a:solidFill>
                <a:effectLst/>
                <a:latin typeface=".SF NS"/>
              </a:rPr>
              <a:t>Speaking Voice:</a:t>
            </a:r>
          </a:p>
          <a:p>
            <a:pPr marL="342900" indent="-342900">
              <a:buFont typeface="Arial" panose="020B0604020202020204" pitchFamily="34" charset="0"/>
              <a:buChar char="•"/>
            </a:pPr>
            <a:r>
              <a:rPr lang="en-US" sz="2000" b="1" dirty="0">
                <a:solidFill>
                  <a:srgbClr val="0E0E0E"/>
                </a:solidFill>
                <a:effectLst/>
                <a:latin typeface=".SF NS"/>
              </a:rPr>
              <a:t>Men</a:t>
            </a:r>
            <a:r>
              <a:rPr lang="en-US" sz="2000" dirty="0">
                <a:solidFill>
                  <a:srgbClr val="0E0E0E"/>
                </a:solidFill>
                <a:effectLst/>
                <a:latin typeface=".SF NS"/>
              </a:rPr>
              <a:t>: average speaking pitch for men is </a:t>
            </a:r>
            <a:r>
              <a:rPr lang="en-US" sz="2000" b="1" dirty="0">
                <a:solidFill>
                  <a:srgbClr val="0E0E0E"/>
                </a:solidFill>
                <a:effectLst/>
                <a:latin typeface=".SF NS"/>
              </a:rPr>
              <a:t>85 Hz to 180 Hz</a:t>
            </a:r>
            <a:r>
              <a:rPr lang="en-US" sz="2000" dirty="0">
                <a:solidFill>
                  <a:srgbClr val="0E0E0E"/>
                </a:solidFill>
                <a:effectLst/>
                <a:latin typeface=".SF NS"/>
              </a:rPr>
              <a:t>.</a:t>
            </a:r>
          </a:p>
          <a:p>
            <a:pPr marL="342900" indent="-342900">
              <a:buFont typeface="Arial" panose="020B0604020202020204" pitchFamily="34" charset="0"/>
              <a:buChar char="•"/>
            </a:pPr>
            <a:r>
              <a:rPr lang="en-US" sz="2000" b="1" dirty="0">
                <a:solidFill>
                  <a:srgbClr val="0E0E0E"/>
                </a:solidFill>
                <a:effectLst/>
                <a:latin typeface=".SF NS"/>
              </a:rPr>
              <a:t>Women</a:t>
            </a:r>
            <a:r>
              <a:rPr lang="en-US" sz="2000" dirty="0">
                <a:solidFill>
                  <a:srgbClr val="0E0E0E"/>
                </a:solidFill>
                <a:effectLst/>
                <a:latin typeface=".SF NS"/>
              </a:rPr>
              <a:t>: average speaking pitch for women is </a:t>
            </a:r>
            <a:r>
              <a:rPr lang="en-US" sz="2000" b="1" dirty="0">
                <a:solidFill>
                  <a:srgbClr val="0E0E0E"/>
                </a:solidFill>
                <a:effectLst/>
                <a:latin typeface=".SF NS"/>
              </a:rPr>
              <a:t>165 Hz to 255 Hz</a:t>
            </a:r>
            <a:r>
              <a:rPr lang="en-US" sz="2000" dirty="0">
                <a:solidFill>
                  <a:srgbClr val="0E0E0E"/>
                </a:solidFill>
                <a:effectLst/>
                <a:latin typeface=".SF NS"/>
              </a:rPr>
              <a:t>.</a:t>
            </a:r>
          </a:p>
          <a:p>
            <a:pPr marL="342900" indent="-342900">
              <a:buFont typeface="Arial" panose="020B0604020202020204" pitchFamily="34" charset="0"/>
              <a:buChar char="•"/>
            </a:pPr>
            <a:endParaRPr lang="en-US" sz="2000" dirty="0">
              <a:solidFill>
                <a:srgbClr val="0E0E0E"/>
              </a:solidFill>
              <a:effectLst/>
              <a:latin typeface=".SF NS"/>
            </a:endParaRPr>
          </a:p>
          <a:p>
            <a:r>
              <a:rPr lang="en-US" sz="2400" b="1" dirty="0">
                <a:solidFill>
                  <a:srgbClr val="0E0E0E"/>
                </a:solidFill>
                <a:effectLst/>
                <a:latin typeface=".SF NS"/>
              </a:rPr>
              <a:t>Singing Voice:</a:t>
            </a:r>
          </a:p>
          <a:p>
            <a:r>
              <a:rPr lang="en-US" sz="2000" dirty="0">
                <a:solidFill>
                  <a:srgbClr val="0E0E0E"/>
                </a:solidFill>
                <a:effectLst/>
                <a:latin typeface=".SF NS"/>
              </a:rPr>
              <a:t>• </a:t>
            </a:r>
            <a:r>
              <a:rPr lang="en-US" sz="2000" b="1" dirty="0">
                <a:solidFill>
                  <a:srgbClr val="0E0E0E"/>
                </a:solidFill>
                <a:effectLst/>
                <a:latin typeface=".SF NS"/>
              </a:rPr>
              <a:t>Men</a:t>
            </a:r>
            <a:r>
              <a:rPr lang="en-US" sz="2000" dirty="0">
                <a:solidFill>
                  <a:srgbClr val="0E0E0E"/>
                </a:solidFill>
                <a:effectLst/>
                <a:latin typeface=".SF NS"/>
              </a:rPr>
              <a:t>:</a:t>
            </a:r>
          </a:p>
          <a:p>
            <a:pPr lvl="1"/>
            <a:r>
              <a:rPr lang="en-US" sz="2000" dirty="0">
                <a:solidFill>
                  <a:srgbClr val="0E0E0E"/>
                </a:solidFill>
                <a:effectLst/>
                <a:latin typeface=".SF NS"/>
              </a:rPr>
              <a:t>• Bass: 82 Hz to 294 Hz</a:t>
            </a:r>
          </a:p>
          <a:p>
            <a:pPr lvl="1"/>
            <a:r>
              <a:rPr lang="en-US" sz="2000" dirty="0">
                <a:solidFill>
                  <a:srgbClr val="0E0E0E"/>
                </a:solidFill>
                <a:effectLst/>
                <a:latin typeface=".SF NS"/>
              </a:rPr>
              <a:t>• Baritone: 98 Hz to 392 Hz</a:t>
            </a:r>
          </a:p>
          <a:p>
            <a:pPr lvl="1"/>
            <a:r>
              <a:rPr lang="en-US" sz="2000" dirty="0">
                <a:solidFill>
                  <a:srgbClr val="0E0E0E"/>
                </a:solidFill>
                <a:effectLst/>
                <a:latin typeface=".SF NS"/>
              </a:rPr>
              <a:t>• Tenor: 130 Hz to 523 Hz</a:t>
            </a:r>
          </a:p>
          <a:p>
            <a:endParaRPr lang="en-US" sz="2000" dirty="0">
              <a:solidFill>
                <a:srgbClr val="0E0E0E"/>
              </a:solidFill>
              <a:effectLst/>
              <a:latin typeface=".SF NS"/>
            </a:endParaRPr>
          </a:p>
        </p:txBody>
      </p:sp>
      <p:sp>
        <p:nvSpPr>
          <p:cNvPr id="4" name="TextBox 3">
            <a:extLst>
              <a:ext uri="{FF2B5EF4-FFF2-40B4-BE49-F238E27FC236}">
                <a16:creationId xmlns:a16="http://schemas.microsoft.com/office/drawing/2014/main" id="{00D8CEA6-CB5A-2D67-DEEC-6FCCBF6174AA}"/>
              </a:ext>
            </a:extLst>
          </p:cNvPr>
          <p:cNvSpPr txBox="1"/>
          <p:nvPr/>
        </p:nvSpPr>
        <p:spPr>
          <a:xfrm>
            <a:off x="3609209" y="2580881"/>
            <a:ext cx="4635062" cy="1323439"/>
          </a:xfrm>
          <a:prstGeom prst="rect">
            <a:avLst/>
          </a:prstGeom>
          <a:noFill/>
        </p:spPr>
        <p:txBody>
          <a:bodyPr wrap="square">
            <a:spAutoFit/>
          </a:bodyPr>
          <a:lstStyle/>
          <a:p>
            <a:r>
              <a:rPr lang="en-US" sz="2000" dirty="0">
                <a:solidFill>
                  <a:srgbClr val="0E0E0E"/>
                </a:solidFill>
                <a:effectLst/>
                <a:latin typeface=".SF NS"/>
              </a:rPr>
              <a:t>• </a:t>
            </a:r>
            <a:r>
              <a:rPr lang="en-US" sz="2000" b="1" dirty="0">
                <a:solidFill>
                  <a:srgbClr val="0E0E0E"/>
                </a:solidFill>
                <a:effectLst/>
                <a:latin typeface=".SF NS"/>
              </a:rPr>
              <a:t>Women</a:t>
            </a:r>
            <a:r>
              <a:rPr lang="en-US" sz="2000" dirty="0">
                <a:solidFill>
                  <a:srgbClr val="0E0E0E"/>
                </a:solidFill>
                <a:effectLst/>
                <a:latin typeface=".SF NS"/>
              </a:rPr>
              <a:t>:</a:t>
            </a:r>
          </a:p>
          <a:p>
            <a:pPr lvl="1"/>
            <a:r>
              <a:rPr lang="en-US" sz="2000" dirty="0">
                <a:solidFill>
                  <a:srgbClr val="0E0E0E"/>
                </a:solidFill>
                <a:effectLst/>
                <a:latin typeface=".SF NS"/>
              </a:rPr>
              <a:t>• Alto: 175 Hz to 698 Hz</a:t>
            </a:r>
          </a:p>
          <a:p>
            <a:pPr lvl="1"/>
            <a:r>
              <a:rPr lang="en-US" sz="2000" dirty="0">
                <a:solidFill>
                  <a:srgbClr val="0E0E0E"/>
                </a:solidFill>
                <a:effectLst/>
                <a:latin typeface=".SF NS"/>
              </a:rPr>
              <a:t>• Mezzo-Soprano: 220 Hz to 880 Hz</a:t>
            </a:r>
          </a:p>
          <a:p>
            <a:pPr lvl="1"/>
            <a:r>
              <a:rPr lang="en-US" sz="2000" dirty="0">
                <a:solidFill>
                  <a:srgbClr val="0E0E0E"/>
                </a:solidFill>
                <a:effectLst/>
                <a:latin typeface=".SF NS"/>
              </a:rPr>
              <a:t>• Soprano: 261 Hz to 1046 Hz</a:t>
            </a:r>
          </a:p>
        </p:txBody>
      </p:sp>
    </p:spTree>
    <p:extLst>
      <p:ext uri="{BB962C8B-B14F-4D97-AF65-F5344CB8AC3E}">
        <p14:creationId xmlns:p14="http://schemas.microsoft.com/office/powerpoint/2010/main" val="361889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558E1-AA8B-C5E8-B5CB-35C7D80E6F34}"/>
              </a:ext>
            </a:extLst>
          </p:cNvPr>
          <p:cNvSpPr>
            <a:spLocks noGrp="1"/>
          </p:cNvSpPr>
          <p:nvPr>
            <p:ph type="title"/>
          </p:nvPr>
        </p:nvSpPr>
        <p:spPr>
          <a:xfrm>
            <a:off x="367359" y="1729950"/>
            <a:ext cx="6677497" cy="841800"/>
          </a:xfrm>
        </p:spPr>
        <p:txBody>
          <a:bodyPr/>
          <a:lstStyle/>
          <a:p>
            <a:r>
              <a:rPr lang="en-US" sz="5400" dirty="0"/>
              <a:t>Microphones and Recording</a:t>
            </a:r>
            <a:br>
              <a:rPr lang="en-US" sz="5400" dirty="0"/>
            </a:br>
            <a:r>
              <a:rPr lang="en-US" sz="7200" dirty="0"/>
              <a:t>Sound</a:t>
            </a:r>
          </a:p>
        </p:txBody>
      </p:sp>
    </p:spTree>
    <p:extLst>
      <p:ext uri="{BB962C8B-B14F-4D97-AF65-F5344CB8AC3E}">
        <p14:creationId xmlns:p14="http://schemas.microsoft.com/office/powerpoint/2010/main" val="2356773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99ED1-050A-FD82-6731-E5AA162E21A8}"/>
              </a:ext>
            </a:extLst>
          </p:cNvPr>
          <p:cNvSpPr txBox="1"/>
          <p:nvPr/>
        </p:nvSpPr>
        <p:spPr>
          <a:xfrm>
            <a:off x="2246243" y="4737773"/>
            <a:ext cx="5456583" cy="307777"/>
          </a:xfrm>
          <a:prstGeom prst="rect">
            <a:avLst/>
          </a:prstGeom>
          <a:noFill/>
        </p:spPr>
        <p:txBody>
          <a:bodyPr wrap="square">
            <a:spAutoFit/>
          </a:bodyPr>
          <a:lstStyle/>
          <a:p>
            <a:r>
              <a:rPr lang="en-US" dirty="0">
                <a:hlinkClick r:id="rId3"/>
              </a:rPr>
              <a:t>https://www.youtube.com/watch?v=d_crXXbuEKE</a:t>
            </a:r>
            <a:r>
              <a:rPr lang="en-US" dirty="0"/>
              <a:t> </a:t>
            </a:r>
          </a:p>
        </p:txBody>
      </p:sp>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How does a Microphone work</a:t>
            </a:r>
          </a:p>
        </p:txBody>
      </p:sp>
      <p:pic>
        <p:nvPicPr>
          <p:cNvPr id="2" name="Online Media 1" descr="How do microphones work? - Recording Explained">
            <a:hlinkClick r:id="" action="ppaction://media"/>
            <a:extLst>
              <a:ext uri="{FF2B5EF4-FFF2-40B4-BE49-F238E27FC236}">
                <a16:creationId xmlns:a16="http://schemas.microsoft.com/office/drawing/2014/main" id="{EABA5F4E-4613-88AE-C066-87CB23142C99}"/>
              </a:ext>
            </a:extLst>
          </p:cNvPr>
          <p:cNvPicPr>
            <a:picLocks noRot="1" noChangeAspect="1"/>
          </p:cNvPicPr>
          <p:nvPr>
            <a:videoFile r:link="rId1"/>
          </p:nvPr>
        </p:nvPicPr>
        <p:blipFill>
          <a:blip r:embed="rId4"/>
          <a:stretch>
            <a:fillRect/>
          </a:stretch>
        </p:blipFill>
        <p:spPr>
          <a:xfrm>
            <a:off x="1292087" y="657787"/>
            <a:ext cx="6775091" cy="3827926"/>
          </a:xfrm>
          <a:prstGeom prst="rect">
            <a:avLst/>
          </a:prstGeom>
        </p:spPr>
      </p:pic>
    </p:spTree>
    <p:extLst>
      <p:ext uri="{BB962C8B-B14F-4D97-AF65-F5344CB8AC3E}">
        <p14:creationId xmlns:p14="http://schemas.microsoft.com/office/powerpoint/2010/main" val="366236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99ED1-050A-FD82-6731-E5AA162E21A8}"/>
              </a:ext>
            </a:extLst>
          </p:cNvPr>
          <p:cNvSpPr txBox="1"/>
          <p:nvPr/>
        </p:nvSpPr>
        <p:spPr>
          <a:xfrm>
            <a:off x="765311" y="4641574"/>
            <a:ext cx="6042992" cy="369332"/>
          </a:xfrm>
          <a:prstGeom prst="rect">
            <a:avLst/>
          </a:prstGeom>
          <a:noFill/>
        </p:spPr>
        <p:txBody>
          <a:bodyPr wrap="square">
            <a:spAutoFit/>
          </a:bodyPr>
          <a:lstStyle/>
          <a:p>
            <a:r>
              <a:rPr lang="en-US" dirty="0">
                <a:hlinkClick r:id="rId3"/>
              </a:rPr>
              <a:t>https://www.youtube.com/watch?v=PE6Qn4ZiEyo</a:t>
            </a:r>
            <a:r>
              <a:rPr lang="en-US" dirty="0"/>
              <a:t> </a:t>
            </a:r>
          </a:p>
        </p:txBody>
      </p:sp>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Two common Microphone Types</a:t>
            </a:r>
          </a:p>
        </p:txBody>
      </p:sp>
      <p:pic>
        <p:nvPicPr>
          <p:cNvPr id="4" name="Online Media 3" descr="A Quick Guide to Microphones">
            <a:hlinkClick r:id="" action="ppaction://media"/>
            <a:extLst>
              <a:ext uri="{FF2B5EF4-FFF2-40B4-BE49-F238E27FC236}">
                <a16:creationId xmlns:a16="http://schemas.microsoft.com/office/drawing/2014/main" id="{43A35F88-5CD1-F043-4316-27874751116A}"/>
              </a:ext>
            </a:extLst>
          </p:cNvPr>
          <p:cNvPicPr>
            <a:picLocks noRot="1" noChangeAspect="1"/>
          </p:cNvPicPr>
          <p:nvPr>
            <a:videoFile r:link="rId1"/>
          </p:nvPr>
        </p:nvPicPr>
        <p:blipFill>
          <a:blip r:embed="rId4"/>
          <a:stretch>
            <a:fillRect/>
          </a:stretch>
        </p:blipFill>
        <p:spPr>
          <a:xfrm>
            <a:off x="232059" y="925996"/>
            <a:ext cx="6576244" cy="3715578"/>
          </a:xfrm>
          <a:prstGeom prst="rect">
            <a:avLst/>
          </a:prstGeom>
        </p:spPr>
      </p:pic>
      <p:sp>
        <p:nvSpPr>
          <p:cNvPr id="6" name="TextBox 5">
            <a:extLst>
              <a:ext uri="{FF2B5EF4-FFF2-40B4-BE49-F238E27FC236}">
                <a16:creationId xmlns:a16="http://schemas.microsoft.com/office/drawing/2014/main" id="{E437A790-4AD1-CB07-0C0D-AFCE8FD661C5}"/>
              </a:ext>
            </a:extLst>
          </p:cNvPr>
          <p:cNvSpPr txBox="1"/>
          <p:nvPr/>
        </p:nvSpPr>
        <p:spPr>
          <a:xfrm>
            <a:off x="6808303" y="1613585"/>
            <a:ext cx="2146852" cy="2062103"/>
          </a:xfrm>
          <a:prstGeom prst="rect">
            <a:avLst/>
          </a:prstGeom>
          <a:noFill/>
        </p:spPr>
        <p:txBody>
          <a:bodyPr wrap="square" rtlCol="0">
            <a:spAutoFit/>
          </a:bodyPr>
          <a:lstStyle/>
          <a:p>
            <a:r>
              <a:rPr lang="en-US" dirty="0"/>
              <a:t>The two main types are</a:t>
            </a:r>
          </a:p>
          <a:p>
            <a:r>
              <a:rPr lang="en-US" sz="2800" b="1" dirty="0"/>
              <a:t>Dynamic</a:t>
            </a:r>
          </a:p>
          <a:p>
            <a:r>
              <a:rPr lang="en-US" dirty="0"/>
              <a:t>And</a:t>
            </a:r>
          </a:p>
          <a:p>
            <a:r>
              <a:rPr lang="en-US" sz="2800" b="1" dirty="0"/>
              <a:t>Condenser</a:t>
            </a:r>
          </a:p>
          <a:p>
            <a:endParaRPr lang="en-US" dirty="0"/>
          </a:p>
        </p:txBody>
      </p:sp>
    </p:spTree>
    <p:extLst>
      <p:ext uri="{BB962C8B-B14F-4D97-AF65-F5344CB8AC3E}">
        <p14:creationId xmlns:p14="http://schemas.microsoft.com/office/powerpoint/2010/main" val="367235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C125A-32E4-6681-E3AC-FFBCC21130BE}"/>
              </a:ext>
            </a:extLst>
          </p:cNvPr>
          <p:cNvSpPr>
            <a:spLocks noGrp="1"/>
          </p:cNvSpPr>
          <p:nvPr>
            <p:ph type="title"/>
          </p:nvPr>
        </p:nvSpPr>
        <p:spPr>
          <a:xfrm>
            <a:off x="1912883" y="277474"/>
            <a:ext cx="3941379" cy="432197"/>
          </a:xfrm>
        </p:spPr>
        <p:txBody>
          <a:bodyPr>
            <a:normAutofit fontScale="90000"/>
          </a:bodyPr>
          <a:lstStyle/>
          <a:p>
            <a:pPr algn="ctr"/>
            <a:r>
              <a:rPr lang="en-US" dirty="0"/>
              <a:t>Dynamic </a:t>
            </a:r>
            <a:br>
              <a:rPr lang="en-US" dirty="0"/>
            </a:br>
            <a:r>
              <a:rPr lang="en-US" dirty="0"/>
              <a:t>vs </a:t>
            </a:r>
            <a:br>
              <a:rPr lang="en-US" dirty="0"/>
            </a:br>
            <a:r>
              <a:rPr lang="en-US" dirty="0"/>
              <a:t>Condenser Mics</a:t>
            </a:r>
          </a:p>
        </p:txBody>
      </p:sp>
      <p:sp>
        <p:nvSpPr>
          <p:cNvPr id="3" name="Text Placeholder 2">
            <a:extLst>
              <a:ext uri="{FF2B5EF4-FFF2-40B4-BE49-F238E27FC236}">
                <a16:creationId xmlns:a16="http://schemas.microsoft.com/office/drawing/2014/main" id="{75EB195C-0A35-3BCC-9E1E-F492EB2CC8A7}"/>
              </a:ext>
            </a:extLst>
          </p:cNvPr>
          <p:cNvSpPr>
            <a:spLocks noGrp="1"/>
          </p:cNvSpPr>
          <p:nvPr>
            <p:ph type="body" idx="1"/>
          </p:nvPr>
        </p:nvSpPr>
        <p:spPr>
          <a:xfrm>
            <a:off x="343273" y="1620737"/>
            <a:ext cx="3139217" cy="432197"/>
          </a:xfrm>
        </p:spPr>
        <p:txBody>
          <a:bodyPr/>
          <a:lstStyle/>
          <a:p>
            <a:r>
              <a:rPr lang="en-US" dirty="0"/>
              <a:t>Dynamic</a:t>
            </a:r>
          </a:p>
        </p:txBody>
      </p:sp>
      <p:sp>
        <p:nvSpPr>
          <p:cNvPr id="4" name="Content Placeholder 3">
            <a:extLst>
              <a:ext uri="{FF2B5EF4-FFF2-40B4-BE49-F238E27FC236}">
                <a16:creationId xmlns:a16="http://schemas.microsoft.com/office/drawing/2014/main" id="{52C6E22D-D8A9-D11D-9953-9295C86D06A1}"/>
              </a:ext>
            </a:extLst>
          </p:cNvPr>
          <p:cNvSpPr>
            <a:spLocks noGrp="1"/>
          </p:cNvSpPr>
          <p:nvPr>
            <p:ph sz="half" idx="2"/>
          </p:nvPr>
        </p:nvSpPr>
        <p:spPr>
          <a:xfrm>
            <a:off x="343274" y="2052934"/>
            <a:ext cx="3139217" cy="2478088"/>
          </a:xfrm>
        </p:spPr>
        <p:txBody>
          <a:bodyPr>
            <a:normAutofit fontScale="92500" lnSpcReduction="10000"/>
          </a:bodyPr>
          <a:lstStyle/>
          <a:p>
            <a:r>
              <a:rPr lang="en-US" b="1" dirty="0">
                <a:solidFill>
                  <a:srgbClr val="0E0E0E"/>
                </a:solidFill>
                <a:effectLst/>
                <a:latin typeface=".SF NS"/>
              </a:rPr>
              <a:t>Durability</a:t>
            </a:r>
            <a:r>
              <a:rPr lang="en-US" dirty="0">
                <a:solidFill>
                  <a:srgbClr val="0E0E0E"/>
                </a:solidFill>
                <a:effectLst/>
                <a:latin typeface=".SF NS"/>
              </a:rPr>
              <a:t>: Dynamic microphones are known for their robust construction,</a:t>
            </a:r>
          </a:p>
          <a:p>
            <a:r>
              <a:rPr lang="en-US" b="1" dirty="0">
                <a:solidFill>
                  <a:srgbClr val="0E0E0E"/>
                </a:solidFill>
                <a:effectLst/>
                <a:latin typeface=".SF NS"/>
              </a:rPr>
              <a:t>Lower Sensitivity</a:t>
            </a:r>
            <a:r>
              <a:rPr lang="en-US" dirty="0">
                <a:solidFill>
                  <a:srgbClr val="0E0E0E"/>
                </a:solidFill>
                <a:effectLst/>
                <a:latin typeface=".SF NS"/>
              </a:rPr>
              <a:t>: They are less sensitive to high frequencies and quiet sounds</a:t>
            </a:r>
          </a:p>
          <a:p>
            <a:r>
              <a:rPr lang="en-US" b="1" dirty="0">
                <a:solidFill>
                  <a:srgbClr val="0E0E0E"/>
                </a:solidFill>
                <a:effectLst/>
                <a:latin typeface=".SF NS"/>
              </a:rPr>
              <a:t>No External Power Required</a:t>
            </a:r>
          </a:p>
          <a:p>
            <a:r>
              <a:rPr lang="en-US" b="1" dirty="0">
                <a:solidFill>
                  <a:srgbClr val="0E0E0E"/>
                </a:solidFill>
                <a:effectLst/>
                <a:latin typeface=".SF NS"/>
              </a:rPr>
              <a:t>USES</a:t>
            </a:r>
          </a:p>
          <a:p>
            <a:pPr lvl="1"/>
            <a:r>
              <a:rPr lang="en-US" b="1" dirty="0">
                <a:solidFill>
                  <a:srgbClr val="0E0E0E"/>
                </a:solidFill>
                <a:effectLst/>
                <a:latin typeface=".SF NS"/>
              </a:rPr>
              <a:t>Live Performances</a:t>
            </a:r>
            <a:endParaRPr lang="en-US" dirty="0">
              <a:solidFill>
                <a:srgbClr val="0E0E0E"/>
              </a:solidFill>
              <a:effectLst/>
              <a:latin typeface=".SF NS"/>
            </a:endParaRPr>
          </a:p>
          <a:p>
            <a:pPr lvl="1"/>
            <a:r>
              <a:rPr lang="en-US" b="1" dirty="0">
                <a:solidFill>
                  <a:srgbClr val="0E0E0E"/>
                </a:solidFill>
                <a:effectLst/>
                <a:latin typeface=".SF NS"/>
              </a:rPr>
              <a:t>Podcasting and Broadcasting</a:t>
            </a:r>
            <a:r>
              <a:rPr lang="en-US" dirty="0">
                <a:solidFill>
                  <a:srgbClr val="0E0E0E"/>
                </a:solidFill>
                <a:effectLst/>
                <a:latin typeface=".SF NS"/>
              </a:rPr>
              <a:t>: </a:t>
            </a:r>
          </a:p>
          <a:p>
            <a:endParaRPr lang="en-US" dirty="0"/>
          </a:p>
        </p:txBody>
      </p:sp>
      <p:sp>
        <p:nvSpPr>
          <p:cNvPr id="5" name="Text Placeholder 4">
            <a:extLst>
              <a:ext uri="{FF2B5EF4-FFF2-40B4-BE49-F238E27FC236}">
                <a16:creationId xmlns:a16="http://schemas.microsoft.com/office/drawing/2014/main" id="{1A85EE57-E76E-4525-077D-11DACFA92AD3}"/>
              </a:ext>
            </a:extLst>
          </p:cNvPr>
          <p:cNvSpPr>
            <a:spLocks noGrp="1"/>
          </p:cNvSpPr>
          <p:nvPr>
            <p:ph type="body" sz="quarter" idx="3"/>
          </p:nvPr>
        </p:nvSpPr>
        <p:spPr/>
        <p:txBody>
          <a:bodyPr/>
          <a:lstStyle/>
          <a:p>
            <a:pPr algn="r"/>
            <a:r>
              <a:rPr lang="en-US" dirty="0"/>
              <a:t>Condenser</a:t>
            </a:r>
          </a:p>
        </p:txBody>
      </p:sp>
      <p:sp>
        <p:nvSpPr>
          <p:cNvPr id="6" name="Content Placeholder 5">
            <a:extLst>
              <a:ext uri="{FF2B5EF4-FFF2-40B4-BE49-F238E27FC236}">
                <a16:creationId xmlns:a16="http://schemas.microsoft.com/office/drawing/2014/main" id="{9B4DE60F-4A68-C62A-A199-9BA49D56248C}"/>
              </a:ext>
            </a:extLst>
          </p:cNvPr>
          <p:cNvSpPr>
            <a:spLocks noGrp="1"/>
          </p:cNvSpPr>
          <p:nvPr>
            <p:ph sz="quarter" idx="4"/>
          </p:nvPr>
        </p:nvSpPr>
        <p:spPr>
          <a:xfrm>
            <a:off x="3816288" y="2052934"/>
            <a:ext cx="3139213" cy="2886928"/>
          </a:xfrm>
        </p:spPr>
        <p:txBody>
          <a:bodyPr>
            <a:normAutofit fontScale="92500" lnSpcReduction="10000"/>
          </a:bodyPr>
          <a:lstStyle/>
          <a:p>
            <a:r>
              <a:rPr lang="en-US" b="1" dirty="0">
                <a:solidFill>
                  <a:srgbClr val="0E0E0E"/>
                </a:solidFill>
                <a:effectLst/>
                <a:latin typeface=".SF NS"/>
              </a:rPr>
              <a:t>Sensitive</a:t>
            </a:r>
            <a:r>
              <a:rPr lang="en-US" dirty="0">
                <a:solidFill>
                  <a:srgbClr val="0E0E0E"/>
                </a:solidFill>
                <a:effectLst/>
                <a:latin typeface=".SF NS"/>
              </a:rPr>
              <a:t>: operate based on the principle of capacitance. </a:t>
            </a:r>
          </a:p>
          <a:p>
            <a:r>
              <a:rPr lang="en-US" b="1" dirty="0">
                <a:solidFill>
                  <a:srgbClr val="0E0E0E"/>
                </a:solidFill>
                <a:effectLst/>
                <a:latin typeface=".SF NS"/>
              </a:rPr>
              <a:t>Higher Sensitivity</a:t>
            </a:r>
            <a:r>
              <a:rPr lang="en-US" dirty="0">
                <a:solidFill>
                  <a:srgbClr val="0E0E0E"/>
                </a:solidFill>
                <a:effectLst/>
                <a:latin typeface=".SF NS"/>
              </a:rPr>
              <a:t>: Condenser capture more detail and higher frequencies.</a:t>
            </a:r>
          </a:p>
          <a:p>
            <a:r>
              <a:rPr lang="en-US" b="1" dirty="0">
                <a:solidFill>
                  <a:srgbClr val="0E0E0E"/>
                </a:solidFill>
                <a:effectLst/>
                <a:latin typeface=".SF NS"/>
              </a:rPr>
              <a:t>Wider Frequency Response</a:t>
            </a:r>
            <a:r>
              <a:rPr lang="en-US" dirty="0">
                <a:solidFill>
                  <a:srgbClr val="0E0E0E"/>
                </a:solidFill>
                <a:effectLst/>
                <a:latin typeface=".SF NS"/>
              </a:rPr>
              <a:t>: ideal for capturing the nuances of voice and acoustic instruments.</a:t>
            </a:r>
          </a:p>
          <a:p>
            <a:r>
              <a:rPr lang="en-US" dirty="0">
                <a:solidFill>
                  <a:srgbClr val="0E0E0E"/>
                </a:solidFill>
                <a:effectLst/>
                <a:latin typeface=".SF NS"/>
              </a:rPr>
              <a:t>•</a:t>
            </a:r>
            <a:r>
              <a:rPr lang="en-US" b="1" dirty="0">
                <a:solidFill>
                  <a:srgbClr val="0E0E0E"/>
                </a:solidFill>
                <a:effectLst/>
                <a:latin typeface=".SF NS"/>
              </a:rPr>
              <a:t>Phantom Power Required</a:t>
            </a:r>
            <a:r>
              <a:rPr lang="en-US" dirty="0">
                <a:solidFill>
                  <a:srgbClr val="0E0E0E"/>
                </a:solidFill>
                <a:effectLst/>
                <a:latin typeface=".SF NS"/>
              </a:rPr>
              <a:t>: they require </a:t>
            </a:r>
            <a:r>
              <a:rPr lang="en-US" b="1" dirty="0">
                <a:solidFill>
                  <a:srgbClr val="0E0E0E"/>
                </a:solidFill>
                <a:effectLst/>
                <a:latin typeface=".SF NS"/>
              </a:rPr>
              <a:t>phantom power</a:t>
            </a:r>
            <a:r>
              <a:rPr lang="en-US" dirty="0">
                <a:solidFill>
                  <a:srgbClr val="0E0E0E"/>
                </a:solidFill>
                <a:effectLst/>
                <a:latin typeface=".SF NS"/>
              </a:rPr>
              <a:t> for the capacitor and to amplify the signal.</a:t>
            </a:r>
          </a:p>
          <a:p>
            <a:r>
              <a:rPr lang="en-US" dirty="0">
                <a:solidFill>
                  <a:srgbClr val="0E0E0E"/>
                </a:solidFill>
                <a:latin typeface=".SF NS"/>
              </a:rPr>
              <a:t>USES</a:t>
            </a:r>
          </a:p>
          <a:p>
            <a:pPr lvl="1"/>
            <a:r>
              <a:rPr lang="en-US" dirty="0">
                <a:solidFill>
                  <a:srgbClr val="0E0E0E"/>
                </a:solidFill>
                <a:effectLst/>
                <a:latin typeface=".SF NS"/>
              </a:rPr>
              <a:t>Studio Recording</a:t>
            </a:r>
          </a:p>
          <a:p>
            <a:pPr lvl="1"/>
            <a:r>
              <a:rPr lang="en-US" dirty="0">
                <a:solidFill>
                  <a:srgbClr val="0E0E0E"/>
                </a:solidFill>
                <a:latin typeface=".SF NS"/>
              </a:rPr>
              <a:t>Voiceover work</a:t>
            </a:r>
            <a:endParaRPr lang="en-US" dirty="0">
              <a:solidFill>
                <a:srgbClr val="0E0E0E"/>
              </a:solidFill>
              <a:effectLst/>
              <a:latin typeface=".SF NS"/>
            </a:endParaRPr>
          </a:p>
          <a:p>
            <a:endParaRPr lang="en-US" dirty="0">
              <a:solidFill>
                <a:srgbClr val="0E0E0E"/>
              </a:solidFill>
              <a:effectLst/>
              <a:latin typeface=".SF NS"/>
            </a:endParaRPr>
          </a:p>
          <a:p>
            <a:endParaRPr lang="en-US" dirty="0">
              <a:solidFill>
                <a:srgbClr val="0E0E0E"/>
              </a:solidFill>
              <a:effectLst/>
              <a:latin typeface=".SF NS"/>
            </a:endParaRPr>
          </a:p>
          <a:p>
            <a:endParaRPr lang="en-US" dirty="0"/>
          </a:p>
        </p:txBody>
      </p:sp>
      <p:pic>
        <p:nvPicPr>
          <p:cNvPr id="10" name="Picture 9">
            <a:extLst>
              <a:ext uri="{FF2B5EF4-FFF2-40B4-BE49-F238E27FC236}">
                <a16:creationId xmlns:a16="http://schemas.microsoft.com/office/drawing/2014/main" id="{E0E7A24C-C31F-F18C-4E59-3FED8BD2AB1D}"/>
              </a:ext>
            </a:extLst>
          </p:cNvPr>
          <p:cNvPicPr>
            <a:picLocks noChangeAspect="1"/>
          </p:cNvPicPr>
          <p:nvPr/>
        </p:nvPicPr>
        <p:blipFill>
          <a:blip r:embed="rId2"/>
          <a:srcRect t="15486" b="10155"/>
          <a:stretch/>
        </p:blipFill>
        <p:spPr>
          <a:xfrm>
            <a:off x="5854262" y="367337"/>
            <a:ext cx="1043165" cy="1163537"/>
          </a:xfrm>
          <a:prstGeom prst="rect">
            <a:avLst/>
          </a:prstGeom>
        </p:spPr>
      </p:pic>
      <p:pic>
        <p:nvPicPr>
          <p:cNvPr id="12" name="Picture 11">
            <a:extLst>
              <a:ext uri="{FF2B5EF4-FFF2-40B4-BE49-F238E27FC236}">
                <a16:creationId xmlns:a16="http://schemas.microsoft.com/office/drawing/2014/main" id="{5F6F5267-B4B2-B21E-8A12-D8B9CD9A3979}"/>
              </a:ext>
            </a:extLst>
          </p:cNvPr>
          <p:cNvPicPr>
            <a:picLocks noChangeAspect="1"/>
          </p:cNvPicPr>
          <p:nvPr/>
        </p:nvPicPr>
        <p:blipFill>
          <a:blip r:embed="rId3"/>
          <a:srcRect l="-1" t="5572" r="43744" b="68857"/>
          <a:stretch/>
        </p:blipFill>
        <p:spPr>
          <a:xfrm>
            <a:off x="343273" y="367337"/>
            <a:ext cx="1706569" cy="1163537"/>
          </a:xfrm>
          <a:prstGeom prst="rect">
            <a:avLst/>
          </a:prstGeom>
        </p:spPr>
      </p:pic>
    </p:spTree>
    <p:extLst>
      <p:ext uri="{BB962C8B-B14F-4D97-AF65-F5344CB8AC3E}">
        <p14:creationId xmlns:p14="http://schemas.microsoft.com/office/powerpoint/2010/main" val="259766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5"/>
          <p:cNvSpPr txBox="1">
            <a:spLocks noGrp="1"/>
          </p:cNvSpPr>
          <p:nvPr>
            <p:ph type="title"/>
          </p:nvPr>
        </p:nvSpPr>
        <p:spPr>
          <a:xfrm>
            <a:off x="311700" y="336692"/>
            <a:ext cx="4283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Recording audio: capturing sound</a:t>
            </a:r>
            <a:endParaRPr dirty="0"/>
          </a:p>
        </p:txBody>
      </p:sp>
      <p:sp>
        <p:nvSpPr>
          <p:cNvPr id="140" name="Google Shape;140;p25"/>
          <p:cNvSpPr txBox="1">
            <a:spLocks noGrp="1"/>
          </p:cNvSpPr>
          <p:nvPr>
            <p:ph type="body" idx="1"/>
          </p:nvPr>
        </p:nvSpPr>
        <p:spPr>
          <a:xfrm>
            <a:off x="311700" y="1425142"/>
            <a:ext cx="40308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b="1" dirty="0">
                <a:solidFill>
                  <a:srgbClr val="000000"/>
                </a:solidFill>
              </a:rPr>
              <a:t>Handheld digital recorders </a:t>
            </a:r>
            <a:r>
              <a:rPr lang="en" sz="1400" dirty="0"/>
              <a:t>(</a:t>
            </a:r>
            <a:r>
              <a:rPr lang="en" sz="1400" u="sng" dirty="0">
                <a:solidFill>
                  <a:schemeClr val="hlink"/>
                </a:solidFill>
                <a:hlinkClick r:id="rId3"/>
              </a:rPr>
              <a:t>Tascam DR 40</a:t>
            </a:r>
            <a:r>
              <a:rPr lang="en" sz="1400" dirty="0"/>
              <a:t>, </a:t>
            </a:r>
            <a:r>
              <a:rPr lang="en" sz="1400" u="sng" dirty="0">
                <a:solidFill>
                  <a:schemeClr val="hlink"/>
                </a:solidFill>
                <a:hlinkClick r:id="rId4"/>
              </a:rPr>
              <a:t>Sony</a:t>
            </a:r>
            <a:r>
              <a:rPr lang="en" sz="1400" b="1" u="sng" dirty="0">
                <a:solidFill>
                  <a:schemeClr val="hlink"/>
                </a:solidFill>
                <a:highlight>
                  <a:srgbClr val="FFFFFF"/>
                </a:highlight>
                <a:hlinkClick r:id="rId4"/>
              </a:rPr>
              <a:t> </a:t>
            </a:r>
            <a:r>
              <a:rPr lang="en" sz="1400" u="sng" dirty="0">
                <a:solidFill>
                  <a:schemeClr val="hlink"/>
                </a:solidFill>
                <a:hlinkClick r:id="rId4"/>
              </a:rPr>
              <a:t>ICD-UX</a:t>
            </a:r>
            <a:r>
              <a:rPr lang="en" sz="1400" b="1" u="sng" dirty="0">
                <a:solidFill>
                  <a:schemeClr val="hlink"/>
                </a:solidFill>
                <a:highlight>
                  <a:srgbClr val="FFFFFF"/>
                </a:highlight>
                <a:hlinkClick r:id="rId4"/>
              </a:rPr>
              <a:t> </a:t>
            </a:r>
            <a:r>
              <a:rPr lang="en" sz="1400" u="sng" dirty="0">
                <a:solidFill>
                  <a:schemeClr val="hlink"/>
                </a:solidFill>
                <a:hlinkClick r:id="rId4"/>
              </a:rPr>
              <a:t>533</a:t>
            </a:r>
            <a:r>
              <a:rPr lang="en" sz="1400" dirty="0"/>
              <a:t>, </a:t>
            </a:r>
            <a:r>
              <a:rPr lang="en" sz="1400" u="sng" dirty="0">
                <a:solidFill>
                  <a:schemeClr val="hlink"/>
                </a:solidFill>
                <a:hlinkClick r:id="rId5"/>
              </a:rPr>
              <a:t>Zoom H2n</a:t>
            </a:r>
            <a:r>
              <a:rPr lang="en" sz="1400" dirty="0"/>
              <a:t>)</a:t>
            </a:r>
            <a:endParaRPr sz="1400" dirty="0"/>
          </a:p>
          <a:p>
            <a:pPr marL="457200" lvl="0" indent="-342900" algn="l" rtl="0">
              <a:spcBef>
                <a:spcPts val="0"/>
              </a:spcBef>
              <a:spcAft>
                <a:spcPts val="0"/>
              </a:spcAft>
              <a:buClr>
                <a:srgbClr val="000000"/>
              </a:buClr>
              <a:buSzPts val="1800"/>
              <a:buChar char="●"/>
            </a:pPr>
            <a:r>
              <a:rPr lang="en" b="1" dirty="0">
                <a:solidFill>
                  <a:srgbClr val="000000"/>
                </a:solidFill>
              </a:rPr>
              <a:t>Smartphones</a:t>
            </a:r>
            <a:r>
              <a:rPr lang="en" dirty="0">
                <a:solidFill>
                  <a:srgbClr val="000000"/>
                </a:solidFill>
              </a:rPr>
              <a:t>, with or without microphone</a:t>
            </a:r>
            <a:r>
              <a:rPr lang="en" sz="1400" dirty="0"/>
              <a:t> (</a:t>
            </a:r>
            <a:r>
              <a:rPr lang="en" sz="1400" u="sng" dirty="0">
                <a:solidFill>
                  <a:schemeClr val="hlink"/>
                </a:solidFill>
                <a:hlinkClick r:id="rId6"/>
              </a:rPr>
              <a:t>iPhone</a:t>
            </a:r>
            <a:r>
              <a:rPr lang="en" sz="1400" dirty="0"/>
              <a:t>, </a:t>
            </a:r>
            <a:r>
              <a:rPr lang="en" sz="1400" u="sng" dirty="0">
                <a:solidFill>
                  <a:schemeClr val="hlink"/>
                </a:solidFill>
                <a:hlinkClick r:id="rId7"/>
              </a:rPr>
              <a:t>Android</a:t>
            </a:r>
            <a:r>
              <a:rPr lang="en" sz="1400" dirty="0"/>
              <a:t>)</a:t>
            </a:r>
            <a:endParaRPr sz="1400" dirty="0"/>
          </a:p>
          <a:p>
            <a:pPr marL="457200" lvl="0" indent="-342900" algn="l" rtl="0">
              <a:spcBef>
                <a:spcPts val="0"/>
              </a:spcBef>
              <a:spcAft>
                <a:spcPts val="0"/>
              </a:spcAft>
              <a:buClr>
                <a:srgbClr val="000000"/>
              </a:buClr>
              <a:buSzPts val="1800"/>
              <a:buChar char="●"/>
            </a:pPr>
            <a:r>
              <a:rPr lang="en" b="1" dirty="0">
                <a:solidFill>
                  <a:srgbClr val="000000"/>
                </a:solidFill>
              </a:rPr>
              <a:t>Computers</a:t>
            </a:r>
            <a:r>
              <a:rPr lang="en" dirty="0">
                <a:solidFill>
                  <a:srgbClr val="000000"/>
                </a:solidFill>
              </a:rPr>
              <a:t> with built-in or USB microphones and recording software </a:t>
            </a:r>
            <a:r>
              <a:rPr lang="en" sz="1400" dirty="0"/>
              <a:t>(</a:t>
            </a:r>
            <a:r>
              <a:rPr lang="en" sz="1400" u="sng" dirty="0">
                <a:solidFill>
                  <a:schemeClr val="hlink"/>
                </a:solidFill>
                <a:hlinkClick r:id="rId8"/>
              </a:rPr>
              <a:t>Mac</a:t>
            </a:r>
            <a:r>
              <a:rPr lang="en" sz="1400" dirty="0"/>
              <a:t>, </a:t>
            </a:r>
            <a:r>
              <a:rPr lang="en" sz="1400" u="sng" dirty="0">
                <a:solidFill>
                  <a:schemeClr val="hlink"/>
                </a:solidFill>
                <a:hlinkClick r:id="rId9"/>
              </a:rPr>
              <a:t>Windows</a:t>
            </a:r>
            <a:r>
              <a:rPr lang="en" sz="1400" dirty="0"/>
              <a:t>)</a:t>
            </a:r>
            <a:endParaRPr sz="1400" dirty="0"/>
          </a:p>
          <a:p>
            <a:pPr marL="457200" lvl="0" indent="-342900" algn="l" rtl="0">
              <a:spcBef>
                <a:spcPts val="0"/>
              </a:spcBef>
              <a:spcAft>
                <a:spcPts val="0"/>
              </a:spcAft>
              <a:buClr>
                <a:srgbClr val="000000"/>
              </a:buClr>
              <a:buSzPts val="1800"/>
              <a:buChar char="●"/>
            </a:pPr>
            <a:r>
              <a:rPr lang="en" b="1" dirty="0">
                <a:solidFill>
                  <a:srgbClr val="000000"/>
                </a:solidFill>
                <a:uFill>
                  <a:noFill/>
                </a:uFill>
                <a:hlinkClick r:id="rId10">
                  <a:extLst>
                    <a:ext uri="{A12FA001-AC4F-418D-AE19-62706E023703}">
                      <ahyp:hlinkClr xmlns:ahyp="http://schemas.microsoft.com/office/drawing/2018/hyperlinkcolor" val="tx"/>
                    </a:ext>
                  </a:extLst>
                </a:hlinkClick>
              </a:rPr>
              <a:t>Digital Audio Workstation </a:t>
            </a:r>
            <a:r>
              <a:rPr lang="en" sz="1400" u="sng" dirty="0">
                <a:solidFill>
                  <a:schemeClr val="accent5"/>
                </a:solidFill>
                <a:hlinkClick r:id="rId10">
                  <a:extLst>
                    <a:ext uri="{A12FA001-AC4F-418D-AE19-62706E023703}">
                      <ahyp:hlinkClr xmlns:ahyp="http://schemas.microsoft.com/office/drawing/2018/hyperlinkcolor" val="tx"/>
                    </a:ext>
                  </a:extLst>
                </a:hlinkClick>
              </a:rPr>
              <a:t>(DAW)</a:t>
            </a:r>
            <a:endParaRPr lang="en" sz="1400" u="sng" dirty="0">
              <a:solidFill>
                <a:schemeClr val="accent5"/>
              </a:solidFill>
            </a:endParaRPr>
          </a:p>
          <a:p>
            <a:pPr marL="457200" lvl="0" indent="-342900" algn="l" rtl="0">
              <a:spcBef>
                <a:spcPts val="0"/>
              </a:spcBef>
              <a:spcAft>
                <a:spcPts val="0"/>
              </a:spcAft>
              <a:buClr>
                <a:srgbClr val="000000"/>
              </a:buClr>
              <a:buSzPts val="1800"/>
              <a:buChar char="●"/>
            </a:pPr>
            <a:r>
              <a:rPr lang="en" sz="1400" b="1" dirty="0">
                <a:solidFill>
                  <a:schemeClr val="tx1"/>
                </a:solidFill>
              </a:rPr>
              <a:t>Mixers</a:t>
            </a:r>
            <a:endParaRPr sz="1400" b="1" dirty="0">
              <a:solidFill>
                <a:schemeClr val="tx1"/>
              </a:solidFill>
            </a:endParaRPr>
          </a:p>
          <a:p>
            <a:pPr marL="0" lvl="0" indent="0" algn="l" rtl="0">
              <a:spcBef>
                <a:spcPts val="1600"/>
              </a:spcBef>
              <a:spcAft>
                <a:spcPts val="1600"/>
              </a:spcAft>
              <a:buNone/>
            </a:pPr>
            <a:r>
              <a:rPr lang="en" dirty="0">
                <a:solidFill>
                  <a:srgbClr val="000000"/>
                </a:solidFill>
              </a:rPr>
              <a:t>There are many, many other options</a:t>
            </a:r>
            <a:endParaRPr dirty="0">
              <a:solidFill>
                <a:srgbClr val="000000"/>
              </a:solidFill>
            </a:endParaRPr>
          </a:p>
        </p:txBody>
      </p:sp>
      <p:pic>
        <p:nvPicPr>
          <p:cNvPr id="138" name="Google Shape;138;p25" descr="a sound board in a recording studio"/>
          <p:cNvPicPr preferRelativeResize="0"/>
          <p:nvPr/>
        </p:nvPicPr>
        <p:blipFill>
          <a:blip r:embed="rId11">
            <a:alphaModFix/>
          </a:blip>
          <a:stretch>
            <a:fillRect/>
          </a:stretch>
        </p:blipFill>
        <p:spPr>
          <a:xfrm>
            <a:off x="4758205" y="82302"/>
            <a:ext cx="4283527" cy="2848100"/>
          </a:xfrm>
          <a:prstGeom prst="rect">
            <a:avLst/>
          </a:prstGeom>
          <a:noFill/>
          <a:ln>
            <a:noFill/>
          </a:ln>
        </p:spPr>
      </p:pic>
      <p:sp>
        <p:nvSpPr>
          <p:cNvPr id="144" name="Google Shape;144;p25"/>
          <p:cNvSpPr txBox="1"/>
          <p:nvPr/>
        </p:nvSpPr>
        <p:spPr>
          <a:xfrm>
            <a:off x="6256168" y="2397087"/>
            <a:ext cx="1287600" cy="22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00" i="1">
                <a:solidFill>
                  <a:srgbClr val="B7B7B7"/>
                </a:solidFill>
              </a:rPr>
              <a:t>Photo by </a:t>
            </a:r>
            <a:r>
              <a:rPr lang="en" sz="700" i="1" u="sng">
                <a:solidFill>
                  <a:srgbClr val="B7B7B7"/>
                </a:solidFill>
                <a:hlinkClick r:id="rId12">
                  <a:extLst>
                    <a:ext uri="{A12FA001-AC4F-418D-AE19-62706E023703}">
                      <ahyp:hlinkClr xmlns:ahyp="http://schemas.microsoft.com/office/drawing/2018/hyperlinkcolor" val="tx"/>
                    </a:ext>
                  </a:extLst>
                </a:hlinkClick>
              </a:rPr>
              <a:t>Rebecca Wilson</a:t>
            </a:r>
            <a:endParaRPr sz="700" i="1">
              <a:solidFill>
                <a:srgbClr val="B7B7B7"/>
              </a:solidFill>
            </a:endParaRPr>
          </a:p>
        </p:txBody>
      </p:sp>
      <p:pic>
        <p:nvPicPr>
          <p:cNvPr id="141" name="Google Shape;141;p25" descr="Composite photo showing a laptop with sound editing software and an electric guitar plugged into it."/>
          <p:cNvPicPr preferRelativeResize="0"/>
          <p:nvPr/>
        </p:nvPicPr>
        <p:blipFill>
          <a:blip r:embed="rId13">
            <a:alphaModFix/>
          </a:blip>
          <a:stretch>
            <a:fillRect/>
          </a:stretch>
        </p:blipFill>
        <p:spPr>
          <a:xfrm>
            <a:off x="4145714" y="861773"/>
            <a:ext cx="5821172" cy="3880775"/>
          </a:xfrm>
          <a:prstGeom prst="rect">
            <a:avLst/>
          </a:prstGeom>
          <a:noFill/>
          <a:ln>
            <a:noFill/>
          </a:ln>
        </p:spPr>
      </p:pic>
      <p:sp>
        <p:nvSpPr>
          <p:cNvPr id="145" name="Google Shape;145;p25"/>
          <p:cNvSpPr txBox="1"/>
          <p:nvPr/>
        </p:nvSpPr>
        <p:spPr>
          <a:xfrm>
            <a:off x="7738398" y="3907240"/>
            <a:ext cx="1287600" cy="22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00" i="1" dirty="0">
                <a:solidFill>
                  <a:srgbClr val="B7B7B7"/>
                </a:solidFill>
              </a:rPr>
              <a:t>Photo by </a:t>
            </a:r>
            <a:r>
              <a:rPr lang="en" sz="700" i="1" u="sng" dirty="0">
                <a:solidFill>
                  <a:srgbClr val="B7B7B7"/>
                </a:solidFill>
                <a:hlinkClick r:id="rId14">
                  <a:extLst>
                    <a:ext uri="{A12FA001-AC4F-418D-AE19-62706E023703}">
                      <ahyp:hlinkClr xmlns:ahyp="http://schemas.microsoft.com/office/drawing/2018/hyperlinkcolor" val="tx"/>
                    </a:ext>
                  </a:extLst>
                </a:hlinkClick>
              </a:rPr>
              <a:t>David Podosek</a:t>
            </a:r>
            <a:endParaRPr sz="700" i="1" dirty="0">
              <a:solidFill>
                <a:srgbClr val="B7B7B7"/>
              </a:solidFill>
            </a:endParaRPr>
          </a:p>
          <a:p>
            <a:pPr marL="0" lvl="0" indent="0" algn="ctr" rtl="0">
              <a:spcBef>
                <a:spcPts val="0"/>
              </a:spcBef>
              <a:spcAft>
                <a:spcPts val="0"/>
              </a:spcAft>
              <a:buNone/>
            </a:pPr>
            <a:endParaRPr sz="700" i="1" dirty="0">
              <a:solidFill>
                <a:srgbClr val="B7B7B7"/>
              </a:solidFill>
            </a:endParaRPr>
          </a:p>
        </p:txBody>
      </p:sp>
      <p:pic>
        <p:nvPicPr>
          <p:cNvPr id="142" name="Google Shape;142;p25" descr=" handheld digital recorder made by zoom"/>
          <p:cNvPicPr preferRelativeResize="0"/>
          <p:nvPr/>
        </p:nvPicPr>
        <p:blipFill>
          <a:blip r:embed="rId15">
            <a:alphaModFix/>
          </a:blip>
          <a:stretch>
            <a:fillRect/>
          </a:stretch>
        </p:blipFill>
        <p:spPr>
          <a:xfrm>
            <a:off x="4464364" y="2887777"/>
            <a:ext cx="1810323" cy="2497925"/>
          </a:xfrm>
          <a:prstGeom prst="rect">
            <a:avLst/>
          </a:prstGeom>
          <a:noFill/>
          <a:ln>
            <a:noFill/>
          </a:ln>
        </p:spPr>
      </p:pic>
      <p:sp>
        <p:nvSpPr>
          <p:cNvPr id="147" name="Google Shape;147;p25"/>
          <p:cNvSpPr txBox="1"/>
          <p:nvPr/>
        </p:nvSpPr>
        <p:spPr>
          <a:xfrm>
            <a:off x="4725725" y="4934527"/>
            <a:ext cx="1287600" cy="22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00" i="1" dirty="0">
                <a:solidFill>
                  <a:srgbClr val="B7B7B7"/>
                </a:solidFill>
              </a:rPr>
              <a:t>Photo by Nicolas </a:t>
            </a:r>
            <a:r>
              <a:rPr lang="en" sz="700" i="1" dirty="0" err="1">
                <a:solidFill>
                  <a:srgbClr val="B7B7B7"/>
                </a:solidFill>
              </a:rPr>
              <a:t>Rück</a:t>
            </a:r>
            <a:endParaRPr sz="700" i="1" dirty="0">
              <a:solidFill>
                <a:srgbClr val="B7B7B7"/>
              </a:solidFill>
            </a:endParaRPr>
          </a:p>
          <a:p>
            <a:pPr marL="0" lvl="0" indent="0" algn="ctr" rtl="0">
              <a:spcBef>
                <a:spcPts val="0"/>
              </a:spcBef>
              <a:spcAft>
                <a:spcPts val="0"/>
              </a:spcAft>
              <a:buNone/>
            </a:pPr>
            <a:endParaRPr sz="700" i="1" dirty="0">
              <a:solidFill>
                <a:srgbClr val="B7B7B7"/>
              </a:solidFill>
            </a:endParaRPr>
          </a:p>
        </p:txBody>
      </p:sp>
      <p:pic>
        <p:nvPicPr>
          <p:cNvPr id="143" name="Google Shape;143;p25" descr="Photo of an apple Smartphone"/>
          <p:cNvPicPr preferRelativeResize="0"/>
          <p:nvPr/>
        </p:nvPicPr>
        <p:blipFill>
          <a:blip r:embed="rId16">
            <a:alphaModFix/>
          </a:blip>
          <a:stretch>
            <a:fillRect/>
          </a:stretch>
        </p:blipFill>
        <p:spPr>
          <a:xfrm>
            <a:off x="6636892" y="3223149"/>
            <a:ext cx="949499" cy="1997977"/>
          </a:xfrm>
          <a:prstGeom prst="rect">
            <a:avLst/>
          </a:prstGeom>
          <a:noFill/>
          <a:ln>
            <a:noFill/>
          </a:ln>
        </p:spPr>
      </p:pic>
      <p:sp>
        <p:nvSpPr>
          <p:cNvPr id="146" name="Google Shape;146;p25"/>
          <p:cNvSpPr txBox="1"/>
          <p:nvPr/>
        </p:nvSpPr>
        <p:spPr>
          <a:xfrm>
            <a:off x="7476986" y="4884078"/>
            <a:ext cx="1287600" cy="22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00" i="1" dirty="0">
                <a:solidFill>
                  <a:srgbClr val="B7B7B7"/>
                </a:solidFill>
              </a:rPr>
              <a:t>Image by </a:t>
            </a:r>
            <a:r>
              <a:rPr lang="en" sz="700" i="1" u="sng" dirty="0">
                <a:solidFill>
                  <a:srgbClr val="B7B7B7"/>
                </a:solidFill>
                <a:hlinkClick r:id="rId17">
                  <a:extLst>
                    <a:ext uri="{A12FA001-AC4F-418D-AE19-62706E023703}">
                      <ahyp:hlinkClr xmlns:ahyp="http://schemas.microsoft.com/office/drawing/2018/hyperlinkcolor" val="tx"/>
                    </a:ext>
                  </a:extLst>
                </a:hlinkClick>
              </a:rPr>
              <a:t>Zach Vega</a:t>
            </a:r>
            <a:endParaRPr sz="700" i="1" dirty="0">
              <a:solidFill>
                <a:srgbClr val="B7B7B7"/>
              </a:solidFill>
            </a:endParaRPr>
          </a:p>
          <a:p>
            <a:pPr marL="0" lvl="0" indent="0" algn="ctr" rtl="0">
              <a:spcBef>
                <a:spcPts val="0"/>
              </a:spcBef>
              <a:spcAft>
                <a:spcPts val="0"/>
              </a:spcAft>
              <a:buNone/>
            </a:pPr>
            <a:endParaRPr sz="700" i="1" dirty="0">
              <a:solidFill>
                <a:srgbClr val="B7B7B7"/>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 name="Title 1">
            <a:extLst>
              <a:ext uri="{FF2B5EF4-FFF2-40B4-BE49-F238E27FC236}">
                <a16:creationId xmlns:a16="http://schemas.microsoft.com/office/drawing/2014/main" id="{BC413871-F83D-024B-E0EF-983B490941C9}"/>
              </a:ext>
            </a:extLst>
          </p:cNvPr>
          <p:cNvSpPr>
            <a:spLocks noGrp="1"/>
          </p:cNvSpPr>
          <p:nvPr>
            <p:ph type="ctrTitle"/>
          </p:nvPr>
        </p:nvSpPr>
        <p:spPr/>
        <p:txBody>
          <a:bodyPr/>
          <a:lstStyle/>
          <a:p>
            <a:r>
              <a:rPr lang="en-US" dirty="0"/>
              <a:t>Credits</a:t>
            </a:r>
          </a:p>
        </p:txBody>
      </p:sp>
      <p:sp>
        <p:nvSpPr>
          <p:cNvPr id="176" name="Google Shape;176;p30"/>
          <p:cNvSpPr txBox="1">
            <a:spLocks noGrp="1"/>
          </p:cNvSpPr>
          <p:nvPr>
            <p:ph type="subTitle" idx="1"/>
          </p:nvPr>
        </p:nvSpPr>
        <p:spPr>
          <a:xfrm>
            <a:off x="66470" y="3155842"/>
            <a:ext cx="6889032" cy="792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200" dirty="0"/>
              <a:t>All images created by Jody </a:t>
            </a:r>
            <a:r>
              <a:rPr lang="en" sz="1200" dirty="0" err="1"/>
              <a:t>Culkin</a:t>
            </a:r>
            <a:r>
              <a:rPr lang="en" sz="1200" dirty="0"/>
              <a:t>, Anna </a:t>
            </a:r>
            <a:r>
              <a:rPr lang="en" sz="1200" dirty="0" err="1"/>
              <a:t>Pinkas</a:t>
            </a:r>
            <a:r>
              <a:rPr lang="en" sz="1200" dirty="0"/>
              <a:t> or in the public domain unless otherwise noted</a:t>
            </a:r>
            <a:endParaRPr sz="12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{E21FAA05-A4E3-C045-AF24-E97C423F621B}tf10001060</Template>
  <TotalTime>16798</TotalTime>
  <Words>576</Words>
  <Application>Microsoft Macintosh PowerPoint</Application>
  <PresentationFormat>On-screen Show (16:9)</PresentationFormat>
  <Paragraphs>72</Paragraphs>
  <Slides>15</Slides>
  <Notes>10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.SF NS</vt:lpstr>
      <vt:lpstr>Arial</vt:lpstr>
      <vt:lpstr>Trebuchet MS</vt:lpstr>
      <vt:lpstr>Wingdings 3</vt:lpstr>
      <vt:lpstr>Facet</vt:lpstr>
      <vt:lpstr>AUDIO Sound Wavs and Microphones MMP 100</vt:lpstr>
      <vt:lpstr> Sound Waves</vt:lpstr>
      <vt:lpstr>Waveform</vt:lpstr>
      <vt:lpstr>Properties of a sound wave</vt:lpstr>
      <vt:lpstr>Wavelength</vt:lpstr>
      <vt:lpstr>Amplitude</vt:lpstr>
      <vt:lpstr>Frequency</vt:lpstr>
      <vt:lpstr>Frequency and Pitch</vt:lpstr>
      <vt:lpstr>Human Voice Frequency Ranges</vt:lpstr>
      <vt:lpstr>Microphones and Recording Sound</vt:lpstr>
      <vt:lpstr>How does a Microphone work</vt:lpstr>
      <vt:lpstr>Two common Microphone Types</vt:lpstr>
      <vt:lpstr>Dynamic  vs  Condenser Mics</vt:lpstr>
      <vt:lpstr>Recording audio: capturing sound</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AUDIO MMP 100</dc:title>
  <cp:lastModifiedBy>Christopher Stein</cp:lastModifiedBy>
  <cp:revision>21</cp:revision>
  <dcterms:modified xsi:type="dcterms:W3CDTF">2024-09-09T02:33:49Z</dcterms:modified>
</cp:coreProperties>
</file>