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19" r:id="rId1"/>
  </p:sldMasterIdLst>
  <p:notesMasterIdLst>
    <p:notesMasterId r:id="rId14"/>
  </p:notesMasterIdLst>
  <p:sldIdLst>
    <p:sldId id="256" r:id="rId2"/>
    <p:sldId id="257" r:id="rId3"/>
    <p:sldId id="276" r:id="rId4"/>
    <p:sldId id="277" r:id="rId5"/>
    <p:sldId id="290" r:id="rId6"/>
    <p:sldId id="258" r:id="rId7"/>
    <p:sldId id="275" r:id="rId8"/>
    <p:sldId id="279" r:id="rId9"/>
    <p:sldId id="278" r:id="rId10"/>
    <p:sldId id="280" r:id="rId11"/>
    <p:sldId id="288" r:id="rId12"/>
    <p:sldId id="273" r:id="rId1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CFB33A6-8AB5-4794-B316-C0FCDF683EE8}">
  <a:tblStyle styleId="{FCFB33A6-8AB5-4794-B316-C0FCDF683EE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80"/>
    <p:restoredTop sz="73066"/>
  </p:normalViewPr>
  <p:slideViewPr>
    <p:cSldViewPr snapToGrid="0">
      <p:cViewPr varScale="1">
        <p:scale>
          <a:sx n="116" d="100"/>
          <a:sy n="116" d="100"/>
        </p:scale>
        <p:origin x="1504" y="17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6ed5e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6ed5e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Will add image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1f7a6ed5e4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f7a6ed5e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solidFill>
                <a:srgbClr val="0E0E0E"/>
              </a:solidFill>
              <a:effectLst/>
              <a:latin typeface=".SF NS"/>
            </a:endParaRPr>
          </a:p>
          <a:p>
            <a:r>
              <a:rPr lang="en-US" b="1" dirty="0">
                <a:solidFill>
                  <a:srgbClr val="0E0E0E"/>
                </a:solidFill>
                <a:effectLst/>
                <a:latin typeface=".SF NS"/>
              </a:rPr>
              <a:t>1. The Outer Ear</a:t>
            </a:r>
            <a:endParaRPr lang="en-US" dirty="0">
              <a:solidFill>
                <a:srgbClr val="0E0E0E"/>
              </a:solidFill>
              <a:effectLst/>
              <a:latin typeface=".SF NS"/>
            </a:endParaRPr>
          </a:p>
          <a:p>
            <a:r>
              <a:rPr lang="en-US" dirty="0">
                <a:solidFill>
                  <a:srgbClr val="0E0E0E"/>
                </a:solidFill>
                <a:effectLst/>
                <a:latin typeface=".SF NS"/>
              </a:rPr>
              <a:t>The outer ear is the part we can see, known as the pinna or auricle, along with the ear canal. The main function of the outer ear is to collect sound waves from the environment and funnel them into the ear canal toward the eardrum (tympanic membrane). The shape of the pinna helps to capture sound waves more efficiently, particularly those coming from in front of us, and slightly alters them to help the brain determine the direction of the sound.</a:t>
            </a:r>
          </a:p>
          <a:p>
            <a:br>
              <a:rPr lang="en-US" dirty="0">
                <a:solidFill>
                  <a:srgbClr val="0E0E0E"/>
                </a:solidFill>
                <a:effectLst/>
                <a:latin typeface=".SF NS"/>
              </a:rPr>
            </a:br>
            <a:endParaRPr lang="en-US" dirty="0">
              <a:solidFill>
                <a:srgbClr val="0E0E0E"/>
              </a:solidFill>
              <a:effectLst/>
              <a:latin typeface=".SF NS"/>
            </a:endParaRPr>
          </a:p>
          <a:p>
            <a:r>
              <a:rPr lang="en-US" b="1" dirty="0">
                <a:solidFill>
                  <a:srgbClr val="0E0E0E"/>
                </a:solidFill>
                <a:effectLst/>
                <a:latin typeface=".SF NS"/>
              </a:rPr>
              <a:t>2. The Middle Ear</a:t>
            </a:r>
            <a:br>
              <a:rPr lang="en-US" dirty="0">
                <a:solidFill>
                  <a:srgbClr val="0E0E0E"/>
                </a:solidFill>
                <a:effectLst/>
                <a:latin typeface=".SF NS"/>
              </a:rPr>
            </a:br>
            <a:endParaRPr lang="en-US" dirty="0">
              <a:solidFill>
                <a:srgbClr val="0E0E0E"/>
              </a:solidFill>
              <a:effectLst/>
              <a:latin typeface=".SF NS"/>
            </a:endParaRPr>
          </a:p>
          <a:p>
            <a:r>
              <a:rPr lang="en-US" dirty="0">
                <a:solidFill>
                  <a:srgbClr val="0E0E0E"/>
                </a:solidFill>
                <a:effectLst/>
                <a:latin typeface=".SF NS"/>
              </a:rPr>
              <a:t>Once the sound waves reach the eardrum, they cause it to vibrate. The eardrum is a thin membrane that separates the outer ear from the middle ear. These vibrations are then transferred to three tiny bones in the middle ear, known collectively as the ossicles.</a:t>
            </a:r>
            <a:br>
              <a:rPr lang="en-US" dirty="0">
                <a:solidFill>
                  <a:srgbClr val="0E0E0E"/>
                </a:solidFill>
                <a:effectLst/>
                <a:latin typeface=".SF NS"/>
              </a:rPr>
            </a:br>
            <a:endParaRPr lang="en-US" dirty="0">
              <a:solidFill>
                <a:srgbClr val="0E0E0E"/>
              </a:solidFill>
              <a:effectLst/>
              <a:latin typeface=".SF NS"/>
            </a:endParaRPr>
          </a:p>
          <a:p>
            <a:r>
              <a:rPr lang="en-US" dirty="0">
                <a:solidFill>
                  <a:srgbClr val="0E0E0E"/>
                </a:solidFill>
                <a:effectLst/>
                <a:latin typeface=".SF NS"/>
              </a:rPr>
              <a:t>These bones amplify the vibrations and transmit them to the oval window, which is the entrance to the inner ear. The middle ear also contains the Eustachian tube, which helps maintain equal air pressure on both sides of the eardrum, allowing it to vibrate properly.</a:t>
            </a:r>
            <a:br>
              <a:rPr lang="en-US" dirty="0">
                <a:solidFill>
                  <a:srgbClr val="0E0E0E"/>
                </a:solidFill>
                <a:effectLst/>
                <a:latin typeface=".SF NS"/>
              </a:rPr>
            </a:br>
            <a:endParaRPr lang="en-US" dirty="0">
              <a:solidFill>
                <a:srgbClr val="0E0E0E"/>
              </a:solidFill>
              <a:effectLst/>
              <a:latin typeface=".SF NS"/>
            </a:endParaRPr>
          </a:p>
          <a:p>
            <a:r>
              <a:rPr lang="en-US" b="1" dirty="0">
                <a:solidFill>
                  <a:srgbClr val="0E0E0E"/>
                </a:solidFill>
                <a:effectLst/>
                <a:latin typeface=".SF NS"/>
              </a:rPr>
              <a:t>3. The Inner Ear</a:t>
            </a:r>
            <a:br>
              <a:rPr lang="en-US" dirty="0">
                <a:solidFill>
                  <a:srgbClr val="0E0E0E"/>
                </a:solidFill>
                <a:effectLst/>
                <a:latin typeface=".SF NS"/>
              </a:rPr>
            </a:br>
            <a:endParaRPr lang="en-US" dirty="0">
              <a:solidFill>
                <a:srgbClr val="0E0E0E"/>
              </a:solidFill>
              <a:effectLst/>
              <a:latin typeface=".SF NS"/>
            </a:endParaRPr>
          </a:p>
          <a:p>
            <a:r>
              <a:rPr lang="en-US" dirty="0">
                <a:solidFill>
                  <a:srgbClr val="0E0E0E"/>
                </a:solidFill>
                <a:effectLst/>
                <a:latin typeface=".SF NS"/>
              </a:rPr>
              <a:t>The inner ear is where the mechanical vibrations are converted into electrical signals that the brain can interpret. This process occurs in the cochlea, a spiral-shaped, fluid-filled structure. Inside the cochlea is the basilar membrane, which is lined with tiny hair cells (cilia). As the vibrations cause the fluid inside the cochlea to move, it creates waves along the basilar membrane.</a:t>
            </a:r>
            <a:br>
              <a:rPr lang="en-US" dirty="0">
                <a:solidFill>
                  <a:srgbClr val="0E0E0E"/>
                </a:solidFill>
                <a:effectLst/>
                <a:latin typeface=".SF NS"/>
              </a:rPr>
            </a:br>
            <a:endParaRPr lang="en-US" dirty="0">
              <a:solidFill>
                <a:srgbClr val="0E0E0E"/>
              </a:solidFill>
              <a:effectLst/>
              <a:latin typeface=".SF NS"/>
            </a:endParaRPr>
          </a:p>
          <a:p>
            <a:r>
              <a:rPr lang="en-US" dirty="0">
                <a:solidFill>
                  <a:srgbClr val="0E0E0E"/>
                </a:solidFill>
                <a:effectLst/>
                <a:latin typeface=".SF NS"/>
              </a:rPr>
              <a:t>These waves cause the hair cells to bend, which opens ion channels, leading to the generation of electrical impulses. The specific location on the basilar membrane where the hair cells are activated depends on the frequency of the sound: high-frequency sounds activate hair cells at the base of the cochlea, while low-frequency sounds activate hair cells closer to the apex.</a:t>
            </a:r>
            <a:br>
              <a:rPr lang="en-US" dirty="0">
                <a:solidFill>
                  <a:srgbClr val="0E0E0E"/>
                </a:solidFill>
                <a:effectLst/>
                <a:latin typeface=".SF NS"/>
              </a:rPr>
            </a:br>
            <a:endParaRPr lang="en-US" dirty="0">
              <a:solidFill>
                <a:srgbClr val="0E0E0E"/>
              </a:solidFill>
              <a:effectLst/>
              <a:latin typeface=".SF NS"/>
            </a:endParaRPr>
          </a:p>
          <a:p>
            <a:r>
              <a:rPr lang="en-US" b="1" dirty="0">
                <a:solidFill>
                  <a:srgbClr val="0E0E0E"/>
                </a:solidFill>
                <a:effectLst/>
                <a:latin typeface=".SF NS"/>
              </a:rPr>
              <a:t>4. Transmission to the Brain</a:t>
            </a:r>
            <a:endParaRPr lang="en-US" dirty="0">
              <a:solidFill>
                <a:srgbClr val="0E0E0E"/>
              </a:solidFill>
              <a:effectLst/>
              <a:latin typeface=".SF NS"/>
            </a:endParaRPr>
          </a:p>
          <a:p>
            <a:r>
              <a:rPr lang="en-US" dirty="0">
                <a:solidFill>
                  <a:srgbClr val="0E0E0E"/>
                </a:solidFill>
                <a:effectLst/>
                <a:latin typeface=".SF NS"/>
              </a:rPr>
              <a:t>The electrical signals generated by the hair cells are transmitted via the auditory nerve to the brainstem and then to the auditory cortex in the brain. The auditory cortex processes these signals, allowing us to perceive sound, including its pitch, volume, and location.</a:t>
            </a:r>
          </a:p>
          <a:p>
            <a:r>
              <a:rPr lang="en-US" dirty="0">
                <a:solidFill>
                  <a:srgbClr val="0E0E0E"/>
                </a:solidFill>
                <a:effectLst/>
                <a:latin typeface=".SF NS"/>
              </a:rPr>
              <a:t>In summary, human hearing is a complex process where sound waves are captured by the outer ear, transmitted and amplified by the middle ear, and finally converted into electrical signals by the inner ear, which the brain interprets as sound. Understanding this process lays the foundation for understanding how we can digitally capture and manipulate sound.</a:t>
            </a: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34e8cde6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234e8cde6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2746117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32300025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7208272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8001" y="1620442"/>
            <a:ext cx="3138026" cy="2910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17477" y="1620442"/>
            <a:ext cx="3138026" cy="29105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4175224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506809" y="1620737"/>
            <a:ext cx="3139217"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06809" y="2052934"/>
            <a:ext cx="3139217" cy="24780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16287" y="1620737"/>
            <a:ext cx="3139214"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16288" y="2052934"/>
            <a:ext cx="3139213" cy="24780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3870579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37139093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093838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1123953"/>
            <a:ext cx="2890896" cy="958850"/>
          </a:xfrm>
        </p:spPr>
        <p:txBody>
          <a:bodyPr anchor="b">
            <a:normAutofit/>
          </a:bodyPr>
          <a:lstStyle>
            <a:lvl1pPr>
              <a:defRPr sz="1500"/>
            </a:lvl1pPr>
          </a:lstStyle>
          <a:p>
            <a:r>
              <a:rPr lang="en-US"/>
              <a:t>Click to edit Master title style</a:t>
            </a:r>
            <a:endParaRPr lang="en-US" dirty="0"/>
          </a:p>
        </p:txBody>
      </p:sp>
      <p:sp>
        <p:nvSpPr>
          <p:cNvPr id="3" name="Content Placeholder 2"/>
          <p:cNvSpPr>
            <a:spLocks noGrp="1"/>
          </p:cNvSpPr>
          <p:nvPr>
            <p:ph idx="1"/>
          </p:nvPr>
        </p:nvSpPr>
        <p:spPr>
          <a:xfrm>
            <a:off x="3570346" y="386193"/>
            <a:ext cx="3385156" cy="41448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8001" y="2082802"/>
            <a:ext cx="2890896" cy="1938337"/>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14739329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508001" y="4025504"/>
            <a:ext cx="6447500" cy="505518"/>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51889245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85733457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20" name="TextBox 19"/>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latin typeface="Arial"/>
              </a:rPr>
              <a:t>”</a:t>
            </a:r>
            <a:endParaRPr lang="en-US" sz="1350" dirty="0">
              <a:solidFill>
                <a:schemeClr val="accent1">
                  <a:lumMod val="60000"/>
                  <a:lumOff val="40000"/>
                </a:schemeClr>
              </a:solidFill>
              <a:latin typeface="Arial"/>
            </a:endParaRPr>
          </a:p>
        </p:txBody>
      </p:sp>
    </p:spTree>
    <p:extLst>
      <p:ext uri="{BB962C8B-B14F-4D97-AF65-F5344CB8AC3E}">
        <p14:creationId xmlns:p14="http://schemas.microsoft.com/office/powerpoint/2010/main" val="154155582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6399190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24" name="TextBox 23"/>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0569916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26845144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39976578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508001" y="457200"/>
            <a:ext cx="5295113" cy="39385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76316371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079037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smtClean="0"/>
              <a:pPr/>
              <a:t>9/8/24</a:t>
            </a:fld>
            <a:endParaRPr lang="en-US" dirty="0"/>
          </a:p>
        </p:txBody>
      </p:sp>
      <p:sp>
        <p:nvSpPr>
          <p:cNvPr id="5" name="Footer Placeholder 4"/>
          <p:cNvSpPr>
            <a:spLocks noGrp="1"/>
          </p:cNvSpPr>
          <p:nvPr>
            <p:ph type="ftr" sz="quarter" idx="3"/>
          </p:nvPr>
        </p:nvSpPr>
        <p:spPr>
          <a:xfrm>
            <a:off x="508001" y="4531022"/>
            <a:ext cx="472320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675">
                <a:solidFill>
                  <a:schemeClr val="accent1"/>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8169874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Lst>
  <p:hf sldNum="0"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hyperlink" Target="https://commons.wikimedia.org/w/index.php?title=User:Xurxo12&amp;action=edit&amp;redlink=1"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px3oVGXr4mo" TargetMode="External"/><Relationship Id="rId2" Type="http://schemas.openxmlformats.org/officeDocument/2006/relationships/slideLayout" Target="../slideLayouts/slideLayout7.xml"/><Relationship Id="rId1" Type="http://schemas.openxmlformats.org/officeDocument/2006/relationships/video" Target="https://www.youtube.com/embed/px3oVGXr4mo?feature=oembed" TargetMode="Externa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aPswnDcteS4" TargetMode="External"/><Relationship Id="rId2" Type="http://schemas.openxmlformats.org/officeDocument/2006/relationships/slideLayout" Target="../slideLayouts/slideLayout7.xml"/><Relationship Id="rId1" Type="http://schemas.openxmlformats.org/officeDocument/2006/relationships/video" Target="https://www.youtube.com/embed/aPswnDcteS4?feature=oembed" TargetMode="Externa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hyperlink" Target="https://youtu.be/BE827gwnnk4?si=3XlAosRgzO06TrEh" TargetMode="External"/><Relationship Id="rId2" Type="http://schemas.openxmlformats.org/officeDocument/2006/relationships/slideLayout" Target="../slideLayouts/slideLayout7.xml"/><Relationship Id="rId1" Type="http://schemas.openxmlformats.org/officeDocument/2006/relationships/video" Target="https://www.youtube.com/embed/BE827gwnnk4?feature=oembed" TargetMode="Externa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hyperlink" Target="https://youtu.be/7O-adw-HyrQ?si=RAKaLgZpzQQ8hqUc" TargetMode="External"/><Relationship Id="rId2" Type="http://schemas.openxmlformats.org/officeDocument/2006/relationships/slideLayout" Target="../slideLayouts/slideLayout7.xml"/><Relationship Id="rId1" Type="http://schemas.openxmlformats.org/officeDocument/2006/relationships/video" Target="https://www.youtube.com/embed/7O-adw-HyrQ?feature=oembed" TargetMode="Externa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kgAQy4a8Q2w" TargetMode="External"/><Relationship Id="rId2" Type="http://schemas.openxmlformats.org/officeDocument/2006/relationships/slideLayout" Target="../slideLayouts/slideLayout7.xml"/><Relationship Id="rId1" Type="http://schemas.openxmlformats.org/officeDocument/2006/relationships/video" Target="https://www.youtube.com/embed/kgAQy4a8Q2w?feature=oembed" TargetMode="Externa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20k.org/"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1934700"/>
            <a:ext cx="8520600" cy="1274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AUDIO</a:t>
            </a:r>
            <a:endParaRPr dirty="0"/>
          </a:p>
          <a:p>
            <a:pPr marL="0" lvl="0" indent="0" algn="ctr" rtl="0">
              <a:spcBef>
                <a:spcPts val="0"/>
              </a:spcBef>
              <a:spcAft>
                <a:spcPts val="0"/>
              </a:spcAft>
              <a:buClr>
                <a:schemeClr val="dk1"/>
              </a:buClr>
              <a:buSzPts val="1100"/>
              <a:buFont typeface="Arial"/>
              <a:buNone/>
            </a:pPr>
            <a:r>
              <a:rPr lang="en" sz="2800" dirty="0">
                <a:solidFill>
                  <a:srgbClr val="666666"/>
                </a:solidFill>
              </a:rPr>
              <a:t>MMP 100</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58"/>
        <p:cNvGrpSpPr/>
        <p:nvPr/>
      </p:nvGrpSpPr>
      <p:grpSpPr>
        <a:xfrm>
          <a:off x="0" y="0"/>
          <a:ext cx="0" cy="0"/>
          <a:chOff x="0" y="0"/>
          <a:chExt cx="0" cy="0"/>
        </a:xfrm>
      </p:grpSpPr>
      <p:pic>
        <p:nvPicPr>
          <p:cNvPr id="59" name="Google Shape;59;p14" descr="Photo of sound vibrations in water. It is a set of concentric circles."/>
          <p:cNvPicPr preferRelativeResize="0"/>
          <p:nvPr/>
        </p:nvPicPr>
        <p:blipFill>
          <a:blip r:embed="rId3">
            <a:alphaModFix/>
          </a:blip>
          <a:stretch>
            <a:fillRect/>
          </a:stretch>
        </p:blipFill>
        <p:spPr>
          <a:xfrm>
            <a:off x="3747250" y="-13214"/>
            <a:ext cx="5198600" cy="5140673"/>
          </a:xfrm>
          <a:prstGeom prst="rect">
            <a:avLst/>
          </a:prstGeom>
          <a:noFill/>
          <a:ln>
            <a:noFill/>
          </a:ln>
        </p:spPr>
      </p:pic>
      <p:sp>
        <p:nvSpPr>
          <p:cNvPr id="60" name="Google Shape;60;p14"/>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rgbClr val="FFFFFF"/>
                </a:solidFill>
              </a:rPr>
              <a:t>Overview of Sound</a:t>
            </a:r>
            <a:endParaRPr dirty="0">
              <a:solidFill>
                <a:srgbClr val="FFFFFF"/>
              </a:solidFill>
            </a:endParaRPr>
          </a:p>
        </p:txBody>
      </p:sp>
      <p:sp>
        <p:nvSpPr>
          <p:cNvPr id="61" name="Google Shape;61;p14"/>
          <p:cNvSpPr txBox="1">
            <a:spLocks noGrp="1"/>
          </p:cNvSpPr>
          <p:nvPr>
            <p:ph type="body" idx="1"/>
          </p:nvPr>
        </p:nvSpPr>
        <p:spPr>
          <a:xfrm>
            <a:off x="311700" y="1152475"/>
            <a:ext cx="4469700" cy="34164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r>
              <a:rPr lang="en" dirty="0">
                <a:solidFill>
                  <a:srgbClr val="FFFFFF"/>
                </a:solidFill>
              </a:rPr>
              <a:t>Sound is a wave that is generated by an object vibrating in a medium such as air producing changes in pressure.</a:t>
            </a:r>
            <a:endParaRPr dirty="0">
              <a:solidFill>
                <a:srgbClr val="FFFFFF"/>
              </a:solidFill>
            </a:endParaRPr>
          </a:p>
          <a:p>
            <a:pPr marL="0" lvl="0" indent="0" algn="l" rtl="0">
              <a:spcBef>
                <a:spcPts val="1600"/>
              </a:spcBef>
              <a:spcAft>
                <a:spcPts val="1600"/>
              </a:spcAft>
              <a:buNone/>
            </a:pPr>
            <a:endParaRPr sz="2400" dirty="0">
              <a:solidFill>
                <a:srgbClr val="FFFFFF"/>
              </a:solidFill>
            </a:endParaRPr>
          </a:p>
        </p:txBody>
      </p:sp>
      <p:sp>
        <p:nvSpPr>
          <p:cNvPr id="62" name="Google Shape;62;p14"/>
          <p:cNvSpPr txBox="1"/>
          <p:nvPr/>
        </p:nvSpPr>
        <p:spPr>
          <a:xfrm>
            <a:off x="1026902" y="4115500"/>
            <a:ext cx="3039300" cy="93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i="1">
                <a:solidFill>
                  <a:srgbClr val="FFFFFF"/>
                </a:solidFill>
              </a:rPr>
              <a:t>Water reacting to the vibrations emitted by a sound of 11 Hz</a:t>
            </a:r>
            <a:endParaRPr i="1">
              <a:solidFill>
                <a:srgbClr val="FFFFFF"/>
              </a:solidFill>
            </a:endParaRPr>
          </a:p>
        </p:txBody>
      </p:sp>
      <p:sp>
        <p:nvSpPr>
          <p:cNvPr id="63" name="Google Shape;63;p14"/>
          <p:cNvSpPr txBox="1"/>
          <p:nvPr/>
        </p:nvSpPr>
        <p:spPr>
          <a:xfrm>
            <a:off x="5739950" y="4820800"/>
            <a:ext cx="3314400" cy="229500"/>
          </a:xfrm>
          <a:prstGeom prst="rect">
            <a:avLst/>
          </a:prstGeom>
          <a:noFill/>
          <a:ln>
            <a:noFill/>
          </a:ln>
        </p:spPr>
        <p:txBody>
          <a:bodyPr spcFirstLastPara="1" wrap="square" lIns="91425" tIns="91425" rIns="91425" bIns="91425" anchor="t" anchorCtr="0">
            <a:noAutofit/>
          </a:bodyPr>
          <a:lstStyle/>
          <a:p>
            <a:pPr marL="0" lvl="0" indent="0" algn="r" rtl="0">
              <a:lnSpc>
                <a:spcPct val="130000"/>
              </a:lnSpc>
              <a:spcBef>
                <a:spcPts val="0"/>
              </a:spcBef>
              <a:spcAft>
                <a:spcPts val="0"/>
              </a:spcAft>
              <a:buNone/>
            </a:pPr>
            <a:r>
              <a:rPr lang="en" sz="700" i="1" u="sng">
                <a:solidFill>
                  <a:srgbClr val="CCCCCC"/>
                </a:solidFill>
              </a:rPr>
              <a:t>Water under 11 Hz vibration.jpg </a:t>
            </a:r>
            <a:r>
              <a:rPr lang="en" sz="700" i="1">
                <a:solidFill>
                  <a:srgbClr val="CCCCCC"/>
                </a:solidFill>
              </a:rPr>
              <a:t>by </a:t>
            </a:r>
            <a:r>
              <a:rPr lang="en" sz="700" i="1">
                <a:solidFill>
                  <a:srgbClr val="CCCCCC"/>
                </a:solidFill>
                <a:uFill>
                  <a:noFill/>
                </a:uFill>
                <a:hlinkClick r:id="rId4">
                  <a:extLst>
                    <a:ext uri="{A12FA001-AC4F-418D-AE19-62706E023703}">
                      <ahyp:hlinkClr xmlns:ahyp="http://schemas.microsoft.com/office/drawing/2018/hyperlinkcolor" val="tx"/>
                    </a:ext>
                  </a:extLst>
                </a:hlinkClick>
              </a:rPr>
              <a:t>Jordi Torrents</a:t>
            </a:r>
            <a:r>
              <a:rPr lang="en" sz="700" i="1">
                <a:solidFill>
                  <a:srgbClr val="CCCCCC"/>
                </a:solidFill>
              </a:rPr>
              <a:t> is licensed under CC 4.0</a:t>
            </a:r>
            <a:endParaRPr sz="700" i="1">
              <a:solidFill>
                <a:srgbClr val="CCCCCC"/>
              </a:solidFill>
            </a:endParaRPr>
          </a:p>
          <a:p>
            <a:pPr marL="0" lvl="0" indent="0" algn="r" rtl="0">
              <a:spcBef>
                <a:spcPts val="600"/>
              </a:spcBef>
              <a:spcAft>
                <a:spcPts val="0"/>
              </a:spcAft>
              <a:buNone/>
            </a:pPr>
            <a:endParaRPr sz="700" i="1">
              <a:solidFill>
                <a:srgbClr val="CCCCCC"/>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699ED1-050A-FD82-6731-E5AA162E21A8}"/>
              </a:ext>
            </a:extLst>
          </p:cNvPr>
          <p:cNvSpPr txBox="1"/>
          <p:nvPr/>
        </p:nvSpPr>
        <p:spPr>
          <a:xfrm>
            <a:off x="2137396" y="4570906"/>
            <a:ext cx="5456583" cy="307777"/>
          </a:xfrm>
          <a:prstGeom prst="rect">
            <a:avLst/>
          </a:prstGeom>
          <a:noFill/>
        </p:spPr>
        <p:txBody>
          <a:bodyPr wrap="square">
            <a:spAutoFit/>
          </a:bodyPr>
          <a:lstStyle/>
          <a:p>
            <a:r>
              <a:rPr lang="en-US" dirty="0">
                <a:hlinkClick r:id="rId3"/>
              </a:rPr>
              <a:t>https://www.youtube.com/watch?v=px3oVGXr4mo</a:t>
            </a:r>
            <a:r>
              <a:rPr lang="en-US" dirty="0"/>
              <a:t> </a:t>
            </a:r>
          </a:p>
        </p:txBody>
      </p:sp>
      <p:sp>
        <p:nvSpPr>
          <p:cNvPr id="5" name="Title 4">
            <a:extLst>
              <a:ext uri="{FF2B5EF4-FFF2-40B4-BE49-F238E27FC236}">
                <a16:creationId xmlns:a16="http://schemas.microsoft.com/office/drawing/2014/main" id="{C1CABFAE-38A1-D339-6FF3-4283058A6F79}"/>
              </a:ext>
            </a:extLst>
          </p:cNvPr>
          <p:cNvSpPr>
            <a:spLocks noGrp="1"/>
          </p:cNvSpPr>
          <p:nvPr>
            <p:ph type="title" idx="4294967295"/>
          </p:nvPr>
        </p:nvSpPr>
        <p:spPr>
          <a:xfrm>
            <a:off x="0" y="74613"/>
            <a:ext cx="8521700" cy="573087"/>
          </a:xfrm>
        </p:spPr>
        <p:txBody>
          <a:bodyPr/>
          <a:lstStyle/>
          <a:p>
            <a:r>
              <a:rPr lang="en-US" dirty="0"/>
              <a:t>Sound Waves</a:t>
            </a:r>
          </a:p>
        </p:txBody>
      </p:sp>
      <p:pic>
        <p:nvPicPr>
          <p:cNvPr id="6" name="Online Media 5" descr="What Does Sound Look Like? | SKUNK BEAR">
            <a:hlinkClick r:id="" action="ppaction://media"/>
            <a:extLst>
              <a:ext uri="{FF2B5EF4-FFF2-40B4-BE49-F238E27FC236}">
                <a16:creationId xmlns:a16="http://schemas.microsoft.com/office/drawing/2014/main" id="{AE06EFA6-CAD0-1926-74DC-537EC477A413}"/>
              </a:ext>
            </a:extLst>
          </p:cNvPr>
          <p:cNvPicPr>
            <a:picLocks noRot="1" noChangeAspect="1"/>
          </p:cNvPicPr>
          <p:nvPr>
            <a:videoFile r:link="rId1"/>
          </p:nvPr>
        </p:nvPicPr>
        <p:blipFill>
          <a:blip r:embed="rId4"/>
          <a:stretch>
            <a:fillRect/>
          </a:stretch>
        </p:blipFill>
        <p:spPr>
          <a:xfrm>
            <a:off x="1621046" y="904461"/>
            <a:ext cx="6489284" cy="3666445"/>
          </a:xfrm>
          <a:prstGeom prst="rect">
            <a:avLst/>
          </a:prstGeom>
        </p:spPr>
      </p:pic>
    </p:spTree>
    <p:extLst>
      <p:ext uri="{BB962C8B-B14F-4D97-AF65-F5344CB8AC3E}">
        <p14:creationId xmlns:p14="http://schemas.microsoft.com/office/powerpoint/2010/main" val="4257455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699ED1-050A-FD82-6731-E5AA162E21A8}"/>
              </a:ext>
            </a:extLst>
          </p:cNvPr>
          <p:cNvSpPr txBox="1"/>
          <p:nvPr/>
        </p:nvSpPr>
        <p:spPr>
          <a:xfrm>
            <a:off x="1873525" y="4529494"/>
            <a:ext cx="5456583" cy="307777"/>
          </a:xfrm>
          <a:prstGeom prst="rect">
            <a:avLst/>
          </a:prstGeom>
          <a:noFill/>
        </p:spPr>
        <p:txBody>
          <a:bodyPr wrap="square">
            <a:spAutoFit/>
          </a:bodyPr>
          <a:lstStyle/>
          <a:p>
            <a:r>
              <a:rPr lang="en-US" dirty="0">
                <a:hlinkClick r:id="rId3"/>
              </a:rPr>
              <a:t>https://www.youtube.com/watch?v=aPswnDcteS4</a:t>
            </a:r>
            <a:r>
              <a:rPr lang="en-US" dirty="0"/>
              <a:t> </a:t>
            </a:r>
          </a:p>
        </p:txBody>
      </p:sp>
      <p:sp>
        <p:nvSpPr>
          <p:cNvPr id="5" name="Title 4">
            <a:extLst>
              <a:ext uri="{FF2B5EF4-FFF2-40B4-BE49-F238E27FC236}">
                <a16:creationId xmlns:a16="http://schemas.microsoft.com/office/drawing/2014/main" id="{C1CABFAE-38A1-D339-6FF3-4283058A6F79}"/>
              </a:ext>
            </a:extLst>
          </p:cNvPr>
          <p:cNvSpPr>
            <a:spLocks noGrp="1"/>
          </p:cNvSpPr>
          <p:nvPr>
            <p:ph type="title" idx="4294967295"/>
          </p:nvPr>
        </p:nvSpPr>
        <p:spPr>
          <a:xfrm>
            <a:off x="0" y="74613"/>
            <a:ext cx="8521700" cy="573087"/>
          </a:xfrm>
        </p:spPr>
        <p:txBody>
          <a:bodyPr/>
          <a:lstStyle/>
          <a:p>
            <a:r>
              <a:rPr lang="en-US" dirty="0"/>
              <a:t>Sound Waves</a:t>
            </a:r>
          </a:p>
        </p:txBody>
      </p:sp>
      <p:pic>
        <p:nvPicPr>
          <p:cNvPr id="2" name="Online Media 1" descr="Sound Wave Animation">
            <a:hlinkClick r:id="" action="ppaction://media"/>
            <a:extLst>
              <a:ext uri="{FF2B5EF4-FFF2-40B4-BE49-F238E27FC236}">
                <a16:creationId xmlns:a16="http://schemas.microsoft.com/office/drawing/2014/main" id="{58F9ED1C-AE18-AB75-956F-98456597738E}"/>
              </a:ext>
            </a:extLst>
          </p:cNvPr>
          <p:cNvPicPr>
            <a:picLocks noRot="1" noChangeAspect="1"/>
          </p:cNvPicPr>
          <p:nvPr>
            <a:videoFile r:link="rId1"/>
          </p:nvPr>
        </p:nvPicPr>
        <p:blipFill>
          <a:blip r:embed="rId4"/>
          <a:stretch>
            <a:fillRect/>
          </a:stretch>
        </p:blipFill>
        <p:spPr>
          <a:xfrm>
            <a:off x="1222513" y="679290"/>
            <a:ext cx="6758609" cy="3818614"/>
          </a:xfrm>
          <a:prstGeom prst="rect">
            <a:avLst/>
          </a:prstGeom>
        </p:spPr>
      </p:pic>
    </p:spTree>
    <p:extLst>
      <p:ext uri="{BB962C8B-B14F-4D97-AF65-F5344CB8AC3E}">
        <p14:creationId xmlns:p14="http://schemas.microsoft.com/office/powerpoint/2010/main" val="1850909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1CABFAE-38A1-D339-6FF3-4283058A6F79}"/>
              </a:ext>
            </a:extLst>
          </p:cNvPr>
          <p:cNvSpPr>
            <a:spLocks noGrp="1"/>
          </p:cNvSpPr>
          <p:nvPr>
            <p:ph type="title" idx="4294967295"/>
          </p:nvPr>
        </p:nvSpPr>
        <p:spPr>
          <a:xfrm>
            <a:off x="0" y="74613"/>
            <a:ext cx="8521700" cy="573087"/>
          </a:xfrm>
        </p:spPr>
        <p:txBody>
          <a:bodyPr/>
          <a:lstStyle/>
          <a:p>
            <a:r>
              <a:rPr lang="en-US" dirty="0"/>
              <a:t>Sound Waves</a:t>
            </a:r>
          </a:p>
        </p:txBody>
      </p:sp>
      <p:sp>
        <p:nvSpPr>
          <p:cNvPr id="6" name="TextBox 5">
            <a:extLst>
              <a:ext uri="{FF2B5EF4-FFF2-40B4-BE49-F238E27FC236}">
                <a16:creationId xmlns:a16="http://schemas.microsoft.com/office/drawing/2014/main" id="{48CD3A1A-A2BE-AE4D-1CE3-F102125F6CFD}"/>
              </a:ext>
            </a:extLst>
          </p:cNvPr>
          <p:cNvSpPr txBox="1"/>
          <p:nvPr/>
        </p:nvSpPr>
        <p:spPr>
          <a:xfrm>
            <a:off x="901687" y="4521858"/>
            <a:ext cx="5928929" cy="369332"/>
          </a:xfrm>
          <a:prstGeom prst="rect">
            <a:avLst/>
          </a:prstGeom>
          <a:noFill/>
        </p:spPr>
        <p:txBody>
          <a:bodyPr wrap="square">
            <a:spAutoFit/>
          </a:bodyPr>
          <a:lstStyle/>
          <a:p>
            <a:r>
              <a:rPr lang="en-US" dirty="0">
                <a:hlinkClick r:id="rId3"/>
              </a:rPr>
              <a:t>https://youtu.be/BE827gwnnk4?si=3XlAosRgzO06TrEh</a:t>
            </a:r>
            <a:r>
              <a:rPr lang="en-US" dirty="0"/>
              <a:t> </a:t>
            </a:r>
          </a:p>
        </p:txBody>
      </p:sp>
      <p:pic>
        <p:nvPicPr>
          <p:cNvPr id="7" name="Online Media 6" descr="Wine glass resonance in slow motion">
            <a:hlinkClick r:id="" action="ppaction://media"/>
            <a:extLst>
              <a:ext uri="{FF2B5EF4-FFF2-40B4-BE49-F238E27FC236}">
                <a16:creationId xmlns:a16="http://schemas.microsoft.com/office/drawing/2014/main" id="{903BA39C-4460-4C11-C3BA-2AB1F03A3544}"/>
              </a:ext>
            </a:extLst>
          </p:cNvPr>
          <p:cNvPicPr>
            <a:picLocks noRot="1" noChangeAspect="1"/>
          </p:cNvPicPr>
          <p:nvPr>
            <a:videoFile r:link="rId1"/>
          </p:nvPr>
        </p:nvPicPr>
        <p:blipFill>
          <a:blip r:embed="rId4"/>
          <a:stretch>
            <a:fillRect/>
          </a:stretch>
        </p:blipFill>
        <p:spPr>
          <a:xfrm>
            <a:off x="430924" y="825396"/>
            <a:ext cx="6542411" cy="3696462"/>
          </a:xfrm>
          <a:prstGeom prst="rect">
            <a:avLst/>
          </a:prstGeom>
        </p:spPr>
      </p:pic>
    </p:spTree>
    <p:extLst>
      <p:ext uri="{BB962C8B-B14F-4D97-AF65-F5344CB8AC3E}">
        <p14:creationId xmlns:p14="http://schemas.microsoft.com/office/powerpoint/2010/main" val="2087087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3896743"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How Do We Hear Sound?</a:t>
            </a:r>
            <a:endParaRPr dirty="0"/>
          </a:p>
        </p:txBody>
      </p:sp>
      <p:sp>
        <p:nvSpPr>
          <p:cNvPr id="69" name="Google Shape;69;p15"/>
          <p:cNvSpPr txBox="1">
            <a:spLocks noGrp="1"/>
          </p:cNvSpPr>
          <p:nvPr>
            <p:ph type="body" idx="1"/>
          </p:nvPr>
        </p:nvSpPr>
        <p:spPr>
          <a:xfrm>
            <a:off x="311700" y="1152475"/>
            <a:ext cx="3544683" cy="34164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r>
              <a:rPr lang="en-US" dirty="0">
                <a:solidFill>
                  <a:srgbClr val="000000"/>
                </a:solidFill>
              </a:rPr>
              <a:t>Our ears are designed to move with the pressure waves that make sound. The pressure waves are converted to signals that are sent to the brain to be interpreted.</a:t>
            </a:r>
            <a:endParaRPr dirty="0">
              <a:solidFill>
                <a:srgbClr val="000000"/>
              </a:solidFill>
            </a:endParaRPr>
          </a:p>
        </p:txBody>
      </p:sp>
      <p:pic>
        <p:nvPicPr>
          <p:cNvPr id="1026" name="Picture 2" descr="A diagram of the ear showing the ear canal, ear drum, cochlea and auditory nerve.">
            <a:extLst>
              <a:ext uri="{FF2B5EF4-FFF2-40B4-BE49-F238E27FC236}">
                <a16:creationId xmlns:a16="http://schemas.microsoft.com/office/drawing/2014/main" id="{D7D72FC9-5C23-0C57-CC79-D9590F7EAB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035118"/>
            <a:ext cx="4102780" cy="311093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165255C-4294-3F8F-75D2-25F4A0510E9D}"/>
              </a:ext>
            </a:extLst>
          </p:cNvPr>
          <p:cNvSpPr txBox="1"/>
          <p:nvPr/>
        </p:nvSpPr>
        <p:spPr>
          <a:xfrm>
            <a:off x="2574234" y="4568875"/>
            <a:ext cx="6430617" cy="261610"/>
          </a:xfrm>
          <a:prstGeom prst="rect">
            <a:avLst/>
          </a:prstGeom>
          <a:noFill/>
        </p:spPr>
        <p:txBody>
          <a:bodyPr wrap="square">
            <a:spAutoFit/>
          </a:bodyPr>
          <a:lstStyle/>
          <a:p>
            <a:r>
              <a:rPr lang="en-US" sz="1100" dirty="0"/>
              <a:t>Iain at English Wikipedia, SVG conversion by </a:t>
            </a:r>
            <a:r>
              <a:rPr lang="en-US" sz="1100" dirty="0" err="1"/>
              <a:t>User:Surachit</a:t>
            </a:r>
            <a:r>
              <a:rPr lang="en-US" sz="1100" dirty="0"/>
              <a:t>, CC BY-SA 3.0 via Wikimedia Commons</a:t>
            </a:r>
          </a:p>
        </p:txBody>
      </p:sp>
      <p:sp>
        <p:nvSpPr>
          <p:cNvPr id="2" name="TextBox 1">
            <a:extLst>
              <a:ext uri="{FF2B5EF4-FFF2-40B4-BE49-F238E27FC236}">
                <a16:creationId xmlns:a16="http://schemas.microsoft.com/office/drawing/2014/main" id="{F5F05626-4CA5-A817-A8F8-4A9AA67B16F7}"/>
              </a:ext>
            </a:extLst>
          </p:cNvPr>
          <p:cNvSpPr txBox="1"/>
          <p:nvPr/>
        </p:nvSpPr>
        <p:spPr>
          <a:xfrm>
            <a:off x="4513808" y="289126"/>
            <a:ext cx="843501" cy="646331"/>
          </a:xfrm>
          <a:prstGeom prst="rect">
            <a:avLst/>
          </a:prstGeom>
          <a:noFill/>
        </p:spPr>
        <p:txBody>
          <a:bodyPr wrap="none" rtlCol="0">
            <a:spAutoFit/>
          </a:bodyPr>
          <a:lstStyle/>
          <a:p>
            <a:r>
              <a:rPr lang="en-US" dirty="0">
                <a:solidFill>
                  <a:srgbClr val="C00000"/>
                </a:solidFill>
              </a:rPr>
              <a:t>Outer </a:t>
            </a:r>
          </a:p>
          <a:p>
            <a:r>
              <a:rPr lang="en-US" dirty="0">
                <a:solidFill>
                  <a:srgbClr val="C00000"/>
                </a:solidFill>
              </a:rPr>
              <a:t>ear</a:t>
            </a:r>
          </a:p>
        </p:txBody>
      </p:sp>
      <p:sp>
        <p:nvSpPr>
          <p:cNvPr id="4" name="TextBox 3">
            <a:extLst>
              <a:ext uri="{FF2B5EF4-FFF2-40B4-BE49-F238E27FC236}">
                <a16:creationId xmlns:a16="http://schemas.microsoft.com/office/drawing/2014/main" id="{9D5180E4-89FE-3EF8-D985-2A5ED067EAA8}"/>
              </a:ext>
            </a:extLst>
          </p:cNvPr>
          <p:cNvSpPr txBox="1"/>
          <p:nvPr/>
        </p:nvSpPr>
        <p:spPr>
          <a:xfrm>
            <a:off x="6008866" y="829309"/>
            <a:ext cx="933269" cy="646331"/>
          </a:xfrm>
          <a:prstGeom prst="rect">
            <a:avLst/>
          </a:prstGeom>
          <a:noFill/>
        </p:spPr>
        <p:txBody>
          <a:bodyPr wrap="none" rtlCol="0">
            <a:spAutoFit/>
          </a:bodyPr>
          <a:lstStyle/>
          <a:p>
            <a:r>
              <a:rPr lang="en-US" dirty="0">
                <a:solidFill>
                  <a:srgbClr val="C00000"/>
                </a:solidFill>
              </a:rPr>
              <a:t>Middle </a:t>
            </a:r>
          </a:p>
          <a:p>
            <a:r>
              <a:rPr lang="en-US" dirty="0">
                <a:solidFill>
                  <a:srgbClr val="C00000"/>
                </a:solidFill>
              </a:rPr>
              <a:t>ear</a:t>
            </a:r>
          </a:p>
        </p:txBody>
      </p:sp>
      <p:sp>
        <p:nvSpPr>
          <p:cNvPr id="5" name="TextBox 4">
            <a:extLst>
              <a:ext uri="{FF2B5EF4-FFF2-40B4-BE49-F238E27FC236}">
                <a16:creationId xmlns:a16="http://schemas.microsoft.com/office/drawing/2014/main" id="{14D01319-96B8-C58D-D09C-162855B6A636}"/>
              </a:ext>
            </a:extLst>
          </p:cNvPr>
          <p:cNvSpPr txBox="1"/>
          <p:nvPr/>
        </p:nvSpPr>
        <p:spPr>
          <a:xfrm>
            <a:off x="7256578" y="1475640"/>
            <a:ext cx="1122423" cy="369332"/>
          </a:xfrm>
          <a:prstGeom prst="rect">
            <a:avLst/>
          </a:prstGeom>
          <a:noFill/>
        </p:spPr>
        <p:txBody>
          <a:bodyPr wrap="none" rtlCol="0">
            <a:spAutoFit/>
          </a:bodyPr>
          <a:lstStyle/>
          <a:p>
            <a:r>
              <a:rPr lang="en-US" dirty="0">
                <a:solidFill>
                  <a:srgbClr val="C00000"/>
                </a:solidFill>
              </a:rPr>
              <a:t>Inner Ear</a:t>
            </a:r>
          </a:p>
        </p:txBody>
      </p:sp>
      <p:sp>
        <p:nvSpPr>
          <p:cNvPr id="10" name="TextBox 9">
            <a:extLst>
              <a:ext uri="{FF2B5EF4-FFF2-40B4-BE49-F238E27FC236}">
                <a16:creationId xmlns:a16="http://schemas.microsoft.com/office/drawing/2014/main" id="{3BDDD194-BF12-11E6-34F5-8E80ACE83ACD}"/>
              </a:ext>
            </a:extLst>
          </p:cNvPr>
          <p:cNvSpPr txBox="1"/>
          <p:nvPr/>
        </p:nvSpPr>
        <p:spPr>
          <a:xfrm rot="20669509">
            <a:off x="2260071" y="3161841"/>
            <a:ext cx="1495922" cy="369332"/>
          </a:xfrm>
          <a:prstGeom prst="rect">
            <a:avLst/>
          </a:prstGeom>
          <a:noFill/>
        </p:spPr>
        <p:txBody>
          <a:bodyPr wrap="none" rtlCol="0">
            <a:spAutoFit/>
          </a:bodyPr>
          <a:lstStyle/>
          <a:p>
            <a:r>
              <a:rPr lang="en-US" dirty="0"/>
              <a:t>Sound waves</a:t>
            </a:r>
          </a:p>
        </p:txBody>
      </p:sp>
      <p:cxnSp>
        <p:nvCxnSpPr>
          <p:cNvPr id="12" name="Straight Arrow Connector 11">
            <a:extLst>
              <a:ext uri="{FF2B5EF4-FFF2-40B4-BE49-F238E27FC236}">
                <a16:creationId xmlns:a16="http://schemas.microsoft.com/office/drawing/2014/main" id="{9DB7AA43-787E-DD44-7917-0F49656EDFA4}"/>
              </a:ext>
            </a:extLst>
          </p:cNvPr>
          <p:cNvCxnSpPr>
            <a:cxnSpLocks/>
          </p:cNvCxnSpPr>
          <p:nvPr/>
        </p:nvCxnSpPr>
        <p:spPr>
          <a:xfrm flipV="1">
            <a:off x="2260071" y="2968577"/>
            <a:ext cx="2840739" cy="87631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4" name="Straight Arrow Connector 13">
            <a:extLst>
              <a:ext uri="{FF2B5EF4-FFF2-40B4-BE49-F238E27FC236}">
                <a16:creationId xmlns:a16="http://schemas.microsoft.com/office/drawing/2014/main" id="{BAC3AF93-D5E3-D496-556B-03AA49540414}"/>
              </a:ext>
            </a:extLst>
          </p:cNvPr>
          <p:cNvCxnSpPr>
            <a:cxnSpLocks/>
          </p:cNvCxnSpPr>
          <p:nvPr/>
        </p:nvCxnSpPr>
        <p:spPr>
          <a:xfrm flipV="1">
            <a:off x="2123436" y="2827283"/>
            <a:ext cx="2900509" cy="31436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7" name="Straight Arrow Connector 16">
            <a:extLst>
              <a:ext uri="{FF2B5EF4-FFF2-40B4-BE49-F238E27FC236}">
                <a16:creationId xmlns:a16="http://schemas.microsoft.com/office/drawing/2014/main" id="{A6AF47A6-607B-FEAE-849A-E45A811883DB}"/>
              </a:ext>
            </a:extLst>
          </p:cNvPr>
          <p:cNvCxnSpPr>
            <a:cxnSpLocks/>
          </p:cNvCxnSpPr>
          <p:nvPr/>
        </p:nvCxnSpPr>
        <p:spPr>
          <a:xfrm>
            <a:off x="2084041" y="2458690"/>
            <a:ext cx="2908155" cy="15229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699ED1-050A-FD82-6731-E5AA162E21A8}"/>
              </a:ext>
            </a:extLst>
          </p:cNvPr>
          <p:cNvSpPr txBox="1"/>
          <p:nvPr/>
        </p:nvSpPr>
        <p:spPr>
          <a:xfrm>
            <a:off x="1532558" y="4621447"/>
            <a:ext cx="6342224" cy="369332"/>
          </a:xfrm>
          <a:prstGeom prst="rect">
            <a:avLst/>
          </a:prstGeom>
          <a:noFill/>
        </p:spPr>
        <p:txBody>
          <a:bodyPr wrap="square">
            <a:spAutoFit/>
          </a:bodyPr>
          <a:lstStyle/>
          <a:p>
            <a:r>
              <a:rPr lang="en-US" dirty="0">
                <a:hlinkClick r:id="rId3"/>
              </a:rPr>
              <a:t>https://youtu.be/7O-adw-HyrQ?si=RAKaLgZpzQQ8hqUc</a:t>
            </a:r>
            <a:r>
              <a:rPr lang="en-US" dirty="0"/>
              <a:t> </a:t>
            </a:r>
          </a:p>
        </p:txBody>
      </p:sp>
      <p:pic>
        <p:nvPicPr>
          <p:cNvPr id="4" name="Online Media 3" descr="Video Describing the Process of Hearing and How it Works | MED-EL">
            <a:hlinkClick r:id="" action="ppaction://media"/>
            <a:extLst>
              <a:ext uri="{FF2B5EF4-FFF2-40B4-BE49-F238E27FC236}">
                <a16:creationId xmlns:a16="http://schemas.microsoft.com/office/drawing/2014/main" id="{7DEE575D-19CB-62AE-FA5E-FF6733E5380E}"/>
              </a:ext>
            </a:extLst>
          </p:cNvPr>
          <p:cNvPicPr>
            <a:picLocks noRot="1" noChangeAspect="1"/>
          </p:cNvPicPr>
          <p:nvPr>
            <a:videoFile r:link="rId1"/>
          </p:nvPr>
        </p:nvPicPr>
        <p:blipFill>
          <a:blip r:embed="rId4"/>
          <a:stretch>
            <a:fillRect/>
          </a:stretch>
        </p:blipFill>
        <p:spPr>
          <a:xfrm>
            <a:off x="1269218" y="705678"/>
            <a:ext cx="6930565" cy="3915769"/>
          </a:xfrm>
          <a:prstGeom prst="rect">
            <a:avLst/>
          </a:prstGeom>
        </p:spPr>
      </p:pic>
      <p:sp>
        <p:nvSpPr>
          <p:cNvPr id="5" name="Title 4">
            <a:extLst>
              <a:ext uri="{FF2B5EF4-FFF2-40B4-BE49-F238E27FC236}">
                <a16:creationId xmlns:a16="http://schemas.microsoft.com/office/drawing/2014/main" id="{C1CABFAE-38A1-D339-6FF3-4283058A6F79}"/>
              </a:ext>
            </a:extLst>
          </p:cNvPr>
          <p:cNvSpPr>
            <a:spLocks noGrp="1"/>
          </p:cNvSpPr>
          <p:nvPr>
            <p:ph type="title" idx="4294967295"/>
          </p:nvPr>
        </p:nvSpPr>
        <p:spPr>
          <a:xfrm>
            <a:off x="0" y="74613"/>
            <a:ext cx="8521700" cy="573087"/>
          </a:xfrm>
        </p:spPr>
        <p:txBody>
          <a:bodyPr/>
          <a:lstStyle/>
          <a:p>
            <a:r>
              <a:rPr lang="en-US" dirty="0"/>
              <a:t>How Hearing Works</a:t>
            </a:r>
          </a:p>
        </p:txBody>
      </p:sp>
    </p:spTree>
    <p:extLst>
      <p:ext uri="{BB962C8B-B14F-4D97-AF65-F5344CB8AC3E}">
        <p14:creationId xmlns:p14="http://schemas.microsoft.com/office/powerpoint/2010/main" val="175885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699ED1-050A-FD82-6731-E5AA162E21A8}"/>
              </a:ext>
            </a:extLst>
          </p:cNvPr>
          <p:cNvSpPr txBox="1"/>
          <p:nvPr/>
        </p:nvSpPr>
        <p:spPr>
          <a:xfrm>
            <a:off x="1843708" y="4643909"/>
            <a:ext cx="5456583" cy="307777"/>
          </a:xfrm>
          <a:prstGeom prst="rect">
            <a:avLst/>
          </a:prstGeom>
          <a:noFill/>
        </p:spPr>
        <p:txBody>
          <a:bodyPr wrap="square">
            <a:spAutoFit/>
          </a:bodyPr>
          <a:lstStyle/>
          <a:p>
            <a:r>
              <a:rPr lang="en-US" dirty="0">
                <a:hlinkClick r:id="rId3"/>
              </a:rPr>
              <a:t>https://www.youtube.com/watch?v=kgAQy4a8Q2w</a:t>
            </a:r>
            <a:r>
              <a:rPr lang="en-US" dirty="0"/>
              <a:t> </a:t>
            </a:r>
          </a:p>
        </p:txBody>
      </p:sp>
      <p:sp>
        <p:nvSpPr>
          <p:cNvPr id="5" name="Title 4">
            <a:extLst>
              <a:ext uri="{FF2B5EF4-FFF2-40B4-BE49-F238E27FC236}">
                <a16:creationId xmlns:a16="http://schemas.microsoft.com/office/drawing/2014/main" id="{C1CABFAE-38A1-D339-6FF3-4283058A6F79}"/>
              </a:ext>
            </a:extLst>
          </p:cNvPr>
          <p:cNvSpPr>
            <a:spLocks noGrp="1"/>
          </p:cNvSpPr>
          <p:nvPr>
            <p:ph type="title" idx="4294967295"/>
          </p:nvPr>
        </p:nvSpPr>
        <p:spPr>
          <a:xfrm>
            <a:off x="0" y="74613"/>
            <a:ext cx="8521700" cy="573087"/>
          </a:xfrm>
        </p:spPr>
        <p:txBody>
          <a:bodyPr>
            <a:normAutofit fontScale="90000"/>
          </a:bodyPr>
          <a:lstStyle/>
          <a:p>
            <a:r>
              <a:rPr lang="en-US" sz="3200" dirty="0"/>
              <a:t>Frequency</a:t>
            </a:r>
            <a:r>
              <a:rPr lang="en-US" dirty="0"/>
              <a:t> – Hertz also written as Hz</a:t>
            </a:r>
          </a:p>
        </p:txBody>
      </p:sp>
      <p:pic>
        <p:nvPicPr>
          <p:cNvPr id="2" name="Online Media 1" descr="Sound waves 3D visualization">
            <a:hlinkClick r:id="" action="ppaction://media"/>
            <a:extLst>
              <a:ext uri="{FF2B5EF4-FFF2-40B4-BE49-F238E27FC236}">
                <a16:creationId xmlns:a16="http://schemas.microsoft.com/office/drawing/2014/main" id="{2D85AB05-EEE4-9D85-089F-60124A1C8363}"/>
              </a:ext>
            </a:extLst>
          </p:cNvPr>
          <p:cNvPicPr>
            <a:picLocks noRot="1" noChangeAspect="1"/>
          </p:cNvPicPr>
          <p:nvPr>
            <a:videoFile r:link="rId1"/>
          </p:nvPr>
        </p:nvPicPr>
        <p:blipFill>
          <a:blip r:embed="rId4"/>
          <a:stretch>
            <a:fillRect/>
          </a:stretch>
        </p:blipFill>
        <p:spPr>
          <a:xfrm>
            <a:off x="1166274" y="647515"/>
            <a:ext cx="7073265" cy="3996394"/>
          </a:xfrm>
          <a:prstGeom prst="rect">
            <a:avLst/>
          </a:prstGeom>
        </p:spPr>
      </p:pic>
    </p:spTree>
    <p:extLst>
      <p:ext uri="{BB962C8B-B14F-4D97-AF65-F5344CB8AC3E}">
        <p14:creationId xmlns:p14="http://schemas.microsoft.com/office/powerpoint/2010/main" val="209604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1CABFAE-38A1-D339-6FF3-4283058A6F79}"/>
              </a:ext>
            </a:extLst>
          </p:cNvPr>
          <p:cNvSpPr>
            <a:spLocks noGrp="1"/>
          </p:cNvSpPr>
          <p:nvPr>
            <p:ph type="title" idx="4294967295"/>
          </p:nvPr>
        </p:nvSpPr>
        <p:spPr>
          <a:xfrm>
            <a:off x="0" y="74613"/>
            <a:ext cx="8521700" cy="573087"/>
          </a:xfrm>
        </p:spPr>
        <p:txBody>
          <a:bodyPr/>
          <a:lstStyle/>
          <a:p>
            <a:r>
              <a:rPr lang="en-US" dirty="0"/>
              <a:t>Human Range of Hearing</a:t>
            </a:r>
          </a:p>
        </p:txBody>
      </p:sp>
      <p:sp>
        <p:nvSpPr>
          <p:cNvPr id="2" name="TextBox 1">
            <a:extLst>
              <a:ext uri="{FF2B5EF4-FFF2-40B4-BE49-F238E27FC236}">
                <a16:creationId xmlns:a16="http://schemas.microsoft.com/office/drawing/2014/main" id="{34A85B48-99DE-247C-7CB6-F9092C72E67F}"/>
              </a:ext>
            </a:extLst>
          </p:cNvPr>
          <p:cNvSpPr txBox="1"/>
          <p:nvPr/>
        </p:nvSpPr>
        <p:spPr>
          <a:xfrm>
            <a:off x="636104" y="934277"/>
            <a:ext cx="8196195" cy="3785652"/>
          </a:xfrm>
          <a:prstGeom prst="rect">
            <a:avLst/>
          </a:prstGeom>
          <a:noFill/>
        </p:spPr>
        <p:txBody>
          <a:bodyPr wrap="square" rtlCol="0">
            <a:spAutoFit/>
          </a:bodyPr>
          <a:lstStyle/>
          <a:p>
            <a:r>
              <a:rPr lang="en-US" sz="6000" b="1" dirty="0"/>
              <a:t>20 Hz </a:t>
            </a:r>
            <a:br>
              <a:rPr lang="en-US" sz="6000" dirty="0"/>
            </a:br>
            <a:r>
              <a:rPr lang="en-US" sz="3600" dirty="0"/>
              <a:t>(lowest sound frequency we can hear)</a:t>
            </a:r>
          </a:p>
          <a:p>
            <a:r>
              <a:rPr lang="en-US" sz="4800" dirty="0"/>
              <a:t>to</a:t>
            </a:r>
          </a:p>
          <a:p>
            <a:r>
              <a:rPr lang="en-US" sz="6000" b="1" dirty="0"/>
              <a:t>20,000 Hz</a:t>
            </a:r>
            <a:br>
              <a:rPr lang="en-US" sz="6000" dirty="0"/>
            </a:br>
            <a:r>
              <a:rPr lang="en-US" sz="3600" dirty="0"/>
              <a:t>(highest sound frequency we can hear)</a:t>
            </a:r>
          </a:p>
        </p:txBody>
      </p:sp>
    </p:spTree>
    <p:extLst>
      <p:ext uri="{BB962C8B-B14F-4D97-AF65-F5344CB8AC3E}">
        <p14:creationId xmlns:p14="http://schemas.microsoft.com/office/powerpoint/2010/main" val="752225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9E638-7E8C-3925-123F-9DB2FC277F75}"/>
              </a:ext>
            </a:extLst>
          </p:cNvPr>
          <p:cNvSpPr>
            <a:spLocks noGrp="1"/>
          </p:cNvSpPr>
          <p:nvPr>
            <p:ph type="title" idx="4294967295"/>
          </p:nvPr>
        </p:nvSpPr>
        <p:spPr>
          <a:xfrm>
            <a:off x="0" y="444500"/>
            <a:ext cx="8521700" cy="573088"/>
          </a:xfrm>
        </p:spPr>
        <p:txBody>
          <a:bodyPr/>
          <a:lstStyle/>
          <a:p>
            <a:r>
              <a:rPr lang="en-US" dirty="0"/>
              <a:t>20kHz Podcast</a:t>
            </a:r>
          </a:p>
        </p:txBody>
      </p:sp>
      <p:sp>
        <p:nvSpPr>
          <p:cNvPr id="3" name="TextBox 2">
            <a:extLst>
              <a:ext uri="{FF2B5EF4-FFF2-40B4-BE49-F238E27FC236}">
                <a16:creationId xmlns:a16="http://schemas.microsoft.com/office/drawing/2014/main" id="{7932AA52-5783-5C1D-CB0F-555B9E0AE643}"/>
              </a:ext>
            </a:extLst>
          </p:cNvPr>
          <p:cNvSpPr txBox="1"/>
          <p:nvPr/>
        </p:nvSpPr>
        <p:spPr>
          <a:xfrm>
            <a:off x="311700" y="1402199"/>
            <a:ext cx="3673891" cy="2554545"/>
          </a:xfrm>
          <a:prstGeom prst="rect">
            <a:avLst/>
          </a:prstGeom>
          <a:noFill/>
        </p:spPr>
        <p:txBody>
          <a:bodyPr wrap="square" rtlCol="0">
            <a:spAutoFit/>
          </a:bodyPr>
          <a:lstStyle/>
          <a:p>
            <a:r>
              <a:rPr lang="en-US" sz="2000" dirty="0"/>
              <a:t>As a side note, this high end of human hearing range is where the podcast Twenty Thousand Hertz gets its name.</a:t>
            </a:r>
          </a:p>
          <a:p>
            <a:endParaRPr lang="en-US" sz="2000" dirty="0"/>
          </a:p>
          <a:p>
            <a:r>
              <a:rPr lang="en-US" sz="2000" dirty="0"/>
              <a:t>It's a great podcast and I have links to some episodes in the module on our site.</a:t>
            </a:r>
          </a:p>
        </p:txBody>
      </p:sp>
      <p:sp>
        <p:nvSpPr>
          <p:cNvPr id="5" name="TextBox 4">
            <a:extLst>
              <a:ext uri="{FF2B5EF4-FFF2-40B4-BE49-F238E27FC236}">
                <a16:creationId xmlns:a16="http://schemas.microsoft.com/office/drawing/2014/main" id="{2C15A091-EE59-613E-8A64-8DEFEA1FBDD0}"/>
              </a:ext>
            </a:extLst>
          </p:cNvPr>
          <p:cNvSpPr txBox="1"/>
          <p:nvPr/>
        </p:nvSpPr>
        <p:spPr>
          <a:xfrm>
            <a:off x="983974" y="4390698"/>
            <a:ext cx="4572000" cy="307777"/>
          </a:xfrm>
          <a:prstGeom prst="rect">
            <a:avLst/>
          </a:prstGeom>
          <a:noFill/>
        </p:spPr>
        <p:txBody>
          <a:bodyPr wrap="square">
            <a:spAutoFit/>
          </a:bodyPr>
          <a:lstStyle/>
          <a:p>
            <a:r>
              <a:rPr lang="en-US" dirty="0">
                <a:hlinkClick r:id="rId2"/>
              </a:rPr>
              <a:t>https://www.20k.org/</a:t>
            </a:r>
            <a:r>
              <a:rPr lang="en-US" dirty="0"/>
              <a:t> </a:t>
            </a:r>
          </a:p>
        </p:txBody>
      </p:sp>
      <p:pic>
        <p:nvPicPr>
          <p:cNvPr id="6" name="Picture 5">
            <a:extLst>
              <a:ext uri="{FF2B5EF4-FFF2-40B4-BE49-F238E27FC236}">
                <a16:creationId xmlns:a16="http://schemas.microsoft.com/office/drawing/2014/main" id="{CAE3703F-29CE-6F14-64E0-0D1E52635DA1}"/>
              </a:ext>
            </a:extLst>
          </p:cNvPr>
          <p:cNvPicPr>
            <a:picLocks noChangeAspect="1"/>
          </p:cNvPicPr>
          <p:nvPr/>
        </p:nvPicPr>
        <p:blipFill>
          <a:blip r:embed="rId3"/>
          <a:stretch>
            <a:fillRect/>
          </a:stretch>
        </p:blipFill>
        <p:spPr>
          <a:xfrm>
            <a:off x="4162682" y="0"/>
            <a:ext cx="4981318" cy="5143500"/>
          </a:xfrm>
          <a:prstGeom prst="rect">
            <a:avLst/>
          </a:prstGeom>
        </p:spPr>
      </p:pic>
    </p:spTree>
    <p:extLst>
      <p:ext uri="{BB962C8B-B14F-4D97-AF65-F5344CB8AC3E}">
        <p14:creationId xmlns:p14="http://schemas.microsoft.com/office/powerpoint/2010/main" val="3548676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lephant standing on grass">
            <a:extLst>
              <a:ext uri="{FF2B5EF4-FFF2-40B4-BE49-F238E27FC236}">
                <a16:creationId xmlns:a16="http://schemas.microsoft.com/office/drawing/2014/main" id="{A0D80687-B699-44C3-3FA9-B4C46316037B}"/>
              </a:ext>
            </a:extLst>
          </p:cNvPr>
          <p:cNvPicPr>
            <a:picLocks noChangeAspect="1"/>
          </p:cNvPicPr>
          <p:nvPr/>
        </p:nvPicPr>
        <p:blipFill rotWithShape="1">
          <a:blip r:embed="rId2"/>
          <a:srcRect l="10536" r="22798"/>
          <a:stretch/>
        </p:blipFill>
        <p:spPr>
          <a:xfrm>
            <a:off x="4283139" y="2756564"/>
            <a:ext cx="1733186" cy="1733186"/>
          </a:xfrm>
          <a:prstGeom prst="rect">
            <a:avLst/>
          </a:prstGeom>
        </p:spPr>
      </p:pic>
      <p:pic>
        <p:nvPicPr>
          <p:cNvPr id="5" name="Picture 4" descr="Bat flying at day">
            <a:extLst>
              <a:ext uri="{FF2B5EF4-FFF2-40B4-BE49-F238E27FC236}">
                <a16:creationId xmlns:a16="http://schemas.microsoft.com/office/drawing/2014/main" id="{362E228F-B1C8-8BBA-57B4-CF793CE25CD2}"/>
              </a:ext>
            </a:extLst>
          </p:cNvPr>
          <p:cNvPicPr>
            <a:picLocks noChangeAspect="1"/>
          </p:cNvPicPr>
          <p:nvPr/>
        </p:nvPicPr>
        <p:blipFill rotWithShape="1">
          <a:blip r:embed="rId3"/>
          <a:srcRect l="24094" r="8360"/>
          <a:stretch/>
        </p:blipFill>
        <p:spPr>
          <a:xfrm>
            <a:off x="4283139" y="149999"/>
            <a:ext cx="1733186" cy="1733186"/>
          </a:xfrm>
          <a:prstGeom prst="rect">
            <a:avLst/>
          </a:prstGeom>
        </p:spPr>
      </p:pic>
      <p:pic>
        <p:nvPicPr>
          <p:cNvPr id="7" name="Picture 6" descr="Cat jumping in the grass">
            <a:extLst>
              <a:ext uri="{FF2B5EF4-FFF2-40B4-BE49-F238E27FC236}">
                <a16:creationId xmlns:a16="http://schemas.microsoft.com/office/drawing/2014/main" id="{9B2A50BB-98F9-CF92-A717-23FC9A7DDEA8}"/>
              </a:ext>
            </a:extLst>
          </p:cNvPr>
          <p:cNvPicPr>
            <a:picLocks noChangeAspect="1"/>
          </p:cNvPicPr>
          <p:nvPr/>
        </p:nvPicPr>
        <p:blipFill rotWithShape="1">
          <a:blip r:embed="rId4"/>
          <a:srcRect l="9591" t="-366" r="23743" b="366"/>
          <a:stretch/>
        </p:blipFill>
        <p:spPr>
          <a:xfrm>
            <a:off x="471802" y="2756564"/>
            <a:ext cx="1733188" cy="1733188"/>
          </a:xfrm>
          <a:prstGeom prst="rect">
            <a:avLst/>
          </a:prstGeom>
        </p:spPr>
      </p:pic>
      <p:pic>
        <p:nvPicPr>
          <p:cNvPr id="9" name="Picture 8">
            <a:extLst>
              <a:ext uri="{FF2B5EF4-FFF2-40B4-BE49-F238E27FC236}">
                <a16:creationId xmlns:a16="http://schemas.microsoft.com/office/drawing/2014/main" id="{A19D8597-25A4-F945-D709-741FC9AED020}"/>
              </a:ext>
            </a:extLst>
          </p:cNvPr>
          <p:cNvPicPr>
            <a:picLocks/>
          </p:cNvPicPr>
          <p:nvPr/>
        </p:nvPicPr>
        <p:blipFill rotWithShape="1">
          <a:blip r:embed="rId5"/>
          <a:srcRect l="20446" t="11951" r="21469" b="10602"/>
          <a:stretch/>
        </p:blipFill>
        <p:spPr>
          <a:xfrm rot="5400000">
            <a:off x="504120" y="199639"/>
            <a:ext cx="1733186" cy="1733186"/>
          </a:xfrm>
          <a:prstGeom prst="rect">
            <a:avLst/>
          </a:prstGeom>
        </p:spPr>
      </p:pic>
      <p:sp>
        <p:nvSpPr>
          <p:cNvPr id="10" name="TextBox 9">
            <a:extLst>
              <a:ext uri="{FF2B5EF4-FFF2-40B4-BE49-F238E27FC236}">
                <a16:creationId xmlns:a16="http://schemas.microsoft.com/office/drawing/2014/main" id="{6E7141B5-076D-117D-F0FF-A8EC4DD0338D}"/>
              </a:ext>
            </a:extLst>
          </p:cNvPr>
          <p:cNvSpPr txBox="1"/>
          <p:nvPr/>
        </p:nvSpPr>
        <p:spPr>
          <a:xfrm>
            <a:off x="407169" y="1975362"/>
            <a:ext cx="2445862" cy="369332"/>
          </a:xfrm>
          <a:prstGeom prst="rect">
            <a:avLst/>
          </a:prstGeom>
          <a:noFill/>
        </p:spPr>
        <p:txBody>
          <a:bodyPr wrap="none" rtlCol="0">
            <a:spAutoFit/>
          </a:bodyPr>
          <a:lstStyle/>
          <a:p>
            <a:r>
              <a:rPr lang="en-US" b="1" dirty="0">
                <a:solidFill>
                  <a:srgbClr val="0E0E0E"/>
                </a:solidFill>
                <a:effectLst/>
                <a:latin typeface=".SF NS"/>
              </a:rPr>
              <a:t>Dog: 40 Hz to 60,000 Hz</a:t>
            </a:r>
            <a:endParaRPr lang="en-US" dirty="0">
              <a:solidFill>
                <a:srgbClr val="0E0E0E"/>
              </a:solidFill>
              <a:effectLst/>
              <a:latin typeface=".SF NS"/>
            </a:endParaRPr>
          </a:p>
        </p:txBody>
      </p:sp>
      <p:sp>
        <p:nvSpPr>
          <p:cNvPr id="11" name="TextBox 10">
            <a:extLst>
              <a:ext uri="{FF2B5EF4-FFF2-40B4-BE49-F238E27FC236}">
                <a16:creationId xmlns:a16="http://schemas.microsoft.com/office/drawing/2014/main" id="{3EF68DF4-A701-AEB9-136A-4E6CF39E3086}"/>
              </a:ext>
            </a:extLst>
          </p:cNvPr>
          <p:cNvSpPr txBox="1"/>
          <p:nvPr/>
        </p:nvSpPr>
        <p:spPr>
          <a:xfrm>
            <a:off x="471802" y="4489750"/>
            <a:ext cx="2381229" cy="369332"/>
          </a:xfrm>
          <a:prstGeom prst="rect">
            <a:avLst/>
          </a:prstGeom>
          <a:noFill/>
        </p:spPr>
        <p:txBody>
          <a:bodyPr wrap="none" rtlCol="0">
            <a:spAutoFit/>
          </a:bodyPr>
          <a:lstStyle/>
          <a:p>
            <a:r>
              <a:rPr lang="en-US" b="1" dirty="0">
                <a:solidFill>
                  <a:srgbClr val="0E0E0E"/>
                </a:solidFill>
                <a:effectLst/>
                <a:latin typeface=".SF NS"/>
              </a:rPr>
              <a:t>Cat: 48 Hz to 85,000 Hz</a:t>
            </a:r>
            <a:endParaRPr lang="en-US" dirty="0">
              <a:solidFill>
                <a:srgbClr val="0E0E0E"/>
              </a:solidFill>
              <a:effectLst/>
              <a:latin typeface=".SF NS"/>
            </a:endParaRPr>
          </a:p>
        </p:txBody>
      </p:sp>
      <p:sp>
        <p:nvSpPr>
          <p:cNvPr id="12" name="TextBox 11">
            <a:extLst>
              <a:ext uri="{FF2B5EF4-FFF2-40B4-BE49-F238E27FC236}">
                <a16:creationId xmlns:a16="http://schemas.microsoft.com/office/drawing/2014/main" id="{ABC031EF-9912-4F01-EBDB-12152BF80E05}"/>
              </a:ext>
            </a:extLst>
          </p:cNvPr>
          <p:cNvSpPr txBox="1"/>
          <p:nvPr/>
        </p:nvSpPr>
        <p:spPr>
          <a:xfrm>
            <a:off x="4283139" y="1902370"/>
            <a:ext cx="2852512" cy="369332"/>
          </a:xfrm>
          <a:prstGeom prst="rect">
            <a:avLst/>
          </a:prstGeom>
          <a:noFill/>
        </p:spPr>
        <p:txBody>
          <a:bodyPr wrap="none" rtlCol="0">
            <a:spAutoFit/>
          </a:bodyPr>
          <a:lstStyle/>
          <a:p>
            <a:r>
              <a:rPr lang="en-US" b="1" dirty="0">
                <a:solidFill>
                  <a:srgbClr val="0E0E0E"/>
                </a:solidFill>
                <a:effectLst/>
                <a:latin typeface=".SF NS"/>
              </a:rPr>
              <a:t>Bat: 1,000 Hz to 120,000 Hz</a:t>
            </a:r>
            <a:r>
              <a:rPr lang="en-US" dirty="0">
                <a:solidFill>
                  <a:srgbClr val="0E0E0E"/>
                </a:solidFill>
                <a:effectLst/>
                <a:latin typeface=".SF NS"/>
              </a:rPr>
              <a:t> </a:t>
            </a:r>
          </a:p>
        </p:txBody>
      </p:sp>
      <p:sp>
        <p:nvSpPr>
          <p:cNvPr id="13" name="TextBox 12">
            <a:extLst>
              <a:ext uri="{FF2B5EF4-FFF2-40B4-BE49-F238E27FC236}">
                <a16:creationId xmlns:a16="http://schemas.microsoft.com/office/drawing/2014/main" id="{DEC070D3-04B1-E20F-CECE-4CF5770D23B9}"/>
              </a:ext>
            </a:extLst>
          </p:cNvPr>
          <p:cNvSpPr txBox="1"/>
          <p:nvPr/>
        </p:nvSpPr>
        <p:spPr>
          <a:xfrm>
            <a:off x="4222225" y="4489750"/>
            <a:ext cx="2913426" cy="369332"/>
          </a:xfrm>
          <a:prstGeom prst="rect">
            <a:avLst/>
          </a:prstGeom>
          <a:noFill/>
        </p:spPr>
        <p:txBody>
          <a:bodyPr wrap="none" rtlCol="0">
            <a:spAutoFit/>
          </a:bodyPr>
          <a:lstStyle/>
          <a:p>
            <a:r>
              <a:rPr lang="en-US" b="1" dirty="0">
                <a:solidFill>
                  <a:srgbClr val="0E0E0E"/>
                </a:solidFill>
                <a:effectLst/>
                <a:latin typeface=".SF NS"/>
              </a:rPr>
              <a:t>Elephant: 16 Hz to 12,000 Hz</a:t>
            </a:r>
            <a:endParaRPr lang="en-US" dirty="0">
              <a:solidFill>
                <a:srgbClr val="0E0E0E"/>
              </a:solidFill>
              <a:effectLst/>
              <a:latin typeface=".SF NS"/>
            </a:endParaRPr>
          </a:p>
        </p:txBody>
      </p:sp>
    </p:spTree>
    <p:extLst>
      <p:ext uri="{BB962C8B-B14F-4D97-AF65-F5344CB8AC3E}">
        <p14:creationId xmlns:p14="http://schemas.microsoft.com/office/powerpoint/2010/main" val="2565659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2" name="Title 1">
            <a:extLst>
              <a:ext uri="{FF2B5EF4-FFF2-40B4-BE49-F238E27FC236}">
                <a16:creationId xmlns:a16="http://schemas.microsoft.com/office/drawing/2014/main" id="{BC413871-F83D-024B-E0EF-983B490941C9}"/>
              </a:ext>
            </a:extLst>
          </p:cNvPr>
          <p:cNvSpPr>
            <a:spLocks noGrp="1"/>
          </p:cNvSpPr>
          <p:nvPr>
            <p:ph type="ctrTitle"/>
          </p:nvPr>
        </p:nvSpPr>
        <p:spPr/>
        <p:txBody>
          <a:bodyPr/>
          <a:lstStyle/>
          <a:p>
            <a:r>
              <a:rPr lang="en-US" dirty="0"/>
              <a:t>Credits</a:t>
            </a:r>
          </a:p>
        </p:txBody>
      </p:sp>
      <p:sp>
        <p:nvSpPr>
          <p:cNvPr id="176" name="Google Shape;176;p30"/>
          <p:cNvSpPr txBox="1">
            <a:spLocks noGrp="1"/>
          </p:cNvSpPr>
          <p:nvPr>
            <p:ph type="subTitle" idx="1"/>
          </p:nvPr>
        </p:nvSpPr>
        <p:spPr>
          <a:xfrm>
            <a:off x="66470" y="3155842"/>
            <a:ext cx="6889032" cy="792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1200" dirty="0"/>
              <a:t>All images created by Jody </a:t>
            </a:r>
            <a:r>
              <a:rPr lang="en" sz="1200" dirty="0" err="1"/>
              <a:t>Culkin</a:t>
            </a:r>
            <a:r>
              <a:rPr lang="en" sz="1200" dirty="0"/>
              <a:t>, Anna </a:t>
            </a:r>
            <a:r>
              <a:rPr lang="en" sz="1200" dirty="0" err="1"/>
              <a:t>Pinkas</a:t>
            </a:r>
            <a:r>
              <a:rPr lang="en" sz="1200" dirty="0"/>
              <a:t> or in the public domain unless otherwise noted</a:t>
            </a:r>
            <a:endParaRPr sz="1200" dirty="0"/>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{E21FAA05-A4E3-C045-AF24-E97C423F621B}tf10001060</Template>
  <TotalTime>16795</TotalTime>
  <Words>786</Words>
  <Application>Microsoft Macintosh PowerPoint</Application>
  <PresentationFormat>On-screen Show (16:9)</PresentationFormat>
  <Paragraphs>54</Paragraphs>
  <Slides>12</Slides>
  <Notes>4</Notes>
  <HiddenSlides>0</HiddenSlides>
  <MMClips>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.SF NS</vt:lpstr>
      <vt:lpstr>Arial</vt:lpstr>
      <vt:lpstr>Trebuchet MS</vt:lpstr>
      <vt:lpstr>Wingdings 3</vt:lpstr>
      <vt:lpstr>Facet</vt:lpstr>
      <vt:lpstr>AUDIO MMP 100</vt:lpstr>
      <vt:lpstr>Overview of Sound</vt:lpstr>
      <vt:lpstr>Sound Waves</vt:lpstr>
      <vt:lpstr>Sound Waves</vt:lpstr>
      <vt:lpstr>Sound Waves</vt:lpstr>
      <vt:lpstr>How Do We Hear Sound?</vt:lpstr>
      <vt:lpstr>How Hearing Works</vt:lpstr>
      <vt:lpstr>Frequency – Hertz also written as Hz</vt:lpstr>
      <vt:lpstr>Human Range of Hearing</vt:lpstr>
      <vt:lpstr>20kHz Podcast</vt:lpstr>
      <vt:lpstr>PowerPoint Presentation</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AUDIO MMP 100</dc:title>
  <cp:lastModifiedBy>Christopher Stein</cp:lastModifiedBy>
  <cp:revision>20</cp:revision>
  <dcterms:modified xsi:type="dcterms:W3CDTF">2024-09-09T02:29:05Z</dcterms:modified>
</cp:coreProperties>
</file>