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9" r:id="rId1"/>
  </p:sldMasterIdLst>
  <p:notesMasterIdLst>
    <p:notesMasterId r:id="rId31"/>
  </p:notesMasterIdLst>
  <p:sldIdLst>
    <p:sldId id="256" r:id="rId2"/>
    <p:sldId id="264" r:id="rId3"/>
    <p:sldId id="303" r:id="rId4"/>
    <p:sldId id="304" r:id="rId5"/>
    <p:sldId id="265" r:id="rId6"/>
    <p:sldId id="300" r:id="rId7"/>
    <p:sldId id="306" r:id="rId8"/>
    <p:sldId id="307" r:id="rId9"/>
    <p:sldId id="294" r:id="rId10"/>
    <p:sldId id="266" r:id="rId11"/>
    <p:sldId id="295" r:id="rId12"/>
    <p:sldId id="299" r:id="rId13"/>
    <p:sldId id="305" r:id="rId14"/>
    <p:sldId id="267" r:id="rId15"/>
    <p:sldId id="301" r:id="rId16"/>
    <p:sldId id="284" r:id="rId17"/>
    <p:sldId id="291" r:id="rId18"/>
    <p:sldId id="296" r:id="rId19"/>
    <p:sldId id="297" r:id="rId20"/>
    <p:sldId id="298" r:id="rId21"/>
    <p:sldId id="292" r:id="rId22"/>
    <p:sldId id="285" r:id="rId23"/>
    <p:sldId id="270" r:id="rId24"/>
    <p:sldId id="293" r:id="rId25"/>
    <p:sldId id="269" r:id="rId26"/>
    <p:sldId id="286" r:id="rId27"/>
    <p:sldId id="271" r:id="rId28"/>
    <p:sldId id="272" r:id="rId29"/>
    <p:sldId id="273"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FB33A6-8AB5-4794-B316-C0FCDF683EE8}">
  <a:tblStyle styleId="{FCFB33A6-8AB5-4794-B316-C0FCDF683E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93"/>
    <p:restoredTop sz="73066"/>
  </p:normalViewPr>
  <p:slideViewPr>
    <p:cSldViewPr snapToGrid="0">
      <p:cViewPr varScale="1">
        <p:scale>
          <a:sx n="116" d="100"/>
          <a:sy n="116" d="100"/>
        </p:scale>
        <p:origin x="1504" y="1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f7a6ed5e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f7a6ed5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f7a6ed5e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f7a6ed5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149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f7a6ed5e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f7a6ed5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666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2984926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1784713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2588621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3424300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f7f51aca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f7f51aca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f7f51aca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f7f51aca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2439158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f7f51aca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f7f51aca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1833334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f7f51ac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f7f51ac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extLst>
      <p:ext uri="{BB962C8B-B14F-4D97-AF65-F5344CB8AC3E}">
        <p14:creationId xmlns:p14="http://schemas.microsoft.com/office/powerpoint/2010/main" val="4142276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379fee8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379fee8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379fee8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379fee8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Will add image</a:t>
            </a:r>
            <a:endParaRPr dirty="0"/>
          </a:p>
        </p:txBody>
      </p:sp>
    </p:spTree>
    <p:extLst>
      <p:ext uri="{BB962C8B-B14F-4D97-AF65-F5344CB8AC3E}">
        <p14:creationId xmlns:p14="http://schemas.microsoft.com/office/powerpoint/2010/main" val="3471045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f7a6ed5e4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f7a6ed5e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f7a6ed5e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f7a6ed5e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f7a6ed5e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f7a6ed5e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5663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f7a6ed5e4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f7a6ed5e4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f7a6ed5e4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f7a6ed5e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34e8cde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34e8cde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74611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230002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7208272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417522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387057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713909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93838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473932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18892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573345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15415558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3991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0569916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6845144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9976578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631637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7903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9/8/24</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8169874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hyperlink" Target="https://www.pexels.com/photo/preetyboy-psoul-2182669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hyperlink" Target="https://www.pexels.com/photo/sitting-businesswoman-talking-on-phone-1004125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photo/person-holding-cds-5473399/"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www.pexels.com/photo/person-holding-cds-5473399/"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video" Target="https://www.youtube.com/embed/eN49E0cRGME?feature=oembed" TargetMode="External"/><Relationship Id="rId4" Type="http://schemas.openxmlformats.org/officeDocument/2006/relationships/hyperlink" Target="https://www.youtube.com/watch?v=eN49E0cRGM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makeuseof.com/tag/audio-file-format-right-needs/"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hyperlink" Target="http://www.audacityteam.org/"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apple.com/mac/garageband/" TargetMode="External"/><Relationship Id="rId3" Type="http://schemas.openxmlformats.org/officeDocument/2006/relationships/image" Target="../media/image12.jpeg"/><Relationship Id="rId7" Type="http://schemas.openxmlformats.org/officeDocument/2006/relationships/hyperlink" Target="https://www.apple.com/logic-pro/"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hyperlink" Target="http://www.magix-audio.com/us/acid/" TargetMode="External"/><Relationship Id="rId5" Type="http://schemas.openxmlformats.org/officeDocument/2006/relationships/hyperlink" Target="http://www.avid.com/pro-tools" TargetMode="External"/><Relationship Id="rId4" Type="http://schemas.openxmlformats.org/officeDocument/2006/relationships/hyperlink" Target="http://www.audacityteam.org/" TargetMode="External"/><Relationship Id="rId9" Type="http://schemas.openxmlformats.org/officeDocument/2006/relationships/hyperlink" Target="http://www.adobe.com/products/audition.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hyperlink" Target="https://www.bensound.com/" TargetMode="External"/><Relationship Id="rId3" Type="http://schemas.openxmlformats.org/officeDocument/2006/relationships/hyperlink" Target="http://www.audacityteam.org/download/" TargetMode="External"/><Relationship Id="rId7" Type="http://schemas.openxmlformats.org/officeDocument/2006/relationships/hyperlink" Target="https://search.creativecommons.org" TargetMode="Externa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hyperlink" Target="https://archive.org/details/audio" TargetMode="External"/><Relationship Id="rId5" Type="http://schemas.openxmlformats.org/officeDocument/2006/relationships/hyperlink" Target="https://freesound.org/" TargetMode="External"/><Relationship Id="rId4" Type="http://schemas.openxmlformats.org/officeDocument/2006/relationships/hyperlink" Target="http://manual.audacityteam.org/man/tutorials.html"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934700"/>
            <a:ext cx="8520600" cy="127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AUDIO</a:t>
            </a:r>
            <a:br>
              <a:rPr lang="en" dirty="0"/>
            </a:br>
            <a:r>
              <a:rPr lang="en" dirty="0"/>
              <a:t>Digitizing Sound</a:t>
            </a:r>
            <a:endParaRPr dirty="0"/>
          </a:p>
          <a:p>
            <a:pPr marL="0" lvl="0" indent="0" algn="ctr" rtl="0">
              <a:spcBef>
                <a:spcPts val="0"/>
              </a:spcBef>
              <a:spcAft>
                <a:spcPts val="0"/>
              </a:spcAft>
              <a:buClr>
                <a:schemeClr val="dk1"/>
              </a:buClr>
              <a:buSzPts val="1100"/>
              <a:buFont typeface="Arial"/>
              <a:buNone/>
            </a:pPr>
            <a:r>
              <a:rPr lang="en" sz="2800" dirty="0">
                <a:solidFill>
                  <a:srgbClr val="666666"/>
                </a:solidFill>
              </a:rPr>
              <a:t>MMP 100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
        <p:cNvGrpSpPr/>
        <p:nvPr/>
      </p:nvGrpSpPr>
      <p:grpSpPr>
        <a:xfrm>
          <a:off x="0" y="0"/>
          <a:ext cx="0" cy="0"/>
          <a:chOff x="0" y="0"/>
          <a:chExt cx="0" cy="0"/>
        </a:xfrm>
      </p:grpSpPr>
      <p:grpSp>
        <p:nvGrpSpPr>
          <p:cNvPr id="118" name="Group 117">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19" name="Straight Connector 118">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1"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2"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3" name="Isosceles Triangle 122">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4"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5"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6"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7" name="Isosceles Triangle 126">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8" name="Isosceles Triangle 127">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114" name="Picture 113" descr="Abstract particle graph background">
            <a:extLst>
              <a:ext uri="{FF2B5EF4-FFF2-40B4-BE49-F238E27FC236}">
                <a16:creationId xmlns:a16="http://schemas.microsoft.com/office/drawing/2014/main" id="{5C51DD5F-1ECD-341A-94E6-7822FC9EB6A7}"/>
              </a:ext>
            </a:extLst>
          </p:cNvPr>
          <p:cNvPicPr>
            <a:picLocks noChangeAspect="1"/>
          </p:cNvPicPr>
          <p:nvPr/>
        </p:nvPicPr>
        <p:blipFill rotWithShape="1">
          <a:blip r:embed="rId3"/>
          <a:srcRect l="17707" r="5185"/>
          <a:stretch/>
        </p:blipFill>
        <p:spPr>
          <a:xfrm>
            <a:off x="3202390" y="10"/>
            <a:ext cx="5941610" cy="5143490"/>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111" name="Google Shape;111;p21"/>
          <p:cNvSpPr txBox="1">
            <a:spLocks noGrp="1"/>
          </p:cNvSpPr>
          <p:nvPr>
            <p:ph type="title"/>
          </p:nvPr>
        </p:nvSpPr>
        <p:spPr>
          <a:xfrm>
            <a:off x="507999" y="457200"/>
            <a:ext cx="2888343"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dirty="0"/>
              <a:t>Digitizing Sound</a:t>
            </a:r>
          </a:p>
        </p:txBody>
      </p:sp>
      <p:sp>
        <p:nvSpPr>
          <p:cNvPr id="112" name="Google Shape;112;p21"/>
          <p:cNvSpPr txBox="1">
            <a:spLocks noGrp="1"/>
          </p:cNvSpPr>
          <p:nvPr>
            <p:ph type="body" idx="1"/>
          </p:nvPr>
        </p:nvSpPr>
        <p:spPr>
          <a:xfrm>
            <a:off x="507999" y="1620441"/>
            <a:ext cx="3439311" cy="2910580"/>
          </a:xfrm>
          <a:prstGeom prst="rect">
            <a:avLst/>
          </a:prstGeom>
        </p:spPr>
        <p:txBody>
          <a:bodyPr spcFirstLastPara="1" vert="horz" lIns="91440" tIns="45720" rIns="91440" bIns="45720" rtlCol="0" anchorCtr="0">
            <a:normAutofit fontScale="85000" lnSpcReduction="20000"/>
          </a:bodyPr>
          <a:lstStyle/>
          <a:p>
            <a:pPr marL="0" lvl="0" indent="0" defTabSz="457200">
              <a:spcBef>
                <a:spcPts val="1000"/>
              </a:spcBef>
              <a:buSzPct val="80000"/>
              <a:buNone/>
            </a:pPr>
            <a:r>
              <a:rPr lang="en-US" sz="1800" dirty="0"/>
              <a:t>Sound is analog. </a:t>
            </a:r>
          </a:p>
          <a:p>
            <a:pPr marL="0" lvl="0" indent="0" defTabSz="457200">
              <a:spcBef>
                <a:spcPts val="1000"/>
              </a:spcBef>
              <a:buSzPct val="80000"/>
              <a:buNone/>
            </a:pPr>
            <a:r>
              <a:rPr lang="en-US" sz="1800" dirty="0"/>
              <a:t>Digitizing it entails two steps:</a:t>
            </a:r>
          </a:p>
          <a:p>
            <a:pPr marL="457200" lvl="0" indent="-342900" defTabSz="457200">
              <a:spcBef>
                <a:spcPts val="1000"/>
              </a:spcBef>
              <a:buSzPct val="80000"/>
              <a:buFont typeface="Wingdings 3" charset="2"/>
              <a:buChar char=""/>
            </a:pPr>
            <a:r>
              <a:rPr lang="en-US" sz="3200" b="1" dirty="0"/>
              <a:t>Sampling</a:t>
            </a:r>
          </a:p>
          <a:p>
            <a:pPr lvl="1" indent="-342900" defTabSz="457200">
              <a:spcBef>
                <a:spcPts val="1000"/>
              </a:spcBef>
              <a:buSzPct val="80000"/>
              <a:buFont typeface="Wingdings 3" charset="2"/>
              <a:buChar char=""/>
            </a:pPr>
            <a:r>
              <a:rPr lang="en-US" sz="2200" b="1" dirty="0"/>
              <a:t>Measured by Sampling Rate</a:t>
            </a:r>
          </a:p>
          <a:p>
            <a:pPr marL="457200" lvl="0" indent="-342900" defTabSz="457200">
              <a:spcBef>
                <a:spcPts val="1000"/>
              </a:spcBef>
              <a:buSzPct val="80000"/>
              <a:buFont typeface="Wingdings 3" charset="2"/>
              <a:buChar char=""/>
            </a:pPr>
            <a:r>
              <a:rPr lang="en-US" sz="3200" b="1" dirty="0"/>
              <a:t>Quantizing</a:t>
            </a:r>
          </a:p>
          <a:p>
            <a:pPr lvl="1" indent="-342900" defTabSz="457200">
              <a:spcBef>
                <a:spcPts val="1000"/>
              </a:spcBef>
              <a:buSzPct val="80000"/>
              <a:buFont typeface="Wingdings 3" charset="2"/>
              <a:buChar char=""/>
            </a:pPr>
            <a:r>
              <a:rPr lang="en-US" sz="2300" b="1" dirty="0"/>
              <a:t>Measured by Bit Depth</a:t>
            </a:r>
          </a:p>
        </p:txBody>
      </p:sp>
      <p:cxnSp>
        <p:nvCxnSpPr>
          <p:cNvPr id="130" name="Straight Connector 12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2761059"/>
            <a:ext cx="3572668" cy="238244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
        <p:cNvGrpSpPr/>
        <p:nvPr/>
      </p:nvGrpSpPr>
      <p:grpSpPr>
        <a:xfrm>
          <a:off x="0" y="0"/>
          <a:ext cx="0" cy="0"/>
          <a:chOff x="0" y="0"/>
          <a:chExt cx="0" cy="0"/>
        </a:xfrm>
      </p:grpSpPr>
      <p:grpSp>
        <p:nvGrpSpPr>
          <p:cNvPr id="151" name="Group 15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52" name="Straight Connector 15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6" name="Isosceles Triangle 15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0" name="Isosceles Triangle 15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1" name="Isosceles Triangle 16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3" name="Picture 2" descr="A person wearing headphones and sitting in front of a microphone&#10;&#10;Description automatically generated">
            <a:extLst>
              <a:ext uri="{FF2B5EF4-FFF2-40B4-BE49-F238E27FC236}">
                <a16:creationId xmlns:a16="http://schemas.microsoft.com/office/drawing/2014/main" id="{14C26085-AE3D-A0B3-BD13-294411D39D75}"/>
              </a:ext>
            </a:extLst>
          </p:cNvPr>
          <p:cNvPicPr>
            <a:picLocks noChangeAspect="1"/>
          </p:cNvPicPr>
          <p:nvPr/>
        </p:nvPicPr>
        <p:blipFill>
          <a:blip r:embed="rId3"/>
          <a:srcRect l="2217" r="20675"/>
          <a:stretch/>
        </p:blipFill>
        <p:spPr>
          <a:xfrm>
            <a:off x="3202390" y="6360"/>
            <a:ext cx="5941610" cy="5143490"/>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111" name="Google Shape;111;p21"/>
          <p:cNvSpPr txBox="1">
            <a:spLocks noGrp="1"/>
          </p:cNvSpPr>
          <p:nvPr>
            <p:ph type="title"/>
          </p:nvPr>
        </p:nvSpPr>
        <p:spPr>
          <a:xfrm>
            <a:off x="507999" y="457200"/>
            <a:ext cx="2888343"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dirty="0"/>
              <a:t>Digitizing Sound</a:t>
            </a:r>
          </a:p>
        </p:txBody>
      </p:sp>
      <p:sp>
        <p:nvSpPr>
          <p:cNvPr id="112" name="Google Shape;112;p21"/>
          <p:cNvSpPr txBox="1">
            <a:spLocks noGrp="1"/>
          </p:cNvSpPr>
          <p:nvPr>
            <p:ph type="body" idx="1"/>
          </p:nvPr>
        </p:nvSpPr>
        <p:spPr>
          <a:xfrm>
            <a:off x="507999" y="1620441"/>
            <a:ext cx="3572667" cy="1140618"/>
          </a:xfrm>
          <a:prstGeom prst="rect">
            <a:avLst/>
          </a:prstGeom>
        </p:spPr>
        <p:txBody>
          <a:bodyPr spcFirstLastPara="1" vert="horz" lIns="91440" tIns="45720" rIns="91440" bIns="45720" rtlCol="0" anchorCtr="0">
            <a:noAutofit/>
          </a:bodyPr>
          <a:lstStyle/>
          <a:p>
            <a:pPr marL="457200" lvl="0" indent="-342900" defTabSz="457200">
              <a:spcBef>
                <a:spcPts val="1000"/>
              </a:spcBef>
              <a:buSzPct val="80000"/>
              <a:buFont typeface="Wingdings 3" charset="2"/>
              <a:buChar char=""/>
            </a:pPr>
            <a:r>
              <a:rPr lang="en-US" sz="3200" b="1" dirty="0"/>
              <a:t>ADC</a:t>
            </a:r>
          </a:p>
          <a:p>
            <a:pPr lvl="1" indent="-342900" defTabSz="457200">
              <a:spcBef>
                <a:spcPts val="1000"/>
              </a:spcBef>
              <a:buSzPct val="80000"/>
              <a:buFont typeface="Wingdings 3" charset="2"/>
              <a:buChar char=""/>
            </a:pPr>
            <a:r>
              <a:rPr lang="en-US" sz="2000" b="1" dirty="0"/>
              <a:t>Analog to Digital Converter</a:t>
            </a:r>
          </a:p>
        </p:txBody>
      </p:sp>
      <p:cxnSp>
        <p:nvCxnSpPr>
          <p:cNvPr id="163" name="Straight Connector 162">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2761059"/>
            <a:ext cx="3572668" cy="238244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7"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9"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1"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3"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5"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7"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9"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C24EE8AA-98AA-F177-AAB9-1EC1340F636B}"/>
              </a:ext>
            </a:extLst>
          </p:cNvPr>
          <p:cNvSpPr txBox="1"/>
          <p:nvPr/>
        </p:nvSpPr>
        <p:spPr>
          <a:xfrm>
            <a:off x="740781" y="3298785"/>
            <a:ext cx="3148314" cy="1200329"/>
          </a:xfrm>
          <a:prstGeom prst="rect">
            <a:avLst/>
          </a:prstGeom>
          <a:noFill/>
        </p:spPr>
        <p:txBody>
          <a:bodyPr wrap="square" rtlCol="0">
            <a:spAutoFit/>
          </a:bodyPr>
          <a:lstStyle/>
          <a:p>
            <a:r>
              <a:rPr lang="en-US" dirty="0"/>
              <a:t>This is the device that converts the analog signal into a digital file using Sampling and Quantizing.</a:t>
            </a:r>
          </a:p>
        </p:txBody>
      </p:sp>
      <p:sp>
        <p:nvSpPr>
          <p:cNvPr id="5" name="TextBox 4">
            <a:extLst>
              <a:ext uri="{FF2B5EF4-FFF2-40B4-BE49-F238E27FC236}">
                <a16:creationId xmlns:a16="http://schemas.microsoft.com/office/drawing/2014/main" id="{D390970C-91C4-0FF4-9F62-84F9E002AD4B}"/>
              </a:ext>
            </a:extLst>
          </p:cNvPr>
          <p:cNvSpPr txBox="1"/>
          <p:nvPr/>
        </p:nvSpPr>
        <p:spPr>
          <a:xfrm>
            <a:off x="4295709" y="4620270"/>
            <a:ext cx="4848292" cy="523220"/>
          </a:xfrm>
          <a:prstGeom prst="rect">
            <a:avLst/>
          </a:prstGeom>
          <a:solidFill>
            <a:schemeClr val="tx1">
              <a:lumMod val="50000"/>
              <a:lumOff val="50000"/>
            </a:schemeClr>
          </a:solidFill>
        </p:spPr>
        <p:txBody>
          <a:bodyPr wrap="square">
            <a:spAutoFit/>
          </a:bodyPr>
          <a:lstStyle/>
          <a:p>
            <a:r>
              <a:rPr lang="en-US" sz="1400" b="0" i="0" dirty="0">
                <a:solidFill>
                  <a:srgbClr val="000000"/>
                </a:solidFill>
                <a:effectLst/>
                <a:latin typeface="plusjakartasans"/>
              </a:rPr>
              <a:t>Photo by Usman Precious: </a:t>
            </a:r>
            <a:r>
              <a:rPr lang="en-US" sz="1400" b="0" i="0" dirty="0">
                <a:solidFill>
                  <a:srgbClr val="000000"/>
                </a:solidFill>
                <a:effectLst/>
                <a:latin typeface="plusjakartasans"/>
                <a:hlinkClick r:id="rId4"/>
              </a:rPr>
              <a:t>https://</a:t>
            </a:r>
            <a:r>
              <a:rPr lang="en-US" sz="1400" b="0" i="0" dirty="0" err="1">
                <a:solidFill>
                  <a:srgbClr val="000000"/>
                </a:solidFill>
                <a:effectLst/>
                <a:latin typeface="plusjakartasans"/>
                <a:hlinkClick r:id="rId4"/>
              </a:rPr>
              <a:t>www.pexels.com</a:t>
            </a:r>
            <a:r>
              <a:rPr lang="en-US" sz="1400" b="0" i="0" dirty="0">
                <a:solidFill>
                  <a:srgbClr val="000000"/>
                </a:solidFill>
                <a:effectLst/>
                <a:latin typeface="plusjakartasans"/>
                <a:hlinkClick r:id="rId4"/>
              </a:rPr>
              <a:t>/photo/preetyboy-psoul-21826690/</a:t>
            </a:r>
            <a:endParaRPr lang="en-US" sz="1400" dirty="0"/>
          </a:p>
        </p:txBody>
      </p:sp>
    </p:spTree>
    <p:extLst>
      <p:ext uri="{BB962C8B-B14F-4D97-AF65-F5344CB8AC3E}">
        <p14:creationId xmlns:p14="http://schemas.microsoft.com/office/powerpoint/2010/main" val="404958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
        <p:cNvGrpSpPr/>
        <p:nvPr/>
      </p:nvGrpSpPr>
      <p:grpSpPr>
        <a:xfrm>
          <a:off x="0" y="0"/>
          <a:ext cx="0" cy="0"/>
          <a:chOff x="0" y="0"/>
          <a:chExt cx="0" cy="0"/>
        </a:xfrm>
      </p:grpSpPr>
      <p:pic>
        <p:nvPicPr>
          <p:cNvPr id="8" name="Picture 7" descr="A person holding a phone&#10;&#10;Description automatically generated">
            <a:extLst>
              <a:ext uri="{FF2B5EF4-FFF2-40B4-BE49-F238E27FC236}">
                <a16:creationId xmlns:a16="http://schemas.microsoft.com/office/drawing/2014/main" id="{5506F26D-460E-B502-0AD4-1BF1A1FBEB9C}"/>
              </a:ext>
            </a:extLst>
          </p:cNvPr>
          <p:cNvPicPr>
            <a:picLocks noChangeAspect="1"/>
          </p:cNvPicPr>
          <p:nvPr/>
        </p:nvPicPr>
        <p:blipFill>
          <a:blip r:embed="rId3"/>
          <a:srcRect t="5555"/>
          <a:stretch/>
        </p:blipFill>
        <p:spPr>
          <a:xfrm>
            <a:off x="4483458" y="0"/>
            <a:ext cx="3435787" cy="4857750"/>
          </a:xfrm>
          <a:prstGeom prst="rect">
            <a:avLst/>
          </a:prstGeom>
        </p:spPr>
      </p:pic>
      <p:grpSp>
        <p:nvGrpSpPr>
          <p:cNvPr id="151" name="Group 15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52" name="Straight Connector 15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6" name="Isosceles Triangle 15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0" name="Isosceles Triangle 15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1" name="Isosceles Triangle 16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1" name="Google Shape;111;p21"/>
          <p:cNvSpPr txBox="1">
            <a:spLocks noGrp="1"/>
          </p:cNvSpPr>
          <p:nvPr>
            <p:ph type="title"/>
          </p:nvPr>
        </p:nvSpPr>
        <p:spPr>
          <a:xfrm>
            <a:off x="507999" y="457200"/>
            <a:ext cx="2888343"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dirty="0"/>
              <a:t>Digitizing Sound</a:t>
            </a:r>
          </a:p>
        </p:txBody>
      </p:sp>
      <p:cxnSp>
        <p:nvCxnSpPr>
          <p:cNvPr id="163" name="Straight Connector 162">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2761059"/>
            <a:ext cx="3572668" cy="238244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7"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9"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1"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3"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5"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7"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9"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D390970C-91C4-0FF4-9F62-84F9E002AD4B}"/>
              </a:ext>
            </a:extLst>
          </p:cNvPr>
          <p:cNvSpPr txBox="1"/>
          <p:nvPr/>
        </p:nvSpPr>
        <p:spPr>
          <a:xfrm>
            <a:off x="4485837" y="4404836"/>
            <a:ext cx="4628698" cy="738664"/>
          </a:xfrm>
          <a:prstGeom prst="rect">
            <a:avLst/>
          </a:prstGeom>
          <a:solidFill>
            <a:schemeClr val="tx1">
              <a:lumMod val="50000"/>
              <a:lumOff val="50000"/>
            </a:schemeClr>
          </a:solidFill>
        </p:spPr>
        <p:txBody>
          <a:bodyPr wrap="square">
            <a:spAutoFit/>
          </a:bodyPr>
          <a:lstStyle/>
          <a:p>
            <a:r>
              <a:rPr lang="en-US" sz="1400" b="0" i="0" dirty="0">
                <a:solidFill>
                  <a:srgbClr val="000000"/>
                </a:solidFill>
                <a:effectLst/>
                <a:latin typeface="plusjakartasans"/>
              </a:rPr>
              <a:t>Photo by Los Muertos Crew: </a:t>
            </a:r>
            <a:r>
              <a:rPr lang="en-US" sz="1400" b="0" i="0" dirty="0">
                <a:solidFill>
                  <a:srgbClr val="000000"/>
                </a:solidFill>
                <a:effectLst/>
                <a:latin typeface="plusjakartasans"/>
                <a:hlinkClick r:id="rId4"/>
              </a:rPr>
              <a:t>https://</a:t>
            </a:r>
            <a:r>
              <a:rPr lang="en-US" sz="1400" b="0" i="0" dirty="0" err="1">
                <a:solidFill>
                  <a:srgbClr val="000000"/>
                </a:solidFill>
                <a:effectLst/>
                <a:latin typeface="plusjakartasans"/>
                <a:hlinkClick r:id="rId4"/>
              </a:rPr>
              <a:t>www.pexels.com</a:t>
            </a:r>
            <a:r>
              <a:rPr lang="en-US" sz="1400" b="0" i="0" dirty="0">
                <a:solidFill>
                  <a:srgbClr val="000000"/>
                </a:solidFill>
                <a:effectLst/>
                <a:latin typeface="plusjakartasans"/>
                <a:hlinkClick r:id="rId4"/>
              </a:rPr>
              <a:t>/photo/sitting-businesswoman-talking-on-phone-10041259/</a:t>
            </a:r>
            <a:endParaRPr lang="en-US" sz="1400" dirty="0"/>
          </a:p>
        </p:txBody>
      </p:sp>
      <p:sp>
        <p:nvSpPr>
          <p:cNvPr id="6" name="Text Placeholder 5">
            <a:extLst>
              <a:ext uri="{FF2B5EF4-FFF2-40B4-BE49-F238E27FC236}">
                <a16:creationId xmlns:a16="http://schemas.microsoft.com/office/drawing/2014/main" id="{1100F0E9-C3F1-675D-3142-6359308542EC}"/>
              </a:ext>
            </a:extLst>
          </p:cNvPr>
          <p:cNvSpPr>
            <a:spLocks noGrp="1"/>
          </p:cNvSpPr>
          <p:nvPr>
            <p:ph type="body" idx="1"/>
          </p:nvPr>
        </p:nvSpPr>
        <p:spPr>
          <a:xfrm>
            <a:off x="311700" y="1938969"/>
            <a:ext cx="3731490" cy="2629906"/>
          </a:xfrm>
        </p:spPr>
        <p:txBody>
          <a:bodyPr/>
          <a:lstStyle/>
          <a:p>
            <a:pPr>
              <a:spcAft>
                <a:spcPts val="1200"/>
              </a:spcAft>
            </a:pPr>
            <a:r>
              <a:rPr lang="en-US" sz="2000" dirty="0"/>
              <a:t>In class your computer does with with its sound card and the Audacity software.</a:t>
            </a:r>
          </a:p>
          <a:p>
            <a:r>
              <a:rPr lang="en-US" sz="2000" dirty="0"/>
              <a:t>But you phone can also do this when it records audio.</a:t>
            </a:r>
          </a:p>
        </p:txBody>
      </p:sp>
    </p:spTree>
    <p:extLst>
      <p:ext uri="{BB962C8B-B14F-4D97-AF65-F5344CB8AC3E}">
        <p14:creationId xmlns:p14="http://schemas.microsoft.com/office/powerpoint/2010/main" val="2974049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6447501" cy="990600"/>
          </a:xfrm>
          <a:prstGeom prst="rect">
            <a:avLst/>
          </a:prstGeom>
        </p:spPr>
        <p:txBody>
          <a:bodyPr spcFirstLastPara="1" vert="horz" lIns="91440" tIns="45720" rIns="91440" bIns="45720" rtlCol="0" anchor="t" anchorCtr="0">
            <a:normAutofit/>
          </a:bodyPr>
          <a:lstStyle/>
          <a:p>
            <a:pPr marL="0" lvl="0" indent="0" defTabSz="457200">
              <a:spcBef>
                <a:spcPct val="0"/>
              </a:spcBef>
              <a:spcAft>
                <a:spcPts val="0"/>
              </a:spcAft>
            </a:pPr>
            <a:r>
              <a:rPr lang="en-US" sz="3600"/>
              <a:t>Sampling</a:t>
            </a:r>
          </a:p>
        </p:txBody>
      </p:sp>
      <p:sp>
        <p:nvSpPr>
          <p:cNvPr id="118" name="Google Shape;118;p22"/>
          <p:cNvSpPr txBox="1">
            <a:spLocks noGrp="1"/>
          </p:cNvSpPr>
          <p:nvPr>
            <p:ph type="body" idx="1"/>
          </p:nvPr>
        </p:nvSpPr>
        <p:spPr>
          <a:xfrm>
            <a:off x="243368" y="1162878"/>
            <a:ext cx="3921226"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000" dirty="0"/>
              <a:t>In the sampling step, the </a:t>
            </a:r>
            <a:r>
              <a:rPr lang="en-US" sz="2000" dirty="0" err="1"/>
              <a:t>aplitude</a:t>
            </a:r>
            <a:r>
              <a:rPr lang="en-US" sz="2000" dirty="0"/>
              <a:t> (height) of the sound wave is sampled a specific number of times per second. The number of times per second is called the </a:t>
            </a:r>
            <a:r>
              <a:rPr lang="en-US" sz="2000" b="1" dirty="0"/>
              <a:t>Sampling Rate</a:t>
            </a:r>
            <a:r>
              <a:rPr lang="en-US" sz="2000" dirty="0"/>
              <a:t>. </a:t>
            </a:r>
          </a:p>
          <a:p>
            <a:pPr marL="0" lvl="0" indent="0" defTabSz="457200">
              <a:spcBef>
                <a:spcPts val="1000"/>
              </a:spcBef>
              <a:buSzPct val="80000"/>
              <a:buFont typeface="Wingdings 3" charset="2"/>
              <a:buChar char=""/>
            </a:pPr>
            <a:endParaRPr lang="en-US" sz="1800" dirty="0"/>
          </a:p>
        </p:txBody>
      </p:sp>
      <p:pic>
        <p:nvPicPr>
          <p:cNvPr id="120" name="Google Shape;120;p22" descr="A sound wave."/>
          <p:cNvPicPr preferRelativeResize="0"/>
          <p:nvPr/>
        </p:nvPicPr>
        <p:blipFill>
          <a:blip r:embed="rId3"/>
          <a:stretch>
            <a:fillRect/>
          </a:stretch>
        </p:blipFill>
        <p:spPr>
          <a:xfrm>
            <a:off x="4662491" y="657072"/>
            <a:ext cx="3725031" cy="1936111"/>
          </a:xfrm>
          <a:prstGeom prst="rect">
            <a:avLst/>
          </a:prstGeom>
          <a:noFill/>
        </p:spPr>
      </p:pic>
      <p:pic>
        <p:nvPicPr>
          <p:cNvPr id="119" name="Google Shape;119;p22" descr="The same sound wave with samples along the wave at regular intervals."/>
          <p:cNvPicPr preferRelativeResize="0"/>
          <p:nvPr/>
        </p:nvPicPr>
        <p:blipFill>
          <a:blip r:embed="rId4"/>
          <a:stretch>
            <a:fillRect/>
          </a:stretch>
        </p:blipFill>
        <p:spPr>
          <a:xfrm>
            <a:off x="4551108" y="2922179"/>
            <a:ext cx="3836414" cy="195927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6447501" cy="990600"/>
          </a:xfrm>
          <a:prstGeom prst="rect">
            <a:avLst/>
          </a:prstGeom>
        </p:spPr>
        <p:txBody>
          <a:bodyPr spcFirstLastPara="1" vert="horz" lIns="91440" tIns="45720" rIns="91440" bIns="45720" rtlCol="0" anchor="t" anchorCtr="0">
            <a:normAutofit/>
          </a:bodyPr>
          <a:lstStyle/>
          <a:p>
            <a:pPr marL="0" lvl="0" indent="0" defTabSz="457200">
              <a:spcBef>
                <a:spcPct val="0"/>
              </a:spcBef>
              <a:spcAft>
                <a:spcPts val="0"/>
              </a:spcAft>
            </a:pPr>
            <a:r>
              <a:rPr lang="en-US" sz="3600"/>
              <a:t>Sampling</a:t>
            </a:r>
          </a:p>
        </p:txBody>
      </p:sp>
      <p:sp>
        <p:nvSpPr>
          <p:cNvPr id="118" name="Google Shape;118;p22"/>
          <p:cNvSpPr txBox="1">
            <a:spLocks noGrp="1"/>
          </p:cNvSpPr>
          <p:nvPr>
            <p:ph type="body" idx="1"/>
          </p:nvPr>
        </p:nvSpPr>
        <p:spPr>
          <a:xfrm>
            <a:off x="243368" y="1162878"/>
            <a:ext cx="3921226"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000" dirty="0"/>
              <a:t>If the </a:t>
            </a:r>
            <a:r>
              <a:rPr lang="en-US" sz="2000" b="1" dirty="0"/>
              <a:t>Sampling Rate </a:t>
            </a:r>
            <a:r>
              <a:rPr lang="en-US" sz="2000" dirty="0"/>
              <a:t>is higher, the data captured will be more accurate. However, a higher sampling rate will generate a larger amount of data, and a bigger file size.</a:t>
            </a:r>
          </a:p>
          <a:p>
            <a:pPr marL="0" lvl="0" indent="0" defTabSz="457200">
              <a:spcBef>
                <a:spcPts val="1000"/>
              </a:spcBef>
              <a:buSzPct val="80000"/>
              <a:buFont typeface="Wingdings 3" charset="2"/>
              <a:buChar char=""/>
            </a:pPr>
            <a:endParaRPr lang="en-US" sz="1800" dirty="0"/>
          </a:p>
          <a:p>
            <a:pPr marL="0" lvl="0" indent="0" defTabSz="457200">
              <a:spcBef>
                <a:spcPts val="1000"/>
              </a:spcBef>
              <a:buSzPct val="80000"/>
              <a:buFont typeface="Wingdings 3" charset="2"/>
              <a:buChar char=""/>
            </a:pPr>
            <a:endParaRPr lang="en-US" sz="1800" dirty="0"/>
          </a:p>
        </p:txBody>
      </p:sp>
      <p:pic>
        <p:nvPicPr>
          <p:cNvPr id="120" name="Google Shape;120;p22" descr="A sound wave."/>
          <p:cNvPicPr preferRelativeResize="0"/>
          <p:nvPr/>
        </p:nvPicPr>
        <p:blipFill>
          <a:blip r:embed="rId3"/>
          <a:stretch>
            <a:fillRect/>
          </a:stretch>
        </p:blipFill>
        <p:spPr>
          <a:xfrm>
            <a:off x="4662491" y="657072"/>
            <a:ext cx="3725031" cy="1936111"/>
          </a:xfrm>
          <a:prstGeom prst="rect">
            <a:avLst/>
          </a:prstGeom>
          <a:noFill/>
        </p:spPr>
      </p:pic>
      <p:pic>
        <p:nvPicPr>
          <p:cNvPr id="119" name="Google Shape;119;p22" descr="The same sound wave with samples along the wave at regular intervals."/>
          <p:cNvPicPr preferRelativeResize="0"/>
          <p:nvPr/>
        </p:nvPicPr>
        <p:blipFill>
          <a:blip r:embed="rId4"/>
          <a:stretch>
            <a:fillRect/>
          </a:stretch>
        </p:blipFill>
        <p:spPr>
          <a:xfrm>
            <a:off x="4551108" y="2922179"/>
            <a:ext cx="3836414" cy="1959270"/>
          </a:xfrm>
          <a:prstGeom prst="rect">
            <a:avLst/>
          </a:prstGeom>
          <a:noFill/>
        </p:spPr>
      </p:pic>
    </p:spTree>
    <p:extLst>
      <p:ext uri="{BB962C8B-B14F-4D97-AF65-F5344CB8AC3E}">
        <p14:creationId xmlns:p14="http://schemas.microsoft.com/office/powerpoint/2010/main" val="281551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7104655" cy="990600"/>
          </a:xfrm>
          <a:prstGeom prst="rect">
            <a:avLst/>
          </a:prstGeom>
        </p:spPr>
        <p:txBody>
          <a:bodyPr spcFirstLastPara="1" vert="horz" lIns="91440" tIns="45720" rIns="91440" bIns="45720" rtlCol="0" anchor="t" anchorCtr="0">
            <a:normAutofit fontScale="90000"/>
          </a:bodyPr>
          <a:lstStyle/>
          <a:p>
            <a:pPr marL="0" lvl="0" indent="0" defTabSz="457200">
              <a:spcBef>
                <a:spcPct val="0"/>
              </a:spcBef>
              <a:spcAft>
                <a:spcPts val="0"/>
              </a:spcAft>
            </a:pPr>
            <a:r>
              <a:rPr lang="en-US" sz="3600" dirty="0"/>
              <a:t>Nyquist-Shannon Sampling Theorem</a:t>
            </a:r>
          </a:p>
        </p:txBody>
      </p:sp>
      <p:sp>
        <p:nvSpPr>
          <p:cNvPr id="118" name="Google Shape;118;p22"/>
          <p:cNvSpPr txBox="1">
            <a:spLocks noGrp="1"/>
          </p:cNvSpPr>
          <p:nvPr>
            <p:ph type="body" idx="1"/>
          </p:nvPr>
        </p:nvSpPr>
        <p:spPr>
          <a:xfrm>
            <a:off x="243368" y="1162878"/>
            <a:ext cx="3921226"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000" dirty="0"/>
              <a:t>This is an important idea in sampling audio. It states that when converting analog audio signals into digital format the </a:t>
            </a:r>
            <a:r>
              <a:rPr lang="en-US" sz="2000" b="1" dirty="0"/>
              <a:t>Sampling Rate must be at two times the highest frequency of the audio</a:t>
            </a:r>
            <a:r>
              <a:rPr lang="en-US" sz="2000" dirty="0"/>
              <a:t>.</a:t>
            </a:r>
          </a:p>
          <a:p>
            <a:pPr marL="0" lvl="0" indent="0" defTabSz="457200">
              <a:spcBef>
                <a:spcPts val="1000"/>
              </a:spcBef>
              <a:buSzPct val="80000"/>
              <a:buFont typeface="Wingdings 3" charset="2"/>
              <a:buChar char=""/>
            </a:pPr>
            <a:endParaRPr lang="en-US" sz="1800" dirty="0"/>
          </a:p>
          <a:p>
            <a:pPr marL="0" lvl="0" indent="0" defTabSz="457200">
              <a:spcBef>
                <a:spcPts val="1000"/>
              </a:spcBef>
              <a:buSzPct val="80000"/>
              <a:buFont typeface="Wingdings 3" charset="2"/>
              <a:buChar char=""/>
            </a:pPr>
            <a:endParaRPr lang="en-US" sz="1800" dirty="0"/>
          </a:p>
        </p:txBody>
      </p:sp>
      <p:pic>
        <p:nvPicPr>
          <p:cNvPr id="119" name="Google Shape;119;p22" descr="The same sound wave with samples along the wave at regular intervals."/>
          <p:cNvPicPr preferRelativeResize="0"/>
          <p:nvPr/>
        </p:nvPicPr>
        <p:blipFill>
          <a:blip r:embed="rId3"/>
          <a:stretch>
            <a:fillRect/>
          </a:stretch>
        </p:blipFill>
        <p:spPr>
          <a:xfrm>
            <a:off x="4499786" y="1736431"/>
            <a:ext cx="3836414" cy="1959270"/>
          </a:xfrm>
          <a:prstGeom prst="rect">
            <a:avLst/>
          </a:prstGeom>
          <a:noFill/>
        </p:spPr>
      </p:pic>
    </p:spTree>
    <p:extLst>
      <p:ext uri="{BB962C8B-B14F-4D97-AF65-F5344CB8AC3E}">
        <p14:creationId xmlns:p14="http://schemas.microsoft.com/office/powerpoint/2010/main" val="154256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7104655" cy="990600"/>
          </a:xfrm>
          <a:prstGeom prst="rect">
            <a:avLst/>
          </a:prstGeom>
        </p:spPr>
        <p:txBody>
          <a:bodyPr spcFirstLastPara="1" vert="horz" lIns="91440" tIns="45720" rIns="91440" bIns="45720" rtlCol="0" anchor="t" anchorCtr="0">
            <a:normAutofit fontScale="90000"/>
          </a:bodyPr>
          <a:lstStyle/>
          <a:p>
            <a:pPr marL="0" lvl="0" indent="0" defTabSz="457200">
              <a:spcBef>
                <a:spcPct val="0"/>
              </a:spcBef>
              <a:spcAft>
                <a:spcPts val="0"/>
              </a:spcAft>
            </a:pPr>
            <a:r>
              <a:rPr lang="en-US" sz="3600" dirty="0"/>
              <a:t>Nyquist-Shannon Sampling Theorem</a:t>
            </a:r>
          </a:p>
        </p:txBody>
      </p:sp>
      <p:sp>
        <p:nvSpPr>
          <p:cNvPr id="118" name="Google Shape;118;p22"/>
          <p:cNvSpPr txBox="1">
            <a:spLocks noGrp="1"/>
          </p:cNvSpPr>
          <p:nvPr>
            <p:ph type="body" idx="1"/>
          </p:nvPr>
        </p:nvSpPr>
        <p:spPr>
          <a:xfrm>
            <a:off x="243368" y="1162878"/>
            <a:ext cx="3921226"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000" dirty="0"/>
              <a:t>Since humans can hear sounds up to 20,000 Hz, we have to at least sample at 40,000 Hz to make sure all hearable sounds are accurately captured.</a:t>
            </a:r>
          </a:p>
          <a:p>
            <a:pPr marL="0" lvl="0" indent="0" defTabSz="457200">
              <a:spcBef>
                <a:spcPts val="1000"/>
              </a:spcBef>
              <a:buSzPct val="80000"/>
              <a:buFont typeface="Wingdings 3" charset="2"/>
              <a:buChar char=""/>
            </a:pPr>
            <a:endParaRPr lang="en-US" sz="1800" dirty="0"/>
          </a:p>
          <a:p>
            <a:pPr marL="0" lvl="0" indent="0" defTabSz="457200">
              <a:spcBef>
                <a:spcPts val="1000"/>
              </a:spcBef>
              <a:buSzPct val="80000"/>
              <a:buFont typeface="Wingdings 3" charset="2"/>
              <a:buChar char=""/>
            </a:pPr>
            <a:endParaRPr lang="en-US" sz="1800" dirty="0"/>
          </a:p>
        </p:txBody>
      </p:sp>
      <p:pic>
        <p:nvPicPr>
          <p:cNvPr id="119" name="Google Shape;119;p22" descr="The same sound wave with samples along the wave at regular intervals."/>
          <p:cNvPicPr preferRelativeResize="0"/>
          <p:nvPr/>
        </p:nvPicPr>
        <p:blipFill>
          <a:blip r:embed="rId3"/>
          <a:stretch>
            <a:fillRect/>
          </a:stretch>
        </p:blipFill>
        <p:spPr>
          <a:xfrm>
            <a:off x="4499786" y="1736431"/>
            <a:ext cx="3836414" cy="1959270"/>
          </a:xfrm>
          <a:prstGeom prst="rect">
            <a:avLst/>
          </a:prstGeom>
          <a:noFill/>
        </p:spPr>
      </p:pic>
    </p:spTree>
    <p:extLst>
      <p:ext uri="{BB962C8B-B14F-4D97-AF65-F5344CB8AC3E}">
        <p14:creationId xmlns:p14="http://schemas.microsoft.com/office/powerpoint/2010/main" val="3522638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6447501" cy="990600"/>
          </a:xfrm>
          <a:prstGeom prst="rect">
            <a:avLst/>
          </a:prstGeom>
        </p:spPr>
        <p:txBody>
          <a:bodyPr spcFirstLastPara="1" vert="horz" lIns="91440" tIns="45720" rIns="91440" bIns="45720" rtlCol="0" anchor="t" anchorCtr="0">
            <a:normAutofit/>
          </a:bodyPr>
          <a:lstStyle/>
          <a:p>
            <a:pPr marL="0" lvl="0" indent="0" defTabSz="457200">
              <a:spcBef>
                <a:spcPct val="0"/>
              </a:spcBef>
              <a:spcAft>
                <a:spcPts val="0"/>
              </a:spcAft>
            </a:pPr>
            <a:r>
              <a:rPr lang="en-US" sz="3600" dirty="0"/>
              <a:t>Sampling</a:t>
            </a:r>
          </a:p>
        </p:txBody>
      </p:sp>
      <p:sp>
        <p:nvSpPr>
          <p:cNvPr id="118" name="Google Shape;118;p22"/>
          <p:cNvSpPr txBox="1">
            <a:spLocks noGrp="1"/>
          </p:cNvSpPr>
          <p:nvPr>
            <p:ph type="body" idx="1"/>
          </p:nvPr>
        </p:nvSpPr>
        <p:spPr>
          <a:xfrm>
            <a:off x="4356665" y="1162878"/>
            <a:ext cx="3529299"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000" dirty="0"/>
              <a:t>This is why the sampling rate for CD quality audio is 44 kHz, or 44,100 samples per second.</a:t>
            </a:r>
          </a:p>
          <a:p>
            <a:pPr marL="0" lvl="0" indent="0" defTabSz="457200">
              <a:spcBef>
                <a:spcPts val="1000"/>
              </a:spcBef>
              <a:buSzPct val="80000"/>
              <a:buFont typeface="Wingdings 3" charset="2"/>
              <a:buChar char=""/>
            </a:pPr>
            <a:endParaRPr lang="en-US" sz="2000" dirty="0"/>
          </a:p>
          <a:p>
            <a:pPr marL="0" lvl="0" indent="0" defTabSz="457200">
              <a:spcBef>
                <a:spcPts val="1000"/>
              </a:spcBef>
              <a:buSzPct val="80000"/>
              <a:buFont typeface="Wingdings 3" charset="2"/>
              <a:buChar char=""/>
            </a:pPr>
            <a:endParaRPr lang="en-US" sz="2000" dirty="0"/>
          </a:p>
          <a:p>
            <a:pPr marL="0" lvl="0" indent="0" defTabSz="457200">
              <a:spcBef>
                <a:spcPts val="1000"/>
              </a:spcBef>
              <a:buSzPct val="80000"/>
              <a:buFont typeface="Wingdings 3" charset="2"/>
              <a:buChar char=""/>
            </a:pPr>
            <a:endParaRPr lang="en-US" sz="2000" dirty="0"/>
          </a:p>
        </p:txBody>
      </p:sp>
      <p:sp>
        <p:nvSpPr>
          <p:cNvPr id="2" name="TextBox 1">
            <a:extLst>
              <a:ext uri="{FF2B5EF4-FFF2-40B4-BE49-F238E27FC236}">
                <a16:creationId xmlns:a16="http://schemas.microsoft.com/office/drawing/2014/main" id="{6F7E63E2-9A2B-201D-CCE6-22098798A6F8}"/>
              </a:ext>
            </a:extLst>
          </p:cNvPr>
          <p:cNvSpPr txBox="1"/>
          <p:nvPr/>
        </p:nvSpPr>
        <p:spPr>
          <a:xfrm>
            <a:off x="502279" y="3657456"/>
            <a:ext cx="6012864" cy="646331"/>
          </a:xfrm>
          <a:prstGeom prst="rect">
            <a:avLst/>
          </a:prstGeom>
          <a:noFill/>
        </p:spPr>
        <p:txBody>
          <a:bodyPr wrap="none" rtlCol="0">
            <a:spAutoFit/>
          </a:bodyPr>
          <a:lstStyle/>
          <a:p>
            <a:r>
              <a:rPr lang="en-US" b="0" i="0" dirty="0">
                <a:solidFill>
                  <a:srgbClr val="000000"/>
                </a:solidFill>
                <a:effectLst/>
                <a:latin typeface="plusjakartasans"/>
              </a:rPr>
              <a:t>Photo by </a:t>
            </a:r>
            <a:r>
              <a:rPr lang="en-US" b="0" i="0" dirty="0" err="1">
                <a:solidFill>
                  <a:srgbClr val="000000"/>
                </a:solidFill>
                <a:effectLst/>
                <a:latin typeface="plusjakartasans"/>
              </a:rPr>
              <a:t>cottonbro</a:t>
            </a:r>
            <a:r>
              <a:rPr lang="en-US" b="0" i="0" dirty="0">
                <a:solidFill>
                  <a:srgbClr val="000000"/>
                </a:solidFill>
                <a:effectLst/>
                <a:latin typeface="plusjakartasans"/>
              </a:rPr>
              <a:t> studio: </a:t>
            </a:r>
            <a:br>
              <a:rPr lang="en-US" b="0" i="0" dirty="0">
                <a:solidFill>
                  <a:srgbClr val="000000"/>
                </a:solidFill>
                <a:effectLst/>
                <a:latin typeface="plusjakartasans"/>
              </a:rPr>
            </a:br>
            <a:r>
              <a:rPr lang="en-US" b="0" i="0" dirty="0">
                <a:solidFill>
                  <a:srgbClr val="000000"/>
                </a:solidFill>
                <a:effectLst/>
                <a:latin typeface="plusjakartasans"/>
                <a:hlinkClick r:id="rId3"/>
              </a:rPr>
              <a:t>https://www.pexels.com/photo/person-holding-cds-5473399/</a:t>
            </a:r>
            <a:endParaRPr lang="en-US" dirty="0"/>
          </a:p>
        </p:txBody>
      </p:sp>
      <p:pic>
        <p:nvPicPr>
          <p:cNvPr id="4" name="Picture 3" descr="A person holding a cd case&#10;&#10;Description automatically generated with medium confidence">
            <a:extLst>
              <a:ext uri="{FF2B5EF4-FFF2-40B4-BE49-F238E27FC236}">
                <a16:creationId xmlns:a16="http://schemas.microsoft.com/office/drawing/2014/main" id="{1C745A59-6A68-FF46-B88C-3C301847BF01}"/>
              </a:ext>
            </a:extLst>
          </p:cNvPr>
          <p:cNvPicPr>
            <a:picLocks noChangeAspect="1"/>
          </p:cNvPicPr>
          <p:nvPr/>
        </p:nvPicPr>
        <p:blipFill>
          <a:blip r:embed="rId4"/>
          <a:srcRect l="30000" t="29194"/>
          <a:stretch/>
        </p:blipFill>
        <p:spPr>
          <a:xfrm>
            <a:off x="551203" y="1203325"/>
            <a:ext cx="3695636" cy="2492376"/>
          </a:xfrm>
          <a:prstGeom prst="rect">
            <a:avLst/>
          </a:prstGeom>
        </p:spPr>
      </p:pic>
    </p:spTree>
    <p:extLst>
      <p:ext uri="{BB962C8B-B14F-4D97-AF65-F5344CB8AC3E}">
        <p14:creationId xmlns:p14="http://schemas.microsoft.com/office/powerpoint/2010/main" val="3799676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4"/>
        <p:cNvGrpSpPr/>
        <p:nvPr/>
      </p:nvGrpSpPr>
      <p:grpSpPr>
        <a:xfrm>
          <a:off x="0" y="0"/>
          <a:ext cx="0" cy="0"/>
          <a:chOff x="0" y="0"/>
          <a:chExt cx="0" cy="0"/>
        </a:xfrm>
      </p:grpSpPr>
      <p:grpSp>
        <p:nvGrpSpPr>
          <p:cNvPr id="132" name="Group 131">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33" name="Straight Connector 132">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Isosceles Triangle 13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1" name="Isosceles Triangle 14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2" name="Isosceles Triangle 14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44" name="Rectangle 14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495094" cy="51434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8" name="Isosceles Triangle 14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95095" y="-2"/>
            <a:ext cx="792559" cy="5143500"/>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5" name="Google Shape;125;p23"/>
          <p:cNvSpPr txBox="1">
            <a:spLocks noGrp="1"/>
          </p:cNvSpPr>
          <p:nvPr>
            <p:ph type="title"/>
          </p:nvPr>
        </p:nvSpPr>
        <p:spPr>
          <a:xfrm>
            <a:off x="370194" y="130191"/>
            <a:ext cx="3152284" cy="1031706"/>
          </a:xfrm>
          <a:prstGeom prst="rect">
            <a:avLst/>
          </a:prstGeom>
        </p:spPr>
        <p:txBody>
          <a:bodyPr spcFirstLastPara="1" vert="horz" lIns="91440" tIns="45720" rIns="91440" bIns="45720" rtlCol="0" anchor="ctr" anchorCtr="0">
            <a:normAutofit/>
          </a:bodyPr>
          <a:lstStyle/>
          <a:p>
            <a:pPr marL="0" lvl="0" indent="0" defTabSz="457200">
              <a:spcBef>
                <a:spcPct val="0"/>
              </a:spcBef>
              <a:spcAft>
                <a:spcPts val="0"/>
              </a:spcAft>
            </a:pPr>
            <a:r>
              <a:rPr lang="en-US" sz="3600" dirty="0">
                <a:solidFill>
                  <a:schemeClr val="bg1"/>
                </a:solidFill>
              </a:rPr>
              <a:t>Quantizing</a:t>
            </a:r>
          </a:p>
        </p:txBody>
      </p:sp>
      <p:sp>
        <p:nvSpPr>
          <p:cNvPr id="150" name="Isosceles Triangle 14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16772" y="3009900"/>
            <a:ext cx="336549"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6" name="Google Shape;126;p23"/>
          <p:cNvSpPr txBox="1">
            <a:spLocks noGrp="1"/>
          </p:cNvSpPr>
          <p:nvPr>
            <p:ph type="body" idx="1"/>
          </p:nvPr>
        </p:nvSpPr>
        <p:spPr>
          <a:xfrm>
            <a:off x="102966" y="961587"/>
            <a:ext cx="3648476" cy="3598945"/>
          </a:xfrm>
          <a:prstGeom prst="rect">
            <a:avLst/>
          </a:prstGeom>
        </p:spPr>
        <p:txBody>
          <a:bodyPr spcFirstLastPara="1" wrap="square" lIns="91425" tIns="91425" rIns="91425" bIns="91425" anchor="t" anchorCtr="0">
            <a:noAutofit/>
          </a:bodyPr>
          <a:lstStyle/>
          <a:p>
            <a:pPr marL="0" indent="0" defTabSz="154305">
              <a:lnSpc>
                <a:spcPct val="150000"/>
              </a:lnSpc>
              <a:spcAft>
                <a:spcPts val="720"/>
              </a:spcAft>
              <a:buNone/>
            </a:pPr>
            <a:r>
              <a:rPr lang="en-US" sz="2000" kern="1200" dirty="0">
                <a:solidFill>
                  <a:schemeClr val="bg1"/>
                </a:solidFill>
                <a:latin typeface="+mn-lt"/>
                <a:ea typeface="+mn-ea"/>
                <a:cs typeface="+mn-cs"/>
              </a:rPr>
              <a:t>In the quantizing step, each of the discrete samples of amplitude values from the sampling step</a:t>
            </a:r>
            <a:r>
              <a:rPr lang="en-US" sz="2000" dirty="0">
                <a:solidFill>
                  <a:schemeClr val="bg1"/>
                </a:solidFill>
              </a:rPr>
              <a:t> </a:t>
            </a:r>
            <a:r>
              <a:rPr lang="en-US" sz="2000" kern="1200" dirty="0">
                <a:solidFill>
                  <a:schemeClr val="bg1"/>
                </a:solidFill>
                <a:latin typeface="+mn-lt"/>
                <a:ea typeface="+mn-ea"/>
                <a:cs typeface="+mn-cs"/>
              </a:rPr>
              <a:t>will be mapped and rounded to the nearest value on a scale of discrete levels: </a:t>
            </a:r>
            <a:r>
              <a:rPr lang="en-US" sz="2400" kern="1200" dirty="0">
                <a:solidFill>
                  <a:schemeClr val="accent5"/>
                </a:solidFill>
                <a:latin typeface="+mn-lt"/>
                <a:ea typeface="+mn-ea"/>
                <a:cs typeface="+mn-cs"/>
              </a:rPr>
              <a:t>Bit Depth</a:t>
            </a:r>
            <a:r>
              <a:rPr lang="en-US" sz="2000" kern="1200" dirty="0">
                <a:solidFill>
                  <a:schemeClr val="bg1"/>
                </a:solidFill>
                <a:latin typeface="+mn-lt"/>
                <a:ea typeface="+mn-ea"/>
                <a:cs typeface="+mn-cs"/>
              </a:rPr>
              <a:t>. </a:t>
            </a:r>
            <a:endParaRPr lang="en-US" sz="2000" dirty="0">
              <a:solidFill>
                <a:schemeClr val="bg1"/>
              </a:solidFill>
            </a:endParaRPr>
          </a:p>
        </p:txBody>
      </p:sp>
      <p:pic>
        <p:nvPicPr>
          <p:cNvPr id="127" name="Google Shape;127;p23" descr="A diagram of three sound waves with different bit depth quantizing. The first at 1 bit which has 2 possible values per sample. The second at 2 bits with 4 possible values. And the third at 16 bits with 65,536 possible values."/>
          <p:cNvPicPr preferRelativeResize="0"/>
          <p:nvPr/>
        </p:nvPicPr>
        <p:blipFill rotWithShape="1">
          <a:blip r:embed="rId3">
            <a:alphaModFix/>
          </a:blip>
          <a:srcRect r="65882"/>
          <a:stretch/>
        </p:blipFill>
        <p:spPr>
          <a:xfrm>
            <a:off x="6509019" y="91056"/>
            <a:ext cx="2379810" cy="1507075"/>
          </a:xfrm>
          <a:prstGeom prst="rect">
            <a:avLst/>
          </a:prstGeom>
          <a:noFill/>
          <a:ln>
            <a:noFill/>
          </a:ln>
        </p:spPr>
      </p:pic>
      <p:pic>
        <p:nvPicPr>
          <p:cNvPr id="2"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D7D12F99-D224-A3A6-2C24-A34E05228F9A}"/>
              </a:ext>
            </a:extLst>
          </p:cNvPr>
          <p:cNvPicPr preferRelativeResize="0"/>
          <p:nvPr/>
        </p:nvPicPr>
        <p:blipFill rotWithShape="1">
          <a:blip r:embed="rId3">
            <a:alphaModFix/>
          </a:blip>
          <a:srcRect l="67650"/>
          <a:stretch/>
        </p:blipFill>
        <p:spPr>
          <a:xfrm>
            <a:off x="4406504" y="3348855"/>
            <a:ext cx="2504640" cy="1672818"/>
          </a:xfrm>
          <a:prstGeom prst="rect">
            <a:avLst/>
          </a:prstGeom>
          <a:noFill/>
          <a:ln>
            <a:noFill/>
          </a:ln>
        </p:spPr>
      </p:pic>
      <p:pic>
        <p:nvPicPr>
          <p:cNvPr id="3"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E262F7E4-4B4B-2808-8A34-8E79077FB966}"/>
              </a:ext>
            </a:extLst>
          </p:cNvPr>
          <p:cNvPicPr preferRelativeResize="0"/>
          <p:nvPr/>
        </p:nvPicPr>
        <p:blipFill rotWithShape="1">
          <a:blip r:embed="rId3">
            <a:alphaModFix/>
          </a:blip>
          <a:srcRect l="30420" r="30636"/>
          <a:stretch/>
        </p:blipFill>
        <p:spPr>
          <a:xfrm>
            <a:off x="5300755" y="1719955"/>
            <a:ext cx="2716420" cy="1507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4"/>
        <p:cNvGrpSpPr/>
        <p:nvPr/>
      </p:nvGrpSpPr>
      <p:grpSpPr>
        <a:xfrm>
          <a:off x="0" y="0"/>
          <a:ext cx="0" cy="0"/>
          <a:chOff x="0" y="0"/>
          <a:chExt cx="0" cy="0"/>
        </a:xfrm>
      </p:grpSpPr>
      <p:grpSp>
        <p:nvGrpSpPr>
          <p:cNvPr id="132" name="Group 131">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33" name="Straight Connector 132">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Isosceles Triangle 13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1" name="Isosceles Triangle 14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2" name="Isosceles Triangle 14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44" name="Rectangle 14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495094" cy="51434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8" name="Isosceles Triangle 14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95095" y="-2"/>
            <a:ext cx="792559" cy="5143500"/>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5" name="Google Shape;125;p23"/>
          <p:cNvSpPr txBox="1">
            <a:spLocks noGrp="1"/>
          </p:cNvSpPr>
          <p:nvPr>
            <p:ph type="title"/>
          </p:nvPr>
        </p:nvSpPr>
        <p:spPr>
          <a:xfrm>
            <a:off x="370194" y="130191"/>
            <a:ext cx="3152284" cy="1031706"/>
          </a:xfrm>
          <a:prstGeom prst="rect">
            <a:avLst/>
          </a:prstGeom>
        </p:spPr>
        <p:txBody>
          <a:bodyPr spcFirstLastPara="1" vert="horz" lIns="91440" tIns="45720" rIns="91440" bIns="45720" rtlCol="0" anchor="ctr" anchorCtr="0">
            <a:normAutofit/>
          </a:bodyPr>
          <a:lstStyle/>
          <a:p>
            <a:pPr marL="0" lvl="0" indent="0" defTabSz="457200">
              <a:spcBef>
                <a:spcPct val="0"/>
              </a:spcBef>
              <a:spcAft>
                <a:spcPts val="0"/>
              </a:spcAft>
            </a:pPr>
            <a:r>
              <a:rPr lang="en-US" sz="3600" dirty="0">
                <a:solidFill>
                  <a:schemeClr val="bg1"/>
                </a:solidFill>
              </a:rPr>
              <a:t>Quantizing</a:t>
            </a:r>
          </a:p>
        </p:txBody>
      </p:sp>
      <p:sp>
        <p:nvSpPr>
          <p:cNvPr id="150" name="Isosceles Triangle 14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16772" y="3009900"/>
            <a:ext cx="336549"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6" name="Google Shape;126;p23"/>
          <p:cNvSpPr txBox="1">
            <a:spLocks noGrp="1"/>
          </p:cNvSpPr>
          <p:nvPr>
            <p:ph type="body" idx="1"/>
          </p:nvPr>
        </p:nvSpPr>
        <p:spPr>
          <a:xfrm>
            <a:off x="102965" y="961587"/>
            <a:ext cx="3769217" cy="3598945"/>
          </a:xfrm>
          <a:prstGeom prst="rect">
            <a:avLst/>
          </a:prstGeom>
        </p:spPr>
        <p:txBody>
          <a:bodyPr spcFirstLastPara="1" wrap="square" lIns="91425" tIns="91425" rIns="91425" bIns="91425" anchor="t" anchorCtr="0">
            <a:noAutofit/>
          </a:bodyPr>
          <a:lstStyle/>
          <a:p>
            <a:pPr marL="0" indent="0" defTabSz="154305">
              <a:lnSpc>
                <a:spcPct val="150000"/>
              </a:lnSpc>
              <a:spcAft>
                <a:spcPts val="720"/>
              </a:spcAft>
              <a:buNone/>
            </a:pPr>
            <a:r>
              <a:rPr lang="en-US" sz="2000" kern="1200" dirty="0">
                <a:solidFill>
                  <a:schemeClr val="bg1"/>
                </a:solidFill>
                <a:latin typeface="+mn-lt"/>
                <a:ea typeface="+mn-ea"/>
                <a:cs typeface="+mn-cs"/>
              </a:rPr>
              <a:t>The more levels available in the scale (the higher the bit depth), the higher the accuracy in reproducing the sound—referred to as higher resolution. However, higher resolution will require more storage space.</a:t>
            </a:r>
            <a:endParaRPr lang="en-US" sz="2000" dirty="0">
              <a:solidFill>
                <a:schemeClr val="bg1"/>
              </a:solidFill>
            </a:endParaRPr>
          </a:p>
        </p:txBody>
      </p:sp>
      <p:pic>
        <p:nvPicPr>
          <p:cNvPr id="127" name="Google Shape;127;p23" descr="A diagram of three sound waves with different bit depth quantizing. The first at 1 bit which has 2 possible values per sample. The second at 2 bits with 4 possible values. And the third at 16 bits with 65,536 possible values."/>
          <p:cNvPicPr preferRelativeResize="0"/>
          <p:nvPr/>
        </p:nvPicPr>
        <p:blipFill rotWithShape="1">
          <a:blip r:embed="rId3">
            <a:alphaModFix/>
          </a:blip>
          <a:srcRect r="65882"/>
          <a:stretch/>
        </p:blipFill>
        <p:spPr>
          <a:xfrm>
            <a:off x="6509019" y="91056"/>
            <a:ext cx="2379810" cy="1507075"/>
          </a:xfrm>
          <a:prstGeom prst="rect">
            <a:avLst/>
          </a:prstGeom>
          <a:noFill/>
          <a:ln>
            <a:noFill/>
          </a:ln>
        </p:spPr>
      </p:pic>
      <p:pic>
        <p:nvPicPr>
          <p:cNvPr id="2"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D7D12F99-D224-A3A6-2C24-A34E05228F9A}"/>
              </a:ext>
            </a:extLst>
          </p:cNvPr>
          <p:cNvPicPr preferRelativeResize="0"/>
          <p:nvPr/>
        </p:nvPicPr>
        <p:blipFill rotWithShape="1">
          <a:blip r:embed="rId3">
            <a:alphaModFix/>
          </a:blip>
          <a:srcRect l="67650"/>
          <a:stretch/>
        </p:blipFill>
        <p:spPr>
          <a:xfrm>
            <a:off x="4406504" y="3348855"/>
            <a:ext cx="2504640" cy="1672818"/>
          </a:xfrm>
          <a:prstGeom prst="rect">
            <a:avLst/>
          </a:prstGeom>
          <a:noFill/>
          <a:ln>
            <a:noFill/>
          </a:ln>
        </p:spPr>
      </p:pic>
      <p:pic>
        <p:nvPicPr>
          <p:cNvPr id="3"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E262F7E4-4B4B-2808-8A34-8E79077FB966}"/>
              </a:ext>
            </a:extLst>
          </p:cNvPr>
          <p:cNvPicPr preferRelativeResize="0"/>
          <p:nvPr/>
        </p:nvPicPr>
        <p:blipFill rotWithShape="1">
          <a:blip r:embed="rId3">
            <a:alphaModFix/>
          </a:blip>
          <a:srcRect l="30420" r="30636"/>
          <a:stretch/>
        </p:blipFill>
        <p:spPr>
          <a:xfrm>
            <a:off x="5300755" y="1719955"/>
            <a:ext cx="2716420" cy="1507075"/>
          </a:xfrm>
          <a:prstGeom prst="rect">
            <a:avLst/>
          </a:prstGeom>
          <a:noFill/>
          <a:ln>
            <a:noFill/>
          </a:ln>
        </p:spPr>
      </p:pic>
    </p:spTree>
    <p:extLst>
      <p:ext uri="{BB962C8B-B14F-4D97-AF65-F5344CB8AC3E}">
        <p14:creationId xmlns:p14="http://schemas.microsoft.com/office/powerpoint/2010/main" val="1968278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4"/>
        <p:cNvGrpSpPr/>
        <p:nvPr/>
      </p:nvGrpSpPr>
      <p:grpSpPr>
        <a:xfrm>
          <a:off x="0" y="0"/>
          <a:ext cx="0" cy="0"/>
          <a:chOff x="0" y="0"/>
          <a:chExt cx="0" cy="0"/>
        </a:xfrm>
      </p:grpSpPr>
      <p:grpSp>
        <p:nvGrpSpPr>
          <p:cNvPr id="132" name="Group 131">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33" name="Straight Connector 132">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Isosceles Triangle 13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1" name="Isosceles Triangle 14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2" name="Isosceles Triangle 14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44" name="Rectangle 14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495094" cy="51434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8" name="Isosceles Triangle 14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95095" y="-2"/>
            <a:ext cx="792559" cy="5143500"/>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5" name="Google Shape;125;p23"/>
          <p:cNvSpPr txBox="1">
            <a:spLocks noGrp="1"/>
          </p:cNvSpPr>
          <p:nvPr>
            <p:ph type="title"/>
          </p:nvPr>
        </p:nvSpPr>
        <p:spPr>
          <a:xfrm>
            <a:off x="370194" y="130191"/>
            <a:ext cx="3152284" cy="1031706"/>
          </a:xfrm>
          <a:prstGeom prst="rect">
            <a:avLst/>
          </a:prstGeom>
        </p:spPr>
        <p:txBody>
          <a:bodyPr spcFirstLastPara="1" vert="horz" lIns="91440" tIns="45720" rIns="91440" bIns="45720" rtlCol="0" anchor="ctr" anchorCtr="0">
            <a:normAutofit/>
          </a:bodyPr>
          <a:lstStyle/>
          <a:p>
            <a:pPr marL="0" lvl="0" indent="0" defTabSz="457200">
              <a:spcBef>
                <a:spcPct val="0"/>
              </a:spcBef>
              <a:spcAft>
                <a:spcPts val="0"/>
              </a:spcAft>
            </a:pPr>
            <a:r>
              <a:rPr lang="en-US" sz="3600" dirty="0">
                <a:solidFill>
                  <a:schemeClr val="bg1"/>
                </a:solidFill>
              </a:rPr>
              <a:t>Quantizing</a:t>
            </a:r>
          </a:p>
        </p:txBody>
      </p:sp>
      <p:sp>
        <p:nvSpPr>
          <p:cNvPr id="150" name="Isosceles Triangle 14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16772" y="3009900"/>
            <a:ext cx="336549"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6" name="Google Shape;126;p23"/>
          <p:cNvSpPr txBox="1">
            <a:spLocks noGrp="1"/>
          </p:cNvSpPr>
          <p:nvPr>
            <p:ph type="body" idx="1"/>
          </p:nvPr>
        </p:nvSpPr>
        <p:spPr>
          <a:xfrm>
            <a:off x="102965" y="961587"/>
            <a:ext cx="3769217" cy="3598945"/>
          </a:xfrm>
          <a:prstGeom prst="rect">
            <a:avLst/>
          </a:prstGeom>
        </p:spPr>
        <p:txBody>
          <a:bodyPr spcFirstLastPara="1" wrap="square" lIns="91425" tIns="91425" rIns="91425" bIns="91425" anchor="t" anchorCtr="0">
            <a:noAutofit/>
          </a:bodyPr>
          <a:lstStyle/>
          <a:p>
            <a:pPr marL="0" indent="0" defTabSz="154305">
              <a:lnSpc>
                <a:spcPct val="150000"/>
              </a:lnSpc>
              <a:spcAft>
                <a:spcPts val="720"/>
              </a:spcAft>
              <a:buNone/>
            </a:pPr>
            <a:r>
              <a:rPr lang="en-US" sz="2000" kern="1200" dirty="0">
                <a:solidFill>
                  <a:schemeClr val="bg1"/>
                </a:solidFill>
                <a:latin typeface="+mn-lt"/>
                <a:ea typeface="+mn-ea"/>
                <a:cs typeface="+mn-cs"/>
              </a:rPr>
              <a:t>The more levels available in the scale (the higher the bit depth), the higher the accuracy in reproducing the sound—referred to as higher resolution. However, higher resolution will require more storage space.</a:t>
            </a:r>
            <a:endParaRPr lang="en-US" sz="2000" dirty="0">
              <a:solidFill>
                <a:schemeClr val="bg1"/>
              </a:solidFill>
            </a:endParaRPr>
          </a:p>
        </p:txBody>
      </p:sp>
      <p:pic>
        <p:nvPicPr>
          <p:cNvPr id="127" name="Google Shape;127;p23" descr="A diagram of three sound waves with different bit depth quantizing. The first at 1 bit which has 2 possible values per sample. The second at 2 bits with 4 possible values. And the third at 16 bits with 65,536 possible values."/>
          <p:cNvPicPr preferRelativeResize="0"/>
          <p:nvPr/>
        </p:nvPicPr>
        <p:blipFill rotWithShape="1">
          <a:blip r:embed="rId3">
            <a:alphaModFix/>
          </a:blip>
          <a:srcRect r="65882"/>
          <a:stretch/>
        </p:blipFill>
        <p:spPr>
          <a:xfrm>
            <a:off x="6509019" y="91056"/>
            <a:ext cx="2379810" cy="1507075"/>
          </a:xfrm>
          <a:prstGeom prst="rect">
            <a:avLst/>
          </a:prstGeom>
          <a:noFill/>
          <a:ln>
            <a:noFill/>
          </a:ln>
        </p:spPr>
      </p:pic>
      <p:pic>
        <p:nvPicPr>
          <p:cNvPr id="2"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D7D12F99-D224-A3A6-2C24-A34E05228F9A}"/>
              </a:ext>
            </a:extLst>
          </p:cNvPr>
          <p:cNvPicPr preferRelativeResize="0"/>
          <p:nvPr/>
        </p:nvPicPr>
        <p:blipFill rotWithShape="1">
          <a:blip r:embed="rId3">
            <a:alphaModFix/>
          </a:blip>
          <a:srcRect l="67650"/>
          <a:stretch/>
        </p:blipFill>
        <p:spPr>
          <a:xfrm>
            <a:off x="4406504" y="3348855"/>
            <a:ext cx="2504640" cy="1672818"/>
          </a:xfrm>
          <a:prstGeom prst="rect">
            <a:avLst/>
          </a:prstGeom>
          <a:noFill/>
          <a:ln>
            <a:noFill/>
          </a:ln>
        </p:spPr>
      </p:pic>
      <p:pic>
        <p:nvPicPr>
          <p:cNvPr id="3" name="Google Shape;127;p23" descr="A diagram of three sound waves with different bit depth quantizing. The first at 1 bit which has 2 possible values per sample. The second at 2 bits with 4 possible values. And the third at 16 bits with 65,536 possible values.">
            <a:extLst>
              <a:ext uri="{FF2B5EF4-FFF2-40B4-BE49-F238E27FC236}">
                <a16:creationId xmlns:a16="http://schemas.microsoft.com/office/drawing/2014/main" id="{E262F7E4-4B4B-2808-8A34-8E79077FB966}"/>
              </a:ext>
            </a:extLst>
          </p:cNvPr>
          <p:cNvPicPr preferRelativeResize="0"/>
          <p:nvPr/>
        </p:nvPicPr>
        <p:blipFill rotWithShape="1">
          <a:blip r:embed="rId3">
            <a:alphaModFix/>
          </a:blip>
          <a:srcRect l="30420" r="30636"/>
          <a:stretch/>
        </p:blipFill>
        <p:spPr>
          <a:xfrm>
            <a:off x="5300755" y="1719955"/>
            <a:ext cx="2716420" cy="1507075"/>
          </a:xfrm>
          <a:prstGeom prst="rect">
            <a:avLst/>
          </a:prstGeom>
          <a:noFill/>
          <a:ln>
            <a:noFill/>
          </a:ln>
        </p:spPr>
      </p:pic>
    </p:spTree>
    <p:extLst>
      <p:ext uri="{BB962C8B-B14F-4D97-AF65-F5344CB8AC3E}">
        <p14:creationId xmlns:p14="http://schemas.microsoft.com/office/powerpoint/2010/main" val="1654017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grpSp>
        <p:nvGrpSpPr>
          <p:cNvPr id="125" name="Group 124">
            <a:extLst>
              <a:ext uri="{FF2B5EF4-FFF2-40B4-BE49-F238E27FC236}">
                <a16:creationId xmlns:a16="http://schemas.microsoft.com/office/drawing/2014/main" id="{0884F175-9D23-496E-80AC-F3D2FD5410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22D4B7B8-5AFE-4B32-A805-72EC571E6F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57D13B2-7A74-4788-8689-5EDB2DA86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66964837-B2CC-483D-BEDA-4BB1901BC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Rectangle 25">
              <a:extLst>
                <a:ext uri="{FF2B5EF4-FFF2-40B4-BE49-F238E27FC236}">
                  <a16:creationId xmlns:a16="http://schemas.microsoft.com/office/drawing/2014/main" id="{77D4E216-8B6C-4A3B-AF75-3016320F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CDD4EA12-82D2-47D7-8742-8F4746AA6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1" name="Rectangle 27">
              <a:extLst>
                <a:ext uri="{FF2B5EF4-FFF2-40B4-BE49-F238E27FC236}">
                  <a16:creationId xmlns:a16="http://schemas.microsoft.com/office/drawing/2014/main" id="{115B7F7E-4C23-429B-A947-A5B436DB2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28">
              <a:extLst>
                <a:ext uri="{FF2B5EF4-FFF2-40B4-BE49-F238E27FC236}">
                  <a16:creationId xmlns:a16="http://schemas.microsoft.com/office/drawing/2014/main" id="{A6B03A29-0A21-40D4-87E4-3C41D6F54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29">
              <a:extLst>
                <a:ext uri="{FF2B5EF4-FFF2-40B4-BE49-F238E27FC236}">
                  <a16:creationId xmlns:a16="http://schemas.microsoft.com/office/drawing/2014/main" id="{6C871F60-4E5A-449A-B6D8-1F58C12EE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4" name="Isosceles Triangle 133">
              <a:extLst>
                <a:ext uri="{FF2B5EF4-FFF2-40B4-BE49-F238E27FC236}">
                  <a16:creationId xmlns:a16="http://schemas.microsoft.com/office/drawing/2014/main" id="{3182795B-2BFA-4D7B-BE85-701A73E253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5" name="Isosceles Triangle 134">
              <a:extLst>
                <a:ext uri="{FF2B5EF4-FFF2-40B4-BE49-F238E27FC236}">
                  <a16:creationId xmlns:a16="http://schemas.microsoft.com/office/drawing/2014/main" id="{810B9E5C-2AE2-4B4E-916F-F954F2AA8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7" name="Google Shape;117;p22"/>
          <p:cNvSpPr txBox="1">
            <a:spLocks noGrp="1"/>
          </p:cNvSpPr>
          <p:nvPr>
            <p:ph type="title"/>
          </p:nvPr>
        </p:nvSpPr>
        <p:spPr>
          <a:xfrm>
            <a:off x="508000" y="457200"/>
            <a:ext cx="6447501" cy="990600"/>
          </a:xfrm>
          <a:prstGeom prst="rect">
            <a:avLst/>
          </a:prstGeom>
        </p:spPr>
        <p:txBody>
          <a:bodyPr spcFirstLastPara="1" vert="horz" lIns="91440" tIns="45720" rIns="91440" bIns="45720" rtlCol="0" anchor="t" anchorCtr="0">
            <a:normAutofit/>
          </a:bodyPr>
          <a:lstStyle/>
          <a:p>
            <a:pPr marL="0" lvl="0" indent="0" defTabSz="457200">
              <a:spcBef>
                <a:spcPct val="0"/>
              </a:spcBef>
              <a:spcAft>
                <a:spcPts val="0"/>
              </a:spcAft>
            </a:pPr>
            <a:r>
              <a:rPr lang="en-US" sz="3600" dirty="0"/>
              <a:t>Quantizing</a:t>
            </a:r>
          </a:p>
        </p:txBody>
      </p:sp>
      <p:sp>
        <p:nvSpPr>
          <p:cNvPr id="118" name="Google Shape;118;p22"/>
          <p:cNvSpPr txBox="1">
            <a:spLocks noGrp="1"/>
          </p:cNvSpPr>
          <p:nvPr>
            <p:ph type="body" idx="1"/>
          </p:nvPr>
        </p:nvSpPr>
        <p:spPr>
          <a:xfrm>
            <a:off x="4386867" y="1187398"/>
            <a:ext cx="3529299" cy="3523422"/>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2400" dirty="0"/>
              <a:t>The bit depth for CD quality audio is 16 bits.</a:t>
            </a:r>
          </a:p>
          <a:p>
            <a:pPr marL="0" lvl="0" indent="0" defTabSz="457200">
              <a:spcBef>
                <a:spcPts val="1000"/>
              </a:spcBef>
              <a:buSzPct val="80000"/>
              <a:buFont typeface="Wingdings 3" charset="2"/>
              <a:buChar char=""/>
            </a:pPr>
            <a:endParaRPr lang="en-US" sz="2400" dirty="0"/>
          </a:p>
          <a:p>
            <a:pPr marL="0" lvl="0" indent="0" defTabSz="457200">
              <a:spcBef>
                <a:spcPts val="1000"/>
              </a:spcBef>
              <a:buSzPct val="80000"/>
              <a:buFont typeface="Wingdings 3" charset="2"/>
              <a:buChar char=""/>
            </a:pPr>
            <a:endParaRPr lang="en-US" sz="2400" dirty="0"/>
          </a:p>
          <a:p>
            <a:pPr marL="0" lvl="0" indent="0" defTabSz="457200">
              <a:spcBef>
                <a:spcPts val="1000"/>
              </a:spcBef>
              <a:buSzPct val="80000"/>
              <a:buFont typeface="Wingdings 3" charset="2"/>
              <a:buChar char=""/>
            </a:pPr>
            <a:endParaRPr lang="en-US" sz="2400" dirty="0"/>
          </a:p>
        </p:txBody>
      </p:sp>
      <p:sp>
        <p:nvSpPr>
          <p:cNvPr id="2" name="TextBox 1">
            <a:extLst>
              <a:ext uri="{FF2B5EF4-FFF2-40B4-BE49-F238E27FC236}">
                <a16:creationId xmlns:a16="http://schemas.microsoft.com/office/drawing/2014/main" id="{6F7E63E2-9A2B-201D-CCE6-22098798A6F8}"/>
              </a:ext>
            </a:extLst>
          </p:cNvPr>
          <p:cNvSpPr txBox="1"/>
          <p:nvPr/>
        </p:nvSpPr>
        <p:spPr>
          <a:xfrm>
            <a:off x="502279" y="3657456"/>
            <a:ext cx="4717895" cy="523220"/>
          </a:xfrm>
          <a:prstGeom prst="rect">
            <a:avLst/>
          </a:prstGeom>
          <a:noFill/>
        </p:spPr>
        <p:txBody>
          <a:bodyPr wrap="none" rtlCol="0">
            <a:spAutoFit/>
          </a:bodyPr>
          <a:lstStyle/>
          <a:p>
            <a:r>
              <a:rPr lang="en-US" sz="1400" b="0" i="0" dirty="0">
                <a:solidFill>
                  <a:srgbClr val="000000"/>
                </a:solidFill>
                <a:effectLst/>
                <a:latin typeface="plusjakartasans"/>
              </a:rPr>
              <a:t>Photo by </a:t>
            </a:r>
            <a:r>
              <a:rPr lang="en-US" sz="1400" b="0" i="0" dirty="0" err="1">
                <a:solidFill>
                  <a:srgbClr val="000000"/>
                </a:solidFill>
                <a:effectLst/>
                <a:latin typeface="plusjakartasans"/>
              </a:rPr>
              <a:t>cottonbro</a:t>
            </a:r>
            <a:r>
              <a:rPr lang="en-US" sz="1400" b="0" i="0" dirty="0">
                <a:solidFill>
                  <a:srgbClr val="000000"/>
                </a:solidFill>
                <a:effectLst/>
                <a:latin typeface="plusjakartasans"/>
              </a:rPr>
              <a:t> studio: </a:t>
            </a:r>
            <a:br>
              <a:rPr lang="en-US" sz="1400" b="0" i="0" dirty="0">
                <a:solidFill>
                  <a:srgbClr val="000000"/>
                </a:solidFill>
                <a:effectLst/>
                <a:latin typeface="plusjakartasans"/>
              </a:rPr>
            </a:br>
            <a:r>
              <a:rPr lang="en-US" sz="1400" b="0" i="0" dirty="0">
                <a:solidFill>
                  <a:srgbClr val="000000"/>
                </a:solidFill>
                <a:effectLst/>
                <a:latin typeface="plusjakartasans"/>
                <a:hlinkClick r:id="rId3"/>
              </a:rPr>
              <a:t>https://www.pexels.com/photo/person-holding-cds-5473399/</a:t>
            </a:r>
            <a:endParaRPr lang="en-US" sz="1400" dirty="0"/>
          </a:p>
        </p:txBody>
      </p:sp>
      <p:pic>
        <p:nvPicPr>
          <p:cNvPr id="4" name="Picture 3" descr="A person holding a cd case&#10;&#10;Description automatically generated with medium confidence">
            <a:extLst>
              <a:ext uri="{FF2B5EF4-FFF2-40B4-BE49-F238E27FC236}">
                <a16:creationId xmlns:a16="http://schemas.microsoft.com/office/drawing/2014/main" id="{1C745A59-6A68-FF46-B88C-3C301847BF01}"/>
              </a:ext>
            </a:extLst>
          </p:cNvPr>
          <p:cNvPicPr>
            <a:picLocks noChangeAspect="1"/>
          </p:cNvPicPr>
          <p:nvPr/>
        </p:nvPicPr>
        <p:blipFill>
          <a:blip r:embed="rId4"/>
          <a:srcRect l="30000" t="29194"/>
          <a:stretch/>
        </p:blipFill>
        <p:spPr>
          <a:xfrm>
            <a:off x="551203" y="1203325"/>
            <a:ext cx="3695636" cy="2492376"/>
          </a:xfrm>
          <a:prstGeom prst="rect">
            <a:avLst/>
          </a:prstGeom>
        </p:spPr>
      </p:pic>
    </p:spTree>
    <p:extLst>
      <p:ext uri="{BB962C8B-B14F-4D97-AF65-F5344CB8AC3E}">
        <p14:creationId xmlns:p14="http://schemas.microsoft.com/office/powerpoint/2010/main" val="1350771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p:cNvGrpSpPr/>
        <p:nvPr/>
      </p:nvGrpSpPr>
      <p:grpSpPr>
        <a:xfrm>
          <a:off x="0" y="0"/>
          <a:ext cx="0" cy="0"/>
          <a:chOff x="0" y="0"/>
          <a:chExt cx="0" cy="0"/>
        </a:xfrm>
      </p:grpSpPr>
      <p:grpSp>
        <p:nvGrpSpPr>
          <p:cNvPr id="139" name="Group 13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40" name="Straight Connector 13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4" name="Isosceles Triangle 14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8" name="Isosceles Triangle 14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9" name="Isosceles Triangle 14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32" name="Google Shape;132;p24"/>
          <p:cNvSpPr txBox="1">
            <a:spLocks noGrp="1"/>
          </p:cNvSpPr>
          <p:nvPr>
            <p:ph type="title"/>
          </p:nvPr>
        </p:nvSpPr>
        <p:spPr>
          <a:xfrm>
            <a:off x="3885462" y="849827"/>
            <a:ext cx="3723966" cy="990600"/>
          </a:xfrm>
          <a:prstGeom prst="rect">
            <a:avLst/>
          </a:prstGeom>
        </p:spPr>
        <p:txBody>
          <a:bodyPr spcFirstLastPara="1" vert="horz" lIns="91440" tIns="45720" rIns="91440" bIns="45720" rtlCol="0" anchor="t" anchorCtr="0">
            <a:noAutofit/>
          </a:bodyPr>
          <a:lstStyle/>
          <a:p>
            <a:pPr marL="0" lvl="0" indent="0" defTabSz="457200">
              <a:lnSpc>
                <a:spcPct val="90000"/>
              </a:lnSpc>
              <a:spcBef>
                <a:spcPct val="0"/>
              </a:spcBef>
              <a:spcAft>
                <a:spcPts val="0"/>
              </a:spcAft>
            </a:pPr>
            <a:r>
              <a:rPr lang="en-US" sz="2400" dirty="0"/>
              <a:t>Sampling and Quantizing: Project Settings</a:t>
            </a:r>
          </a:p>
        </p:txBody>
      </p:sp>
      <p:sp>
        <p:nvSpPr>
          <p:cNvPr id="133" name="Google Shape;133;p24"/>
          <p:cNvSpPr txBox="1">
            <a:spLocks noGrp="1"/>
          </p:cNvSpPr>
          <p:nvPr>
            <p:ph type="body" idx="1"/>
          </p:nvPr>
        </p:nvSpPr>
        <p:spPr>
          <a:xfrm>
            <a:off x="3887254" y="1447800"/>
            <a:ext cx="3551472" cy="3199178"/>
          </a:xfrm>
          <a:prstGeom prst="rect">
            <a:avLst/>
          </a:prstGeom>
        </p:spPr>
        <p:txBody>
          <a:bodyPr spcFirstLastPara="1" vert="horz" lIns="91440" tIns="45720" rIns="91440" bIns="45720" rtlCol="0" anchorCtr="0">
            <a:normAutofit/>
          </a:bodyPr>
          <a:lstStyle/>
          <a:p>
            <a:pPr marL="0" lvl="0" indent="0" defTabSz="457200">
              <a:spcBef>
                <a:spcPts val="1000"/>
              </a:spcBef>
              <a:buSzPct val="80000"/>
              <a:buFont typeface="Wingdings 3" charset="2"/>
              <a:buChar char=""/>
            </a:pPr>
            <a:r>
              <a:rPr lang="en-US" sz="1600" dirty="0"/>
              <a:t>What sample rate and bit depth should be used in an audio project?</a:t>
            </a:r>
          </a:p>
          <a:p>
            <a:pPr marL="0" lvl="0" indent="0" defTabSz="457200">
              <a:spcBef>
                <a:spcPts val="1000"/>
              </a:spcBef>
              <a:buSzPct val="80000"/>
              <a:buFont typeface="Wingdings 3" charset="2"/>
              <a:buChar char=""/>
            </a:pPr>
            <a:r>
              <a:rPr lang="en-US" sz="1600" dirty="0"/>
              <a:t>While there are different needs for different projects, having to do with quality and file size, generally these settings should work for your audio assignments:</a:t>
            </a:r>
          </a:p>
          <a:p>
            <a:pPr marL="457200" lvl="0" indent="-342900" defTabSz="457200">
              <a:spcBef>
                <a:spcPts val="1000"/>
              </a:spcBef>
              <a:buSzPct val="80000"/>
              <a:buFont typeface="Wingdings 3" charset="2"/>
              <a:buChar char=""/>
            </a:pPr>
            <a:r>
              <a:rPr lang="en-US" sz="2000" b="1" dirty="0"/>
              <a:t>Sample Rate: 44,100Hz</a:t>
            </a:r>
          </a:p>
          <a:p>
            <a:pPr marL="457200" lvl="0" indent="-342900" defTabSz="457200">
              <a:spcBef>
                <a:spcPts val="1000"/>
              </a:spcBef>
              <a:buSzPct val="80000"/>
              <a:buFont typeface="Wingdings 3" charset="2"/>
              <a:buChar char=""/>
            </a:pPr>
            <a:r>
              <a:rPr lang="en-US" sz="2000" b="1" dirty="0"/>
              <a:t>Bit Depth: 32 bit</a:t>
            </a:r>
          </a:p>
        </p:txBody>
      </p:sp>
      <p:pic>
        <p:nvPicPr>
          <p:cNvPr id="135" name="Picture 134" descr="Volume sliders">
            <a:extLst>
              <a:ext uri="{FF2B5EF4-FFF2-40B4-BE49-F238E27FC236}">
                <a16:creationId xmlns:a16="http://schemas.microsoft.com/office/drawing/2014/main" id="{52297E48-DDD4-1C22-AEDC-B9C0DBB1233F}"/>
              </a:ext>
            </a:extLst>
          </p:cNvPr>
          <p:cNvPicPr>
            <a:picLocks noChangeAspect="1"/>
          </p:cNvPicPr>
          <p:nvPr/>
        </p:nvPicPr>
        <p:blipFill rotWithShape="1">
          <a:blip r:embed="rId3"/>
          <a:srcRect l="12931" r="24134" b="-3"/>
          <a:stretch/>
        </p:blipFill>
        <p:spPr>
          <a:xfrm>
            <a:off x="20" y="10"/>
            <a:ext cx="4046200" cy="51434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51" name="Isosceles Triangle 15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31"/>
        <p:cNvGrpSpPr/>
        <p:nvPr/>
      </p:nvGrpSpPr>
      <p:grpSpPr>
        <a:xfrm>
          <a:off x="0" y="0"/>
          <a:ext cx="0" cy="0"/>
          <a:chOff x="0" y="0"/>
          <a:chExt cx="0" cy="0"/>
        </a:xfrm>
      </p:grpSpPr>
      <p:grpSp>
        <p:nvGrpSpPr>
          <p:cNvPr id="1053" name="Group 1052">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054" name="Straight Connector 1053">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5" name="Straight Connector 1054">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56"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7"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8" name="Isosceles Triangle 1057">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9"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0"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1"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2" name="Isosceles Triangle 1061">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3" name="Isosceles Triangle 1062">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065" name="Rectangle 1064">
            <a:extLst>
              <a:ext uri="{FF2B5EF4-FFF2-40B4-BE49-F238E27FC236}">
                <a16:creationId xmlns:a16="http://schemas.microsoft.com/office/drawing/2014/main" id="{D94A7024-D948-494D-8920-BBA2DA07D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 name="Picture 1" descr="A graph with blue lines&#10;&#10;Description automatically generated with medium confidence">
            <a:extLst>
              <a:ext uri="{FF2B5EF4-FFF2-40B4-BE49-F238E27FC236}">
                <a16:creationId xmlns:a16="http://schemas.microsoft.com/office/drawing/2014/main" id="{742674E8-1846-C0CD-26A1-91F5020C992B}"/>
              </a:ext>
            </a:extLst>
          </p:cNvPr>
          <p:cNvPicPr>
            <a:picLocks noChangeAspect="1" noChangeArrowheads="1"/>
          </p:cNvPicPr>
          <p:nvPr/>
        </p:nvPicPr>
        <p:blipFill>
          <a:blip r:embed="rId3">
            <a:duotone>
              <a:prstClr val="black"/>
              <a:schemeClr val="tx2">
                <a:tint val="45000"/>
                <a:satMod val="400000"/>
              </a:schemeClr>
            </a:duotone>
            <a:alphaModFix amt="96000"/>
            <a:extLst>
              <a:ext uri="{28A0092B-C50C-407E-A947-70E740481C1C}">
                <a14:useLocalDpi xmlns:a14="http://schemas.microsoft.com/office/drawing/2010/main" val="0"/>
              </a:ext>
            </a:extLst>
          </a:blip>
          <a:srcRect t="7025"/>
          <a:stretch/>
        </p:blipFill>
        <p:spPr bwMode="auto">
          <a:xfrm>
            <a:off x="20" y="10"/>
            <a:ext cx="9143980" cy="5143490"/>
          </a:xfrm>
          <a:prstGeom prst="rect">
            <a:avLst/>
          </a:prstGeom>
          <a:noFill/>
          <a:extLst>
            <a:ext uri="{909E8E84-426E-40DD-AFC4-6F175D3DCCD1}">
              <a14:hiddenFill xmlns:a14="http://schemas.microsoft.com/office/drawing/2010/main">
                <a:solidFill>
                  <a:srgbClr val="FFFFFF"/>
                </a:solidFill>
              </a14:hiddenFill>
            </a:ext>
          </a:extLst>
        </p:spPr>
      </p:pic>
      <p:sp>
        <p:nvSpPr>
          <p:cNvPr id="133" name="Google Shape;133;p24"/>
          <p:cNvSpPr txBox="1">
            <a:spLocks noGrp="1"/>
          </p:cNvSpPr>
          <p:nvPr>
            <p:ph type="body" idx="1"/>
          </p:nvPr>
        </p:nvSpPr>
        <p:spPr>
          <a:xfrm>
            <a:off x="892112" y="583677"/>
            <a:ext cx="3283281" cy="1278630"/>
          </a:xfrm>
          <a:prstGeom prst="rect">
            <a:avLst/>
          </a:prstGeom>
        </p:spPr>
        <p:txBody>
          <a:bodyPr spcFirstLastPara="1" vert="horz" lIns="91440" tIns="45720" rIns="91440" bIns="45720" rtlCol="0" anchorCtr="0">
            <a:noAutofit/>
          </a:bodyPr>
          <a:lstStyle/>
          <a:p>
            <a:pPr marL="0" lvl="0" indent="0" defTabSz="457200">
              <a:spcBef>
                <a:spcPts val="1000"/>
              </a:spcBef>
              <a:buSzPct val="80000"/>
              <a:buFont typeface="Wingdings 3" charset="2"/>
              <a:buChar char=""/>
            </a:pPr>
            <a:r>
              <a:rPr lang="en-US" sz="2000" b="1" dirty="0">
                <a:solidFill>
                  <a:schemeClr val="bg1"/>
                </a:solidFill>
              </a:rPr>
              <a:t>Higher sampling rate and higher bit depth equals larger file size</a:t>
            </a:r>
          </a:p>
          <a:p>
            <a:pPr marL="0" lvl="0" indent="0" defTabSz="457200">
              <a:spcBef>
                <a:spcPts val="1000"/>
              </a:spcBef>
              <a:buSzPct val="80000"/>
              <a:buFont typeface="Wingdings 3" charset="2"/>
              <a:buChar char=""/>
            </a:pPr>
            <a:r>
              <a:rPr lang="en-US" sz="2000" b="1" dirty="0">
                <a:solidFill>
                  <a:schemeClr val="bg1"/>
                </a:solidFill>
              </a:rPr>
              <a:t>shown here in megabytes (MB)</a:t>
            </a:r>
          </a:p>
        </p:txBody>
      </p:sp>
      <p:sp>
        <p:nvSpPr>
          <p:cNvPr id="3" name="Title 2">
            <a:extLst>
              <a:ext uri="{FF2B5EF4-FFF2-40B4-BE49-F238E27FC236}">
                <a16:creationId xmlns:a16="http://schemas.microsoft.com/office/drawing/2014/main" id="{4B806272-FDD0-3858-42AF-F3CFFD2A3DE4}"/>
              </a:ext>
            </a:extLst>
          </p:cNvPr>
          <p:cNvSpPr>
            <a:spLocks noGrp="1"/>
          </p:cNvSpPr>
          <p:nvPr>
            <p:ph type="title"/>
          </p:nvPr>
        </p:nvSpPr>
        <p:spPr>
          <a:xfrm>
            <a:off x="621019" y="147932"/>
            <a:ext cx="8520600" cy="572700"/>
          </a:xfrm>
        </p:spPr>
        <p:txBody>
          <a:bodyPr/>
          <a:lstStyle/>
          <a:p>
            <a:r>
              <a:rPr lang="en-US" dirty="0"/>
              <a:t>Sampling Rate, Bit Depth and File Size</a:t>
            </a:r>
          </a:p>
        </p:txBody>
      </p:sp>
    </p:spTree>
    <p:extLst>
      <p:ext uri="{BB962C8B-B14F-4D97-AF65-F5344CB8AC3E}">
        <p14:creationId xmlns:p14="http://schemas.microsoft.com/office/powerpoint/2010/main" val="28617801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6D66B-E964-BD85-99DE-AB333CBAE7A5}"/>
              </a:ext>
            </a:extLst>
          </p:cNvPr>
          <p:cNvSpPr>
            <a:spLocks noGrp="1"/>
          </p:cNvSpPr>
          <p:nvPr>
            <p:ph type="title"/>
          </p:nvPr>
        </p:nvSpPr>
        <p:spPr/>
        <p:txBody>
          <a:bodyPr>
            <a:noAutofit/>
          </a:bodyPr>
          <a:lstStyle/>
          <a:p>
            <a:r>
              <a:rPr lang="en-US" sz="5400" dirty="0"/>
              <a:t>Audio Files and Lossy and Lossless Compression</a:t>
            </a:r>
          </a:p>
        </p:txBody>
      </p:sp>
      <p:sp>
        <p:nvSpPr>
          <p:cNvPr id="3" name="Text Placeholder 2">
            <a:extLst>
              <a:ext uri="{FF2B5EF4-FFF2-40B4-BE49-F238E27FC236}">
                <a16:creationId xmlns:a16="http://schemas.microsoft.com/office/drawing/2014/main" id="{B8148132-96EB-0716-2A39-4DAA7797947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7329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DC89-CD09-3769-28C8-F18DE0040972}"/>
              </a:ext>
            </a:extLst>
          </p:cNvPr>
          <p:cNvSpPr>
            <a:spLocks noGrp="1"/>
          </p:cNvSpPr>
          <p:nvPr>
            <p:ph type="title"/>
          </p:nvPr>
        </p:nvSpPr>
        <p:spPr>
          <a:xfrm>
            <a:off x="508001" y="420414"/>
            <a:ext cx="6447501" cy="872358"/>
          </a:xfrm>
        </p:spPr>
        <p:txBody>
          <a:bodyPr>
            <a:normAutofit fontScale="90000"/>
          </a:bodyPr>
          <a:lstStyle/>
          <a:p>
            <a:r>
              <a:rPr lang="en-US" b="1" dirty="0">
                <a:solidFill>
                  <a:srgbClr val="0E0E0E"/>
                </a:solidFill>
                <a:effectLst/>
                <a:latin typeface=".SF NS"/>
              </a:rPr>
              <a:t>Why is Compression Needed?</a:t>
            </a:r>
            <a:br>
              <a:rPr lang="en-US" dirty="0">
                <a:solidFill>
                  <a:srgbClr val="0E0E0E"/>
                </a:solidFill>
                <a:effectLst/>
                <a:latin typeface=".SF NS"/>
              </a:rPr>
            </a:br>
            <a:endParaRPr lang="en-US" dirty="0"/>
          </a:p>
        </p:txBody>
      </p:sp>
      <p:sp>
        <p:nvSpPr>
          <p:cNvPr id="3" name="Text Placeholder 2">
            <a:extLst>
              <a:ext uri="{FF2B5EF4-FFF2-40B4-BE49-F238E27FC236}">
                <a16:creationId xmlns:a16="http://schemas.microsoft.com/office/drawing/2014/main" id="{9F06CB9B-2A68-C2C0-8A42-41197EEFA8D4}"/>
              </a:ext>
            </a:extLst>
          </p:cNvPr>
          <p:cNvSpPr>
            <a:spLocks noGrp="1"/>
          </p:cNvSpPr>
          <p:nvPr>
            <p:ph type="body" idx="1"/>
          </p:nvPr>
        </p:nvSpPr>
        <p:spPr>
          <a:xfrm>
            <a:off x="591096" y="1865958"/>
            <a:ext cx="5104624" cy="2963918"/>
          </a:xfrm>
        </p:spPr>
        <p:txBody>
          <a:bodyPr>
            <a:noAutofit/>
          </a:bodyPr>
          <a:lstStyle/>
          <a:p>
            <a:pPr marL="342900" indent="-342900">
              <a:buFont typeface="Arial" panose="020B0604020202020204" pitchFamily="34" charset="0"/>
              <a:buChar char="•"/>
            </a:pPr>
            <a:r>
              <a:rPr lang="en-US" sz="2000" b="1" dirty="0">
                <a:solidFill>
                  <a:srgbClr val="0E0E0E"/>
                </a:solidFill>
                <a:effectLst/>
                <a:latin typeface=".SF NS"/>
              </a:rPr>
              <a:t>Raw Audio Files:</a:t>
            </a:r>
            <a:r>
              <a:rPr lang="en-US" sz="2000" dirty="0">
                <a:solidFill>
                  <a:srgbClr val="0E0E0E"/>
                </a:solidFill>
                <a:effectLst/>
                <a:latin typeface=".SF NS"/>
              </a:rPr>
              <a:t> Uncompressed audio files (like WAV) can be very large, consuming significant storage space.</a:t>
            </a:r>
          </a:p>
          <a:p>
            <a:pPr marL="342900" indent="-342900">
              <a:buFont typeface="Arial" panose="020B0604020202020204" pitchFamily="34" charset="0"/>
              <a:buChar char="•"/>
            </a:pPr>
            <a:r>
              <a:rPr lang="en-US" sz="2000" b="1" dirty="0">
                <a:solidFill>
                  <a:srgbClr val="0E0E0E"/>
                </a:solidFill>
                <a:effectLst/>
                <a:latin typeface=".SF NS"/>
              </a:rPr>
              <a:t>Compression:</a:t>
            </a:r>
            <a:r>
              <a:rPr lang="en-US" sz="2000" dirty="0">
                <a:solidFill>
                  <a:srgbClr val="0E0E0E"/>
                </a:solidFill>
                <a:effectLst/>
                <a:latin typeface=".SF NS"/>
              </a:rPr>
              <a:t> Reduces the file size, making it easier to store and share audio files without losing too much quality.</a:t>
            </a:r>
          </a:p>
          <a:p>
            <a:endParaRPr lang="en-US" sz="2000" dirty="0"/>
          </a:p>
        </p:txBody>
      </p:sp>
      <p:sp>
        <p:nvSpPr>
          <p:cNvPr id="4" name="Text Placeholder 2">
            <a:extLst>
              <a:ext uri="{FF2B5EF4-FFF2-40B4-BE49-F238E27FC236}">
                <a16:creationId xmlns:a16="http://schemas.microsoft.com/office/drawing/2014/main" id="{30A14AD6-6D11-9226-8916-D6820D7533AB}"/>
              </a:ext>
            </a:extLst>
          </p:cNvPr>
          <p:cNvSpPr txBox="1">
            <a:spLocks/>
          </p:cNvSpPr>
          <p:nvPr/>
        </p:nvSpPr>
        <p:spPr>
          <a:xfrm>
            <a:off x="26100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6" name="Text Placeholder 2">
            <a:extLst>
              <a:ext uri="{FF2B5EF4-FFF2-40B4-BE49-F238E27FC236}">
                <a16:creationId xmlns:a16="http://schemas.microsoft.com/office/drawing/2014/main" id="{660BC1A0-5CF7-6DF7-7C29-2193540D96B6}"/>
              </a:ext>
            </a:extLst>
          </p:cNvPr>
          <p:cNvSpPr txBox="1">
            <a:spLocks/>
          </p:cNvSpPr>
          <p:nvPr/>
        </p:nvSpPr>
        <p:spPr>
          <a:xfrm>
            <a:off x="2736194" y="187084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7" name="Text Placeholder 2">
            <a:extLst>
              <a:ext uri="{FF2B5EF4-FFF2-40B4-BE49-F238E27FC236}">
                <a16:creationId xmlns:a16="http://schemas.microsoft.com/office/drawing/2014/main" id="{9BD74C99-4349-8E06-67D0-33C78EB91A0D}"/>
              </a:ext>
            </a:extLst>
          </p:cNvPr>
          <p:cNvSpPr txBox="1">
            <a:spLocks/>
          </p:cNvSpPr>
          <p:nvPr/>
        </p:nvSpPr>
        <p:spPr>
          <a:xfrm>
            <a:off x="53532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8" name="Text Placeholder 2">
            <a:extLst>
              <a:ext uri="{FF2B5EF4-FFF2-40B4-BE49-F238E27FC236}">
                <a16:creationId xmlns:a16="http://schemas.microsoft.com/office/drawing/2014/main" id="{19471747-D91D-B065-7473-2539734CC7A4}"/>
              </a:ext>
            </a:extLst>
          </p:cNvPr>
          <p:cNvSpPr txBox="1">
            <a:spLocks/>
          </p:cNvSpPr>
          <p:nvPr/>
        </p:nvSpPr>
        <p:spPr>
          <a:xfrm>
            <a:off x="3004207" y="1865958"/>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9" name="TextBox 8">
            <a:extLst>
              <a:ext uri="{FF2B5EF4-FFF2-40B4-BE49-F238E27FC236}">
                <a16:creationId xmlns:a16="http://schemas.microsoft.com/office/drawing/2014/main" id="{FD4580EC-AF97-D335-B48B-EA99BC11AF33}"/>
              </a:ext>
            </a:extLst>
          </p:cNvPr>
          <p:cNvSpPr txBox="1"/>
          <p:nvPr/>
        </p:nvSpPr>
        <p:spPr>
          <a:xfrm>
            <a:off x="597551" y="1217729"/>
            <a:ext cx="4577508" cy="523220"/>
          </a:xfrm>
          <a:prstGeom prst="rect">
            <a:avLst/>
          </a:prstGeom>
          <a:noFill/>
        </p:spPr>
        <p:txBody>
          <a:bodyPr wrap="square">
            <a:spAutoFit/>
          </a:bodyPr>
          <a:lstStyle/>
          <a:p>
            <a:r>
              <a:rPr lang="en-US" sz="2800" b="1" dirty="0">
                <a:solidFill>
                  <a:srgbClr val="0E0E0E"/>
                </a:solidFill>
                <a:effectLst/>
                <a:latin typeface=".SF NS"/>
              </a:rPr>
              <a:t>File Size and </a:t>
            </a:r>
            <a:r>
              <a:rPr lang="en-US" sz="2400" b="1" dirty="0">
                <a:solidFill>
                  <a:srgbClr val="0E0E0E"/>
                </a:solidFill>
                <a:effectLst/>
                <a:latin typeface=".SF NS"/>
              </a:rPr>
              <a:t>Storage</a:t>
            </a:r>
            <a:r>
              <a:rPr lang="en-US" sz="2800" b="1" dirty="0">
                <a:solidFill>
                  <a:srgbClr val="0E0E0E"/>
                </a:solidFill>
                <a:effectLst/>
                <a:latin typeface=".SF NS"/>
              </a:rPr>
              <a:t>:</a:t>
            </a:r>
            <a:endParaRPr lang="en-US" sz="2800" dirty="0">
              <a:solidFill>
                <a:srgbClr val="0E0E0E"/>
              </a:solidFill>
              <a:effectLst/>
              <a:latin typeface=".SF NS"/>
            </a:endParaRPr>
          </a:p>
        </p:txBody>
      </p:sp>
    </p:spTree>
    <p:extLst>
      <p:ext uri="{BB962C8B-B14F-4D97-AF65-F5344CB8AC3E}">
        <p14:creationId xmlns:p14="http://schemas.microsoft.com/office/powerpoint/2010/main" val="325690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DC89-CD09-3769-28C8-F18DE0040972}"/>
              </a:ext>
            </a:extLst>
          </p:cNvPr>
          <p:cNvSpPr>
            <a:spLocks noGrp="1"/>
          </p:cNvSpPr>
          <p:nvPr>
            <p:ph type="title"/>
          </p:nvPr>
        </p:nvSpPr>
        <p:spPr>
          <a:xfrm>
            <a:off x="508001" y="420414"/>
            <a:ext cx="6447501" cy="872358"/>
          </a:xfrm>
        </p:spPr>
        <p:txBody>
          <a:bodyPr>
            <a:normAutofit fontScale="90000"/>
          </a:bodyPr>
          <a:lstStyle/>
          <a:p>
            <a:r>
              <a:rPr lang="en-US" b="1" dirty="0">
                <a:solidFill>
                  <a:srgbClr val="0E0E0E"/>
                </a:solidFill>
                <a:effectLst/>
                <a:latin typeface=".SF NS"/>
              </a:rPr>
              <a:t>Why is Compression Needed?</a:t>
            </a:r>
            <a:br>
              <a:rPr lang="en-US" dirty="0">
                <a:solidFill>
                  <a:srgbClr val="0E0E0E"/>
                </a:solidFill>
                <a:effectLst/>
                <a:latin typeface=".SF NS"/>
              </a:rPr>
            </a:br>
            <a:endParaRPr lang="en-US" dirty="0"/>
          </a:p>
        </p:txBody>
      </p:sp>
      <p:sp>
        <p:nvSpPr>
          <p:cNvPr id="4" name="Text Placeholder 2">
            <a:extLst>
              <a:ext uri="{FF2B5EF4-FFF2-40B4-BE49-F238E27FC236}">
                <a16:creationId xmlns:a16="http://schemas.microsoft.com/office/drawing/2014/main" id="{30A14AD6-6D11-9226-8916-D6820D7533AB}"/>
              </a:ext>
            </a:extLst>
          </p:cNvPr>
          <p:cNvSpPr txBox="1">
            <a:spLocks/>
          </p:cNvSpPr>
          <p:nvPr/>
        </p:nvSpPr>
        <p:spPr>
          <a:xfrm>
            <a:off x="26100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6" name="Text Placeholder 2">
            <a:extLst>
              <a:ext uri="{FF2B5EF4-FFF2-40B4-BE49-F238E27FC236}">
                <a16:creationId xmlns:a16="http://schemas.microsoft.com/office/drawing/2014/main" id="{660BC1A0-5CF7-6DF7-7C29-2193540D96B6}"/>
              </a:ext>
            </a:extLst>
          </p:cNvPr>
          <p:cNvSpPr txBox="1">
            <a:spLocks/>
          </p:cNvSpPr>
          <p:nvPr/>
        </p:nvSpPr>
        <p:spPr>
          <a:xfrm>
            <a:off x="2736194" y="187084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7" name="Text Placeholder 2">
            <a:extLst>
              <a:ext uri="{FF2B5EF4-FFF2-40B4-BE49-F238E27FC236}">
                <a16:creationId xmlns:a16="http://schemas.microsoft.com/office/drawing/2014/main" id="{9BD74C99-4349-8E06-67D0-33C78EB91A0D}"/>
              </a:ext>
            </a:extLst>
          </p:cNvPr>
          <p:cNvSpPr txBox="1">
            <a:spLocks/>
          </p:cNvSpPr>
          <p:nvPr/>
        </p:nvSpPr>
        <p:spPr>
          <a:xfrm>
            <a:off x="53532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8" name="Text Placeholder 2">
            <a:extLst>
              <a:ext uri="{FF2B5EF4-FFF2-40B4-BE49-F238E27FC236}">
                <a16:creationId xmlns:a16="http://schemas.microsoft.com/office/drawing/2014/main" id="{19471747-D91D-B065-7473-2539734CC7A4}"/>
              </a:ext>
            </a:extLst>
          </p:cNvPr>
          <p:cNvSpPr txBox="1">
            <a:spLocks/>
          </p:cNvSpPr>
          <p:nvPr/>
        </p:nvSpPr>
        <p:spPr>
          <a:xfrm>
            <a:off x="3004207" y="1865958"/>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10" name="Text Placeholder 2">
            <a:extLst>
              <a:ext uri="{FF2B5EF4-FFF2-40B4-BE49-F238E27FC236}">
                <a16:creationId xmlns:a16="http://schemas.microsoft.com/office/drawing/2014/main" id="{AC7F2F34-B17B-3B66-4441-5EFD70B2CC91}"/>
              </a:ext>
            </a:extLst>
          </p:cNvPr>
          <p:cNvSpPr txBox="1">
            <a:spLocks/>
          </p:cNvSpPr>
          <p:nvPr/>
        </p:nvSpPr>
        <p:spPr>
          <a:xfrm>
            <a:off x="508000" y="1117429"/>
            <a:ext cx="3557223" cy="584532"/>
          </a:xfrm>
          <a:prstGeom prst="rect">
            <a:avLst/>
          </a:prstGeom>
        </p:spPr>
        <p:txBody>
          <a:bodyPr vert="horz" lIns="91440" tIns="45720" rIns="91440" bIns="45720" rtlCol="0" anchor="t">
            <a:no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r>
              <a:rPr lang="en-US" sz="2400" b="1" dirty="0">
                <a:solidFill>
                  <a:srgbClr val="0E0E0E"/>
                </a:solidFill>
                <a:effectLst/>
                <a:latin typeface=".SF NS"/>
              </a:rPr>
              <a:t>Speed:</a:t>
            </a:r>
            <a:endParaRPr lang="en-US" sz="2400" dirty="0">
              <a:solidFill>
                <a:srgbClr val="0E0E0E"/>
              </a:solidFill>
              <a:effectLst/>
              <a:latin typeface=".SF NS"/>
            </a:endParaRPr>
          </a:p>
        </p:txBody>
      </p:sp>
      <p:sp>
        <p:nvSpPr>
          <p:cNvPr id="9" name="Text Placeholder 8">
            <a:extLst>
              <a:ext uri="{FF2B5EF4-FFF2-40B4-BE49-F238E27FC236}">
                <a16:creationId xmlns:a16="http://schemas.microsoft.com/office/drawing/2014/main" id="{F2183DF9-6C17-1EA2-E0E1-16508B61D14E}"/>
              </a:ext>
            </a:extLst>
          </p:cNvPr>
          <p:cNvSpPr>
            <a:spLocks noGrp="1"/>
          </p:cNvSpPr>
          <p:nvPr>
            <p:ph type="body" idx="1"/>
          </p:nvPr>
        </p:nvSpPr>
        <p:spPr>
          <a:xfrm>
            <a:off x="508000" y="1952497"/>
            <a:ext cx="6447501" cy="2073574"/>
          </a:xfrm>
        </p:spPr>
        <p:txBody>
          <a:bodyPr>
            <a:noAutofit/>
          </a:bodyPr>
          <a:lstStyle/>
          <a:p>
            <a:r>
              <a:rPr lang="en-US" sz="2000" dirty="0">
                <a:solidFill>
                  <a:srgbClr val="0E0E0E"/>
                </a:solidFill>
                <a:effectLst/>
                <a:latin typeface=".SF NS"/>
              </a:rPr>
              <a:t>• </a:t>
            </a:r>
            <a:r>
              <a:rPr lang="en-US" sz="2000" b="1" dirty="0">
                <a:solidFill>
                  <a:srgbClr val="0E0E0E"/>
                </a:solidFill>
                <a:effectLst/>
                <a:latin typeface=".SF NS"/>
              </a:rPr>
              <a:t>Efficient Data Transfer:</a:t>
            </a:r>
            <a:r>
              <a:rPr lang="en-US" sz="2000" dirty="0">
                <a:solidFill>
                  <a:srgbClr val="0E0E0E"/>
                </a:solidFill>
                <a:effectLst/>
                <a:latin typeface=".SF NS"/>
              </a:rPr>
              <a:t> Smaller file sizes give faster upload/download and smooth streaming.</a:t>
            </a:r>
          </a:p>
          <a:p>
            <a:r>
              <a:rPr lang="en-US" sz="2000" dirty="0">
                <a:solidFill>
                  <a:srgbClr val="0E0E0E"/>
                </a:solidFill>
                <a:effectLst/>
                <a:latin typeface=".SF NS"/>
              </a:rPr>
              <a:t>• </a:t>
            </a:r>
            <a:r>
              <a:rPr lang="en-US" sz="2000" b="1" dirty="0">
                <a:solidFill>
                  <a:srgbClr val="0E0E0E"/>
                </a:solidFill>
                <a:effectLst/>
                <a:latin typeface=".SF NS"/>
              </a:rPr>
              <a:t>Bandwidth Optimization:</a:t>
            </a:r>
            <a:r>
              <a:rPr lang="en-US" sz="2000" dirty="0">
                <a:solidFill>
                  <a:srgbClr val="0E0E0E"/>
                </a:solidFill>
                <a:effectLst/>
                <a:latin typeface=".SF NS"/>
              </a:rPr>
              <a:t> Compressed files use less bandwidth, good for streaming audio over the internet, especially with limited data plans or slower connections.</a:t>
            </a:r>
          </a:p>
          <a:p>
            <a:endParaRPr lang="en-US" sz="2000" dirty="0"/>
          </a:p>
        </p:txBody>
      </p:sp>
    </p:spTree>
    <p:extLst>
      <p:ext uri="{BB962C8B-B14F-4D97-AF65-F5344CB8AC3E}">
        <p14:creationId xmlns:p14="http://schemas.microsoft.com/office/powerpoint/2010/main" val="4099072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DC89-CD09-3769-28C8-F18DE0040972}"/>
              </a:ext>
            </a:extLst>
          </p:cNvPr>
          <p:cNvSpPr>
            <a:spLocks noGrp="1"/>
          </p:cNvSpPr>
          <p:nvPr>
            <p:ph type="title"/>
          </p:nvPr>
        </p:nvSpPr>
        <p:spPr>
          <a:xfrm>
            <a:off x="508001" y="420414"/>
            <a:ext cx="6447501" cy="872358"/>
          </a:xfrm>
        </p:spPr>
        <p:txBody>
          <a:bodyPr>
            <a:normAutofit fontScale="90000"/>
          </a:bodyPr>
          <a:lstStyle/>
          <a:p>
            <a:r>
              <a:rPr lang="en-US" b="1" dirty="0">
                <a:solidFill>
                  <a:srgbClr val="0E0E0E"/>
                </a:solidFill>
                <a:effectLst/>
                <a:latin typeface=".SF NS"/>
              </a:rPr>
              <a:t>Why is Compression Needed?</a:t>
            </a:r>
            <a:br>
              <a:rPr lang="en-US" dirty="0">
                <a:solidFill>
                  <a:srgbClr val="0E0E0E"/>
                </a:solidFill>
                <a:effectLst/>
                <a:latin typeface=".SF NS"/>
              </a:rPr>
            </a:br>
            <a:endParaRPr lang="en-US" dirty="0"/>
          </a:p>
        </p:txBody>
      </p:sp>
      <p:sp>
        <p:nvSpPr>
          <p:cNvPr id="4" name="Text Placeholder 2">
            <a:extLst>
              <a:ext uri="{FF2B5EF4-FFF2-40B4-BE49-F238E27FC236}">
                <a16:creationId xmlns:a16="http://schemas.microsoft.com/office/drawing/2014/main" id="{30A14AD6-6D11-9226-8916-D6820D7533AB}"/>
              </a:ext>
            </a:extLst>
          </p:cNvPr>
          <p:cNvSpPr txBox="1">
            <a:spLocks/>
          </p:cNvSpPr>
          <p:nvPr/>
        </p:nvSpPr>
        <p:spPr>
          <a:xfrm>
            <a:off x="26100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6" name="Text Placeholder 2">
            <a:extLst>
              <a:ext uri="{FF2B5EF4-FFF2-40B4-BE49-F238E27FC236}">
                <a16:creationId xmlns:a16="http://schemas.microsoft.com/office/drawing/2014/main" id="{660BC1A0-5CF7-6DF7-7C29-2193540D96B6}"/>
              </a:ext>
            </a:extLst>
          </p:cNvPr>
          <p:cNvSpPr txBox="1">
            <a:spLocks/>
          </p:cNvSpPr>
          <p:nvPr/>
        </p:nvSpPr>
        <p:spPr>
          <a:xfrm>
            <a:off x="2736194" y="187084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7" name="Text Placeholder 2">
            <a:extLst>
              <a:ext uri="{FF2B5EF4-FFF2-40B4-BE49-F238E27FC236}">
                <a16:creationId xmlns:a16="http://schemas.microsoft.com/office/drawing/2014/main" id="{9BD74C99-4349-8E06-67D0-33C78EB91A0D}"/>
              </a:ext>
            </a:extLst>
          </p:cNvPr>
          <p:cNvSpPr txBox="1">
            <a:spLocks/>
          </p:cNvSpPr>
          <p:nvPr/>
        </p:nvSpPr>
        <p:spPr>
          <a:xfrm>
            <a:off x="5353270" y="1881351"/>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8" name="Text Placeholder 2">
            <a:extLst>
              <a:ext uri="{FF2B5EF4-FFF2-40B4-BE49-F238E27FC236}">
                <a16:creationId xmlns:a16="http://schemas.microsoft.com/office/drawing/2014/main" id="{19471747-D91D-B065-7473-2539734CC7A4}"/>
              </a:ext>
            </a:extLst>
          </p:cNvPr>
          <p:cNvSpPr txBox="1">
            <a:spLocks/>
          </p:cNvSpPr>
          <p:nvPr/>
        </p:nvSpPr>
        <p:spPr>
          <a:xfrm>
            <a:off x="3004207" y="1865958"/>
            <a:ext cx="1877847" cy="2354318"/>
          </a:xfrm>
          <a:prstGeom prst="rect">
            <a:avLst/>
          </a:prstGeom>
        </p:spPr>
        <p:txBody>
          <a:bodyPr vert="horz" lIns="91440" tIns="45720" rIns="91440" bIns="45720" rtlCol="0" anchor="t">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endParaRPr lang="en-US" dirty="0"/>
          </a:p>
        </p:txBody>
      </p:sp>
      <p:sp>
        <p:nvSpPr>
          <p:cNvPr id="11" name="Text Placeholder 2">
            <a:extLst>
              <a:ext uri="{FF2B5EF4-FFF2-40B4-BE49-F238E27FC236}">
                <a16:creationId xmlns:a16="http://schemas.microsoft.com/office/drawing/2014/main" id="{6FDD5673-FC2F-EECB-4A97-FF447E8DD216}"/>
              </a:ext>
            </a:extLst>
          </p:cNvPr>
          <p:cNvSpPr txBox="1">
            <a:spLocks/>
          </p:cNvSpPr>
          <p:nvPr/>
        </p:nvSpPr>
        <p:spPr>
          <a:xfrm>
            <a:off x="508002" y="1189822"/>
            <a:ext cx="6002968" cy="681019"/>
          </a:xfrm>
          <a:prstGeom prst="rect">
            <a:avLst/>
          </a:prstGeom>
        </p:spPr>
        <p:txBody>
          <a:bodyPr vert="horz" lIns="91440" tIns="45720" rIns="91440" bIns="45720" rtlCol="0" anchor="t">
            <a:noAutofit/>
          </a:bodyPr>
          <a:lstStyle>
            <a:lvl1pPr marL="0" indent="0" algn="l" defTabSz="342900" rtl="0" eaLnBrk="1" latinLnBrk="0" hangingPunct="1">
              <a:spcBef>
                <a:spcPts val="750"/>
              </a:spcBef>
              <a:spcAft>
                <a:spcPts val="0"/>
              </a:spcAft>
              <a:buClr>
                <a:schemeClr val="accent1"/>
              </a:buClr>
              <a:buSzPct val="80000"/>
              <a:buFont typeface="Wingdings 3" charset="2"/>
              <a:buNone/>
              <a:defRPr sz="1500" kern="1200">
                <a:solidFill>
                  <a:schemeClr val="tx1">
                    <a:lumMod val="50000"/>
                    <a:lumOff val="50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sz="1050" kern="1200">
                <a:solidFill>
                  <a:schemeClr val="tx1">
                    <a:tint val="75000"/>
                  </a:schemeClr>
                </a:solidFill>
                <a:latin typeface="+mn-lt"/>
                <a:ea typeface="+mn-ea"/>
                <a:cs typeface="+mn-cs"/>
              </a:defRPr>
            </a:lvl9pPr>
          </a:lstStyle>
          <a:p>
            <a:r>
              <a:rPr lang="en-US" sz="2800" b="1" dirty="0">
                <a:solidFill>
                  <a:srgbClr val="0E0E0E"/>
                </a:solidFill>
                <a:effectLst/>
                <a:latin typeface=".SF NS"/>
              </a:rPr>
              <a:t>Compatibility:</a:t>
            </a:r>
            <a:endParaRPr lang="en-US" sz="2800" dirty="0">
              <a:solidFill>
                <a:srgbClr val="0E0E0E"/>
              </a:solidFill>
              <a:effectLst/>
              <a:latin typeface=".SF NS"/>
            </a:endParaRPr>
          </a:p>
        </p:txBody>
      </p:sp>
      <p:sp>
        <p:nvSpPr>
          <p:cNvPr id="9" name="Text Placeholder 8">
            <a:extLst>
              <a:ext uri="{FF2B5EF4-FFF2-40B4-BE49-F238E27FC236}">
                <a16:creationId xmlns:a16="http://schemas.microsoft.com/office/drawing/2014/main" id="{1053A982-5815-C5FD-7F22-A148A8B11222}"/>
              </a:ext>
            </a:extLst>
          </p:cNvPr>
          <p:cNvSpPr>
            <a:spLocks noGrp="1"/>
          </p:cNvSpPr>
          <p:nvPr>
            <p:ph type="body" idx="1"/>
          </p:nvPr>
        </p:nvSpPr>
        <p:spPr>
          <a:xfrm>
            <a:off x="508001" y="1855448"/>
            <a:ext cx="6447501" cy="2185438"/>
          </a:xfrm>
        </p:spPr>
        <p:txBody>
          <a:bodyPr>
            <a:normAutofit/>
          </a:bodyPr>
          <a:lstStyle/>
          <a:p>
            <a:r>
              <a:rPr lang="en-US" sz="2000" dirty="0">
                <a:solidFill>
                  <a:srgbClr val="0E0E0E"/>
                </a:solidFill>
                <a:effectLst/>
                <a:latin typeface=".SF NS"/>
              </a:rPr>
              <a:t>• </a:t>
            </a:r>
            <a:r>
              <a:rPr lang="en-US" sz="2000" b="1" dirty="0">
                <a:solidFill>
                  <a:srgbClr val="0E0E0E"/>
                </a:solidFill>
                <a:effectLst/>
                <a:latin typeface=".SF NS"/>
              </a:rPr>
              <a:t>Standard Formats:</a:t>
            </a:r>
            <a:r>
              <a:rPr lang="en-US" sz="2000" dirty="0">
                <a:solidFill>
                  <a:srgbClr val="0E0E0E"/>
                </a:solidFill>
                <a:effectLst/>
                <a:latin typeface=".SF NS"/>
              </a:rPr>
              <a:t> Many audio players and devices across platforms support compressed formats like MP3 and AAC.</a:t>
            </a:r>
          </a:p>
          <a:p>
            <a:endParaRPr lang="en-US" sz="2000" dirty="0"/>
          </a:p>
        </p:txBody>
      </p:sp>
    </p:spTree>
    <p:extLst>
      <p:ext uri="{BB962C8B-B14F-4D97-AF65-F5344CB8AC3E}">
        <p14:creationId xmlns:p14="http://schemas.microsoft.com/office/powerpoint/2010/main" val="173827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3EE89-9499-DE18-183A-14F5ED50A19B}"/>
              </a:ext>
            </a:extLst>
          </p:cNvPr>
          <p:cNvSpPr>
            <a:spLocks noGrp="1"/>
          </p:cNvSpPr>
          <p:nvPr>
            <p:ph type="title"/>
          </p:nvPr>
        </p:nvSpPr>
        <p:spPr/>
        <p:txBody>
          <a:bodyPr/>
          <a:lstStyle/>
          <a:p>
            <a:r>
              <a:rPr lang="en-US" b="1" dirty="0">
                <a:solidFill>
                  <a:srgbClr val="0E0E0E"/>
                </a:solidFill>
                <a:effectLst/>
                <a:latin typeface=".SF NS"/>
              </a:rPr>
              <a:t>Lossy vs. Lossless Compression</a:t>
            </a:r>
            <a:endParaRPr lang="en-US" dirty="0"/>
          </a:p>
        </p:txBody>
      </p:sp>
      <p:sp>
        <p:nvSpPr>
          <p:cNvPr id="3" name="Content Placeholder 2">
            <a:extLst>
              <a:ext uri="{FF2B5EF4-FFF2-40B4-BE49-F238E27FC236}">
                <a16:creationId xmlns:a16="http://schemas.microsoft.com/office/drawing/2014/main" id="{49655F46-F041-ED9D-C7DD-9E98ABBD92F1}"/>
              </a:ext>
            </a:extLst>
          </p:cNvPr>
          <p:cNvSpPr>
            <a:spLocks noGrp="1"/>
          </p:cNvSpPr>
          <p:nvPr>
            <p:ph idx="1"/>
          </p:nvPr>
        </p:nvSpPr>
        <p:spPr>
          <a:xfrm>
            <a:off x="508001" y="1208691"/>
            <a:ext cx="2960413" cy="3773212"/>
          </a:xfrm>
        </p:spPr>
        <p:txBody>
          <a:bodyPr>
            <a:normAutofit/>
          </a:bodyPr>
          <a:lstStyle/>
          <a:p>
            <a:r>
              <a:rPr lang="en-US" sz="2400" b="1" dirty="0">
                <a:solidFill>
                  <a:srgbClr val="0E0E0E"/>
                </a:solidFill>
                <a:effectLst/>
                <a:latin typeface=".SF NS"/>
              </a:rPr>
              <a:t>Lossy Compression</a:t>
            </a:r>
          </a:p>
          <a:p>
            <a:r>
              <a:rPr lang="en-US" sz="2000" dirty="0">
                <a:solidFill>
                  <a:srgbClr val="0E0E0E"/>
                </a:solidFill>
                <a:effectLst/>
                <a:latin typeface=".SF NS"/>
              </a:rPr>
              <a:t>Reduces file size by permanently removing certain data that is considered less important for the human ear.</a:t>
            </a:r>
          </a:p>
        </p:txBody>
      </p:sp>
      <p:sp>
        <p:nvSpPr>
          <p:cNvPr id="4" name="Content Placeholder 2">
            <a:extLst>
              <a:ext uri="{FF2B5EF4-FFF2-40B4-BE49-F238E27FC236}">
                <a16:creationId xmlns:a16="http://schemas.microsoft.com/office/drawing/2014/main" id="{CDD183CC-3C91-67AE-70F6-11A994C5AE81}"/>
              </a:ext>
            </a:extLst>
          </p:cNvPr>
          <p:cNvSpPr txBox="1">
            <a:spLocks/>
          </p:cNvSpPr>
          <p:nvPr/>
        </p:nvSpPr>
        <p:spPr>
          <a:xfrm>
            <a:off x="3787229" y="1208691"/>
            <a:ext cx="3443888" cy="3773212"/>
          </a:xfrm>
          <a:prstGeom prst="rect">
            <a:avLst/>
          </a:prstGeom>
        </p:spPr>
        <p:txBody>
          <a:bodyPr vert="horz" lIns="91440" tIns="45720" rIns="91440" bIns="45720" rtlCol="0">
            <a:norm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r>
              <a:rPr lang="en-US" sz="2400" b="1" dirty="0">
                <a:solidFill>
                  <a:srgbClr val="0E0E0E"/>
                </a:solidFill>
                <a:latin typeface=".SF NS"/>
              </a:rPr>
              <a:t>Lossless Compression</a:t>
            </a:r>
          </a:p>
          <a:p>
            <a:r>
              <a:rPr lang="en-US" sz="2000" dirty="0">
                <a:solidFill>
                  <a:srgbClr val="0E0E0E"/>
                </a:solidFill>
                <a:effectLst/>
                <a:latin typeface=".SF NS"/>
              </a:rPr>
              <a:t>Reduces file size without losing any audio data; the original file can be perfectly reconstructed.</a:t>
            </a:r>
            <a:endParaRPr lang="en-US" sz="2000" dirty="0">
              <a:solidFill>
                <a:srgbClr val="0E0E0E"/>
              </a:solidFill>
              <a:latin typeface=".SF NS"/>
            </a:endParaRPr>
          </a:p>
          <a:p>
            <a:endParaRPr lang="en-US" dirty="0"/>
          </a:p>
        </p:txBody>
      </p:sp>
    </p:spTree>
    <p:extLst>
      <p:ext uri="{BB962C8B-B14F-4D97-AF65-F5344CB8AC3E}">
        <p14:creationId xmlns:p14="http://schemas.microsoft.com/office/powerpoint/2010/main" val="1334211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3EE89-9499-DE18-183A-14F5ED50A19B}"/>
              </a:ext>
            </a:extLst>
          </p:cNvPr>
          <p:cNvSpPr>
            <a:spLocks noGrp="1"/>
          </p:cNvSpPr>
          <p:nvPr>
            <p:ph type="title"/>
          </p:nvPr>
        </p:nvSpPr>
        <p:spPr/>
        <p:txBody>
          <a:bodyPr/>
          <a:lstStyle/>
          <a:p>
            <a:r>
              <a:rPr lang="en-US" b="1" dirty="0">
                <a:solidFill>
                  <a:srgbClr val="0E0E0E"/>
                </a:solidFill>
                <a:effectLst/>
                <a:latin typeface=".SF NS"/>
              </a:rPr>
              <a:t>Lossy vs. Lossless Compression</a:t>
            </a:r>
            <a:endParaRPr lang="en-US" dirty="0"/>
          </a:p>
        </p:txBody>
      </p:sp>
      <p:sp>
        <p:nvSpPr>
          <p:cNvPr id="3" name="Content Placeholder 2">
            <a:extLst>
              <a:ext uri="{FF2B5EF4-FFF2-40B4-BE49-F238E27FC236}">
                <a16:creationId xmlns:a16="http://schemas.microsoft.com/office/drawing/2014/main" id="{49655F46-F041-ED9D-C7DD-9E98ABBD92F1}"/>
              </a:ext>
            </a:extLst>
          </p:cNvPr>
          <p:cNvSpPr>
            <a:spLocks noGrp="1"/>
          </p:cNvSpPr>
          <p:nvPr>
            <p:ph idx="1"/>
          </p:nvPr>
        </p:nvSpPr>
        <p:spPr>
          <a:xfrm>
            <a:off x="508001" y="1208691"/>
            <a:ext cx="3127565" cy="3773212"/>
          </a:xfrm>
        </p:spPr>
        <p:txBody>
          <a:bodyPr>
            <a:normAutofit lnSpcReduction="10000"/>
          </a:bodyPr>
          <a:lstStyle/>
          <a:p>
            <a:r>
              <a:rPr lang="en-US" sz="1700" b="1" dirty="0">
                <a:solidFill>
                  <a:srgbClr val="0E0E0E"/>
                </a:solidFill>
                <a:effectLst/>
                <a:latin typeface=".SF NS"/>
              </a:rPr>
              <a:t>Lossy Compression</a:t>
            </a:r>
          </a:p>
          <a:p>
            <a:pPr lvl="1"/>
            <a:r>
              <a:rPr lang="en-US" sz="1800" b="1" dirty="0">
                <a:solidFill>
                  <a:srgbClr val="0E0E0E"/>
                </a:solidFill>
                <a:latin typeface=".SF NS"/>
              </a:rPr>
              <a:t>Size</a:t>
            </a:r>
            <a:r>
              <a:rPr lang="en-US" sz="1800" dirty="0">
                <a:solidFill>
                  <a:srgbClr val="0E0E0E"/>
                </a:solidFill>
                <a:latin typeface=".SF NS"/>
              </a:rPr>
              <a:t>: </a:t>
            </a:r>
            <a:r>
              <a:rPr lang="en-US" sz="1800" dirty="0">
                <a:solidFill>
                  <a:srgbClr val="0E0E0E"/>
                </a:solidFill>
                <a:effectLst/>
                <a:latin typeface=".SF NS"/>
              </a:rPr>
              <a:t>Significantly smaller, making it ideal for everyday use</a:t>
            </a:r>
            <a:endParaRPr lang="en-US" sz="1800" dirty="0">
              <a:solidFill>
                <a:srgbClr val="0E0E0E"/>
              </a:solidFill>
              <a:latin typeface=".SF NS"/>
            </a:endParaRPr>
          </a:p>
          <a:p>
            <a:pPr lvl="1"/>
            <a:r>
              <a:rPr lang="en-US" sz="1800" b="1" dirty="0">
                <a:solidFill>
                  <a:srgbClr val="0E0E0E"/>
                </a:solidFill>
                <a:effectLst/>
                <a:latin typeface=".SF NS"/>
              </a:rPr>
              <a:t>Speed</a:t>
            </a:r>
            <a:r>
              <a:rPr lang="en-US" sz="1800" dirty="0">
                <a:solidFill>
                  <a:srgbClr val="0E0E0E"/>
                </a:solidFill>
                <a:effectLst/>
                <a:latin typeface=".SF NS"/>
              </a:rPr>
              <a:t>: fast, easy to stream</a:t>
            </a:r>
          </a:p>
          <a:p>
            <a:pPr lvl="1"/>
            <a:r>
              <a:rPr lang="en-US" sz="1800" b="1" dirty="0">
                <a:solidFill>
                  <a:srgbClr val="0E0E0E"/>
                </a:solidFill>
                <a:latin typeface=".SF NS"/>
              </a:rPr>
              <a:t>Common Formats:</a:t>
            </a:r>
            <a:r>
              <a:rPr lang="en-US" sz="1800" dirty="0">
                <a:solidFill>
                  <a:srgbClr val="0E0E0E"/>
                </a:solidFill>
                <a:effectLst/>
                <a:latin typeface=".SF NS"/>
              </a:rPr>
              <a:t>MP3, AAC, OGG</a:t>
            </a:r>
            <a:endParaRPr lang="en-US" sz="1800" dirty="0">
              <a:solidFill>
                <a:srgbClr val="0E0E0E"/>
              </a:solidFill>
              <a:latin typeface=".SF NS"/>
            </a:endParaRPr>
          </a:p>
          <a:p>
            <a:pPr lvl="1"/>
            <a:r>
              <a:rPr lang="en-US" sz="1800" b="1" dirty="0">
                <a:solidFill>
                  <a:srgbClr val="0E0E0E"/>
                </a:solidFill>
                <a:effectLst/>
                <a:latin typeface=".SF NS"/>
              </a:rPr>
              <a:t>Quality</a:t>
            </a:r>
            <a:r>
              <a:rPr lang="en-US" sz="1800" dirty="0">
                <a:solidFill>
                  <a:srgbClr val="0E0E0E"/>
                </a:solidFill>
                <a:effectLst/>
                <a:latin typeface=".SF NS"/>
              </a:rPr>
              <a:t>: Some loss of audio quality, but usually imperceptible to casual listeners.</a:t>
            </a:r>
          </a:p>
          <a:p>
            <a:pPr lvl="1"/>
            <a:endParaRPr lang="en-US" dirty="0">
              <a:solidFill>
                <a:srgbClr val="0E0E0E"/>
              </a:solidFill>
              <a:effectLst/>
              <a:latin typeface=".SF NS"/>
            </a:endParaRPr>
          </a:p>
          <a:p>
            <a:pPr lvl="1"/>
            <a:endParaRPr lang="en-US" dirty="0">
              <a:solidFill>
                <a:srgbClr val="0E0E0E"/>
              </a:solidFill>
              <a:effectLst/>
              <a:latin typeface=".SF NS"/>
            </a:endParaRPr>
          </a:p>
          <a:p>
            <a:endParaRPr lang="en-US" dirty="0"/>
          </a:p>
        </p:txBody>
      </p:sp>
      <p:sp>
        <p:nvSpPr>
          <p:cNvPr id="4" name="Content Placeholder 2">
            <a:extLst>
              <a:ext uri="{FF2B5EF4-FFF2-40B4-BE49-F238E27FC236}">
                <a16:creationId xmlns:a16="http://schemas.microsoft.com/office/drawing/2014/main" id="{CDD183CC-3C91-67AE-70F6-11A994C5AE81}"/>
              </a:ext>
            </a:extLst>
          </p:cNvPr>
          <p:cNvSpPr txBox="1">
            <a:spLocks/>
          </p:cNvSpPr>
          <p:nvPr/>
        </p:nvSpPr>
        <p:spPr>
          <a:xfrm>
            <a:off x="3787228" y="1208691"/>
            <a:ext cx="3935595" cy="3773212"/>
          </a:xfrm>
          <a:prstGeom prst="rect">
            <a:avLst/>
          </a:prstGeom>
        </p:spPr>
        <p:txBody>
          <a:bodyPr vert="horz" lIns="91440" tIns="45720" rIns="91440" bIns="45720" rtlCol="0">
            <a:norm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r>
              <a:rPr lang="en-US" sz="1800" b="1" dirty="0">
                <a:solidFill>
                  <a:srgbClr val="0E0E0E"/>
                </a:solidFill>
                <a:latin typeface=".SF NS"/>
              </a:rPr>
              <a:t>Lossless Compression</a:t>
            </a:r>
          </a:p>
          <a:p>
            <a:pPr lvl="1"/>
            <a:r>
              <a:rPr lang="en-US" sz="1800" b="1" dirty="0">
                <a:solidFill>
                  <a:srgbClr val="0E0E0E"/>
                </a:solidFill>
                <a:latin typeface=".SF NS"/>
              </a:rPr>
              <a:t>Size</a:t>
            </a:r>
            <a:r>
              <a:rPr lang="en-US" sz="1800" dirty="0">
                <a:solidFill>
                  <a:srgbClr val="0E0E0E"/>
                </a:solidFill>
                <a:latin typeface=".SF NS"/>
              </a:rPr>
              <a:t>: Larger than lossy but smaller than uncompressed; good for archiving and professional work.</a:t>
            </a:r>
          </a:p>
          <a:p>
            <a:pPr lvl="1"/>
            <a:r>
              <a:rPr lang="en-US" sz="1800" b="1" dirty="0">
                <a:solidFill>
                  <a:srgbClr val="0E0E0E"/>
                </a:solidFill>
                <a:latin typeface=".SF NS"/>
              </a:rPr>
              <a:t>Speed</a:t>
            </a:r>
            <a:r>
              <a:rPr lang="en-US" sz="1800" dirty="0">
                <a:solidFill>
                  <a:srgbClr val="0E0E0E"/>
                </a:solidFill>
                <a:latin typeface=".SF NS"/>
              </a:rPr>
              <a:t>: slower than lossy</a:t>
            </a:r>
          </a:p>
          <a:p>
            <a:pPr lvl="1"/>
            <a:r>
              <a:rPr lang="en-US" sz="1800" b="1" dirty="0">
                <a:solidFill>
                  <a:srgbClr val="0E0E0E"/>
                </a:solidFill>
                <a:latin typeface=".SF NS"/>
              </a:rPr>
              <a:t>Common Formats:</a:t>
            </a:r>
            <a:r>
              <a:rPr lang="en-US" sz="1800" dirty="0">
                <a:solidFill>
                  <a:srgbClr val="0E0E0E"/>
                </a:solidFill>
                <a:latin typeface=".SF NS"/>
              </a:rPr>
              <a:t> </a:t>
            </a:r>
            <a:r>
              <a:rPr lang="en-US" sz="1800" dirty="0">
                <a:solidFill>
                  <a:srgbClr val="0E0E0E"/>
                </a:solidFill>
                <a:effectLst/>
                <a:latin typeface=".SF NS"/>
              </a:rPr>
              <a:t>FLAC, ALAC, These are not common, WAV (uncompressed) is common</a:t>
            </a:r>
            <a:endParaRPr lang="en-US" sz="1800" dirty="0">
              <a:solidFill>
                <a:srgbClr val="0E0E0E"/>
              </a:solidFill>
              <a:latin typeface=".SF NS"/>
            </a:endParaRPr>
          </a:p>
          <a:p>
            <a:pPr lvl="1"/>
            <a:r>
              <a:rPr lang="en-US" sz="1800" b="1" dirty="0">
                <a:solidFill>
                  <a:srgbClr val="0E0E0E"/>
                </a:solidFill>
                <a:latin typeface=".SF NS"/>
              </a:rPr>
              <a:t>Quality</a:t>
            </a:r>
            <a:r>
              <a:rPr lang="en-US" sz="1800" dirty="0">
                <a:solidFill>
                  <a:srgbClr val="0E0E0E"/>
                </a:solidFill>
                <a:latin typeface=".SF NS"/>
              </a:rPr>
              <a:t>: No loss of audio quality—sounds exactly like the original recording.</a:t>
            </a:r>
          </a:p>
          <a:p>
            <a:pPr lvl="1"/>
            <a:endParaRPr lang="en-US" dirty="0">
              <a:solidFill>
                <a:srgbClr val="0E0E0E"/>
              </a:solidFill>
              <a:latin typeface=".SF NS"/>
            </a:endParaRPr>
          </a:p>
          <a:p>
            <a:endParaRPr lang="en-US" dirty="0"/>
          </a:p>
        </p:txBody>
      </p:sp>
    </p:spTree>
    <p:extLst>
      <p:ext uri="{BB962C8B-B14F-4D97-AF65-F5344CB8AC3E}">
        <p14:creationId xmlns:p14="http://schemas.microsoft.com/office/powerpoint/2010/main" val="202817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A06F-6641-46FE-DE04-1112A5851107}"/>
              </a:ext>
            </a:extLst>
          </p:cNvPr>
          <p:cNvSpPr>
            <a:spLocks noGrp="1"/>
          </p:cNvSpPr>
          <p:nvPr>
            <p:ph type="title"/>
          </p:nvPr>
        </p:nvSpPr>
        <p:spPr/>
        <p:txBody>
          <a:bodyPr/>
          <a:lstStyle/>
          <a:p>
            <a:r>
              <a:rPr lang="en-US" dirty="0"/>
              <a:t>Lossy vs Lossless and Data Compression</a:t>
            </a:r>
          </a:p>
        </p:txBody>
      </p:sp>
      <p:pic>
        <p:nvPicPr>
          <p:cNvPr id="3" name="Online Media 2" descr="Lossy vs Lossless Audio">
            <a:hlinkClick r:id="" action="ppaction://media"/>
            <a:extLst>
              <a:ext uri="{FF2B5EF4-FFF2-40B4-BE49-F238E27FC236}">
                <a16:creationId xmlns:a16="http://schemas.microsoft.com/office/drawing/2014/main" id="{9219F64E-B0E8-5C29-8BAB-C29A25F46B37}"/>
              </a:ext>
            </a:extLst>
          </p:cNvPr>
          <p:cNvPicPr>
            <a:picLocks noRot="1" noChangeAspect="1"/>
          </p:cNvPicPr>
          <p:nvPr>
            <a:videoFile r:link="rId1"/>
          </p:nvPr>
        </p:nvPicPr>
        <p:blipFill>
          <a:blip r:embed="rId3"/>
          <a:stretch>
            <a:fillRect/>
          </a:stretch>
        </p:blipFill>
        <p:spPr>
          <a:xfrm>
            <a:off x="675862" y="952500"/>
            <a:ext cx="5292895" cy="2990486"/>
          </a:xfrm>
          <a:prstGeom prst="rect">
            <a:avLst/>
          </a:prstGeom>
        </p:spPr>
      </p:pic>
      <p:sp>
        <p:nvSpPr>
          <p:cNvPr id="4" name="TextBox 3">
            <a:extLst>
              <a:ext uri="{FF2B5EF4-FFF2-40B4-BE49-F238E27FC236}">
                <a16:creationId xmlns:a16="http://schemas.microsoft.com/office/drawing/2014/main" id="{D3008E43-1A9C-B44F-746F-84B93F99D6FE}"/>
              </a:ext>
            </a:extLst>
          </p:cNvPr>
          <p:cNvSpPr txBox="1"/>
          <p:nvPr/>
        </p:nvSpPr>
        <p:spPr>
          <a:xfrm>
            <a:off x="675862" y="4056922"/>
            <a:ext cx="5645713" cy="369332"/>
          </a:xfrm>
          <a:prstGeom prst="rect">
            <a:avLst/>
          </a:prstGeom>
          <a:noFill/>
        </p:spPr>
        <p:txBody>
          <a:bodyPr wrap="none" rtlCol="0">
            <a:spAutoFit/>
          </a:bodyPr>
          <a:lstStyle/>
          <a:p>
            <a:r>
              <a:rPr lang="en-US" dirty="0">
                <a:hlinkClick r:id="rId4"/>
              </a:rPr>
              <a:t>https://www.youtube.com/watch?v=eN49E0cRGME</a:t>
            </a:r>
            <a:endParaRPr lang="en-US" dirty="0"/>
          </a:p>
        </p:txBody>
      </p:sp>
    </p:spTree>
    <p:extLst>
      <p:ext uri="{BB962C8B-B14F-4D97-AF65-F5344CB8AC3E}">
        <p14:creationId xmlns:p14="http://schemas.microsoft.com/office/powerpoint/2010/main" val="169131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7"/>
        <p:cNvGrpSpPr/>
        <p:nvPr/>
      </p:nvGrpSpPr>
      <p:grpSpPr>
        <a:xfrm>
          <a:off x="0" y="0"/>
          <a:ext cx="0" cy="0"/>
          <a:chOff x="0" y="0"/>
          <a:chExt cx="0" cy="0"/>
        </a:xfrm>
      </p:grpSpPr>
      <p:grpSp>
        <p:nvGrpSpPr>
          <p:cNvPr id="164" name="Group 163">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65" name="Straight Connector 164">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7"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8"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9" name="Isosceles Triangle 168">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0"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1"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2"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3" name="Isosceles Triangle 172">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 name="Isosceles Triangle 173">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58" name="Google Shape;158;p27"/>
          <p:cNvSpPr txBox="1">
            <a:spLocks noGrp="1"/>
          </p:cNvSpPr>
          <p:nvPr>
            <p:ph type="title"/>
          </p:nvPr>
        </p:nvSpPr>
        <p:spPr>
          <a:xfrm>
            <a:off x="739476" y="3415284"/>
            <a:ext cx="6216024" cy="822237"/>
          </a:xfrm>
          <a:prstGeom prst="rect">
            <a:avLst/>
          </a:prstGeom>
        </p:spPr>
        <p:txBody>
          <a:bodyPr spcFirstLastPara="1" vert="horz" lIns="91440" tIns="45720" rIns="91440" bIns="45720" rtlCol="0" anchor="b" anchorCtr="0">
            <a:normAutofit/>
          </a:bodyPr>
          <a:lstStyle/>
          <a:p>
            <a:pPr marL="0" lvl="0" indent="0" algn="ctr" defTabSz="457200">
              <a:spcBef>
                <a:spcPct val="0"/>
              </a:spcBef>
              <a:spcAft>
                <a:spcPts val="0"/>
              </a:spcAft>
            </a:pPr>
            <a:r>
              <a:rPr lang="en-US" sz="3300" kern="1200" dirty="0">
                <a:solidFill>
                  <a:schemeClr val="accent1"/>
                </a:solidFill>
                <a:latin typeface="+mj-lt"/>
                <a:ea typeface="+mj-ea"/>
                <a:cs typeface="+mj-cs"/>
                <a:hlinkClick r:id="rId3"/>
              </a:rPr>
              <a:t>Some common audio file types</a:t>
            </a:r>
            <a:endParaRPr lang="en-US" sz="3300" kern="1200" dirty="0">
              <a:solidFill>
                <a:schemeClr val="accent1"/>
              </a:solidFill>
              <a:latin typeface="+mj-lt"/>
              <a:ea typeface="+mj-ea"/>
              <a:cs typeface="+mj-cs"/>
            </a:endParaRPr>
          </a:p>
        </p:txBody>
      </p:sp>
      <p:graphicFrame>
        <p:nvGraphicFramePr>
          <p:cNvPr id="159" name="Google Shape;159;p27"/>
          <p:cNvGraphicFramePr/>
          <p:nvPr>
            <p:extLst>
              <p:ext uri="{D42A27DB-BD31-4B8C-83A1-F6EECF244321}">
                <p14:modId xmlns:p14="http://schemas.microsoft.com/office/powerpoint/2010/main" val="530067177"/>
              </p:ext>
            </p:extLst>
          </p:nvPr>
        </p:nvGraphicFramePr>
        <p:xfrm>
          <a:off x="546652" y="655983"/>
          <a:ext cx="6653550" cy="2971799"/>
        </p:xfrm>
        <a:graphic>
          <a:graphicData uri="http://schemas.openxmlformats.org/drawingml/2006/table">
            <a:tbl>
              <a:tblPr firstRow="1">
                <a:solidFill>
                  <a:srgbClr val="F2F2F2">
                    <a:alpha val="30196"/>
                  </a:srgbClr>
                </a:solidFill>
                <a:tableStyleId>{FCFB33A6-8AB5-4794-B316-C0FCDF683EE8}</a:tableStyleId>
              </a:tblPr>
              <a:tblGrid>
                <a:gridCol w="911600">
                  <a:extLst>
                    <a:ext uri="{9D8B030D-6E8A-4147-A177-3AD203B41FA5}">
                      <a16:colId xmlns:a16="http://schemas.microsoft.com/office/drawing/2014/main" val="20000"/>
                    </a:ext>
                  </a:extLst>
                </a:gridCol>
                <a:gridCol w="1764698">
                  <a:extLst>
                    <a:ext uri="{9D8B030D-6E8A-4147-A177-3AD203B41FA5}">
                      <a16:colId xmlns:a16="http://schemas.microsoft.com/office/drawing/2014/main" val="20001"/>
                    </a:ext>
                  </a:extLst>
                </a:gridCol>
                <a:gridCol w="2614604">
                  <a:extLst>
                    <a:ext uri="{9D8B030D-6E8A-4147-A177-3AD203B41FA5}">
                      <a16:colId xmlns:a16="http://schemas.microsoft.com/office/drawing/2014/main" val="20002"/>
                    </a:ext>
                  </a:extLst>
                </a:gridCol>
                <a:gridCol w="1362648">
                  <a:extLst>
                    <a:ext uri="{9D8B030D-6E8A-4147-A177-3AD203B41FA5}">
                      <a16:colId xmlns:a16="http://schemas.microsoft.com/office/drawing/2014/main" val="20003"/>
                    </a:ext>
                  </a:extLst>
                </a:gridCol>
              </a:tblGrid>
              <a:tr h="298427">
                <a:tc>
                  <a:txBody>
                    <a:bodyPr/>
                    <a:lstStyle/>
                    <a:p>
                      <a:pPr marL="0" lvl="0" indent="0" algn="l" rtl="0">
                        <a:spcBef>
                          <a:spcPts val="0"/>
                        </a:spcBef>
                        <a:spcAft>
                          <a:spcPts val="0"/>
                        </a:spcAft>
                        <a:buNone/>
                      </a:pPr>
                      <a:r>
                        <a:rPr lang="en" sz="900" b="0" cap="none" spc="0">
                          <a:solidFill>
                            <a:schemeClr val="bg1"/>
                          </a:solidFill>
                        </a:rPr>
                        <a:t>File Type</a:t>
                      </a:r>
                      <a:endParaRPr sz="900" b="0" cap="none" spc="0">
                        <a:solidFill>
                          <a:schemeClr val="bg1"/>
                        </a:solidFill>
                      </a:endParaRPr>
                    </a:p>
                  </a:txBody>
                  <a:tcPr marL="57455" marR="44189" marT="44196" marB="44196"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marL="0" lvl="0" indent="0" algn="l" rtl="0">
                        <a:spcBef>
                          <a:spcPts val="0"/>
                        </a:spcBef>
                        <a:spcAft>
                          <a:spcPts val="0"/>
                        </a:spcAft>
                        <a:buNone/>
                      </a:pPr>
                      <a:r>
                        <a:rPr lang="en" sz="900" b="0" cap="none" spc="0">
                          <a:solidFill>
                            <a:schemeClr val="bg1"/>
                          </a:solidFill>
                        </a:rPr>
                        <a:t>Full Name</a:t>
                      </a:r>
                      <a:endParaRPr sz="900" b="0" cap="none" spc="0">
                        <a:solidFill>
                          <a:schemeClr val="bg1"/>
                        </a:solidFill>
                      </a:endParaRPr>
                    </a:p>
                  </a:txBody>
                  <a:tcPr marL="57455" marR="44189" marT="44196" marB="44196" anchor="ctr">
                    <a:lnL w="12700" cmpd="sng">
                      <a:noFill/>
                    </a:lnL>
                    <a:lnR w="12700" cmpd="sng">
                      <a:noFill/>
                    </a:lnR>
                    <a:lnT w="19050" cap="flat" cmpd="sng" algn="ctr">
                      <a:noFill/>
                      <a:prstDash val="solid"/>
                    </a:lnT>
                    <a:lnB w="38100" cmpd="sng">
                      <a:noFill/>
                    </a:lnB>
                    <a:solidFill>
                      <a:schemeClr val="accent1"/>
                    </a:solidFill>
                  </a:tcPr>
                </a:tc>
                <a:tc>
                  <a:txBody>
                    <a:bodyPr/>
                    <a:lstStyle/>
                    <a:p>
                      <a:pPr marL="0" lvl="0" indent="0" algn="l" rtl="0">
                        <a:spcBef>
                          <a:spcPts val="0"/>
                        </a:spcBef>
                        <a:spcAft>
                          <a:spcPts val="0"/>
                        </a:spcAft>
                        <a:buNone/>
                      </a:pPr>
                      <a:r>
                        <a:rPr lang="en" sz="900" b="0" cap="none" spc="0">
                          <a:solidFill>
                            <a:schemeClr val="bg1"/>
                          </a:solidFill>
                        </a:rPr>
                        <a:t>Description (compression)</a:t>
                      </a:r>
                      <a:endParaRPr sz="900" b="0" cap="none" spc="0">
                        <a:solidFill>
                          <a:schemeClr val="bg1"/>
                        </a:solidFill>
                      </a:endParaRPr>
                    </a:p>
                  </a:txBody>
                  <a:tcPr marL="57455" marR="44189" marT="44196" marB="44196" anchor="ctr">
                    <a:lnL w="12700" cmpd="sng">
                      <a:noFill/>
                    </a:lnL>
                    <a:lnR w="12700" cmpd="sng">
                      <a:noFill/>
                    </a:lnR>
                    <a:lnT w="19050" cap="flat" cmpd="sng" algn="ctr">
                      <a:noFill/>
                      <a:prstDash val="solid"/>
                    </a:lnT>
                    <a:lnB w="38100" cmpd="sng">
                      <a:noFill/>
                    </a:lnB>
                    <a:solidFill>
                      <a:schemeClr val="accent1"/>
                    </a:solidFill>
                  </a:tcPr>
                </a:tc>
                <a:tc>
                  <a:txBody>
                    <a:bodyPr/>
                    <a:lstStyle/>
                    <a:p>
                      <a:pPr marL="0" lvl="0" indent="0" algn="l" rtl="0">
                        <a:spcBef>
                          <a:spcPts val="0"/>
                        </a:spcBef>
                        <a:spcAft>
                          <a:spcPts val="0"/>
                        </a:spcAft>
                        <a:buNone/>
                      </a:pPr>
                      <a:r>
                        <a:rPr lang="en" sz="900" b="0" cap="none" spc="0">
                          <a:solidFill>
                            <a:schemeClr val="bg1"/>
                          </a:solidFill>
                        </a:rPr>
                        <a:t>Created by</a:t>
                      </a:r>
                      <a:endParaRPr sz="900" b="0" cap="none" spc="0">
                        <a:solidFill>
                          <a:schemeClr val="bg1"/>
                        </a:solidFill>
                      </a:endParaRPr>
                    </a:p>
                  </a:txBody>
                  <a:tcPr marL="57455" marR="44189" marT="44196" marB="44196"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2169509444"/>
                  </a:ext>
                </a:extLst>
              </a:tr>
              <a:tr h="298427">
                <a:tc>
                  <a:txBody>
                    <a:bodyPr/>
                    <a:lstStyle/>
                    <a:p>
                      <a:pPr marL="0" lvl="0" indent="0" algn="l" rtl="0">
                        <a:spcBef>
                          <a:spcPts val="0"/>
                        </a:spcBef>
                        <a:spcAft>
                          <a:spcPts val="0"/>
                        </a:spcAft>
                        <a:buNone/>
                      </a:pPr>
                      <a:r>
                        <a:rPr lang="en" sz="900" cap="none" spc="0">
                          <a:solidFill>
                            <a:schemeClr val="tx1"/>
                          </a:solidFill>
                        </a:rPr>
                        <a:t>.wav</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tc>
                  <a:txBody>
                    <a:bodyPr/>
                    <a:lstStyle/>
                    <a:p>
                      <a:pPr marL="0" marR="0" lvl="0" indent="0" algn="l" rtl="0">
                        <a:lnSpc>
                          <a:spcPct val="100000"/>
                        </a:lnSpc>
                        <a:spcBef>
                          <a:spcPts val="0"/>
                        </a:spcBef>
                        <a:spcAft>
                          <a:spcPts val="0"/>
                        </a:spcAft>
                        <a:buNone/>
                      </a:pPr>
                      <a:r>
                        <a:rPr lang="en" sz="900" cap="none" spc="0">
                          <a:solidFill>
                            <a:schemeClr val="tx1"/>
                          </a:solidFill>
                        </a:rPr>
                        <a:t>Waveform</a:t>
                      </a:r>
                      <a:r>
                        <a:rPr lang="en" sz="900" cap="none" spc="0">
                          <a:solidFill>
                            <a:schemeClr val="tx1"/>
                          </a:solidFill>
                          <a:latin typeface="Source Sans Pro"/>
                          <a:ea typeface="Source Sans Pro"/>
                          <a:cs typeface="Source Sans Pro"/>
                          <a:sym typeface="Source Sans Pro"/>
                        </a:rPr>
                        <a:t> </a:t>
                      </a:r>
                      <a:r>
                        <a:rPr lang="en" sz="900" cap="none" spc="0">
                          <a:solidFill>
                            <a:schemeClr val="tx1"/>
                          </a:solidFill>
                        </a:rPr>
                        <a:t>Audio</a:t>
                      </a:r>
                      <a:r>
                        <a:rPr lang="en" sz="900" cap="none" spc="0">
                          <a:solidFill>
                            <a:schemeClr val="tx1"/>
                          </a:solidFill>
                          <a:latin typeface="Source Sans Pro"/>
                          <a:ea typeface="Source Sans Pro"/>
                          <a:cs typeface="Source Sans Pro"/>
                          <a:sym typeface="Source Sans Pro"/>
                        </a:rPr>
                        <a:t> </a:t>
                      </a:r>
                      <a:r>
                        <a:rPr lang="en" sz="900" cap="none" spc="0">
                          <a:solidFill>
                            <a:schemeClr val="tx1"/>
                          </a:solidFill>
                        </a:rPr>
                        <a:t>File</a:t>
                      </a:r>
                      <a:r>
                        <a:rPr lang="en" sz="900" cap="none" spc="0">
                          <a:solidFill>
                            <a:schemeClr val="tx1"/>
                          </a:solidFill>
                          <a:latin typeface="Source Sans Pro"/>
                          <a:ea typeface="Source Sans Pro"/>
                          <a:cs typeface="Source Sans Pro"/>
                          <a:sym typeface="Source Sans Pro"/>
                        </a:rPr>
                        <a:t> </a:t>
                      </a:r>
                      <a:r>
                        <a:rPr lang="en" sz="900" cap="none" spc="0">
                          <a:solidFill>
                            <a:schemeClr val="tx1"/>
                          </a:solidFill>
                        </a:rPr>
                        <a:t>Format</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Usually uncompressed</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Microsoft and IBM</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extLst>
                  <a:ext uri="{0D108BD9-81ED-4DB2-BD59-A6C34878D82A}">
                    <a16:rowId xmlns:a16="http://schemas.microsoft.com/office/drawing/2014/main" val="10001"/>
                  </a:ext>
                </a:extLst>
              </a:tr>
              <a:tr h="298427">
                <a:tc>
                  <a:txBody>
                    <a:bodyPr/>
                    <a:lstStyle/>
                    <a:p>
                      <a:pPr marL="0" lvl="0" indent="0" algn="l" rtl="0">
                        <a:spcBef>
                          <a:spcPts val="0"/>
                        </a:spcBef>
                        <a:spcAft>
                          <a:spcPts val="0"/>
                        </a:spcAft>
                        <a:buNone/>
                      </a:pPr>
                      <a:r>
                        <a:rPr lang="en" sz="900" cap="none" spc="0">
                          <a:solidFill>
                            <a:schemeClr val="tx1"/>
                          </a:solidFill>
                        </a:rPr>
                        <a:t>.aiff</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Audio Interchange File Format</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Usually uncompressed</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Apple</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extLst>
                  <a:ext uri="{0D108BD9-81ED-4DB2-BD59-A6C34878D82A}">
                    <a16:rowId xmlns:a16="http://schemas.microsoft.com/office/drawing/2014/main" val="10002"/>
                  </a:ext>
                </a:extLst>
              </a:tr>
              <a:tr h="445539">
                <a:tc>
                  <a:txBody>
                    <a:bodyPr/>
                    <a:lstStyle/>
                    <a:p>
                      <a:pPr marL="0" lvl="0" indent="0" algn="l" rtl="0">
                        <a:spcBef>
                          <a:spcPts val="0"/>
                        </a:spcBef>
                        <a:spcAft>
                          <a:spcPts val="0"/>
                        </a:spcAft>
                        <a:buNone/>
                      </a:pPr>
                      <a:r>
                        <a:rPr lang="en" sz="900" cap="none" spc="0">
                          <a:solidFill>
                            <a:schemeClr val="tx1"/>
                          </a:solidFill>
                        </a:rPr>
                        <a:t>.pcm</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Pulse-code Modulation</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Digital representation of raw analog files, used in CDs and DVDs. Uncompressed</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extLst>
                  <a:ext uri="{0D108BD9-81ED-4DB2-BD59-A6C34878D82A}">
                    <a16:rowId xmlns:a16="http://schemas.microsoft.com/office/drawing/2014/main" val="10003"/>
                  </a:ext>
                </a:extLst>
              </a:tr>
              <a:tr h="445539">
                <a:tc>
                  <a:txBody>
                    <a:bodyPr/>
                    <a:lstStyle/>
                    <a:p>
                      <a:pPr marL="0" lvl="0" indent="0" algn="l" rtl="0">
                        <a:spcBef>
                          <a:spcPts val="0"/>
                        </a:spcBef>
                        <a:spcAft>
                          <a:spcPts val="0"/>
                        </a:spcAft>
                        <a:buNone/>
                      </a:pPr>
                      <a:r>
                        <a:rPr lang="en" sz="900" cap="none" spc="0">
                          <a:solidFill>
                            <a:schemeClr val="tx1"/>
                          </a:solidFill>
                        </a:rPr>
                        <a:t>.mp3</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marR="0" lvl="0" indent="0" algn="l" rtl="0">
                        <a:lnSpc>
                          <a:spcPct val="100000"/>
                        </a:lnSpc>
                        <a:spcBef>
                          <a:spcPts val="0"/>
                        </a:spcBef>
                        <a:spcAft>
                          <a:spcPts val="0"/>
                        </a:spcAft>
                        <a:buNone/>
                      </a:pPr>
                      <a:r>
                        <a:rPr lang="en" sz="900" cap="none" spc="0">
                          <a:solidFill>
                            <a:schemeClr val="tx1"/>
                          </a:solidFill>
                        </a:rPr>
                        <a:t>MPEG-1</a:t>
                      </a:r>
                      <a:r>
                        <a:rPr lang="en" sz="900" cap="none" spc="0">
                          <a:solidFill>
                            <a:schemeClr val="tx1"/>
                          </a:solidFill>
                          <a:latin typeface="Source Sans Pro"/>
                          <a:ea typeface="Source Sans Pro"/>
                          <a:cs typeface="Source Sans Pro"/>
                          <a:sym typeface="Source Sans Pro"/>
                        </a:rPr>
                        <a:t> </a:t>
                      </a:r>
                      <a:r>
                        <a:rPr lang="en" sz="900" cap="none" spc="0">
                          <a:solidFill>
                            <a:schemeClr val="tx1"/>
                          </a:solidFill>
                        </a:rPr>
                        <a:t>Audio</a:t>
                      </a:r>
                      <a:r>
                        <a:rPr lang="en" sz="900" cap="none" spc="0">
                          <a:solidFill>
                            <a:schemeClr val="tx1"/>
                          </a:solidFill>
                          <a:latin typeface="Source Sans Pro"/>
                          <a:ea typeface="Source Sans Pro"/>
                          <a:cs typeface="Source Sans Pro"/>
                          <a:sym typeface="Source Sans Pro"/>
                        </a:rPr>
                        <a:t> </a:t>
                      </a:r>
                      <a:r>
                        <a:rPr lang="en" sz="900" cap="none" spc="0">
                          <a:solidFill>
                            <a:schemeClr val="tx1"/>
                          </a:solidFill>
                        </a:rPr>
                        <a:t>Layer 3</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Highly compressed; common audio format for consumer audio storage</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Clr>
                          <a:schemeClr val="dk1"/>
                        </a:buClr>
                        <a:buSzPts val="1100"/>
                        <a:buFont typeface="Arial"/>
                        <a:buNone/>
                      </a:pPr>
                      <a:r>
                        <a:rPr lang="en" sz="900" cap="none" spc="0">
                          <a:solidFill>
                            <a:schemeClr val="tx1"/>
                          </a:solidFill>
                        </a:rPr>
                        <a:t>Moving Picture</a:t>
                      </a:r>
                      <a:endParaRPr sz="900" cap="none" spc="0">
                        <a:solidFill>
                          <a:schemeClr val="tx1"/>
                        </a:solidFill>
                      </a:endParaRPr>
                    </a:p>
                    <a:p>
                      <a:pPr marL="0" lvl="0" indent="0" algn="l" rtl="0">
                        <a:spcBef>
                          <a:spcPts val="0"/>
                        </a:spcBef>
                        <a:spcAft>
                          <a:spcPts val="0"/>
                        </a:spcAft>
                        <a:buNone/>
                      </a:pPr>
                      <a:r>
                        <a:rPr lang="en" sz="900" cap="none" spc="0">
                          <a:solidFill>
                            <a:schemeClr val="tx1"/>
                          </a:solidFill>
                        </a:rPr>
                        <a:t>Experts Group</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extLst>
                  <a:ext uri="{0D108BD9-81ED-4DB2-BD59-A6C34878D82A}">
                    <a16:rowId xmlns:a16="http://schemas.microsoft.com/office/drawing/2014/main" val="10004"/>
                  </a:ext>
                </a:extLst>
              </a:tr>
              <a:tr h="887013">
                <a:tc>
                  <a:txBody>
                    <a:bodyPr/>
                    <a:lstStyle/>
                    <a:p>
                      <a:pPr marL="0" lvl="0" indent="0" algn="l" rtl="0">
                        <a:spcBef>
                          <a:spcPts val="0"/>
                        </a:spcBef>
                        <a:spcAft>
                          <a:spcPts val="0"/>
                        </a:spcAft>
                        <a:buNone/>
                      </a:pPr>
                      <a:r>
                        <a:rPr lang="en" sz="900" cap="none" spc="0">
                          <a:solidFill>
                            <a:schemeClr val="tx1"/>
                          </a:solidFill>
                        </a:rPr>
                        <a:t>.aac</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dirty="0">
                          <a:solidFill>
                            <a:schemeClr val="tx1"/>
                          </a:solidFill>
                        </a:rPr>
                        <a:t>Advanced Audio Coding</a:t>
                      </a:r>
                      <a:endParaRPr sz="900" cap="none" spc="0" dirty="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Highly compressed. Designed to replace .mp3 format, higher quality sound with similar bit rates</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marL="0" lvl="0" indent="0" algn="l" rtl="0">
                        <a:spcBef>
                          <a:spcPts val="0"/>
                        </a:spcBef>
                        <a:spcAft>
                          <a:spcPts val="0"/>
                        </a:spcAft>
                        <a:buClr>
                          <a:schemeClr val="dk1"/>
                        </a:buClr>
                        <a:buSzPts val="1100"/>
                        <a:buFont typeface="Arial"/>
                        <a:buNone/>
                      </a:pPr>
                      <a:r>
                        <a:rPr lang="en" sz="900" cap="none" spc="0">
                          <a:solidFill>
                            <a:schemeClr val="tx1"/>
                          </a:solidFill>
                        </a:rPr>
                        <a:t>Group of companies</a:t>
                      </a:r>
                      <a:endParaRPr sz="900" cap="none" spc="0">
                        <a:solidFill>
                          <a:schemeClr val="tx1"/>
                        </a:solidFill>
                      </a:endParaRPr>
                    </a:p>
                    <a:p>
                      <a:pPr marL="0" lvl="0" indent="0" algn="l" rtl="0">
                        <a:spcBef>
                          <a:spcPts val="0"/>
                        </a:spcBef>
                        <a:spcAft>
                          <a:spcPts val="0"/>
                        </a:spcAft>
                        <a:buClr>
                          <a:schemeClr val="dk1"/>
                        </a:buClr>
                        <a:buSzPts val="1100"/>
                        <a:buFont typeface="Arial"/>
                        <a:buNone/>
                      </a:pPr>
                      <a:r>
                        <a:rPr lang="en" sz="900" cap="none" spc="0">
                          <a:solidFill>
                            <a:schemeClr val="tx1"/>
                          </a:solidFill>
                        </a:rPr>
                        <a:t>including AT&amp;T Bell</a:t>
                      </a:r>
                      <a:endParaRPr sz="900" cap="none" spc="0">
                        <a:solidFill>
                          <a:schemeClr val="tx1"/>
                        </a:solidFill>
                      </a:endParaRPr>
                    </a:p>
                    <a:p>
                      <a:pPr marL="0" lvl="0" indent="0" algn="l" rtl="0">
                        <a:spcBef>
                          <a:spcPts val="0"/>
                        </a:spcBef>
                        <a:spcAft>
                          <a:spcPts val="0"/>
                        </a:spcAft>
                        <a:buClr>
                          <a:schemeClr val="dk1"/>
                        </a:buClr>
                        <a:buSzPts val="1100"/>
                        <a:buFont typeface="Arial"/>
                        <a:buNone/>
                      </a:pPr>
                      <a:r>
                        <a:rPr lang="en" sz="900" cap="none" spc="0">
                          <a:solidFill>
                            <a:schemeClr val="tx1"/>
                          </a:solidFill>
                        </a:rPr>
                        <a:t>Laboratories, Dolby, Sony Corporation and</a:t>
                      </a:r>
                      <a:endParaRPr sz="900" cap="none" spc="0">
                        <a:solidFill>
                          <a:schemeClr val="tx1"/>
                        </a:solidFill>
                      </a:endParaRPr>
                    </a:p>
                    <a:p>
                      <a:pPr marL="0" lvl="0" indent="0" algn="l" rtl="0">
                        <a:spcBef>
                          <a:spcPts val="0"/>
                        </a:spcBef>
                        <a:spcAft>
                          <a:spcPts val="0"/>
                        </a:spcAft>
                        <a:buNone/>
                      </a:pPr>
                      <a:r>
                        <a:rPr lang="en" sz="900" cap="none" spc="0">
                          <a:solidFill>
                            <a:schemeClr val="tx1"/>
                          </a:solidFill>
                        </a:rPr>
                        <a:t>Nokia</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extLst>
                  <a:ext uri="{0D108BD9-81ED-4DB2-BD59-A6C34878D82A}">
                    <a16:rowId xmlns:a16="http://schemas.microsoft.com/office/drawing/2014/main" val="10005"/>
                  </a:ext>
                </a:extLst>
              </a:tr>
              <a:tr h="298427">
                <a:tc>
                  <a:txBody>
                    <a:bodyPr/>
                    <a:lstStyle/>
                    <a:p>
                      <a:pPr marL="0" lvl="0" indent="0" algn="l" rtl="0">
                        <a:spcBef>
                          <a:spcPts val="0"/>
                        </a:spcBef>
                        <a:spcAft>
                          <a:spcPts val="0"/>
                        </a:spcAft>
                        <a:buNone/>
                      </a:pPr>
                      <a:r>
                        <a:rPr lang="en" sz="900" cap="none" spc="0">
                          <a:solidFill>
                            <a:schemeClr val="tx1"/>
                          </a:solidFill>
                        </a:rPr>
                        <a:t>.ogg (Vorbis)</a:t>
                      </a:r>
                      <a:endParaRPr sz="900" cap="none" spc="0">
                        <a:solidFill>
                          <a:schemeClr val="tx1"/>
                        </a:solidFill>
                      </a:endParaRPr>
                    </a:p>
                  </a:txBody>
                  <a:tcPr marL="57455" marR="44189" marT="44196" marB="44196">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38100" cap="flat" cmpd="sng" algn="ctr">
                      <a:no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Vorbis format in ogg container</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38100" cap="flat" cmpd="sng" algn="ctr">
                      <a:noFill/>
                      <a:prstDash val="solid"/>
                    </a:lnB>
                    <a:solidFill>
                      <a:srgbClr val="F2F2F2">
                        <a:alpha val="30196"/>
                      </a:srgbClr>
                    </a:solidFill>
                  </a:tcPr>
                </a:tc>
                <a:tc>
                  <a:txBody>
                    <a:bodyPr/>
                    <a:lstStyle/>
                    <a:p>
                      <a:pPr marL="0" lvl="0" indent="0" algn="l" rtl="0">
                        <a:spcBef>
                          <a:spcPts val="0"/>
                        </a:spcBef>
                        <a:spcAft>
                          <a:spcPts val="0"/>
                        </a:spcAft>
                        <a:buNone/>
                      </a:pPr>
                      <a:r>
                        <a:rPr lang="en" sz="900" cap="none" spc="0">
                          <a:solidFill>
                            <a:schemeClr val="tx1"/>
                          </a:solidFill>
                        </a:rPr>
                        <a:t>Highly compressed. </a:t>
                      </a:r>
                      <a:endParaRPr sz="900" cap="none" spc="0">
                        <a:solidFill>
                          <a:schemeClr val="tx1"/>
                        </a:solidFill>
                      </a:endParaRPr>
                    </a:p>
                  </a:txBody>
                  <a:tcPr marL="57455" marR="44189" marT="44196" marB="44196">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38100" cap="flat" cmpd="sng" algn="ctr">
                      <a:noFill/>
                      <a:prstDash val="solid"/>
                    </a:lnB>
                    <a:solidFill>
                      <a:srgbClr val="F2F2F2">
                        <a:alpha val="30196"/>
                      </a:srgbClr>
                    </a:solidFill>
                  </a:tcPr>
                </a:tc>
                <a:tc>
                  <a:txBody>
                    <a:bodyPr/>
                    <a:lstStyle/>
                    <a:p>
                      <a:pPr marL="0" lvl="0" indent="0" algn="l" rtl="0">
                        <a:spcBef>
                          <a:spcPts val="0"/>
                        </a:spcBef>
                        <a:spcAft>
                          <a:spcPts val="0"/>
                        </a:spcAft>
                        <a:buNone/>
                      </a:pPr>
                      <a:r>
                        <a:rPr lang="en" sz="900" cap="none" spc="0" dirty="0">
                          <a:solidFill>
                            <a:schemeClr val="tx1"/>
                          </a:solidFill>
                        </a:rPr>
                        <a:t>Open source</a:t>
                      </a:r>
                      <a:endParaRPr sz="900" cap="none" spc="0" dirty="0">
                        <a:solidFill>
                          <a:schemeClr val="tx1"/>
                        </a:solidFill>
                      </a:endParaRPr>
                    </a:p>
                  </a:txBody>
                  <a:tcPr marL="57455" marR="44189" marT="44196" marB="44196">
                    <a:lnL w="6350" cap="flat" cmpd="sng" algn="ctr">
                      <a:solidFill>
                        <a:schemeClr val="tx1">
                          <a:lumMod val="75000"/>
                          <a:lumOff val="25000"/>
                        </a:schemeClr>
                      </a:solidFill>
                      <a:prstDash val="solid"/>
                    </a:lnL>
                    <a:lnR w="38100" cap="flat" cmpd="sng" algn="ctr">
                      <a:noFill/>
                      <a:prstDash val="solid"/>
                    </a:lnR>
                    <a:lnT w="6350" cap="flat" cmpd="sng" algn="ctr">
                      <a:solidFill>
                        <a:schemeClr val="tx1">
                          <a:lumMod val="75000"/>
                          <a:lumOff val="25000"/>
                        </a:schemeClr>
                      </a:solidFill>
                      <a:prstDash val="solid"/>
                    </a:lnT>
                    <a:lnB w="38100" cap="flat" cmpd="sng" algn="ctr">
                      <a:noFill/>
                      <a:prstDash val="solid"/>
                    </a:lnB>
                    <a:solidFill>
                      <a:srgbClr val="F2F2F2">
                        <a:alpha val="30196"/>
                      </a:srgbClr>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5B8B-6954-BBC6-7180-B9168CA231CA}"/>
              </a:ext>
            </a:extLst>
          </p:cNvPr>
          <p:cNvSpPr>
            <a:spLocks noGrp="1"/>
          </p:cNvSpPr>
          <p:nvPr>
            <p:ph type="title"/>
          </p:nvPr>
        </p:nvSpPr>
        <p:spPr/>
        <p:txBody>
          <a:bodyPr/>
          <a:lstStyle/>
          <a:p>
            <a:r>
              <a:rPr lang="en-US" dirty="0"/>
              <a:t>Bit Rate: Raw vs Compressed</a:t>
            </a:r>
          </a:p>
        </p:txBody>
      </p:sp>
      <p:pic>
        <p:nvPicPr>
          <p:cNvPr id="5" name="Content Placeholder 4">
            <a:extLst>
              <a:ext uri="{FF2B5EF4-FFF2-40B4-BE49-F238E27FC236}">
                <a16:creationId xmlns:a16="http://schemas.microsoft.com/office/drawing/2014/main" id="{1B6962B0-0696-3028-C939-31A0C2DCA383}"/>
              </a:ext>
            </a:extLst>
          </p:cNvPr>
          <p:cNvPicPr>
            <a:picLocks noGrp="1" noChangeAspect="1"/>
          </p:cNvPicPr>
          <p:nvPr>
            <p:ph idx="1"/>
          </p:nvPr>
        </p:nvPicPr>
        <p:blipFill>
          <a:blip r:embed="rId2"/>
          <a:stretch>
            <a:fillRect/>
          </a:stretch>
        </p:blipFill>
        <p:spPr>
          <a:xfrm>
            <a:off x="588579" y="1074874"/>
            <a:ext cx="5428130" cy="3455851"/>
          </a:xfrm>
        </p:spPr>
      </p:pic>
    </p:spTree>
    <p:extLst>
      <p:ext uri="{BB962C8B-B14F-4D97-AF65-F5344CB8AC3E}">
        <p14:creationId xmlns:p14="http://schemas.microsoft.com/office/powerpoint/2010/main" val="2540561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1"/>
        <p:cNvGrpSpPr/>
        <p:nvPr/>
      </p:nvGrpSpPr>
      <p:grpSpPr>
        <a:xfrm>
          <a:off x="0" y="0"/>
          <a:ext cx="0" cy="0"/>
          <a:chOff x="0" y="0"/>
          <a:chExt cx="0" cy="0"/>
        </a:xfrm>
      </p:grpSpPr>
      <p:grpSp>
        <p:nvGrpSpPr>
          <p:cNvPr id="173" name="Group 15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60" name="Straight Connector 15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4" name="Isosceles Triangle 16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8" name="Isosceles Triangle 16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9" name="Isosceles Triangle 16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52" name="Google Shape;152;p26"/>
          <p:cNvSpPr txBox="1">
            <a:spLocks noGrp="1"/>
          </p:cNvSpPr>
          <p:nvPr>
            <p:ph type="title"/>
          </p:nvPr>
        </p:nvSpPr>
        <p:spPr>
          <a:xfrm>
            <a:off x="2089535" y="457200"/>
            <a:ext cx="4865966"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dirty="0"/>
              <a:t>Files You will use for your Project</a:t>
            </a:r>
          </a:p>
        </p:txBody>
      </p:sp>
      <p:pic>
        <p:nvPicPr>
          <p:cNvPr id="174" name="Picture 154" descr="Audio sound board">
            <a:extLst>
              <a:ext uri="{FF2B5EF4-FFF2-40B4-BE49-F238E27FC236}">
                <a16:creationId xmlns:a16="http://schemas.microsoft.com/office/drawing/2014/main" id="{50BF9412-05AC-E67C-4784-B04672953723}"/>
              </a:ext>
            </a:extLst>
          </p:cNvPr>
          <p:cNvPicPr>
            <a:picLocks noChangeAspect="1"/>
          </p:cNvPicPr>
          <p:nvPr/>
        </p:nvPicPr>
        <p:blipFill rotWithShape="1">
          <a:blip r:embed="rId3">
            <a:duotone>
              <a:prstClr val="black"/>
              <a:schemeClr val="tx2">
                <a:tint val="45000"/>
                <a:satMod val="400000"/>
              </a:schemeClr>
            </a:duotone>
          </a:blip>
          <a:srcRect l="48819" r="24640" b="-2"/>
          <a:stretch/>
        </p:blipFill>
        <p:spPr>
          <a:xfrm>
            <a:off x="20" y="10"/>
            <a:ext cx="2050522" cy="5157206"/>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175" name="Isosceles Triangle 17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93884"/>
            <a:ext cx="631947" cy="4249616"/>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 name="Google Shape;153;p26"/>
          <p:cNvSpPr txBox="1">
            <a:spLocks noGrp="1"/>
          </p:cNvSpPr>
          <p:nvPr>
            <p:ph type="body" idx="1"/>
          </p:nvPr>
        </p:nvSpPr>
        <p:spPr>
          <a:xfrm>
            <a:off x="2089535" y="1358020"/>
            <a:ext cx="4865966" cy="3785480"/>
          </a:xfrm>
          <a:prstGeom prst="rect">
            <a:avLst/>
          </a:prstGeom>
        </p:spPr>
        <p:txBody>
          <a:bodyPr spcFirstLastPara="1" vert="horz" lIns="91440" tIns="45720" rIns="91440" bIns="45720" rtlCol="0" anchorCtr="0">
            <a:normAutofit/>
          </a:bodyPr>
          <a:lstStyle/>
          <a:p>
            <a:pPr marL="457200" lvl="0" indent="-342900" defTabSz="457200">
              <a:spcBef>
                <a:spcPts val="1000"/>
              </a:spcBef>
              <a:buSzPct val="80000"/>
              <a:buFont typeface="Wingdings 3" charset="2"/>
              <a:buChar char=""/>
            </a:pPr>
            <a:r>
              <a:rPr lang="en-US" u="sng" dirty="0">
                <a:hlinkClick r:id="rId4"/>
              </a:rPr>
              <a:t>Audacity</a:t>
            </a:r>
            <a:r>
              <a:rPr lang="en-US" dirty="0"/>
              <a:t> There is a special </a:t>
            </a:r>
            <a:r>
              <a:rPr lang="en-US" sz="1800" b="1" dirty="0"/>
              <a:t>.</a:t>
            </a:r>
            <a:r>
              <a:rPr lang="en-US" sz="1800" b="1" dirty="0" err="1"/>
              <a:t>aup</a:t>
            </a:r>
            <a:r>
              <a:rPr lang="en-US" sz="1800" b="1" dirty="0"/>
              <a:t> </a:t>
            </a:r>
            <a:r>
              <a:rPr lang="en-US" dirty="0"/>
              <a:t>file format that is used to edit the audio. This </a:t>
            </a:r>
            <a:r>
              <a:rPr lang="en-US" b="1" dirty="0"/>
              <a:t>is not </a:t>
            </a:r>
            <a:r>
              <a:rPr lang="en-US" dirty="0"/>
              <a:t>what you give to people.</a:t>
            </a:r>
          </a:p>
          <a:p>
            <a:pPr marL="457200" lvl="0" indent="-342900" defTabSz="457200">
              <a:spcBef>
                <a:spcPts val="1000"/>
              </a:spcBef>
              <a:buSzPct val="80000"/>
              <a:buFont typeface="Wingdings 3" charset="2"/>
              <a:buChar char=""/>
            </a:pPr>
            <a:r>
              <a:rPr lang="en-US" dirty="0"/>
              <a:t>Lossless Mixed down file: </a:t>
            </a:r>
            <a:r>
              <a:rPr lang="en-US" sz="1800" b="1" dirty="0"/>
              <a:t>.WAV</a:t>
            </a:r>
          </a:p>
          <a:p>
            <a:pPr marL="457200" lvl="0" indent="-342900" defTabSz="457200">
              <a:spcBef>
                <a:spcPts val="1000"/>
              </a:spcBef>
              <a:buSzPct val="80000"/>
              <a:buFont typeface="Wingdings 3" charset="2"/>
              <a:buChar char=""/>
            </a:pPr>
            <a:r>
              <a:rPr lang="en-US" dirty="0"/>
              <a:t>Any files you recorded or used from other people. These should be in the file format you found or recorded them in. Common file formats:</a:t>
            </a:r>
          </a:p>
          <a:p>
            <a:pPr lvl="1" indent="-342900" defTabSz="457200">
              <a:spcBef>
                <a:spcPts val="1000"/>
              </a:spcBef>
              <a:buSzPct val="80000"/>
              <a:buFont typeface="Wingdings 3" charset="2"/>
              <a:buChar char=""/>
            </a:pPr>
            <a:r>
              <a:rPr lang="en-US" dirty="0"/>
              <a:t>Waveform Audio File Format: .wav</a:t>
            </a:r>
          </a:p>
          <a:p>
            <a:pPr lvl="1" indent="-342900" defTabSz="457200">
              <a:spcBef>
                <a:spcPts val="1000"/>
              </a:spcBef>
              <a:buSzPct val="80000"/>
              <a:buFont typeface="Wingdings 3" charset="2"/>
              <a:buChar char=""/>
            </a:pPr>
            <a:r>
              <a:rPr lang="en-US" dirty="0"/>
              <a:t>Mpeg Layer 3: .mp3 (lossy)</a:t>
            </a:r>
          </a:p>
          <a:p>
            <a:pPr lvl="1" indent="-342900" defTabSz="457200">
              <a:spcBef>
                <a:spcPts val="1000"/>
              </a:spcBef>
              <a:buSzPct val="80000"/>
              <a:buFont typeface="Wingdings 3" charset="2"/>
              <a:buChar char=""/>
            </a:pPr>
            <a:r>
              <a:rPr lang="en-US" dirty="0"/>
              <a:t>Audio Interchange File Format: .</a:t>
            </a:r>
            <a:r>
              <a:rPr lang="en-US" dirty="0" err="1"/>
              <a:t>aiff</a:t>
            </a:r>
            <a:r>
              <a:rPr lang="en-US" dirty="0"/>
              <a:t> (lossless)</a:t>
            </a:r>
          </a:p>
          <a:p>
            <a:pPr lvl="1" indent="-342900" defTabSz="457200">
              <a:spcBef>
                <a:spcPts val="1000"/>
              </a:spcBef>
              <a:buSzPct val="80000"/>
              <a:buFont typeface="Wingdings 3" charset="2"/>
              <a:buChar char=""/>
            </a:pPr>
            <a:r>
              <a:rPr lang="en-US" dirty="0"/>
              <a:t>Ogg </a:t>
            </a:r>
            <a:r>
              <a:rPr lang="en-US" dirty="0" err="1"/>
              <a:t>Vorbis</a:t>
            </a:r>
            <a:r>
              <a:rPr lang="en-US" dirty="0"/>
              <a:t>: .</a:t>
            </a:r>
            <a:r>
              <a:rPr lang="en-US" dirty="0" err="1"/>
              <a:t>ogg</a:t>
            </a:r>
            <a:r>
              <a:rPr lang="en-US" dirty="0"/>
              <a:t> (lossy)</a:t>
            </a:r>
          </a:p>
          <a:p>
            <a:pPr lvl="1" indent="-342900" defTabSz="457200">
              <a:spcBef>
                <a:spcPts val="1000"/>
              </a:spcBef>
              <a:buSzPct val="80000"/>
              <a:buFont typeface="Wingdings 3" charset="2"/>
              <a:buChar char=""/>
            </a:pPr>
            <a:r>
              <a:rPr lang="en-US" dirty="0"/>
              <a:t>Windows Media Audio: .</a:t>
            </a:r>
            <a:r>
              <a:rPr lang="en-US" dirty="0" err="1"/>
              <a:t>wma</a:t>
            </a:r>
            <a:r>
              <a:rPr lang="en-US" dirty="0"/>
              <a:t> (lossy or lossless)</a:t>
            </a:r>
          </a:p>
          <a:p>
            <a:pPr lvl="1" indent="-342900" defTabSz="457200">
              <a:spcBef>
                <a:spcPts val="1000"/>
              </a:spcBef>
              <a:buSzPct val="80000"/>
              <a:buFont typeface="Wingdings 3" charset="2"/>
              <a:buChar char=""/>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1"/>
        <p:cNvGrpSpPr/>
        <p:nvPr/>
      </p:nvGrpSpPr>
      <p:grpSpPr>
        <a:xfrm>
          <a:off x="0" y="0"/>
          <a:ext cx="0" cy="0"/>
          <a:chOff x="0" y="0"/>
          <a:chExt cx="0" cy="0"/>
        </a:xfrm>
      </p:grpSpPr>
      <p:grpSp>
        <p:nvGrpSpPr>
          <p:cNvPr id="173" name="Group 15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60" name="Straight Connector 15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4" name="Isosceles Triangle 16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8" name="Isosceles Triangle 16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9" name="Isosceles Triangle 16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52" name="Google Shape;152;p26"/>
          <p:cNvSpPr txBox="1">
            <a:spLocks noGrp="1"/>
          </p:cNvSpPr>
          <p:nvPr>
            <p:ph type="title"/>
          </p:nvPr>
        </p:nvSpPr>
        <p:spPr>
          <a:xfrm>
            <a:off x="2089535" y="457200"/>
            <a:ext cx="4865966"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a:t>Recording/editing audio: a sampling of software</a:t>
            </a:r>
          </a:p>
        </p:txBody>
      </p:sp>
      <p:pic>
        <p:nvPicPr>
          <p:cNvPr id="174" name="Picture 154" descr="Audio sound board">
            <a:extLst>
              <a:ext uri="{FF2B5EF4-FFF2-40B4-BE49-F238E27FC236}">
                <a16:creationId xmlns:a16="http://schemas.microsoft.com/office/drawing/2014/main" id="{50BF9412-05AC-E67C-4784-B04672953723}"/>
              </a:ext>
            </a:extLst>
          </p:cNvPr>
          <p:cNvPicPr>
            <a:picLocks noChangeAspect="1"/>
          </p:cNvPicPr>
          <p:nvPr/>
        </p:nvPicPr>
        <p:blipFill rotWithShape="1">
          <a:blip r:embed="rId3">
            <a:duotone>
              <a:prstClr val="black"/>
              <a:schemeClr val="tx2">
                <a:tint val="45000"/>
                <a:satMod val="400000"/>
              </a:schemeClr>
            </a:duotone>
          </a:blip>
          <a:srcRect l="48819" r="24640" b="-2"/>
          <a:stretch/>
        </p:blipFill>
        <p:spPr>
          <a:xfrm>
            <a:off x="20" y="10"/>
            <a:ext cx="2050522" cy="5157206"/>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175" name="Isosceles Triangle 17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93884"/>
            <a:ext cx="631947" cy="4249616"/>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 name="Google Shape;153;p26"/>
          <p:cNvSpPr txBox="1">
            <a:spLocks noGrp="1"/>
          </p:cNvSpPr>
          <p:nvPr>
            <p:ph type="body" idx="1"/>
          </p:nvPr>
        </p:nvSpPr>
        <p:spPr>
          <a:xfrm>
            <a:off x="2089535" y="1620441"/>
            <a:ext cx="4865966" cy="2910580"/>
          </a:xfrm>
          <a:prstGeom prst="rect">
            <a:avLst/>
          </a:prstGeom>
        </p:spPr>
        <p:txBody>
          <a:bodyPr spcFirstLastPara="1" vert="horz" lIns="91440" tIns="45720" rIns="91440" bIns="45720" rtlCol="0" anchorCtr="0">
            <a:normAutofit/>
          </a:bodyPr>
          <a:lstStyle/>
          <a:p>
            <a:pPr marL="457200" lvl="0" indent="-342900" defTabSz="457200">
              <a:spcBef>
                <a:spcPts val="1000"/>
              </a:spcBef>
              <a:buSzPct val="80000"/>
              <a:buFont typeface="Wingdings 3" charset="2"/>
              <a:buChar char=""/>
            </a:pPr>
            <a:r>
              <a:rPr lang="en-US" u="sng">
                <a:hlinkClick r:id="rId4"/>
              </a:rPr>
              <a:t>Audacity</a:t>
            </a:r>
            <a:r>
              <a:rPr lang="en-US"/>
              <a:t> free, commonly used for recording and editing</a:t>
            </a:r>
          </a:p>
          <a:p>
            <a:pPr marL="457200" lvl="0" indent="-342900" defTabSz="457200">
              <a:spcBef>
                <a:spcPts val="1000"/>
              </a:spcBef>
              <a:buSzPct val="80000"/>
              <a:buFont typeface="Wingdings 3" charset="2"/>
              <a:buChar char=""/>
            </a:pPr>
            <a:r>
              <a:rPr lang="en-US" u="sng">
                <a:hlinkClick r:id="rId5"/>
              </a:rPr>
              <a:t>Pro-tools</a:t>
            </a:r>
            <a:r>
              <a:rPr lang="en-US"/>
              <a:t> professional level, industry standard</a:t>
            </a:r>
          </a:p>
          <a:p>
            <a:pPr marL="457200" lvl="0" indent="-342900" defTabSz="457200">
              <a:spcBef>
                <a:spcPts val="1000"/>
              </a:spcBef>
              <a:buSzPct val="80000"/>
              <a:buFont typeface="Wingdings 3" charset="2"/>
              <a:buChar char=""/>
            </a:pPr>
            <a:r>
              <a:rPr lang="en-US" u="sng">
                <a:hlinkClick r:id="rId6"/>
              </a:rPr>
              <a:t>Acid Pro</a:t>
            </a:r>
            <a:r>
              <a:rPr lang="en-US"/>
              <a:t> used with music, started as sequencer</a:t>
            </a:r>
          </a:p>
          <a:p>
            <a:pPr marL="457200" lvl="0" indent="-342900" defTabSz="457200">
              <a:spcBef>
                <a:spcPts val="1000"/>
              </a:spcBef>
              <a:buSzPct val="80000"/>
              <a:buFont typeface="Wingdings 3" charset="2"/>
              <a:buChar char=""/>
            </a:pPr>
            <a:r>
              <a:rPr lang="en-US" u="sng">
                <a:hlinkClick r:id="rId7">
                  <a:extLst>
                    <a:ext uri="{A12FA001-AC4F-418D-AE19-62706E023703}">
                      <ahyp:hlinkClr xmlns:ahyp="http://schemas.microsoft.com/office/drawing/2018/hyperlinkcolor" val="tx"/>
                    </a:ext>
                  </a:extLst>
                </a:hlinkClick>
              </a:rPr>
              <a:t>Logic Pro</a:t>
            </a:r>
            <a:r>
              <a:rPr lang="en-US"/>
              <a:t> music synthesis, software instruments</a:t>
            </a:r>
          </a:p>
          <a:p>
            <a:pPr marL="457200" lvl="0" indent="-342900" defTabSz="457200">
              <a:spcBef>
                <a:spcPts val="1000"/>
              </a:spcBef>
              <a:buSzPct val="80000"/>
              <a:buFont typeface="Wingdings 3" charset="2"/>
              <a:buChar char=""/>
            </a:pPr>
            <a:r>
              <a:rPr lang="en-US" u="sng">
                <a:hlinkClick r:id="rId8"/>
              </a:rPr>
              <a:t>Garage Band</a:t>
            </a:r>
            <a:r>
              <a:rPr lang="en-US"/>
              <a:t> uses Logic’s audio engine, free with Mac OX</a:t>
            </a:r>
          </a:p>
          <a:p>
            <a:pPr marL="457200" lvl="0" indent="-342900" defTabSz="457200">
              <a:spcBef>
                <a:spcPts val="1000"/>
              </a:spcBef>
              <a:buSzPct val="80000"/>
              <a:buFont typeface="Wingdings 3" charset="2"/>
              <a:buChar char=""/>
            </a:pPr>
            <a:r>
              <a:rPr lang="en-US" u="sng">
                <a:hlinkClick r:id="rId9"/>
              </a:rPr>
              <a:t>Adobe Audition</a:t>
            </a:r>
            <a:r>
              <a:rPr lang="en-US"/>
              <a:t> part of the Creative Cloud</a:t>
            </a:r>
          </a:p>
        </p:txBody>
      </p:sp>
    </p:spTree>
    <p:extLst>
      <p:ext uri="{BB962C8B-B14F-4D97-AF65-F5344CB8AC3E}">
        <p14:creationId xmlns:p14="http://schemas.microsoft.com/office/powerpoint/2010/main" val="2715721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3"/>
        <p:cNvGrpSpPr/>
        <p:nvPr/>
      </p:nvGrpSpPr>
      <p:grpSpPr>
        <a:xfrm>
          <a:off x="0" y="0"/>
          <a:ext cx="0" cy="0"/>
          <a:chOff x="0" y="0"/>
          <a:chExt cx="0" cy="0"/>
        </a:xfrm>
      </p:grpSpPr>
      <p:grpSp>
        <p:nvGrpSpPr>
          <p:cNvPr id="171" name="Group 17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72" name="Straight Connector 17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6" name="Isosceles Triangle 17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0" name="Isosceles Triangle 17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1" name="Isosceles Triangle 18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64" name="Google Shape;164;p28"/>
          <p:cNvSpPr txBox="1">
            <a:spLocks noGrp="1"/>
          </p:cNvSpPr>
          <p:nvPr>
            <p:ph type="title"/>
          </p:nvPr>
        </p:nvSpPr>
        <p:spPr>
          <a:xfrm>
            <a:off x="2137171" y="457200"/>
            <a:ext cx="4818330" cy="990600"/>
          </a:xfrm>
          <a:prstGeom prst="rect">
            <a:avLst/>
          </a:prstGeom>
        </p:spPr>
        <p:txBody>
          <a:bodyPr spcFirstLastPara="1" vert="horz" lIns="91440" tIns="45720" rIns="91440" bIns="45720" rtlCol="0" anchor="t" anchorCtr="0">
            <a:normAutofit/>
          </a:bodyPr>
          <a:lstStyle/>
          <a:p>
            <a:pPr marL="0" lvl="0" indent="0" defTabSz="457200">
              <a:lnSpc>
                <a:spcPct val="90000"/>
              </a:lnSpc>
              <a:spcBef>
                <a:spcPct val="0"/>
              </a:spcBef>
              <a:spcAft>
                <a:spcPts val="0"/>
              </a:spcAft>
            </a:pPr>
            <a:r>
              <a:rPr lang="en-US" sz="3100"/>
              <a:t>Recording and editing audio: things to consider</a:t>
            </a:r>
          </a:p>
        </p:txBody>
      </p:sp>
      <p:pic>
        <p:nvPicPr>
          <p:cNvPr id="167" name="Picture 166" descr="Audio sound board">
            <a:extLst>
              <a:ext uri="{FF2B5EF4-FFF2-40B4-BE49-F238E27FC236}">
                <a16:creationId xmlns:a16="http://schemas.microsoft.com/office/drawing/2014/main" id="{984F5C76-10AB-8E87-3719-1EFC61D9AD47}"/>
              </a:ext>
            </a:extLst>
          </p:cNvPr>
          <p:cNvPicPr>
            <a:picLocks noChangeAspect="1"/>
          </p:cNvPicPr>
          <p:nvPr/>
        </p:nvPicPr>
        <p:blipFill rotWithShape="1">
          <a:blip r:embed="rId3"/>
          <a:srcRect l="52159" r="21268" b="-2"/>
          <a:stretch/>
        </p:blipFill>
        <p:spPr>
          <a:xfrm>
            <a:off x="20" y="10"/>
            <a:ext cx="2050522" cy="5150786"/>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183" name="Isosceles Triangle 182">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09900"/>
            <a:ext cx="357491" cy="21336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Google Shape;165;p28"/>
          <p:cNvSpPr txBox="1">
            <a:spLocks noGrp="1"/>
          </p:cNvSpPr>
          <p:nvPr>
            <p:ph type="body" idx="1"/>
          </p:nvPr>
        </p:nvSpPr>
        <p:spPr>
          <a:xfrm>
            <a:off x="2137171" y="1620441"/>
            <a:ext cx="4818330" cy="2910580"/>
          </a:xfrm>
          <a:prstGeom prst="rect">
            <a:avLst/>
          </a:prstGeom>
        </p:spPr>
        <p:txBody>
          <a:bodyPr spcFirstLastPara="1" vert="horz" lIns="91440" tIns="45720" rIns="91440" bIns="45720" rtlCol="0" anchorCtr="0">
            <a:normAutofit/>
          </a:bodyPr>
          <a:lstStyle/>
          <a:p>
            <a:pPr marL="457200" lvl="0" indent="-342900" defTabSz="457200">
              <a:spcBef>
                <a:spcPts val="1000"/>
              </a:spcBef>
              <a:buSzPct val="80000"/>
              <a:buFont typeface="Wingdings 3" charset="2"/>
              <a:buChar char=""/>
            </a:pPr>
            <a:r>
              <a:rPr lang="en-US" sz="1800" dirty="0"/>
              <a:t>Know your equipment: test it first</a:t>
            </a:r>
          </a:p>
          <a:p>
            <a:pPr marL="457200" lvl="0" indent="-342900" defTabSz="457200">
              <a:spcBef>
                <a:spcPts val="1000"/>
              </a:spcBef>
              <a:buSzPct val="80000"/>
              <a:buFont typeface="Wingdings 3" charset="2"/>
              <a:buChar char=""/>
            </a:pPr>
            <a:r>
              <a:rPr lang="en-US" sz="1800" dirty="0"/>
              <a:t>Monitor sound when recording: use headphones</a:t>
            </a:r>
          </a:p>
          <a:p>
            <a:pPr marL="457200" lvl="0" indent="-342900" defTabSz="457200">
              <a:spcBef>
                <a:spcPts val="1000"/>
              </a:spcBef>
              <a:buSzPct val="80000"/>
              <a:buFont typeface="Wingdings 3" charset="2"/>
              <a:buChar char=""/>
            </a:pPr>
            <a:r>
              <a:rPr lang="en-US" sz="1800" dirty="0"/>
              <a:t>Minimize noise when recording</a:t>
            </a:r>
          </a:p>
          <a:p>
            <a:pPr marL="457200" lvl="0" indent="-342900" defTabSz="457200">
              <a:spcBef>
                <a:spcPts val="1000"/>
              </a:spcBef>
              <a:buSzPct val="80000"/>
              <a:buFont typeface="Wingdings 3" charset="2"/>
              <a:buChar char=""/>
            </a:pPr>
            <a:r>
              <a:rPr lang="en-US" sz="1800" dirty="0"/>
              <a:t>Use layers to create richness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Audio Resources</a:t>
            </a:r>
            <a:endParaRPr/>
          </a:p>
        </p:txBody>
      </p:sp>
      <p:sp>
        <p:nvSpPr>
          <p:cNvPr id="171" name="Google Shape;171;p29"/>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000000"/>
              </a:buClr>
              <a:buSzPts val="1800"/>
              <a:buChar char="●"/>
            </a:pPr>
            <a:r>
              <a:rPr lang="en">
                <a:solidFill>
                  <a:srgbClr val="000000"/>
                </a:solidFill>
              </a:rPr>
              <a:t>Free audio recording/editing software:</a:t>
            </a:r>
            <a:r>
              <a:rPr lang="en"/>
              <a:t> </a:t>
            </a:r>
            <a:r>
              <a:rPr lang="en" u="sng">
                <a:solidFill>
                  <a:schemeClr val="hlink"/>
                </a:solidFill>
                <a:hlinkClick r:id="rId3"/>
              </a:rPr>
              <a:t>Download Audacity</a:t>
            </a:r>
            <a:r>
              <a:rPr lang="en"/>
              <a:t> | </a:t>
            </a:r>
            <a:r>
              <a:rPr lang="en" u="sng">
                <a:solidFill>
                  <a:schemeClr val="hlink"/>
                </a:solidFill>
                <a:hlinkClick r:id="rId4"/>
              </a:rPr>
              <a:t>Audacity Tutorials</a:t>
            </a:r>
            <a:endParaRPr/>
          </a:p>
          <a:p>
            <a:pPr marL="457200" lvl="0" indent="-342900" algn="l" rtl="0">
              <a:lnSpc>
                <a:spcPct val="150000"/>
              </a:lnSpc>
              <a:spcBef>
                <a:spcPts val="0"/>
              </a:spcBef>
              <a:spcAft>
                <a:spcPts val="0"/>
              </a:spcAft>
              <a:buClr>
                <a:srgbClr val="000000"/>
              </a:buClr>
              <a:buSzPts val="1800"/>
              <a:buChar char="●"/>
            </a:pPr>
            <a:r>
              <a:rPr lang="en">
                <a:solidFill>
                  <a:srgbClr val="000000"/>
                </a:solidFill>
              </a:rPr>
              <a:t>Free sound effects: </a:t>
            </a:r>
            <a:r>
              <a:rPr lang="en" u="sng">
                <a:solidFill>
                  <a:schemeClr val="hlink"/>
                </a:solidFill>
                <a:hlinkClick r:id="rId5"/>
              </a:rPr>
              <a:t>Freesound.org</a:t>
            </a:r>
            <a:endParaRPr/>
          </a:p>
          <a:p>
            <a:pPr marL="457200" lvl="0" indent="-342900" algn="l" rtl="0">
              <a:lnSpc>
                <a:spcPct val="150000"/>
              </a:lnSpc>
              <a:spcBef>
                <a:spcPts val="0"/>
              </a:spcBef>
              <a:spcAft>
                <a:spcPts val="0"/>
              </a:spcAft>
              <a:buClr>
                <a:srgbClr val="000000"/>
              </a:buClr>
              <a:buSzPts val="1800"/>
              <a:buChar char="●"/>
            </a:pPr>
            <a:r>
              <a:rPr lang="en">
                <a:solidFill>
                  <a:srgbClr val="000000"/>
                </a:solidFill>
              </a:rPr>
              <a:t>Public domain music and radio segments:</a:t>
            </a:r>
            <a:r>
              <a:rPr lang="en"/>
              <a:t> </a:t>
            </a:r>
            <a:r>
              <a:rPr lang="en" u="sng">
                <a:solidFill>
                  <a:schemeClr val="hlink"/>
                </a:solidFill>
                <a:hlinkClick r:id="rId6"/>
              </a:rPr>
              <a:t>Internet Archive Audio</a:t>
            </a:r>
            <a:endParaRPr/>
          </a:p>
          <a:p>
            <a:pPr marL="457200" lvl="0" indent="-342900" algn="l" rtl="0">
              <a:lnSpc>
                <a:spcPct val="150000"/>
              </a:lnSpc>
              <a:spcBef>
                <a:spcPts val="0"/>
              </a:spcBef>
              <a:spcAft>
                <a:spcPts val="0"/>
              </a:spcAft>
              <a:buClr>
                <a:srgbClr val="000000"/>
              </a:buClr>
              <a:buSzPts val="1800"/>
              <a:buChar char="●"/>
            </a:pPr>
            <a:r>
              <a:rPr lang="en">
                <a:solidFill>
                  <a:srgbClr val="000000"/>
                </a:solidFill>
              </a:rPr>
              <a:t>Creative Commons licensed tracks on SoundCloud: </a:t>
            </a:r>
            <a:r>
              <a:rPr lang="en" u="sng">
                <a:solidFill>
                  <a:schemeClr val="hlink"/>
                </a:solidFill>
                <a:hlinkClick r:id="rId7"/>
              </a:rPr>
              <a:t>Creative Commons search</a:t>
            </a:r>
            <a:endParaRPr/>
          </a:p>
          <a:p>
            <a:pPr marL="457200" lvl="0" indent="-342900" algn="l" rtl="0">
              <a:spcBef>
                <a:spcPts val="0"/>
              </a:spcBef>
              <a:spcAft>
                <a:spcPts val="0"/>
              </a:spcAft>
              <a:buClr>
                <a:schemeClr val="dk1"/>
              </a:buClr>
              <a:buSzPts val="1800"/>
              <a:buChar char="●"/>
            </a:pPr>
            <a:r>
              <a:rPr lang="en" u="sng">
                <a:solidFill>
                  <a:srgbClr val="1874A4"/>
                </a:solidFill>
                <a:highlight>
                  <a:srgbClr val="FFFFFF"/>
                </a:highlight>
                <a:hlinkClick r:id="rId8">
                  <a:extLst>
                    <a:ext uri="{A12FA001-AC4F-418D-AE19-62706E023703}">
                      <ahyp:hlinkClr xmlns:ahyp="http://schemas.microsoft.com/office/drawing/2018/hyperlinkcolor" val="tx"/>
                    </a:ext>
                  </a:extLst>
                </a:hlinkClick>
              </a:rPr>
              <a:t>Royalty Free Music by Ben Sound</a:t>
            </a:r>
            <a:endParaRPr sz="2600"/>
          </a:p>
          <a:p>
            <a:pPr marL="0" lvl="0" indent="0" algn="l" rtl="0">
              <a:lnSpc>
                <a:spcPct val="150000"/>
              </a:lnSpc>
              <a:spcBef>
                <a:spcPts val="2100"/>
              </a:spcBef>
              <a:spcAft>
                <a:spcPts val="160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 name="Title 1">
            <a:extLst>
              <a:ext uri="{FF2B5EF4-FFF2-40B4-BE49-F238E27FC236}">
                <a16:creationId xmlns:a16="http://schemas.microsoft.com/office/drawing/2014/main" id="{BC413871-F83D-024B-E0EF-983B490941C9}"/>
              </a:ext>
            </a:extLst>
          </p:cNvPr>
          <p:cNvSpPr>
            <a:spLocks noGrp="1"/>
          </p:cNvSpPr>
          <p:nvPr>
            <p:ph type="ctrTitle"/>
          </p:nvPr>
        </p:nvSpPr>
        <p:spPr/>
        <p:txBody>
          <a:bodyPr/>
          <a:lstStyle/>
          <a:p>
            <a:r>
              <a:rPr lang="en-US" dirty="0"/>
              <a:t>Credits</a:t>
            </a:r>
          </a:p>
        </p:txBody>
      </p:sp>
      <p:sp>
        <p:nvSpPr>
          <p:cNvPr id="176" name="Google Shape;176;p30"/>
          <p:cNvSpPr txBox="1">
            <a:spLocks noGrp="1"/>
          </p:cNvSpPr>
          <p:nvPr>
            <p:ph type="subTitle" idx="1"/>
          </p:nvPr>
        </p:nvSpPr>
        <p:spPr>
          <a:xfrm>
            <a:off x="66470" y="3155842"/>
            <a:ext cx="6889032" cy="792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200" dirty="0"/>
              <a:t>All images created by Jody </a:t>
            </a:r>
            <a:r>
              <a:rPr lang="en" sz="1200" dirty="0" err="1"/>
              <a:t>Culkin</a:t>
            </a:r>
            <a:r>
              <a:rPr lang="en" sz="1200" dirty="0"/>
              <a:t>, Anna </a:t>
            </a:r>
            <a:r>
              <a:rPr lang="en" sz="1200" dirty="0" err="1"/>
              <a:t>Pinkas</a:t>
            </a:r>
            <a:r>
              <a:rPr lang="en" sz="1200" dirty="0"/>
              <a:t> or in the public domain unless otherwise noted</a:t>
            </a:r>
            <a:endParaRPr sz="12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{E21FAA05-A4E3-C045-AF24-E97C423F621B}tf10001060</Template>
  <TotalTime>16982</TotalTime>
  <Words>1269</Words>
  <Application>Microsoft Macintosh PowerPoint</Application>
  <PresentationFormat>On-screen Show (16:9)</PresentationFormat>
  <Paragraphs>152</Paragraphs>
  <Slides>29</Slides>
  <Notes>21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.SF NS</vt:lpstr>
      <vt:lpstr>Arial</vt:lpstr>
      <vt:lpstr>plusjakartasans</vt:lpstr>
      <vt:lpstr>Source Sans Pro</vt:lpstr>
      <vt:lpstr>Trebuchet MS</vt:lpstr>
      <vt:lpstr>Wingdings 3</vt:lpstr>
      <vt:lpstr>Facet</vt:lpstr>
      <vt:lpstr>AUDIO Digitizing Sound MMP 100</vt:lpstr>
      <vt:lpstr>Digitizing Sound</vt:lpstr>
      <vt:lpstr>Digitizing Sound</vt:lpstr>
      <vt:lpstr>Digitizing Sound</vt:lpstr>
      <vt:lpstr>Sampling</vt:lpstr>
      <vt:lpstr>Sampling</vt:lpstr>
      <vt:lpstr>Nyquist-Shannon Sampling Theorem</vt:lpstr>
      <vt:lpstr>Nyquist-Shannon Sampling Theorem</vt:lpstr>
      <vt:lpstr>Sampling</vt:lpstr>
      <vt:lpstr>Quantizing</vt:lpstr>
      <vt:lpstr>Quantizing</vt:lpstr>
      <vt:lpstr>Quantizing</vt:lpstr>
      <vt:lpstr>Quantizing</vt:lpstr>
      <vt:lpstr>Sampling and Quantizing: Project Settings</vt:lpstr>
      <vt:lpstr>Sampling Rate, Bit Depth and File Size</vt:lpstr>
      <vt:lpstr>Audio Files and Lossy and Lossless Compression</vt:lpstr>
      <vt:lpstr>Why is Compression Needed? </vt:lpstr>
      <vt:lpstr>Why is Compression Needed? </vt:lpstr>
      <vt:lpstr>Why is Compression Needed? </vt:lpstr>
      <vt:lpstr>Lossy vs. Lossless Compression</vt:lpstr>
      <vt:lpstr>Lossy vs. Lossless Compression</vt:lpstr>
      <vt:lpstr>Lossy vs Lossless and Data Compression</vt:lpstr>
      <vt:lpstr>Some common audio file types</vt:lpstr>
      <vt:lpstr>Bit Rate: Raw vs Compressed</vt:lpstr>
      <vt:lpstr>Files You will use for your Project</vt:lpstr>
      <vt:lpstr>Recording/editing audio: a sampling of software</vt:lpstr>
      <vt:lpstr>Recording and editing audio: things to consider</vt:lpstr>
      <vt:lpstr>Audio Resources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AUDIO MMP 100</dc:title>
  <cp:lastModifiedBy>Christopher Stein</cp:lastModifiedBy>
  <cp:revision>22</cp:revision>
  <dcterms:modified xsi:type="dcterms:W3CDTF">2024-09-09T01:31:57Z</dcterms:modified>
</cp:coreProperties>
</file>