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87" r:id="rId5"/>
    <p:sldId id="292" r:id="rId6"/>
    <p:sldId id="293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309" r:id="rId20"/>
    <p:sldId id="310" r:id="rId21"/>
    <p:sldId id="273" r:id="rId22"/>
    <p:sldId id="306" r:id="rId23"/>
    <p:sldId id="307" r:id="rId24"/>
    <p:sldId id="274" r:id="rId25"/>
    <p:sldId id="277" r:id="rId26"/>
    <p:sldId id="278" r:id="rId27"/>
    <p:sldId id="30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71" r:id="rId36"/>
    <p:sldId id="291" r:id="rId37"/>
    <p:sldId id="288" r:id="rId38"/>
    <p:sldId id="290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6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8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5E4ED-FBD3-5F49-928D-549AA73F64D5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65B98-46F5-8040-82AE-E154B200A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19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65B98-46F5-8040-82AE-E154B200AB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0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65B98-46F5-8040-82AE-E154B200AB8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2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9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2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1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6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2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9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6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3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7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E053D-F42D-A944-A554-2D644DC64912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87FA6-1EBE-FB4E-BCB0-14772AE8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1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Thesis Statement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 don’t have an essay without one.</a:t>
            </a:r>
          </a:p>
        </p:txBody>
      </p:sp>
    </p:spTree>
    <p:extLst>
      <p:ext uri="{BB962C8B-B14F-4D97-AF65-F5344CB8AC3E}">
        <p14:creationId xmlns:p14="http://schemas.microsoft.com/office/powerpoint/2010/main" val="1667262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While some argue that social media brings people together, its more meaningful effect has been to decrease actual in-person interaction.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This is a good topic sentence. It is specific. It makes a claim that can be argued about one negative aspect of social media.  </a:t>
            </a:r>
          </a:p>
        </p:txBody>
      </p:sp>
    </p:spTree>
    <p:extLst>
      <p:ext uri="{BB962C8B-B14F-4D97-AF65-F5344CB8AC3E}">
        <p14:creationId xmlns:p14="http://schemas.microsoft.com/office/powerpoint/2010/main" val="310688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a good thesis statement?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Artificial Intelligence is making many jobs in manufacturing obsolete.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Artificial Intelligence is the ability of computers to do tasks usually associated with human intelligence and thinking.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This essay will discuss the different functions of Artificial Intelligence in both school and the workplace.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6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1. Artificial Intelligence is making many jobs in manufacturing obsolete.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Yes, this is a good thesis statement. It makes a specific claim about how AI is affecting a specific employment sector. </a:t>
            </a:r>
          </a:p>
        </p:txBody>
      </p:sp>
    </p:spTree>
    <p:extLst>
      <p:ext uri="{BB962C8B-B14F-4D97-AF65-F5344CB8AC3E}">
        <p14:creationId xmlns:p14="http://schemas.microsoft.com/office/powerpoint/2010/main" val="27746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0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Artificial Intelligence is the ability of computers to do tasks usually associated with human intelligence and thinking.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is just a statement of fact that defines AI. </a:t>
            </a:r>
          </a:p>
        </p:txBody>
      </p:sp>
    </p:spTree>
    <p:extLst>
      <p:ext uri="{BB962C8B-B14F-4D97-AF65-F5344CB8AC3E}">
        <p14:creationId xmlns:p14="http://schemas.microsoft.com/office/powerpoint/2010/main" val="266449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This essay will discuss the different functions of Artificial Intelligence in both school and the workplace.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is just an announcement of the topic. It is also quite general and unspecific.</a:t>
            </a:r>
          </a:p>
        </p:txBody>
      </p:sp>
    </p:spTree>
    <p:extLst>
      <p:ext uri="{BB962C8B-B14F-4D97-AF65-F5344CB8AC3E}">
        <p14:creationId xmlns:p14="http://schemas.microsoft.com/office/powerpoint/2010/main" val="297175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a good thesis statement?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This essay will discuss the use of online dating, which has become widely used by people of all ages.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important advantage of online dating is the screening out of incompatible or undesirable partners before an in-person meeting.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Online dating is a pleasurable activity many people can relate to. </a:t>
            </a:r>
          </a:p>
        </p:txBody>
      </p:sp>
    </p:spTree>
    <p:extLst>
      <p:ext uri="{BB962C8B-B14F-4D97-AF65-F5344CB8AC3E}">
        <p14:creationId xmlns:p14="http://schemas.microsoft.com/office/powerpoint/2010/main" val="3568622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This essay will discuss the use of online dating, which has become widely used by people of all ages.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is an announcement of what you plan to discuss (Don’t do this in essays), and it is too general.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33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2. </a:t>
            </a:r>
            <a:r>
              <a:rPr lang="en-US" dirty="0"/>
              <a:t>One important advantage of online dating is the screening out of incompatible or undesirable partners before an in-person meeting.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This is a good thesis statement. It identifies a specific claim about a positive aspect of online dating. It is an idea that can be developed into an essay. </a:t>
            </a:r>
          </a:p>
        </p:txBody>
      </p:sp>
    </p:spTree>
    <p:extLst>
      <p:ext uri="{BB962C8B-B14F-4D97-AF65-F5344CB8AC3E}">
        <p14:creationId xmlns:p14="http://schemas.microsoft.com/office/powerpoint/2010/main" val="256453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Online dating is a pleasurable activity many people can relate to.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is simply a statement of opinion, and it is vague. Also, note that opinion words such as “pleasurable” mean different things to different people. </a:t>
            </a:r>
          </a:p>
        </p:txBody>
      </p:sp>
    </p:spTree>
    <p:extLst>
      <p:ext uri="{BB962C8B-B14F-4D97-AF65-F5344CB8AC3E}">
        <p14:creationId xmlns:p14="http://schemas.microsoft.com/office/powerpoint/2010/main" val="252569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0EF7E-FD6D-E58C-3E26-E2051985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Styles of Thesis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C1E64-2249-4B2F-D640-F54286299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b="1" dirty="0"/>
              <a:t>Declaration: </a:t>
            </a:r>
            <a:r>
              <a:rPr lang="en-US" dirty="0"/>
              <a:t>a straightforward statement of opinion.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Getting a tattoo is a bad option for most people.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Aggressive research on alternative energy sources should begin immediately.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state of Michigan ought to explore new ways to generate revenue from its greatest natural resource: the Great Lakes.</a:t>
            </a:r>
          </a:p>
        </p:txBody>
      </p:sp>
    </p:spTree>
    <p:extLst>
      <p:ext uri="{BB962C8B-B14F-4D97-AF65-F5344CB8AC3E}">
        <p14:creationId xmlns:p14="http://schemas.microsoft.com/office/powerpoint/2010/main" val="152874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thesis statement?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thesis statement is </a:t>
            </a:r>
            <a:r>
              <a:rPr lang="en-US" i="1" dirty="0"/>
              <a:t>one</a:t>
            </a:r>
            <a:r>
              <a:rPr lang="en-US" dirty="0"/>
              <a:t> sentence </a:t>
            </a:r>
            <a:r>
              <a:rPr lang="en-US" i="1" dirty="0"/>
              <a:t>in the introduction</a:t>
            </a:r>
            <a:r>
              <a:rPr lang="en-US" dirty="0"/>
              <a:t> that states the main idea of your essay. You might want to think of it as a claim or argument about a given topic.</a:t>
            </a:r>
          </a:p>
        </p:txBody>
      </p:sp>
    </p:spTree>
    <p:extLst>
      <p:ext uri="{BB962C8B-B14F-4D97-AF65-F5344CB8AC3E}">
        <p14:creationId xmlns:p14="http://schemas.microsoft.com/office/powerpoint/2010/main" val="3421510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D1F79-DFAC-0AA4-A646-78DD24F6B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59" y="1015409"/>
            <a:ext cx="8229600" cy="52046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/>
              <a:t>Blueprint: </a:t>
            </a:r>
            <a:r>
              <a:rPr lang="en-US" dirty="0"/>
              <a:t>a straightforward statement of opinion that includes a list that reveals the structure of the essay.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Examples: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There are three very good reasons not to get a tattoo: danger, expense, and permanence.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Exercise offers three obvious benefits: a stronger body, a healthier mind, and a longer life. </a:t>
            </a:r>
          </a:p>
        </p:txBody>
      </p:sp>
    </p:spTree>
    <p:extLst>
      <p:ext uri="{BB962C8B-B14F-4D97-AF65-F5344CB8AC3E}">
        <p14:creationId xmlns:p14="http://schemas.microsoft.com/office/powerpoint/2010/main" val="4073547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852" y="2334126"/>
            <a:ext cx="8229600" cy="452387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False claims about the increase of car accidents due to the legalization of marijuana have been debunked by multiple studies.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/>
              <a:t>Ignorant people who claim that the legalization of marijuana will lead to more car accidents need to educate themselves on the statistics.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The number of car accidents in New York has 	not increased as a result of the legalization of 	marijuana.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8CD9E80-4188-1AE5-E5D2-8A9B9615C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686800" cy="1949117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A thesis statement should not contain overly emotional or personalized language. Which of the following sentences breaks this rule?</a:t>
            </a:r>
          </a:p>
        </p:txBody>
      </p:sp>
    </p:spTree>
    <p:extLst>
      <p:ext uri="{BB962C8B-B14F-4D97-AF65-F5344CB8AC3E}">
        <p14:creationId xmlns:p14="http://schemas.microsoft.com/office/powerpoint/2010/main" val="1408766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C39D5-7DAD-2686-24BB-16301F11F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13031-C8C3-D603-7CA0-E72B4D0E6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2.  Ignorant people who claim that the legalization of marijuana will lead to more car accidents need to educate themselves on the statistics.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use of the adjective “ignorant” attacks people for their beliefs rather than focusing on the belief itself. The judgment that such people need to “educate themselves” is also pejorative. </a:t>
            </a:r>
          </a:p>
        </p:txBody>
      </p:sp>
    </p:spTree>
    <p:extLst>
      <p:ext uri="{BB962C8B-B14F-4D97-AF65-F5344CB8AC3E}">
        <p14:creationId xmlns:p14="http://schemas.microsoft.com/office/powerpoint/2010/main" val="1040051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B359-B508-8534-85FC-4F637E0D6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553" y="447431"/>
            <a:ext cx="8229600" cy="564356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If a prompt is given, the thesis statement must address 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Example of essay prompt:  </a:t>
            </a:r>
            <a:r>
              <a:rPr lang="en-US" dirty="0"/>
              <a:t>Write a 2-3-page essay either arguing for or against the practice of homeschooling. </a:t>
            </a:r>
          </a:p>
        </p:txBody>
      </p:sp>
    </p:spTree>
    <p:extLst>
      <p:ext uri="{BB962C8B-B14F-4D97-AF65-F5344CB8AC3E}">
        <p14:creationId xmlns:p14="http://schemas.microsoft.com/office/powerpoint/2010/main" val="3766455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08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of the following sentences addresses the prompt given in the previous slide?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2800"/>
            <a:ext cx="8229600" cy="404336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For many generations, homeschooling has been the educational choice of many families.</a:t>
            </a:r>
          </a:p>
          <a:p>
            <a:r>
              <a:rPr lang="en-US" dirty="0"/>
              <a:t>Homeschooling works for many families, providing flexibility, personalization, and a safer environment for children. </a:t>
            </a:r>
          </a:p>
          <a:p>
            <a:r>
              <a:rPr lang="en-US" dirty="0"/>
              <a:t>There are many pros to the practice of homeschooling, but there are also many negative aspects that people don’t talk about.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52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For many generations, homeschooling has been the educational choice of many families.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does not give an opinion as to whether homeschooling is good or bad.  </a:t>
            </a:r>
          </a:p>
        </p:txBody>
      </p:sp>
    </p:spTree>
    <p:extLst>
      <p:ext uri="{BB962C8B-B14F-4D97-AF65-F5344CB8AC3E}">
        <p14:creationId xmlns:p14="http://schemas.microsoft.com/office/powerpoint/2010/main" val="332656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Homeschooling is a good educational choice for many families, providing flexibility, personalization, and a safer environment for children.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This is a good thesis statement. It presents an opinion and gives a blueprint for the specific reasons that will be developed in the essay. </a:t>
            </a:r>
          </a:p>
        </p:txBody>
      </p:sp>
    </p:spTree>
    <p:extLst>
      <p:ext uri="{BB962C8B-B14F-4D97-AF65-F5344CB8AC3E}">
        <p14:creationId xmlns:p14="http://schemas.microsoft.com/office/powerpoint/2010/main" val="165897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37462-68B6-D6E3-99FB-36EB8161D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D9E67-CB9F-E5BA-75A1-19594741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A7669-B4B9-D473-4C67-675656EBE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There are many benefits to the practice of homeschooling, but there are also many negative aspects that people don’t talk about.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”sits on the fence” and does not present a clear position. Is the writer arguing for or against homeschooling? </a:t>
            </a:r>
          </a:p>
        </p:txBody>
      </p:sp>
    </p:spTree>
    <p:extLst>
      <p:ext uri="{BB962C8B-B14F-4D97-AF65-F5344CB8AC3E}">
        <p14:creationId xmlns:p14="http://schemas.microsoft.com/office/powerpoint/2010/main" val="371842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 of Essay Prompt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2-3-page essay about the historical figure you most admire.   </a:t>
            </a:r>
          </a:p>
        </p:txBody>
      </p:sp>
    </p:spTree>
    <p:extLst>
      <p:ext uri="{BB962C8B-B14F-4D97-AF65-F5344CB8AC3E}">
        <p14:creationId xmlns:p14="http://schemas.microsoft.com/office/powerpoint/2010/main" val="2105201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is a good thesis statement for the prompt on the previous slide?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Thomas Jefferson often disagreed with Alexander Hamilton about how much power should reside in the executive branch.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While Thomas Jefferson expressed the idea that “all men are created equal,” it is an undeniable fact that he was a slave owner.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 the author of “The Declaration of Independence,” Thomas Jefferson expressed the ideals of freedom that still define the American nation. 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3305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thesis statement must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 specific claim (argument) that can be developed into a full-length discussion. </a:t>
            </a:r>
          </a:p>
          <a:p>
            <a:endParaRPr lang="en-US" dirty="0"/>
          </a:p>
          <a:p>
            <a:r>
              <a:rPr lang="en-US" dirty="0"/>
              <a:t>directly answer the question asked of you.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remain the focus of the entire essay.</a:t>
            </a:r>
          </a:p>
        </p:txBody>
      </p:sp>
    </p:spTree>
    <p:extLst>
      <p:ext uri="{BB962C8B-B14F-4D97-AF65-F5344CB8AC3E}">
        <p14:creationId xmlns:p14="http://schemas.microsoft.com/office/powerpoint/2010/main" val="141684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Thomas Jefferson often disagreed with Alexander Hamilton about how much power should reside in the executive branch.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does not address the prompt. It offers a detail about Jefferson but gives no indication as to why the writer admires Jefferson</a:t>
            </a:r>
          </a:p>
        </p:txBody>
      </p:sp>
    </p:spTree>
    <p:extLst>
      <p:ext uri="{BB962C8B-B14F-4D97-AF65-F5344CB8AC3E}">
        <p14:creationId xmlns:p14="http://schemas.microsoft.com/office/powerpoint/2010/main" val="46465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While Thomas Jefferson expressed the idea that “all men are created equal,” it is an undeniable fact that he was a slave owner.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does not address the prompt. Instead of focusing on what is admirable about Jefferson, the writer offers information that does just the opposite.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20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As the author of “The Declaration of Independence,” Thomas Jefferson expressed the ideals of freedom that still define the American nation. 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This is a good thesis statement. It answers the prompt because it focuses on an important contribution of Jefferson that explains why the writer so admires him. </a:t>
            </a:r>
          </a:p>
        </p:txBody>
      </p:sp>
    </p:spTree>
    <p:extLst>
      <p:ext uri="{BB962C8B-B14F-4D97-AF65-F5344CB8AC3E}">
        <p14:creationId xmlns:p14="http://schemas.microsoft.com/office/powerpoint/2010/main" val="312042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clue for developing a thesis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Turn the assignment prompt into a question.</a:t>
            </a:r>
          </a:p>
          <a:p>
            <a:r>
              <a:rPr lang="en-US" dirty="0"/>
              <a:t>Answer that question in one sentence.</a:t>
            </a:r>
          </a:p>
        </p:txBody>
      </p:sp>
    </p:spTree>
    <p:extLst>
      <p:ext uri="{BB962C8B-B14F-4D97-AF65-F5344CB8AC3E}">
        <p14:creationId xmlns:p14="http://schemas.microsoft.com/office/powerpoint/2010/main" val="2377000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a 2-3 page thesis-driven essay, discuss whether high schools should require students to take a course in financial literacy.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Question: How would high school students benefit from mandatory financial literacy courses?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Answer: Financial literacy courses put students on the path towards independence by giving them the skills and knowledge necessary to manage money.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809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thesis statement is one sentence expressing the main idea of your essay.</a:t>
            </a:r>
          </a:p>
          <a:p>
            <a:endParaRPr lang="en-US" dirty="0"/>
          </a:p>
          <a:p>
            <a:r>
              <a:rPr lang="en-US" dirty="0"/>
              <a:t>It is a specific idea (not a general observation) that can be developed into a full-length discussion.</a:t>
            </a:r>
          </a:p>
          <a:p>
            <a:endParaRPr lang="en-US" dirty="0"/>
          </a:p>
          <a:p>
            <a:r>
              <a:rPr lang="en-US" dirty="0"/>
              <a:t>It answers the question being asked.</a:t>
            </a:r>
          </a:p>
          <a:p>
            <a:endParaRPr lang="en-US" dirty="0"/>
          </a:p>
          <a:p>
            <a:r>
              <a:rPr lang="en-US" dirty="0"/>
              <a:t>It is the focus of the entire essay.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8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thesis statement is </a:t>
            </a:r>
            <a:r>
              <a:rPr lang="en-US" i="1" dirty="0"/>
              <a:t>not </a:t>
            </a:r>
            <a:r>
              <a:rPr lang="en-US" dirty="0"/>
              <a:t>. .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announcement of your topic</a:t>
            </a:r>
          </a:p>
          <a:p>
            <a:endParaRPr lang="en-US" dirty="0"/>
          </a:p>
          <a:p>
            <a:r>
              <a:rPr lang="en-US" dirty="0"/>
              <a:t>a general remark or observation</a:t>
            </a:r>
          </a:p>
          <a:p>
            <a:endParaRPr lang="en-US" dirty="0"/>
          </a:p>
          <a:p>
            <a:r>
              <a:rPr lang="en-US" dirty="0"/>
              <a:t>a simple statement of fact </a:t>
            </a:r>
          </a:p>
          <a:p>
            <a:endParaRPr lang="en-US" dirty="0"/>
          </a:p>
          <a:p>
            <a:r>
              <a:rPr lang="en-US" dirty="0"/>
              <a:t>a question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79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 probably don’t have a thesis if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you find yourself unable to start the essay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start writing and don’t know where to go next</a:t>
            </a:r>
          </a:p>
          <a:p>
            <a:endParaRPr lang="en-US" dirty="0"/>
          </a:p>
          <a:p>
            <a:r>
              <a:rPr lang="en-US" dirty="0"/>
              <a:t>you find yourself wandering from idea to idea or writing in circles</a:t>
            </a:r>
          </a:p>
          <a:p>
            <a:endParaRPr lang="en-US" dirty="0"/>
          </a:p>
          <a:p>
            <a:r>
              <a:rPr lang="en-US" dirty="0"/>
              <a:t>you find that you are wasting time</a:t>
            </a:r>
          </a:p>
          <a:p>
            <a:endParaRPr lang="en-US" dirty="0"/>
          </a:p>
          <a:p>
            <a:r>
              <a:rPr lang="en-US" dirty="0"/>
              <a:t>you find yourself writing meaningless “filler”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73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you begin your essay . .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take a few minutes to think. </a:t>
            </a:r>
          </a:p>
          <a:p>
            <a:r>
              <a:rPr lang="en-US" dirty="0"/>
              <a:t>Find a good thesis </a:t>
            </a:r>
            <a:r>
              <a:rPr lang="en-US"/>
              <a:t>that makes </a:t>
            </a:r>
            <a:r>
              <a:rPr lang="en-US" dirty="0"/>
              <a:t>a claim.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will save you time and effort, and you will find it much easier to write your essay.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With a strong thesis, you will have a strong essay. </a:t>
            </a:r>
          </a:p>
        </p:txBody>
      </p:sp>
    </p:spTree>
    <p:extLst>
      <p:ext uri="{BB962C8B-B14F-4D97-AF65-F5344CB8AC3E}">
        <p14:creationId xmlns:p14="http://schemas.microsoft.com/office/powerpoint/2010/main" val="1484836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thesis statement is </a:t>
            </a:r>
            <a:r>
              <a:rPr lang="en-US" i="1" dirty="0"/>
              <a:t>not </a:t>
            </a:r>
            <a:r>
              <a:rPr lang="en-US" dirty="0"/>
              <a:t>. .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announcement of your topic</a:t>
            </a:r>
          </a:p>
          <a:p>
            <a:endParaRPr lang="en-US" dirty="0"/>
          </a:p>
          <a:p>
            <a:r>
              <a:rPr lang="en-US" dirty="0"/>
              <a:t>a general remark or observation</a:t>
            </a:r>
          </a:p>
          <a:p>
            <a:endParaRPr lang="en-US" dirty="0"/>
          </a:p>
          <a:p>
            <a:r>
              <a:rPr lang="en-US" dirty="0"/>
              <a:t>a simple statement of fact </a:t>
            </a:r>
          </a:p>
          <a:p>
            <a:endParaRPr lang="en-US" dirty="0"/>
          </a:p>
          <a:p>
            <a:r>
              <a:rPr lang="en-US" dirty="0"/>
              <a:t>a question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3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6AC59-957B-098C-D352-B95AFE446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Examples of Bad Thesis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D2C12-498A-9F6C-D63B-D06FA2D7C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An announcement of your topic.</a:t>
            </a:r>
          </a:p>
          <a:p>
            <a:r>
              <a:rPr lang="en-US" dirty="0"/>
              <a:t>Example: </a:t>
            </a:r>
            <a:r>
              <a:rPr lang="en-US" i="1" dirty="0"/>
              <a:t>In this essay, I will discuss the role of social media in today’s society.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2. </a:t>
            </a:r>
            <a:r>
              <a:rPr lang="en-US" dirty="0"/>
              <a:t>A general remark or personal observation.</a:t>
            </a:r>
          </a:p>
          <a:p>
            <a:r>
              <a:rPr lang="en-US" dirty="0"/>
              <a:t>Example: </a:t>
            </a:r>
            <a:r>
              <a:rPr lang="en-US" i="1" dirty="0"/>
              <a:t>Social media is used these days by just about everyone. </a:t>
            </a:r>
          </a:p>
        </p:txBody>
      </p:sp>
    </p:spTree>
    <p:extLst>
      <p:ext uri="{BB962C8B-B14F-4D97-AF65-F5344CB8AC3E}">
        <p14:creationId xmlns:p14="http://schemas.microsoft.com/office/powerpoint/2010/main" val="25117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C66D1-9E3D-7B3C-B7CA-20522ED4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bad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4DDBB-1625-E564-04DB-31F3B2D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A simple statement of fact. </a:t>
            </a:r>
          </a:p>
          <a:p>
            <a:pPr marL="0" indent="0">
              <a:buNone/>
            </a:pPr>
            <a:r>
              <a:rPr lang="en-US" dirty="0"/>
              <a:t>Example: </a:t>
            </a:r>
            <a:r>
              <a:rPr lang="en-US" i="1" dirty="0"/>
              <a:t>Social media is a form of communication on the Internet through which people share information about themselves.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4. A question.</a:t>
            </a:r>
          </a:p>
          <a:p>
            <a:r>
              <a:rPr lang="en-US" dirty="0"/>
              <a:t>Example: </a:t>
            </a:r>
            <a:r>
              <a:rPr lang="en-US" i="1" dirty="0"/>
              <a:t>Why has social media become such important means of communication in today’s society? </a:t>
            </a:r>
          </a:p>
        </p:txBody>
      </p:sp>
    </p:spTree>
    <p:extLst>
      <p:ext uri="{BB962C8B-B14F-4D97-AF65-F5344CB8AC3E}">
        <p14:creationId xmlns:p14="http://schemas.microsoft.com/office/powerpoint/2010/main" val="318713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a good thesis statement?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Social media is an important form of mass media communication that allows people to share personal messages, ideas, videos, and other content.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This essay will discuss social media and its effect on all people of all age groups and ethnicities.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While social media has brought people together in some ways, it has also decreased actual in-person interaction. </a:t>
            </a:r>
          </a:p>
        </p:txBody>
      </p:sp>
    </p:spTree>
    <p:extLst>
      <p:ext uri="{BB962C8B-B14F-4D97-AF65-F5344CB8AC3E}">
        <p14:creationId xmlns:p14="http://schemas.microsoft.com/office/powerpoint/2010/main" val="3916512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Social media is an important form of mass media communication that allows people to share personal messages, ideas, videos, and other content.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</a:t>
            </a:r>
            <a:r>
              <a:rPr lang="en-US" u="sng" dirty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rgbClr val="FF0000"/>
                </a:solidFill>
              </a:rPr>
              <a:t>a good thesis statement because it simply defines what social media is. What point do you want to make about social media?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28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2. This essay will discuss social media and its effect on all people of all age groups and ethnicities.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not a good thesis statement. It is simply an announcement of what you plan to write about. (Don’t tell the reader what you plan to discuss; just do it). What point do you want to make about the effects of social media? What age groups and ethnicities are you referring to?  </a:t>
            </a:r>
          </a:p>
        </p:txBody>
      </p:sp>
    </p:spTree>
    <p:extLst>
      <p:ext uri="{BB962C8B-B14F-4D97-AF65-F5344CB8AC3E}">
        <p14:creationId xmlns:p14="http://schemas.microsoft.com/office/powerpoint/2010/main" val="176501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1956</Words>
  <Application>Microsoft Macintosh PowerPoint</Application>
  <PresentationFormat>On-screen Show (4:3)</PresentationFormat>
  <Paragraphs>198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Thesis Statement</vt:lpstr>
      <vt:lpstr>What is a thesis statement?</vt:lpstr>
      <vt:lpstr>A thesis statement must . . .</vt:lpstr>
      <vt:lpstr>A thesis statement is not . . . </vt:lpstr>
      <vt:lpstr>Examples of Bad Thesis Statements</vt:lpstr>
      <vt:lpstr>More bad examples</vt:lpstr>
      <vt:lpstr>Which is a good thesis statement? </vt:lpstr>
      <vt:lpstr>Answer 1</vt:lpstr>
      <vt:lpstr>Answer 2</vt:lpstr>
      <vt:lpstr>Answer 3</vt:lpstr>
      <vt:lpstr>Which is a good thesis statement?</vt:lpstr>
      <vt:lpstr>Answer 1</vt:lpstr>
      <vt:lpstr>Answer 2</vt:lpstr>
      <vt:lpstr>Answer 3</vt:lpstr>
      <vt:lpstr>Which is a good thesis statement?</vt:lpstr>
      <vt:lpstr>Answer 1</vt:lpstr>
      <vt:lpstr>Answer 2</vt:lpstr>
      <vt:lpstr>Answer 3</vt:lpstr>
      <vt:lpstr>Two Styles of Thesis Statements</vt:lpstr>
      <vt:lpstr>PowerPoint Presentation</vt:lpstr>
      <vt:lpstr>A thesis statement should not contain overly emotional or personalized language. Which of the following sentences breaks this rule?</vt:lpstr>
      <vt:lpstr>Answer</vt:lpstr>
      <vt:lpstr>PowerPoint Presentation</vt:lpstr>
      <vt:lpstr>Which of the following sentences addresses the prompt given in the previous slide?</vt:lpstr>
      <vt:lpstr>Answer 1</vt:lpstr>
      <vt:lpstr>Answer 2</vt:lpstr>
      <vt:lpstr>Answer 3</vt:lpstr>
      <vt:lpstr>Another Example of Essay Prompt</vt:lpstr>
      <vt:lpstr>Which is a good thesis statement for the prompt on the previous slide?</vt:lpstr>
      <vt:lpstr>Answer 1</vt:lpstr>
      <vt:lpstr>Answer 2</vt:lpstr>
      <vt:lpstr>Answer 3</vt:lpstr>
      <vt:lpstr>A clue for developing a thesis statement</vt:lpstr>
      <vt:lpstr>Example</vt:lpstr>
      <vt:lpstr>Recap</vt:lpstr>
      <vt:lpstr>A thesis statement is not . . . </vt:lpstr>
      <vt:lpstr>You probably don’t have a thesis if . . .</vt:lpstr>
      <vt:lpstr>Before you begin your essay . . .</vt:lpstr>
    </vt:vector>
  </TitlesOfParts>
  <Company>BMCC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Thesis Statement</dc:title>
  <dc:creator>Celeste Conway</dc:creator>
  <cp:lastModifiedBy>Celeste Conway</cp:lastModifiedBy>
  <cp:revision>50</cp:revision>
  <dcterms:created xsi:type="dcterms:W3CDTF">2020-01-14T22:03:03Z</dcterms:created>
  <dcterms:modified xsi:type="dcterms:W3CDTF">2026-03-30T01:15:34Z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a1855b2-0a05-4494-a903-f3f23f3f98e0_Enabled">
    <vt:lpwstr>true</vt:lpwstr>
  </property>
  <property fmtid="{D5CDD505-2E9C-101B-9397-08002B2CF9AE}" pid="3" name="MSIP_Label_fa1855b2-0a05-4494-a903-f3f23f3f98e0_SetDate">
    <vt:lpwstr>2022-12-27T19:59:35Z</vt:lpwstr>
  </property>
  <property fmtid="{D5CDD505-2E9C-101B-9397-08002B2CF9AE}" pid="4" name="MSIP_Label_fa1855b2-0a05-4494-a903-f3f23f3f98e0_Method">
    <vt:lpwstr>Standard</vt:lpwstr>
  </property>
  <property fmtid="{D5CDD505-2E9C-101B-9397-08002B2CF9AE}" pid="5" name="MSIP_Label_fa1855b2-0a05-4494-a903-f3f23f3f98e0_Name">
    <vt:lpwstr>defa4170-0d19-0005-0004-bc88714345d2</vt:lpwstr>
  </property>
  <property fmtid="{D5CDD505-2E9C-101B-9397-08002B2CF9AE}" pid="6" name="MSIP_Label_fa1855b2-0a05-4494-a903-f3f23f3f98e0_SiteId">
    <vt:lpwstr>6f60f0b3-5f06-4e09-9715-989dba8cc7d8</vt:lpwstr>
  </property>
  <property fmtid="{D5CDD505-2E9C-101B-9397-08002B2CF9AE}" pid="7" name="MSIP_Label_fa1855b2-0a05-4494-a903-f3f23f3f98e0_ActionId">
    <vt:lpwstr>eaa443ae-1eb1-446a-ae8e-ddb0a8862f4f</vt:lpwstr>
  </property>
  <property fmtid="{D5CDD505-2E9C-101B-9397-08002B2CF9AE}" pid="8" name="MSIP_Label_fa1855b2-0a05-4494-a903-f3f23f3f98e0_ContentBits">
    <vt:lpwstr>0</vt:lpwstr>
  </property>
</Properties>
</file>