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2" r:id="rId13"/>
    <p:sldId id="273" r:id="rId14"/>
    <p:sldId id="267" r:id="rId15"/>
    <p:sldId id="275" r:id="rId16"/>
    <p:sldId id="268" r:id="rId17"/>
    <p:sldId id="269" r:id="rId18"/>
    <p:sldId id="270" r:id="rId19"/>
    <p:sldId id="276" r:id="rId20"/>
    <p:sldId id="271"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92"/>
    <p:restoredTop sz="96654"/>
  </p:normalViewPr>
  <p:slideViewPr>
    <p:cSldViewPr snapToGrid="0">
      <p:cViewPr>
        <p:scale>
          <a:sx n="108" d="100"/>
          <a:sy n="108" d="100"/>
        </p:scale>
        <p:origin x="1280" y="6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en-US"/>
          </a:p>
        </p:txBody>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2/7/26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2/7/26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2/7/26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2/7/26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2/7/26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2/7/26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2/7/26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2/7/26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2/7/26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2/7/26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2/7/26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en-US"/>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en-US"/>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en-US"/>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en-US"/>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en-US"/>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en-US"/>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en-US"/>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en-US"/>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en-US"/>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en-US"/>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en-US"/>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en-US"/>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en-US"/>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en-US"/>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en-US"/>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en-US"/>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en-US"/>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en-US"/>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en-US"/>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en-US"/>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en-US"/>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en-US"/>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en-US"/>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en-US"/>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2/7/26</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hyperlink" Target="http://www.jstor.org/stable/42726264.%20Accessed%206%20Aug.%202025"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97A08-3FEE-35D7-101E-A77BE420EE67}"/>
              </a:ext>
            </a:extLst>
          </p:cNvPr>
          <p:cNvSpPr>
            <a:spLocks noGrp="1"/>
          </p:cNvSpPr>
          <p:nvPr>
            <p:ph type="ctrTitle"/>
          </p:nvPr>
        </p:nvSpPr>
        <p:spPr/>
        <p:txBody>
          <a:bodyPr>
            <a:normAutofit/>
          </a:bodyPr>
          <a:lstStyle/>
          <a:p>
            <a:pPr algn="ctr"/>
            <a:r>
              <a:rPr lang="en-US" dirty="0"/>
              <a:t>How to Insert Quotes </a:t>
            </a:r>
            <a:br>
              <a:rPr lang="en-US" dirty="0"/>
            </a:br>
            <a:r>
              <a:rPr lang="en-US" dirty="0"/>
              <a:t>into an Essay</a:t>
            </a:r>
          </a:p>
        </p:txBody>
      </p:sp>
      <p:cxnSp>
        <p:nvCxnSpPr>
          <p:cNvPr id="4" name="Straight Connector 3">
            <a:extLst>
              <a:ext uri="{FF2B5EF4-FFF2-40B4-BE49-F238E27FC236}">
                <a16:creationId xmlns:a16="http://schemas.microsoft.com/office/drawing/2014/main" id="{FB3A96D6-B7E0-7EE7-E038-83D956B442F9}"/>
              </a:ext>
            </a:extLst>
          </p:cNvPr>
          <p:cNvCxnSpPr>
            <a:cxnSpLocks/>
          </p:cNvCxnSpPr>
          <p:nvPr/>
        </p:nvCxnSpPr>
        <p:spPr>
          <a:xfrm flipH="1">
            <a:off x="4641574" y="5168347"/>
            <a:ext cx="4343400" cy="0"/>
          </a:xfrm>
          <a:prstGeom prst="line">
            <a:avLst/>
          </a:prstGeom>
          <a:ln w="38100"/>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289308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ABC02266-45F9-1F8A-23B1-64B93F911EB8}"/>
              </a:ext>
            </a:extLst>
          </p:cNvPr>
          <p:cNvSpPr txBox="1"/>
          <p:nvPr/>
        </p:nvSpPr>
        <p:spPr>
          <a:xfrm>
            <a:off x="1679712" y="1222512"/>
            <a:ext cx="9978887" cy="3416320"/>
          </a:xfrm>
          <a:prstGeom prst="rect">
            <a:avLst/>
          </a:prstGeom>
          <a:noFill/>
        </p:spPr>
        <p:txBody>
          <a:bodyPr wrap="square" rtlCol="0">
            <a:spAutoFit/>
          </a:bodyPr>
          <a:lstStyle/>
          <a:p>
            <a:r>
              <a:rPr lang="en-US" dirty="0"/>
              <a:t>Here is another example of a quote from an essay that includes discussion about a thwarted terrorist attack.  </a:t>
            </a:r>
          </a:p>
          <a:p>
            <a:endParaRPr lang="en-US" dirty="0"/>
          </a:p>
          <a:p>
            <a:r>
              <a:rPr lang="en-US" b="1" dirty="0"/>
              <a:t>Example:</a:t>
            </a:r>
          </a:p>
          <a:p>
            <a:endParaRPr lang="en-US" dirty="0"/>
          </a:p>
          <a:p>
            <a:r>
              <a:rPr lang="en-US" dirty="0">
                <a:solidFill>
                  <a:schemeClr val="accent1">
                    <a:lumMod val="75000"/>
                  </a:schemeClr>
                </a:solidFill>
              </a:rPr>
              <a:t>According to reports, the FBI walked through the rooms of the abandoned house and “find not only guns but material for the making of bombs” (Marker)</a:t>
            </a:r>
          </a:p>
          <a:p>
            <a:endParaRPr lang="en-US" dirty="0">
              <a:solidFill>
                <a:schemeClr val="accent1">
                  <a:lumMod val="75000"/>
                </a:schemeClr>
              </a:solidFill>
            </a:endParaRPr>
          </a:p>
          <a:p>
            <a:r>
              <a:rPr lang="en-US" dirty="0"/>
              <a:t>Do you see why this quote is not grammatically correct?</a:t>
            </a:r>
          </a:p>
          <a:p>
            <a:endParaRPr lang="en-US" dirty="0">
              <a:solidFill>
                <a:schemeClr val="accent1">
                  <a:lumMod val="75000"/>
                </a:schemeClr>
              </a:solidFill>
            </a:endParaRPr>
          </a:p>
          <a:p>
            <a:endParaRPr lang="en-US" dirty="0"/>
          </a:p>
          <a:p>
            <a:endParaRPr lang="en-US" dirty="0"/>
          </a:p>
        </p:txBody>
      </p:sp>
    </p:spTree>
    <p:extLst>
      <p:ext uri="{BB962C8B-B14F-4D97-AF65-F5344CB8AC3E}">
        <p14:creationId xmlns:p14="http://schemas.microsoft.com/office/powerpoint/2010/main" val="31113891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D9CFAC-BF1A-3EFF-2FAA-DD77AD0C2D88}"/>
              </a:ext>
            </a:extLst>
          </p:cNvPr>
          <p:cNvSpPr txBox="1"/>
          <p:nvPr/>
        </p:nvSpPr>
        <p:spPr>
          <a:xfrm>
            <a:off x="1969065" y="674074"/>
            <a:ext cx="9621078" cy="2585323"/>
          </a:xfrm>
          <a:prstGeom prst="rect">
            <a:avLst/>
          </a:prstGeom>
          <a:noFill/>
        </p:spPr>
        <p:txBody>
          <a:bodyPr wrap="square" rtlCol="0">
            <a:spAutoFit/>
          </a:bodyPr>
          <a:lstStyle/>
          <a:p>
            <a:r>
              <a:rPr lang="en-US" dirty="0"/>
              <a:t>Here is another example of a quote from an essay that does not flow into the sentence grammatically.</a:t>
            </a:r>
          </a:p>
          <a:p>
            <a:endParaRPr lang="en-US" dirty="0"/>
          </a:p>
          <a:p>
            <a:r>
              <a:rPr lang="en-US" b="1" dirty="0"/>
              <a:t>Example:</a:t>
            </a:r>
          </a:p>
          <a:p>
            <a:endParaRPr lang="en-US" dirty="0"/>
          </a:p>
          <a:p>
            <a:r>
              <a:rPr lang="en-US" dirty="0">
                <a:solidFill>
                  <a:schemeClr val="accent1">
                    <a:lumMod val="75000"/>
                  </a:schemeClr>
                </a:solidFill>
              </a:rPr>
              <a:t>“Because I recalled painful memories from my own childhood” (Drew 3) makes him more sympathetic to the plight of the young victims, according to the author. </a:t>
            </a:r>
          </a:p>
          <a:p>
            <a:endParaRPr lang="en-US" dirty="0">
              <a:solidFill>
                <a:schemeClr val="accent1">
                  <a:lumMod val="75000"/>
                </a:schemeClr>
              </a:solidFill>
            </a:endParaRPr>
          </a:p>
          <a:p>
            <a:r>
              <a:rPr lang="en-US" dirty="0"/>
              <a:t>This example uses inconsistent verb tense and points of view.</a:t>
            </a:r>
          </a:p>
        </p:txBody>
      </p:sp>
    </p:spTree>
    <p:extLst>
      <p:ext uri="{BB962C8B-B14F-4D97-AF65-F5344CB8AC3E}">
        <p14:creationId xmlns:p14="http://schemas.microsoft.com/office/powerpoint/2010/main" val="23007141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5356C87-C986-A520-1A4B-33855A8AB3F8}"/>
              </a:ext>
            </a:extLst>
          </p:cNvPr>
          <p:cNvSpPr txBox="1"/>
          <p:nvPr/>
        </p:nvSpPr>
        <p:spPr>
          <a:xfrm>
            <a:off x="2156791" y="751344"/>
            <a:ext cx="7494104" cy="4524315"/>
          </a:xfrm>
          <a:prstGeom prst="rect">
            <a:avLst/>
          </a:prstGeom>
          <a:noFill/>
        </p:spPr>
        <p:txBody>
          <a:bodyPr wrap="square" rtlCol="0">
            <a:spAutoFit/>
          </a:bodyPr>
          <a:lstStyle/>
          <a:p>
            <a:r>
              <a:rPr lang="en-US" dirty="0"/>
              <a:t>Quotes for this course, as noted, should be no longer than 3 typed lines. But sometimes you may find a passage that supports your ideas but is longer than this. In this case, you can select the section that is most relevant and omit other parts of the passage. Insert an ellipsis to show where words have been left out. An ellipsis looks like three three dots with a space between each</a:t>
            </a:r>
          </a:p>
          <a:p>
            <a:r>
              <a:rPr lang="en-US" dirty="0"/>
              <a:t> (. . .).</a:t>
            </a:r>
          </a:p>
          <a:p>
            <a:endParaRPr lang="en-US" dirty="0"/>
          </a:p>
          <a:p>
            <a:r>
              <a:rPr lang="en-US" dirty="0"/>
              <a:t>Here is an excerpt from a description of President Obama’s official portrait in the Smithsonian Museum. </a:t>
            </a:r>
          </a:p>
          <a:p>
            <a:endParaRPr lang="en-US" dirty="0"/>
          </a:p>
          <a:p>
            <a:r>
              <a:rPr lang="en-US" dirty="0">
                <a:solidFill>
                  <a:schemeClr val="accent1">
                    <a:lumMod val="75000"/>
                  </a:schemeClr>
                </a:solidFill>
              </a:rPr>
              <a:t>The official portrait of President Barack Obama by artist Kehinde Wiley depicts the President on a polished </a:t>
            </a:r>
            <a:r>
              <a:rPr lang="en-US" dirty="0" err="1">
                <a:solidFill>
                  <a:schemeClr val="accent1">
                    <a:lumMod val="75000"/>
                  </a:schemeClr>
                </a:solidFill>
              </a:rPr>
              <a:t>mahagony</a:t>
            </a:r>
            <a:r>
              <a:rPr lang="en-US" dirty="0">
                <a:solidFill>
                  <a:schemeClr val="accent1">
                    <a:lumMod val="75000"/>
                  </a:schemeClr>
                </a:solidFill>
              </a:rPr>
              <a:t> chair . . . positioned on a diagonal. . . while he turns his face to us” (National Portrait Gallery).</a:t>
            </a:r>
          </a:p>
          <a:p>
            <a:r>
              <a:rPr lang="en-US" dirty="0"/>
              <a:t> </a:t>
            </a:r>
          </a:p>
        </p:txBody>
      </p:sp>
    </p:spTree>
    <p:extLst>
      <p:ext uri="{BB962C8B-B14F-4D97-AF65-F5344CB8AC3E}">
        <p14:creationId xmlns:p14="http://schemas.microsoft.com/office/powerpoint/2010/main" val="29352705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4A9D6AD-737C-F6FC-2019-5A0309761BF4}"/>
              </a:ext>
            </a:extLst>
          </p:cNvPr>
          <p:cNvSpPr txBox="1"/>
          <p:nvPr/>
        </p:nvSpPr>
        <p:spPr>
          <a:xfrm>
            <a:off x="818612" y="844827"/>
            <a:ext cx="8925339" cy="3139321"/>
          </a:xfrm>
          <a:prstGeom prst="rect">
            <a:avLst/>
          </a:prstGeom>
          <a:noFill/>
        </p:spPr>
        <p:txBody>
          <a:bodyPr wrap="square" rtlCol="0">
            <a:spAutoFit/>
          </a:bodyPr>
          <a:lstStyle/>
          <a:p>
            <a:r>
              <a:rPr lang="en-US" dirty="0"/>
              <a:t>Do not overuse ellipses. It is hard for readers to wade through writing like this, which further describes President Obama’s official portrait.</a:t>
            </a:r>
          </a:p>
          <a:p>
            <a:endParaRPr lang="en-US" dirty="0"/>
          </a:p>
          <a:p>
            <a:r>
              <a:rPr lang="en-US" b="1" dirty="0"/>
              <a:t>Example: </a:t>
            </a:r>
          </a:p>
          <a:p>
            <a:endParaRPr lang="en-US" b="1" dirty="0"/>
          </a:p>
          <a:p>
            <a:r>
              <a:rPr lang="en-US" dirty="0">
                <a:solidFill>
                  <a:srgbClr val="C00000"/>
                </a:solidFill>
              </a:rPr>
              <a:t>“On the right, the leaves . . . Extend over his arm . . . appear to grow over his . . . shoes and . . . ankles . . . as well as  the . . . chair, making it difficult to tell how Obama is situated”</a:t>
            </a:r>
          </a:p>
          <a:p>
            <a:endParaRPr lang="en-US" dirty="0">
              <a:solidFill>
                <a:srgbClr val="C00000"/>
              </a:solidFill>
            </a:endParaRPr>
          </a:p>
          <a:p>
            <a:endParaRPr lang="en-US" dirty="0"/>
          </a:p>
          <a:p>
            <a:endParaRPr lang="en-US" dirty="0"/>
          </a:p>
        </p:txBody>
      </p:sp>
    </p:spTree>
    <p:extLst>
      <p:ext uri="{BB962C8B-B14F-4D97-AF65-F5344CB8AC3E}">
        <p14:creationId xmlns:p14="http://schemas.microsoft.com/office/powerpoint/2010/main" val="36200690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7C7B1C9-56BF-01EE-A485-4F6CB69C8014}"/>
              </a:ext>
            </a:extLst>
          </p:cNvPr>
          <p:cNvSpPr txBox="1"/>
          <p:nvPr/>
        </p:nvSpPr>
        <p:spPr>
          <a:xfrm>
            <a:off x="1613452" y="1151846"/>
            <a:ext cx="7808844" cy="4893647"/>
          </a:xfrm>
          <a:prstGeom prst="rect">
            <a:avLst/>
          </a:prstGeom>
          <a:noFill/>
        </p:spPr>
        <p:txBody>
          <a:bodyPr wrap="square" rtlCol="0">
            <a:spAutoFit/>
          </a:bodyPr>
          <a:lstStyle/>
          <a:p>
            <a:r>
              <a:rPr lang="en-US" dirty="0"/>
              <a:t>Often writers introduce a quote with phrases such as “according to”; “as explained in a recent article”; “In the words of . . .”; In a speech/talk/interview, the author stated. . .” </a:t>
            </a:r>
          </a:p>
          <a:p>
            <a:endParaRPr lang="en-US" dirty="0"/>
          </a:p>
          <a:p>
            <a:r>
              <a:rPr lang="en-US" b="1" dirty="0"/>
              <a:t>Examples:</a:t>
            </a:r>
          </a:p>
          <a:p>
            <a:endParaRPr lang="en-US" b="1" dirty="0"/>
          </a:p>
          <a:p>
            <a:r>
              <a:rPr lang="en-US" dirty="0">
                <a:solidFill>
                  <a:srgbClr val="C00000"/>
                </a:solidFill>
              </a:rPr>
              <a:t>According to a 2025 poll conducted by USA Today, “A third of U.S. adults reported experiencing extreme weather within the last year” (Lewison 5) </a:t>
            </a:r>
          </a:p>
          <a:p>
            <a:endParaRPr lang="en-US" dirty="0">
              <a:solidFill>
                <a:srgbClr val="C00000"/>
              </a:solidFill>
            </a:endParaRPr>
          </a:p>
          <a:p>
            <a:r>
              <a:rPr lang="en-US" dirty="0">
                <a:solidFill>
                  <a:srgbClr val="C00000"/>
                </a:solidFill>
              </a:rPr>
              <a:t>In a recent article, meteorologist Mark </a:t>
            </a:r>
            <a:r>
              <a:rPr lang="en-US" dirty="0" err="1">
                <a:solidFill>
                  <a:srgbClr val="C00000"/>
                </a:solidFill>
              </a:rPr>
              <a:t>Lewson</a:t>
            </a:r>
            <a:r>
              <a:rPr lang="en-US" dirty="0">
                <a:solidFill>
                  <a:srgbClr val="C00000"/>
                </a:solidFill>
              </a:rPr>
              <a:t> explained, “Scientists also measure the frequency and intensity of extreme weather events by the economic damage they cost” (72).</a:t>
            </a:r>
          </a:p>
          <a:p>
            <a:endParaRPr lang="en-US" dirty="0">
              <a:solidFill>
                <a:srgbClr val="C00000"/>
              </a:solidFill>
            </a:endParaRPr>
          </a:p>
          <a:p>
            <a:r>
              <a:rPr lang="en-US" sz="1400" b="1" dirty="0">
                <a:solidFill>
                  <a:srgbClr val="C00000"/>
                </a:solidFill>
              </a:rPr>
              <a:t>Note: </a:t>
            </a:r>
            <a:r>
              <a:rPr lang="en-US" sz="1400" dirty="0">
                <a:solidFill>
                  <a:srgbClr val="C00000"/>
                </a:solidFill>
              </a:rPr>
              <a:t>If you identify the source in your sentence, you do not have to repeat it in the in-text citation).</a:t>
            </a:r>
          </a:p>
          <a:p>
            <a:endParaRPr lang="en-US" sz="1400" dirty="0">
              <a:solidFill>
                <a:srgbClr val="FF0000"/>
              </a:solidFill>
            </a:endParaRPr>
          </a:p>
          <a:p>
            <a:endParaRPr lang="en-US" dirty="0">
              <a:solidFill>
                <a:srgbClr val="FF0000"/>
              </a:solidFill>
            </a:endParaRPr>
          </a:p>
        </p:txBody>
      </p:sp>
    </p:spTree>
    <p:extLst>
      <p:ext uri="{BB962C8B-B14F-4D97-AF65-F5344CB8AC3E}">
        <p14:creationId xmlns:p14="http://schemas.microsoft.com/office/powerpoint/2010/main" val="3988190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8AC3AEC-EB90-430B-BD96-64EF27305A96}"/>
              </a:ext>
            </a:extLst>
          </p:cNvPr>
          <p:cNvSpPr txBox="1"/>
          <p:nvPr/>
        </p:nvSpPr>
        <p:spPr>
          <a:xfrm>
            <a:off x="1970691" y="472965"/>
            <a:ext cx="6061839" cy="3416320"/>
          </a:xfrm>
          <a:prstGeom prst="rect">
            <a:avLst/>
          </a:prstGeom>
          <a:noFill/>
        </p:spPr>
        <p:txBody>
          <a:bodyPr wrap="square" rtlCol="0">
            <a:spAutoFit/>
          </a:bodyPr>
          <a:lstStyle/>
          <a:p>
            <a:endParaRPr lang="en-US" dirty="0"/>
          </a:p>
          <a:p>
            <a:endParaRPr lang="en-US" dirty="0"/>
          </a:p>
          <a:p>
            <a:r>
              <a:rPr lang="en-US" dirty="0"/>
              <a:t>If the quoted material is a full sentence, begin the quote with a capital letter. If the quoted material is part of a sentence, do not capitalize the first letter. </a:t>
            </a:r>
          </a:p>
          <a:p>
            <a:endParaRPr lang="en-US" dirty="0">
              <a:solidFill>
                <a:srgbClr val="FF0000"/>
              </a:solidFill>
            </a:endParaRPr>
          </a:p>
          <a:p>
            <a:r>
              <a:rPr lang="en-US" b="1" dirty="0"/>
              <a:t>Example:</a:t>
            </a:r>
          </a:p>
          <a:p>
            <a:endParaRPr lang="en-US" b="1" dirty="0"/>
          </a:p>
          <a:p>
            <a:r>
              <a:rPr lang="en-US" dirty="0">
                <a:solidFill>
                  <a:srgbClr val="C00000"/>
                </a:solidFill>
              </a:rPr>
              <a:t>In his article, Newson noted that he was referring to “the intense drought that struck the western half of the United States in 2022” (73)</a:t>
            </a:r>
          </a:p>
          <a:p>
            <a:endParaRPr lang="en-US" dirty="0">
              <a:solidFill>
                <a:srgbClr val="FF0000"/>
              </a:solidFill>
            </a:endParaRPr>
          </a:p>
        </p:txBody>
      </p:sp>
    </p:spTree>
    <p:extLst>
      <p:ext uri="{BB962C8B-B14F-4D97-AF65-F5344CB8AC3E}">
        <p14:creationId xmlns:p14="http://schemas.microsoft.com/office/powerpoint/2010/main" val="33952863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0B855C9-368B-D615-BC2A-41E5FBDDF360}"/>
              </a:ext>
            </a:extLst>
          </p:cNvPr>
          <p:cNvSpPr txBox="1"/>
          <p:nvPr/>
        </p:nvSpPr>
        <p:spPr>
          <a:xfrm>
            <a:off x="2136913" y="864704"/>
            <a:ext cx="8806070" cy="8125301"/>
          </a:xfrm>
          <a:prstGeom prst="rect">
            <a:avLst/>
          </a:prstGeom>
          <a:noFill/>
        </p:spPr>
        <p:txBody>
          <a:bodyPr wrap="square" rtlCol="0">
            <a:spAutoFit/>
          </a:bodyPr>
          <a:lstStyle/>
          <a:p>
            <a:r>
              <a:rPr lang="en-US" b="1" dirty="0"/>
              <a:t>Avoid clumsy introductions of quoted material. </a:t>
            </a:r>
            <a:r>
              <a:rPr lang="en-US" dirty="0"/>
              <a:t>If you write one sentence that  that introduces or sets up the quote, you can avoid clumsy phrasing.</a:t>
            </a:r>
          </a:p>
          <a:p>
            <a:endParaRPr lang="en-US" dirty="0"/>
          </a:p>
          <a:p>
            <a:r>
              <a:rPr lang="en-US" dirty="0"/>
              <a:t>Some clumsy introductions to be avoided include:</a:t>
            </a:r>
          </a:p>
          <a:p>
            <a:endParaRPr lang="en-US" dirty="0"/>
          </a:p>
          <a:p>
            <a:endParaRPr lang="en-US" dirty="0"/>
          </a:p>
          <a:p>
            <a:r>
              <a:rPr lang="en-US" dirty="0">
                <a:solidFill>
                  <a:srgbClr val="C00000"/>
                </a:solidFill>
              </a:rPr>
              <a:t>According to the article, the author stated, “ . . .”</a:t>
            </a:r>
          </a:p>
          <a:p>
            <a:endParaRPr lang="en-US" dirty="0">
              <a:solidFill>
                <a:srgbClr val="C00000"/>
              </a:solidFill>
            </a:endParaRPr>
          </a:p>
          <a:p>
            <a:endParaRPr lang="en-US" dirty="0">
              <a:solidFill>
                <a:srgbClr val="C00000"/>
              </a:solidFill>
            </a:endParaRPr>
          </a:p>
          <a:p>
            <a:r>
              <a:rPr lang="en-US" dirty="0">
                <a:solidFill>
                  <a:srgbClr val="C00000"/>
                </a:solidFill>
              </a:rPr>
              <a:t>As quoted in the text, “ . . .”</a:t>
            </a:r>
          </a:p>
          <a:p>
            <a:endParaRPr lang="en-US" dirty="0">
              <a:solidFill>
                <a:srgbClr val="C00000"/>
              </a:solidFill>
            </a:endParaRPr>
          </a:p>
          <a:p>
            <a:endParaRPr lang="en-US" dirty="0">
              <a:solidFill>
                <a:srgbClr val="C00000"/>
              </a:solidFill>
            </a:endParaRPr>
          </a:p>
          <a:p>
            <a:r>
              <a:rPr lang="en-US" dirty="0">
                <a:solidFill>
                  <a:srgbClr val="C00000"/>
                </a:solidFill>
              </a:rPr>
              <a:t>According to the research, it said . . .”</a:t>
            </a:r>
          </a:p>
          <a:p>
            <a:endParaRPr lang="en-US" dirty="0">
              <a:solidFill>
                <a:srgbClr val="C00000"/>
              </a:solidFill>
            </a:endParaRPr>
          </a:p>
          <a:p>
            <a:endParaRPr lang="en-US" dirty="0">
              <a:solidFill>
                <a:srgbClr val="C00000"/>
              </a:solidFill>
            </a:endParaRPr>
          </a:p>
          <a:p>
            <a:r>
              <a:rPr lang="en-US" dirty="0">
                <a:solidFill>
                  <a:srgbClr val="C00000"/>
                </a:solidFill>
              </a:rPr>
              <a:t>It said in the article . . . “</a:t>
            </a:r>
          </a:p>
          <a:p>
            <a:endParaRPr lang="en-US" dirty="0">
              <a:solidFill>
                <a:srgbClr val="FF0000"/>
              </a:solidFill>
            </a:endParaRPr>
          </a:p>
          <a:p>
            <a:endParaRPr lang="en-US" dirty="0">
              <a:solidFill>
                <a:schemeClr val="accent1">
                  <a:lumMod val="75000"/>
                </a:schemeClr>
              </a:solidFill>
            </a:endParaRP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36761686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E9AF9A5-E49F-CF71-05DC-3B8382F15F9D}"/>
              </a:ext>
            </a:extLst>
          </p:cNvPr>
          <p:cNvSpPr txBox="1"/>
          <p:nvPr/>
        </p:nvSpPr>
        <p:spPr>
          <a:xfrm>
            <a:off x="2014216" y="854765"/>
            <a:ext cx="9886122" cy="7294305"/>
          </a:xfrm>
          <a:prstGeom prst="rect">
            <a:avLst/>
          </a:prstGeom>
          <a:noFill/>
        </p:spPr>
        <p:txBody>
          <a:bodyPr wrap="square" rtlCol="0">
            <a:spAutoFit/>
          </a:bodyPr>
          <a:lstStyle/>
          <a:p>
            <a:r>
              <a:rPr lang="en-US" dirty="0"/>
              <a:t>Try to identify the title or credentials of the source in your introduction to the quote.</a:t>
            </a:r>
          </a:p>
          <a:p>
            <a:endParaRPr lang="en-US" dirty="0"/>
          </a:p>
          <a:p>
            <a:r>
              <a:rPr lang="en-US" b="1" dirty="0"/>
              <a:t>Examples:</a:t>
            </a:r>
          </a:p>
          <a:p>
            <a:endParaRPr lang="en-US" dirty="0"/>
          </a:p>
          <a:p>
            <a:r>
              <a:rPr lang="en-US" dirty="0">
                <a:solidFill>
                  <a:srgbClr val="C00000"/>
                </a:solidFill>
              </a:rPr>
              <a:t>According to Dr. Lee Kyung Kim, Professor of Medicine at Yale University, “Recently developed weight loss drugs have been shown to reduce body weight by more than 10 percent, which can be a factor in reducing obesity-related health problems” (14).</a:t>
            </a:r>
          </a:p>
          <a:p>
            <a:endParaRPr lang="en-US" dirty="0">
              <a:solidFill>
                <a:srgbClr val="C00000"/>
              </a:solidFill>
            </a:endParaRPr>
          </a:p>
          <a:p>
            <a:r>
              <a:rPr lang="en-US" dirty="0">
                <a:solidFill>
                  <a:srgbClr val="C00000"/>
                </a:solidFill>
              </a:rPr>
              <a:t>A recent article in </a:t>
            </a:r>
            <a:r>
              <a:rPr lang="en-US" i="1" dirty="0">
                <a:solidFill>
                  <a:srgbClr val="C00000"/>
                </a:solidFill>
              </a:rPr>
              <a:t>The Harvard Gazette </a:t>
            </a:r>
            <a:r>
              <a:rPr lang="en-US" dirty="0">
                <a:solidFill>
                  <a:srgbClr val="C00000"/>
                </a:solidFill>
              </a:rPr>
              <a:t>describes Bad Bunny’s music as “a fusion of trap, hip-hop, and elements from reggaeton, which is a type of hip-hop developed in Jamaica, Puerto Rico, and in the diaspora of Jamaicans and Puerto Ricans in the United States in the 1990s. (Mineo).</a:t>
            </a:r>
          </a:p>
          <a:p>
            <a:endParaRPr lang="en-US" dirty="0">
              <a:solidFill>
                <a:srgbClr val="C00000"/>
              </a:solidFill>
            </a:endParaRPr>
          </a:p>
          <a:p>
            <a:r>
              <a:rPr lang="en-US" dirty="0">
                <a:solidFill>
                  <a:srgbClr val="C00000"/>
                </a:solidFill>
              </a:rPr>
              <a:t>As defined by nurse and dietician Lauren Manaker, “superfoods” are those that contain “nutrient-dense ingredients that pack a punch when it comes to health benefits, often providing vitamins, minerals, antioxidants, or other properties that support overall wellness” (What Are Superfoods?).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1343216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B305451-0CAA-8BD3-B777-E19939A257B1}"/>
              </a:ext>
            </a:extLst>
          </p:cNvPr>
          <p:cNvSpPr txBox="1"/>
          <p:nvPr/>
        </p:nvSpPr>
        <p:spPr>
          <a:xfrm>
            <a:off x="1649897" y="934278"/>
            <a:ext cx="9591260" cy="6186309"/>
          </a:xfrm>
          <a:prstGeom prst="rect">
            <a:avLst/>
          </a:prstGeom>
          <a:noFill/>
        </p:spPr>
        <p:txBody>
          <a:bodyPr wrap="square" rtlCol="0">
            <a:spAutoFit/>
          </a:bodyPr>
          <a:lstStyle/>
          <a:p>
            <a:r>
              <a:rPr lang="en-US" b="1" dirty="0"/>
              <a:t>A few things to remember about inserting direct quotations into essays for ENG 101.</a:t>
            </a:r>
          </a:p>
          <a:p>
            <a:endParaRPr lang="en-US" dirty="0"/>
          </a:p>
          <a:p>
            <a:endParaRPr lang="en-US" dirty="0"/>
          </a:p>
          <a:p>
            <a:pPr marL="285750" indent="-285750">
              <a:buFont typeface="Arial" panose="020B0604020202020204" pitchFamily="34" charset="0"/>
              <a:buChar char="•"/>
            </a:pPr>
            <a:r>
              <a:rPr lang="en-US" dirty="0"/>
              <a:t>Quotes must be relevant to your thesis and the point you are making.</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Introduce the quote with a brief explanation/set-up so that it makes sense to the reader. Quotes can stand alone if your lead-in is clear.</a:t>
            </a:r>
          </a:p>
          <a:p>
            <a:endParaRPr lang="en-US" dirty="0"/>
          </a:p>
          <a:p>
            <a:pPr marL="285750" indent="-285750">
              <a:buFont typeface="Arial" panose="020B0604020202020204" pitchFamily="34" charset="0"/>
              <a:buChar char="•"/>
            </a:pPr>
            <a:r>
              <a:rPr lang="en-US" dirty="0"/>
              <a:t>Try to provide identifying information about the source in your introductory sentence (e.g. “According to Dr. Rachel Black, professor of Anatomy . . .” If you identify the source in the sentence, you do not have to repeat it in the citation. </a:t>
            </a:r>
          </a:p>
          <a:p>
            <a:endParaRPr lang="en-US" dirty="0"/>
          </a:p>
          <a:p>
            <a:pPr marL="285750" indent="-285750">
              <a:buFont typeface="Arial" panose="020B0604020202020204" pitchFamily="34" charset="0"/>
              <a:buChar char="•"/>
            </a:pPr>
            <a:r>
              <a:rPr lang="en-US" dirty="0"/>
              <a:t>Quotes that run into your sentence must work grammatically in terms of verb tense, point of view, and syntax.</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Quotes must be enclosed in quotation marks.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You must have a citation directly after the quoted material. This will be the author’s last (not first) name. If there is a page number, this should be included. Do not insert commas between the author’s name and the page number.</a:t>
            </a:r>
          </a:p>
          <a:p>
            <a:pPr marL="285750" indent="-285750">
              <a:buFont typeface="Arial" panose="020B0604020202020204" pitchFamily="34" charset="0"/>
              <a:buChar char="•"/>
            </a:pPr>
            <a:endParaRPr lang="en-US" dirty="0"/>
          </a:p>
          <a:p>
            <a:endParaRPr lang="en-US" dirty="0"/>
          </a:p>
        </p:txBody>
      </p:sp>
    </p:spTree>
    <p:extLst>
      <p:ext uri="{BB962C8B-B14F-4D97-AF65-F5344CB8AC3E}">
        <p14:creationId xmlns:p14="http://schemas.microsoft.com/office/powerpoint/2010/main" val="13686681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6E73187-FF04-0AFA-865A-443544990137}"/>
              </a:ext>
            </a:extLst>
          </p:cNvPr>
          <p:cNvSpPr txBox="1"/>
          <p:nvPr/>
        </p:nvSpPr>
        <p:spPr>
          <a:xfrm>
            <a:off x="2315688" y="1068778"/>
            <a:ext cx="9048998" cy="6740307"/>
          </a:xfrm>
          <a:prstGeom prst="rect">
            <a:avLst/>
          </a:prstGeom>
          <a:noFill/>
        </p:spPr>
        <p:txBody>
          <a:bodyPr wrap="square" rtlCol="0">
            <a:spAutoFit/>
          </a:bodyPr>
          <a:lstStyle/>
          <a:p>
            <a:r>
              <a:rPr lang="en-US" b="1" dirty="0"/>
              <a:t>                        A Note about What to Put in Your In-text Citation </a:t>
            </a:r>
          </a:p>
          <a:p>
            <a:endParaRPr lang="en-US" b="1" dirty="0"/>
          </a:p>
          <a:p>
            <a:endParaRPr lang="en-US" b="1" dirty="0"/>
          </a:p>
          <a:p>
            <a:r>
              <a:rPr lang="en-US" b="1" dirty="0"/>
              <a:t>Your in-text citation will always be the first word or phrase that appears in your Works Cited citation.  What would be the in-text citation for the following sources?</a:t>
            </a:r>
          </a:p>
          <a:p>
            <a:endParaRPr lang="en-US" b="1" dirty="0"/>
          </a:p>
          <a:p>
            <a:pPr algn="ctr"/>
            <a:r>
              <a:rPr lang="en-US" dirty="0"/>
              <a:t>Works Cited</a:t>
            </a:r>
          </a:p>
          <a:p>
            <a:endParaRPr lang="en-US" b="1" dirty="0"/>
          </a:p>
          <a:p>
            <a:pPr fontAlgn="base"/>
            <a:r>
              <a:rPr lang="en-US" dirty="0"/>
              <a:t>“Barack Obama.” </a:t>
            </a:r>
            <a:r>
              <a:rPr lang="en-US" i="1" dirty="0"/>
              <a:t>National Portrait Gallery</a:t>
            </a:r>
            <a:r>
              <a:rPr lang="en-US" dirty="0"/>
              <a:t>, 13 Sept. 2019,</a:t>
            </a:r>
            <a:br>
              <a:rPr lang="en-US" dirty="0"/>
            </a:br>
            <a:r>
              <a:rPr lang="en-US" dirty="0"/>
              <a:t>      </a:t>
            </a:r>
            <a:r>
              <a:rPr lang="en-US" dirty="0" err="1"/>
              <a:t>npg.si.edu</a:t>
            </a:r>
            <a:r>
              <a:rPr lang="en-US" dirty="0"/>
              <a:t>/learn/access-programs/verbal-description-tours/</a:t>
            </a:r>
            <a:r>
              <a:rPr lang="en-US" dirty="0" err="1"/>
              <a:t>barack-obama</a:t>
            </a:r>
            <a:r>
              <a:rPr lang="en-US" dirty="0"/>
              <a:t>. </a:t>
            </a:r>
            <a:endParaRPr lang="en-US" b="1" dirty="0"/>
          </a:p>
          <a:p>
            <a:endParaRPr lang="en-US" b="1" dirty="0"/>
          </a:p>
          <a:p>
            <a:pPr fontAlgn="base"/>
            <a:r>
              <a:rPr lang="en-US" dirty="0"/>
              <a:t>"Executive Compensation." </a:t>
            </a:r>
            <a:r>
              <a:rPr lang="en-US" i="1" dirty="0"/>
              <a:t>Gale Opposing Viewpoints Online Collection</a:t>
            </a:r>
            <a:r>
              <a:rPr lang="en-US" dirty="0"/>
              <a:t>, Gale, </a:t>
            </a:r>
            <a:br>
              <a:rPr lang="en-US" dirty="0"/>
            </a:br>
            <a:r>
              <a:rPr lang="en-US" dirty="0"/>
              <a:t>    2021. </a:t>
            </a:r>
            <a:r>
              <a:rPr lang="en-US" i="1" dirty="0"/>
              <a:t>Gale In Context: Opposing Viewpoints; </a:t>
            </a:r>
            <a:r>
              <a:rPr lang="en-US" i="1" dirty="0" err="1"/>
              <a:t>link.gale.com</a:t>
            </a:r>
            <a:r>
              <a:rPr lang="en-US" i="1" dirty="0"/>
              <a:t>/apps/doc.</a:t>
            </a:r>
          </a:p>
          <a:p>
            <a:pPr fontAlgn="base"/>
            <a:br>
              <a:rPr lang="en-US" dirty="0"/>
            </a:br>
            <a:r>
              <a:rPr lang="en-US" dirty="0"/>
              <a:t>Howarth, Mary. “Rediscovering the Power of Fairy Tales: They Help Children  </a:t>
            </a:r>
            <a:br>
              <a:rPr lang="en-US" dirty="0"/>
            </a:br>
            <a:r>
              <a:rPr lang="en-US" dirty="0"/>
              <a:t>   Understand Their Lives.” </a:t>
            </a:r>
            <a:r>
              <a:rPr lang="en-US" i="1" dirty="0"/>
              <a:t>Young Children</a:t>
            </a:r>
            <a:r>
              <a:rPr lang="en-US" dirty="0"/>
              <a:t>, vol. 45, no. 1, 1989, pp. 58–65. </a:t>
            </a:r>
            <a:r>
              <a:rPr lang="en-US" i="1" dirty="0"/>
              <a:t>JSTOR</a:t>
            </a:r>
            <a:r>
              <a:rPr lang="en-US" dirty="0"/>
              <a:t>,</a:t>
            </a:r>
          </a:p>
          <a:p>
            <a:pPr fontAlgn="base"/>
            <a:r>
              <a:rPr lang="en-US" dirty="0"/>
              <a:t>   </a:t>
            </a:r>
            <a:r>
              <a:rPr lang="en-US" dirty="0">
                <a:hlinkClick r:id="rId2"/>
              </a:rPr>
              <a:t>http://</a:t>
            </a:r>
            <a:r>
              <a:rPr lang="en-US" dirty="0" err="1">
                <a:hlinkClick r:id="rId2"/>
              </a:rPr>
              <a:t>www.jstor.org</a:t>
            </a:r>
            <a:r>
              <a:rPr lang="en-US" dirty="0">
                <a:hlinkClick r:id="rId2"/>
              </a:rPr>
              <a:t>/stable/42726264. Accessed 6 Aug. 2025</a:t>
            </a:r>
            <a:r>
              <a:rPr lang="en-US" dirty="0"/>
              <a:t>.</a:t>
            </a:r>
          </a:p>
          <a:p>
            <a:pPr fontAlgn="base"/>
            <a:endParaRPr lang="en-US" dirty="0"/>
          </a:p>
          <a:p>
            <a:pPr fontAlgn="base"/>
            <a:endParaRPr lang="en-US" b="1" dirty="0"/>
          </a:p>
          <a:p>
            <a:endParaRPr lang="en-US" b="1" dirty="0"/>
          </a:p>
          <a:p>
            <a:endParaRPr lang="en-US" b="1" dirty="0"/>
          </a:p>
          <a:p>
            <a:endParaRPr lang="en-US" b="1" dirty="0"/>
          </a:p>
          <a:p>
            <a:endParaRPr lang="en-US" b="1" dirty="0"/>
          </a:p>
        </p:txBody>
      </p:sp>
    </p:spTree>
    <p:extLst>
      <p:ext uri="{BB962C8B-B14F-4D97-AF65-F5344CB8AC3E}">
        <p14:creationId xmlns:p14="http://schemas.microsoft.com/office/powerpoint/2010/main" val="23409384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B07E73E-958B-211E-409A-4F491BD09F93}"/>
              </a:ext>
            </a:extLst>
          </p:cNvPr>
          <p:cNvSpPr txBox="1"/>
          <p:nvPr/>
        </p:nvSpPr>
        <p:spPr>
          <a:xfrm>
            <a:off x="2787720" y="1370614"/>
            <a:ext cx="7527533" cy="3693319"/>
          </a:xfrm>
          <a:prstGeom prst="rect">
            <a:avLst/>
          </a:prstGeom>
          <a:noFill/>
        </p:spPr>
        <p:txBody>
          <a:bodyPr wrap="square" rtlCol="0">
            <a:spAutoFit/>
          </a:bodyPr>
          <a:lstStyle/>
          <a:p>
            <a:r>
              <a:rPr lang="en-US" dirty="0"/>
              <a:t>In ENG 101, students must incorporate at least two direct quotes from outside sources into the </a:t>
            </a:r>
            <a:r>
              <a:rPr lang="en-US" i="1" dirty="0"/>
              <a:t>body</a:t>
            </a:r>
            <a:r>
              <a:rPr lang="en-US" dirty="0"/>
              <a:t> of each essay. The use of quotes helps support your thesis and adds interest and credibility to your essay.</a:t>
            </a:r>
          </a:p>
          <a:p>
            <a:endParaRPr lang="en-US" dirty="0"/>
          </a:p>
          <a:p>
            <a:r>
              <a:rPr lang="en-US" dirty="0"/>
              <a:t>There is a special art to incorporating quotations. The quote should flow into your essay smoothly and gracefully.</a:t>
            </a:r>
          </a:p>
          <a:p>
            <a:endParaRPr lang="en-US" dirty="0"/>
          </a:p>
          <a:p>
            <a:r>
              <a:rPr lang="en-US" dirty="0"/>
              <a:t>Note that for this course, quotes should be no longer than three typed lines.</a:t>
            </a:r>
          </a:p>
          <a:p>
            <a:endParaRPr lang="en-US" dirty="0"/>
          </a:p>
          <a:p>
            <a:r>
              <a:rPr lang="en-US" dirty="0"/>
              <a:t>The following slides give tips and examples for how to weave direct quotations into your work in an effective and artful way. </a:t>
            </a:r>
          </a:p>
        </p:txBody>
      </p:sp>
      <p:sp>
        <p:nvSpPr>
          <p:cNvPr id="3" name="TextBox 2">
            <a:extLst>
              <a:ext uri="{FF2B5EF4-FFF2-40B4-BE49-F238E27FC236}">
                <a16:creationId xmlns:a16="http://schemas.microsoft.com/office/drawing/2014/main" id="{F077CBD2-3DD7-477B-C78C-657B234AE7FE}"/>
              </a:ext>
            </a:extLst>
          </p:cNvPr>
          <p:cNvSpPr txBox="1"/>
          <p:nvPr/>
        </p:nvSpPr>
        <p:spPr>
          <a:xfrm>
            <a:off x="1401417" y="6351104"/>
            <a:ext cx="2435087" cy="261610"/>
          </a:xfrm>
          <a:prstGeom prst="rect">
            <a:avLst/>
          </a:prstGeom>
          <a:noFill/>
        </p:spPr>
        <p:txBody>
          <a:bodyPr wrap="square" rtlCol="0">
            <a:spAutoFit/>
          </a:bodyPr>
          <a:lstStyle/>
          <a:p>
            <a:r>
              <a:rPr lang="en-US" sz="1100" dirty="0"/>
              <a:t>Celeste Conway 2023</a:t>
            </a:r>
          </a:p>
        </p:txBody>
      </p:sp>
    </p:spTree>
    <p:extLst>
      <p:ext uri="{BB962C8B-B14F-4D97-AF65-F5344CB8AC3E}">
        <p14:creationId xmlns:p14="http://schemas.microsoft.com/office/powerpoint/2010/main" val="2078707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7C43304-6A17-A81F-A9AB-3BA66DF229E5}"/>
              </a:ext>
            </a:extLst>
          </p:cNvPr>
          <p:cNvSpPr txBox="1"/>
          <p:nvPr/>
        </p:nvSpPr>
        <p:spPr>
          <a:xfrm>
            <a:off x="3220278" y="1699591"/>
            <a:ext cx="6669157" cy="2585323"/>
          </a:xfrm>
          <a:prstGeom prst="rect">
            <a:avLst/>
          </a:prstGeom>
          <a:noFill/>
        </p:spPr>
        <p:txBody>
          <a:bodyPr wrap="square" rtlCol="0">
            <a:spAutoFit/>
          </a:bodyPr>
          <a:lstStyle/>
          <a:p>
            <a:pPr algn="ctr"/>
            <a:r>
              <a:rPr lang="en-US" sz="2400" dirty="0"/>
              <a:t>The use of direct quotations from experts/ authorities will help support your thesis, increase your credibility, and make your essay more compelling.</a:t>
            </a:r>
          </a:p>
          <a:p>
            <a:pPr algn="ctr"/>
            <a:endParaRPr lang="en-US" sz="2400" dirty="0"/>
          </a:p>
          <a:p>
            <a:pPr algn="ctr"/>
            <a:endParaRPr lang="en-US" sz="2400" dirty="0"/>
          </a:p>
          <a:p>
            <a:endParaRPr lang="en-US" dirty="0"/>
          </a:p>
        </p:txBody>
      </p:sp>
    </p:spTree>
    <p:extLst>
      <p:ext uri="{BB962C8B-B14F-4D97-AF65-F5344CB8AC3E}">
        <p14:creationId xmlns:p14="http://schemas.microsoft.com/office/powerpoint/2010/main" val="10336275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F9897CED-8478-C559-5DB2-CCBD511255DB}"/>
              </a:ext>
            </a:extLst>
          </p:cNvPr>
          <p:cNvSpPr txBox="1"/>
          <p:nvPr/>
        </p:nvSpPr>
        <p:spPr>
          <a:xfrm>
            <a:off x="2774116" y="477661"/>
            <a:ext cx="7426462" cy="7017306"/>
          </a:xfrm>
          <a:prstGeom prst="rect">
            <a:avLst/>
          </a:prstGeom>
          <a:noFill/>
        </p:spPr>
        <p:txBody>
          <a:bodyPr wrap="square" rtlCol="0">
            <a:spAutoFit/>
          </a:bodyPr>
          <a:lstStyle/>
          <a:p>
            <a:r>
              <a:rPr lang="en-US" dirty="0"/>
              <a:t>First, your chosen quote must support your ideas. It cannot be a random quote that is not relevant to your thesis and the points you are making.</a:t>
            </a:r>
          </a:p>
          <a:p>
            <a:endParaRPr lang="en-US" dirty="0"/>
          </a:p>
          <a:p>
            <a:r>
              <a:rPr lang="en-US" b="1" dirty="0"/>
              <a:t>Examples:</a:t>
            </a:r>
          </a:p>
          <a:p>
            <a:endParaRPr lang="en-US" dirty="0"/>
          </a:p>
          <a:p>
            <a:pPr marL="285750" indent="-285750">
              <a:buFont typeface="Arial" panose="020B0604020202020204" pitchFamily="34" charset="0"/>
              <a:buChar char="•"/>
            </a:pPr>
            <a:r>
              <a:rPr lang="en-US" dirty="0"/>
              <a:t>If you are arguing about the positive effects of social media, your selected quotes might illustrate how social media brings people together or enhances human connection that was not possible before.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If you are claiming that many video games desensitize players to violence, your selected quotes might reference studies that show changes in behavior after people play specific violent games.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If you are writing about negative effects of junk food, your selected quotes should point to research that shows harmful effects of this food on the body, such as obesity, heart disease, and hyperactivity. </a:t>
            </a:r>
          </a:p>
          <a:p>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0432876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DCC9683-5826-FD35-1B5D-B74421DAABAD}"/>
              </a:ext>
            </a:extLst>
          </p:cNvPr>
          <p:cNvSpPr txBox="1"/>
          <p:nvPr/>
        </p:nvSpPr>
        <p:spPr>
          <a:xfrm>
            <a:off x="2994660" y="1131570"/>
            <a:ext cx="8355330" cy="5078313"/>
          </a:xfrm>
          <a:prstGeom prst="rect">
            <a:avLst/>
          </a:prstGeom>
          <a:noFill/>
        </p:spPr>
        <p:txBody>
          <a:bodyPr wrap="square" rtlCol="0">
            <a:spAutoFit/>
          </a:bodyPr>
          <a:lstStyle/>
          <a:p>
            <a:r>
              <a:rPr lang="en-US" dirty="0"/>
              <a:t>You must introduce or set up your quote before including it in the essay. Without a brief set-up, the quote will not make sense to your reader.</a:t>
            </a:r>
          </a:p>
          <a:p>
            <a:endParaRPr lang="en-US" dirty="0"/>
          </a:p>
          <a:p>
            <a:r>
              <a:rPr lang="en-US" dirty="0"/>
              <a:t>In the following student sample, the writer’s claim is that e-cigarettes are just as unhealthy as regular ones. </a:t>
            </a:r>
          </a:p>
          <a:p>
            <a:endParaRPr lang="en-US" dirty="0"/>
          </a:p>
          <a:p>
            <a:endParaRPr lang="en-US" dirty="0"/>
          </a:p>
          <a:p>
            <a:r>
              <a:rPr lang="en-US" b="1" dirty="0"/>
              <a:t>Example:</a:t>
            </a:r>
          </a:p>
          <a:p>
            <a:endParaRPr lang="en-US" dirty="0"/>
          </a:p>
          <a:p>
            <a:r>
              <a:rPr lang="en-US" dirty="0">
                <a:solidFill>
                  <a:schemeClr val="accent1">
                    <a:lumMod val="75000"/>
                  </a:schemeClr>
                </a:solidFill>
              </a:rPr>
              <a:t>It is true that e-cigarettes emit fewer harmful toxins than regular cigarettes and give off less secondhand aerosol vapors. “However, according to the CDC, e-cigarettes are not harmless and and may expose bystanders to the same harmful toxins inhaled by users” (E-cigarettes and Vapor Products).  </a:t>
            </a:r>
          </a:p>
          <a:p>
            <a:endParaRPr lang="en-US" dirty="0"/>
          </a:p>
          <a:p>
            <a:r>
              <a:rPr lang="en-US" b="1" i="1" dirty="0"/>
              <a:t>Note: </a:t>
            </a:r>
            <a:r>
              <a:rPr lang="en-US" dirty="0"/>
              <a:t>Always remember to enclose your quote in quotation and include a citation. Notice that </a:t>
            </a:r>
            <a:r>
              <a:rPr lang="en-US" i="1" dirty="0"/>
              <a:t>only one period </a:t>
            </a:r>
            <a:r>
              <a:rPr lang="en-US" dirty="0"/>
              <a:t>is used, and it is placed </a:t>
            </a:r>
            <a:r>
              <a:rPr lang="en-US" i="1" dirty="0"/>
              <a:t>outside</a:t>
            </a:r>
            <a:r>
              <a:rPr lang="en-US" dirty="0"/>
              <a:t> the citation at the very end of the sentence. </a:t>
            </a:r>
          </a:p>
        </p:txBody>
      </p:sp>
    </p:spTree>
    <p:extLst>
      <p:ext uri="{BB962C8B-B14F-4D97-AF65-F5344CB8AC3E}">
        <p14:creationId xmlns:p14="http://schemas.microsoft.com/office/powerpoint/2010/main" val="1550733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4FDACCD-D9BC-B9B7-6797-8344A6E47B99}"/>
              </a:ext>
            </a:extLst>
          </p:cNvPr>
          <p:cNvSpPr txBox="1"/>
          <p:nvPr/>
        </p:nvSpPr>
        <p:spPr>
          <a:xfrm>
            <a:off x="2400300" y="1531620"/>
            <a:ext cx="9246870" cy="3416320"/>
          </a:xfrm>
          <a:prstGeom prst="rect">
            <a:avLst/>
          </a:prstGeom>
          <a:noFill/>
        </p:spPr>
        <p:txBody>
          <a:bodyPr wrap="square" rtlCol="0">
            <a:spAutoFit/>
          </a:bodyPr>
          <a:lstStyle/>
          <a:p>
            <a:r>
              <a:rPr lang="en-US" dirty="0"/>
              <a:t>Here is another sample of a graceful set-up in an essay that explores the effects of post-traumatic stress disorder(PTSD). </a:t>
            </a:r>
          </a:p>
          <a:p>
            <a:endParaRPr lang="en-US" dirty="0"/>
          </a:p>
          <a:p>
            <a:endParaRPr lang="en-US" dirty="0"/>
          </a:p>
          <a:p>
            <a:r>
              <a:rPr lang="en-US" b="1" dirty="0"/>
              <a:t>Example:</a:t>
            </a:r>
          </a:p>
          <a:p>
            <a:endParaRPr lang="en-US" dirty="0"/>
          </a:p>
          <a:p>
            <a:r>
              <a:rPr lang="en-US" dirty="0">
                <a:solidFill>
                  <a:schemeClr val="accent1">
                    <a:lumMod val="75000"/>
                  </a:schemeClr>
                </a:solidFill>
              </a:rPr>
              <a:t>Post-traumatic stress is often associated with combat veterans, but the condition can affect anyone. “The National Center for PTSD states that about 60 percent of men and 50 percent of women will experience at least one traumatic event during their lifetimes” (Post-traumatic Stress Disorder). </a:t>
            </a:r>
          </a:p>
          <a:p>
            <a:endParaRPr lang="en-US" dirty="0"/>
          </a:p>
          <a:p>
            <a:endParaRPr lang="en-US" dirty="0"/>
          </a:p>
        </p:txBody>
      </p:sp>
    </p:spTree>
    <p:extLst>
      <p:ext uri="{BB962C8B-B14F-4D97-AF65-F5344CB8AC3E}">
        <p14:creationId xmlns:p14="http://schemas.microsoft.com/office/powerpoint/2010/main" val="1582909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805ACFE-5C50-2D57-C18E-EE409F975EEE}"/>
              </a:ext>
            </a:extLst>
          </p:cNvPr>
          <p:cNvSpPr txBox="1"/>
          <p:nvPr/>
        </p:nvSpPr>
        <p:spPr>
          <a:xfrm>
            <a:off x="2017643" y="1490870"/>
            <a:ext cx="8416042" cy="3139321"/>
          </a:xfrm>
          <a:prstGeom prst="rect">
            <a:avLst/>
          </a:prstGeom>
          <a:noFill/>
        </p:spPr>
        <p:txBody>
          <a:bodyPr wrap="square" rtlCol="0">
            <a:spAutoFit/>
          </a:bodyPr>
          <a:lstStyle/>
          <a:p>
            <a:r>
              <a:rPr lang="en-US" dirty="0"/>
              <a:t>Here is another example of a smooth lead-in to a quote from an essay about the use of performance enhancing drugs in professional sports. </a:t>
            </a:r>
          </a:p>
          <a:p>
            <a:endParaRPr lang="en-US" b="1" dirty="0"/>
          </a:p>
          <a:p>
            <a:r>
              <a:rPr lang="en-US" b="1" dirty="0"/>
              <a:t>Example:</a:t>
            </a:r>
          </a:p>
          <a:p>
            <a:endParaRPr lang="en-US" dirty="0"/>
          </a:p>
          <a:p>
            <a:endParaRPr lang="en-US" dirty="0"/>
          </a:p>
          <a:p>
            <a:r>
              <a:rPr lang="en-US" dirty="0">
                <a:solidFill>
                  <a:schemeClr val="accent1">
                    <a:lumMod val="75000"/>
                  </a:schemeClr>
                </a:solidFill>
              </a:rPr>
              <a:t>Many sports organizations have lobbied for increased drug testing of athletes, but some athletes and suppliers of performance-enhancing drugs have found their way around testing. “For example, designer anabolic steroids that can avoid detection are continually being introduced” (Drugs and Athletes). </a:t>
            </a:r>
          </a:p>
        </p:txBody>
      </p:sp>
    </p:spTree>
    <p:extLst>
      <p:ext uri="{BB962C8B-B14F-4D97-AF65-F5344CB8AC3E}">
        <p14:creationId xmlns:p14="http://schemas.microsoft.com/office/powerpoint/2010/main" val="7080239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006EF990-AF65-FD9E-A7D8-7A7A35AC66B7}"/>
              </a:ext>
            </a:extLst>
          </p:cNvPr>
          <p:cNvSpPr txBox="1"/>
          <p:nvPr/>
        </p:nvSpPr>
        <p:spPr>
          <a:xfrm>
            <a:off x="1921791" y="1193369"/>
            <a:ext cx="9453966" cy="3970318"/>
          </a:xfrm>
          <a:prstGeom prst="rect">
            <a:avLst/>
          </a:prstGeom>
          <a:noFill/>
        </p:spPr>
        <p:txBody>
          <a:bodyPr wrap="square" rtlCol="0">
            <a:spAutoFit/>
          </a:bodyPr>
          <a:lstStyle/>
          <a:p>
            <a:r>
              <a:rPr lang="en-US" dirty="0"/>
              <a:t>Some writers like to run the selected quote into the body of their text. This can be effective, but it takes a certain skill at writing, grammar, and punctuation. </a:t>
            </a:r>
          </a:p>
          <a:p>
            <a:endParaRPr lang="en-US" dirty="0"/>
          </a:p>
          <a:p>
            <a:r>
              <a:rPr lang="en-US" dirty="0"/>
              <a:t>This is an excerpt from an article about paranormal phenomena.</a:t>
            </a:r>
          </a:p>
          <a:p>
            <a:endParaRPr lang="en-US" dirty="0"/>
          </a:p>
          <a:p>
            <a:endParaRPr lang="en-US" dirty="0"/>
          </a:p>
          <a:p>
            <a:r>
              <a:rPr lang="en-US" b="1" dirty="0"/>
              <a:t>Example:</a:t>
            </a:r>
          </a:p>
          <a:p>
            <a:endParaRPr lang="en-US" dirty="0"/>
          </a:p>
          <a:p>
            <a:r>
              <a:rPr lang="en-US" dirty="0">
                <a:solidFill>
                  <a:schemeClr val="accent1">
                    <a:lumMod val="75000"/>
                  </a:schemeClr>
                </a:solidFill>
              </a:rPr>
              <a:t>Paranormal beliefs often provide explanations for phenomena science has been unable to substantiate, and many such events “are rooted in traditional beliefs, such as the presence of ghosts or angels” (Berenson).</a:t>
            </a:r>
          </a:p>
          <a:p>
            <a:r>
              <a:rPr lang="en-US" dirty="0">
                <a:solidFill>
                  <a:schemeClr val="accent1">
                    <a:lumMod val="75000"/>
                  </a:schemeClr>
                </a:solidFill>
              </a:rPr>
              <a:t> </a:t>
            </a:r>
          </a:p>
          <a:p>
            <a:endParaRPr lang="en-US" dirty="0"/>
          </a:p>
          <a:p>
            <a:endParaRPr lang="en-US" dirty="0"/>
          </a:p>
        </p:txBody>
      </p:sp>
    </p:spTree>
    <p:extLst>
      <p:ext uri="{BB962C8B-B14F-4D97-AF65-F5344CB8AC3E}">
        <p14:creationId xmlns:p14="http://schemas.microsoft.com/office/powerpoint/2010/main" val="32243890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77A4721-A3FB-4C02-79BD-9F7F7C48D048}"/>
              </a:ext>
            </a:extLst>
          </p:cNvPr>
          <p:cNvSpPr txBox="1"/>
          <p:nvPr/>
        </p:nvSpPr>
        <p:spPr>
          <a:xfrm>
            <a:off x="1689652" y="1202635"/>
            <a:ext cx="9234070" cy="3416320"/>
          </a:xfrm>
          <a:prstGeom prst="rect">
            <a:avLst/>
          </a:prstGeom>
          <a:noFill/>
        </p:spPr>
        <p:txBody>
          <a:bodyPr wrap="square" rtlCol="0">
            <a:spAutoFit/>
          </a:bodyPr>
          <a:lstStyle/>
          <a:p>
            <a:r>
              <a:rPr lang="en-US" dirty="0"/>
              <a:t>Here is another example of a quote being run into the text of the essay.</a:t>
            </a:r>
          </a:p>
          <a:p>
            <a:endParaRPr lang="en-US" dirty="0"/>
          </a:p>
          <a:p>
            <a:r>
              <a:rPr lang="en-US" dirty="0"/>
              <a:t>In this essay, the writer is discussing the manufacturing of decorative glitter.</a:t>
            </a:r>
          </a:p>
          <a:p>
            <a:endParaRPr lang="en-US" b="1" dirty="0"/>
          </a:p>
          <a:p>
            <a:r>
              <a:rPr lang="en-US" b="1" dirty="0"/>
              <a:t>Example:</a:t>
            </a:r>
          </a:p>
          <a:p>
            <a:endParaRPr lang="en-US" dirty="0"/>
          </a:p>
          <a:p>
            <a:r>
              <a:rPr lang="en-US" dirty="0">
                <a:solidFill>
                  <a:schemeClr val="accent1">
                    <a:lumMod val="75000"/>
                  </a:schemeClr>
                </a:solidFill>
              </a:rPr>
              <a:t>It seems that everyone likes glitter. Psychologists explain that it may be a human attraction to things that sparkle, which may be related to “an innate need to seek out fresh water” (Weaver 6).  </a:t>
            </a:r>
          </a:p>
          <a:p>
            <a:endParaRPr lang="en-US" dirty="0">
              <a:solidFill>
                <a:schemeClr val="accent1">
                  <a:lumMod val="75000"/>
                </a:schemeClr>
              </a:solidFill>
            </a:endParaRPr>
          </a:p>
          <a:p>
            <a:r>
              <a:rPr lang="en-US" b="1" i="1" dirty="0"/>
              <a:t>Note: </a:t>
            </a:r>
            <a:r>
              <a:rPr lang="en-US" dirty="0"/>
              <a:t>If the article has page number, include this after the author’s last name. Do not insert a comma).</a:t>
            </a:r>
          </a:p>
        </p:txBody>
      </p:sp>
    </p:spTree>
    <p:extLst>
      <p:ext uri="{BB962C8B-B14F-4D97-AF65-F5344CB8AC3E}">
        <p14:creationId xmlns:p14="http://schemas.microsoft.com/office/powerpoint/2010/main" val="33869406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A8D0734-A10B-C138-93DC-98A8BC68BE0A}"/>
              </a:ext>
            </a:extLst>
          </p:cNvPr>
          <p:cNvSpPr txBox="1"/>
          <p:nvPr/>
        </p:nvSpPr>
        <p:spPr>
          <a:xfrm>
            <a:off x="2295939" y="864703"/>
            <a:ext cx="9163878" cy="5078313"/>
          </a:xfrm>
          <a:prstGeom prst="rect">
            <a:avLst/>
          </a:prstGeom>
          <a:noFill/>
        </p:spPr>
        <p:txBody>
          <a:bodyPr wrap="square" rtlCol="0">
            <a:spAutoFit/>
          </a:bodyPr>
          <a:lstStyle/>
          <a:p>
            <a:r>
              <a:rPr lang="en-US" dirty="0"/>
              <a:t>Sometimes, however, a writer might run a quotation into an essay in a way that does not work grammatically. </a:t>
            </a:r>
          </a:p>
          <a:p>
            <a:endParaRPr lang="en-US" dirty="0"/>
          </a:p>
          <a:p>
            <a:r>
              <a:rPr lang="en-US" dirty="0"/>
              <a:t>Here is an example from an essay teen drug use in which the quoted material does not work grammatically. </a:t>
            </a:r>
          </a:p>
          <a:p>
            <a:endParaRPr lang="en-US" dirty="0"/>
          </a:p>
          <a:p>
            <a:r>
              <a:rPr lang="en-US" b="1" dirty="0"/>
              <a:t>Example:</a:t>
            </a:r>
          </a:p>
          <a:p>
            <a:endParaRPr lang="en-US" dirty="0"/>
          </a:p>
          <a:p>
            <a:r>
              <a:rPr lang="en-US" dirty="0">
                <a:solidFill>
                  <a:schemeClr val="accent1">
                    <a:lumMod val="75000"/>
                  </a:schemeClr>
                </a:solidFill>
              </a:rPr>
              <a:t>According to psychologists, teens sometimes feel pressure to try drugs because “many of the people around us used them” (Parker 2).</a:t>
            </a:r>
          </a:p>
          <a:p>
            <a:endParaRPr lang="en-US" dirty="0">
              <a:solidFill>
                <a:schemeClr val="accent1">
                  <a:lumMod val="75000"/>
                </a:schemeClr>
              </a:solidFill>
            </a:endParaRPr>
          </a:p>
          <a:p>
            <a:endParaRPr lang="en-US" dirty="0"/>
          </a:p>
          <a:p>
            <a:r>
              <a:rPr lang="en-US" dirty="0"/>
              <a:t>In this example, the text of the essay is in present verb tense, but the quotation is in past verb tense. In addition, the point of view shifts with the word “us.”</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244640877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597</TotalTime>
  <Words>2001</Words>
  <Application>Microsoft Macintosh PowerPoint</Application>
  <PresentationFormat>Widescreen</PresentationFormat>
  <Paragraphs>190</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Century Gothic</vt:lpstr>
      <vt:lpstr>Wingdings 3</vt:lpstr>
      <vt:lpstr>Wisp</vt:lpstr>
      <vt:lpstr>How to Insert Quotes  into an Essay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Insert Quotes  into a Literary Essay</dc:title>
  <dc:creator>Celeste Conway</dc:creator>
  <cp:lastModifiedBy>Celeste Conway</cp:lastModifiedBy>
  <cp:revision>29</cp:revision>
  <dcterms:created xsi:type="dcterms:W3CDTF">2023-03-12T14:26:28Z</dcterms:created>
  <dcterms:modified xsi:type="dcterms:W3CDTF">2026-02-07T20:15:59Z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fa1855b2-0a05-4494-a903-f3f23f3f98e0_Enabled">
    <vt:lpwstr>true</vt:lpwstr>
  </property>
  <property fmtid="{D5CDD505-2E9C-101B-9397-08002B2CF9AE}" pid="3" name="MSIP_Label_fa1855b2-0a05-4494-a903-f3f23f3f98e0_SetDate">
    <vt:lpwstr>2023-03-12T15:02:58Z</vt:lpwstr>
  </property>
  <property fmtid="{D5CDD505-2E9C-101B-9397-08002B2CF9AE}" pid="4" name="MSIP_Label_fa1855b2-0a05-4494-a903-f3f23f3f98e0_Method">
    <vt:lpwstr>Standard</vt:lpwstr>
  </property>
  <property fmtid="{D5CDD505-2E9C-101B-9397-08002B2CF9AE}" pid="5" name="MSIP_Label_fa1855b2-0a05-4494-a903-f3f23f3f98e0_Name">
    <vt:lpwstr>defa4170-0d19-0005-0004-bc88714345d2</vt:lpwstr>
  </property>
  <property fmtid="{D5CDD505-2E9C-101B-9397-08002B2CF9AE}" pid="6" name="MSIP_Label_fa1855b2-0a05-4494-a903-f3f23f3f98e0_SiteId">
    <vt:lpwstr>6f60f0b3-5f06-4e09-9715-989dba8cc7d8</vt:lpwstr>
  </property>
  <property fmtid="{D5CDD505-2E9C-101B-9397-08002B2CF9AE}" pid="7" name="MSIP_Label_fa1855b2-0a05-4494-a903-f3f23f3f98e0_ActionId">
    <vt:lpwstr>20a53905-7476-4927-9e0f-92320f3a03d7</vt:lpwstr>
  </property>
  <property fmtid="{D5CDD505-2E9C-101B-9397-08002B2CF9AE}" pid="8" name="MSIP_Label_fa1855b2-0a05-4494-a903-f3f23f3f98e0_ContentBits">
    <vt:lpwstr>0</vt:lpwstr>
  </property>
</Properties>
</file>