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9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3" r:id="rId8"/>
    <p:sldId id="262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208"/>
  </p:normalViewPr>
  <p:slideViewPr>
    <p:cSldViewPr snapToGrid="0" snapToObjects="1">
      <p:cViewPr varScale="1">
        <p:scale>
          <a:sx n="118" d="100"/>
          <a:sy n="118" d="100"/>
        </p:scale>
        <p:origin x="148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7CB4177-B789-C746-803D-960AED21EBBB}" type="datetimeFigureOut">
              <a:rPr lang="en-US" smtClean="0"/>
              <a:t>1/26/21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304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4177-B789-C746-803D-960AED21EBBB}" type="datetimeFigureOut">
              <a:rPr lang="en-US" smtClean="0"/>
              <a:t>1/26/21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85082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7CB4177-B789-C746-803D-960AED21EBBB}" type="datetimeFigureOut">
              <a:rPr lang="en-US" smtClean="0"/>
              <a:t>1/26/21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555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4177-B789-C746-803D-960AED21EBBB}" type="datetimeFigureOut">
              <a:rPr lang="en-US" smtClean="0"/>
              <a:t>1/26/21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03756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4177-B789-C746-803D-960AED21EBBB}" type="datetimeFigureOut">
              <a:rPr lang="en-US" smtClean="0"/>
              <a:t>1/26/21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04826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4177-B789-C746-803D-960AED21EBBB}" type="datetimeFigureOut">
              <a:rPr lang="en-US" smtClean="0"/>
              <a:t>1/26/21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88699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4177-B789-C746-803D-960AED21EBBB}" type="datetimeFigureOut">
              <a:rPr lang="en-US" smtClean="0"/>
              <a:t>1/26/21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660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4177-B789-C746-803D-960AED21EBBB}" type="datetimeFigureOut">
              <a:rPr lang="en-US" smtClean="0"/>
              <a:t>1/26/21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9751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4177-B789-C746-803D-960AED21EBBB}" type="datetimeFigureOut">
              <a:rPr lang="en-US" smtClean="0"/>
              <a:t>1/26/21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1681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4177-B789-C746-803D-960AED21EBBB}" type="datetimeFigureOut">
              <a:rPr lang="en-US" smtClean="0"/>
              <a:t>1/26/21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284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4177-B789-C746-803D-960AED21EBBB}" type="datetimeFigureOut">
              <a:rPr lang="en-US" smtClean="0"/>
              <a:t>1/26/21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833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17CB4177-B789-C746-803D-960AED21EBBB}" type="datetimeFigureOut">
              <a:rPr lang="en-US" smtClean="0"/>
              <a:t>1/26/21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730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89B7F89-2D1C-164C-A4AD-282DEDE209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Keynesian Consumption Function</a:t>
            </a:r>
          </a:p>
          <a:p>
            <a:endParaRPr lang="en-US" dirty="0"/>
          </a:p>
          <a:p>
            <a:r>
              <a:rPr lang="en-US" dirty="0"/>
              <a:t>Savings Decisions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758EF7-6FF4-6C4C-844B-8FB5242D1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029" y="2052960"/>
            <a:ext cx="6498771" cy="1828800"/>
          </a:xfrm>
        </p:spPr>
        <p:txBody>
          <a:bodyPr/>
          <a:lstStyle/>
          <a:p>
            <a:r>
              <a:rPr lang="en-US" dirty="0"/>
              <a:t>Week 6 </a:t>
            </a:r>
            <a:br>
              <a:rPr lang="en-US" dirty="0"/>
            </a:br>
            <a:r>
              <a:rPr lang="en-US" dirty="0"/>
              <a:t>Consumption &amp; Saving</a:t>
            </a:r>
          </a:p>
        </p:txBody>
      </p:sp>
    </p:spTree>
    <p:extLst>
      <p:ext uri="{BB962C8B-B14F-4D97-AF65-F5344CB8AC3E}">
        <p14:creationId xmlns:p14="http://schemas.microsoft.com/office/powerpoint/2010/main" val="1357457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text, whiteboard&#10;&#10;Description automatically generated">
            <a:extLst>
              <a:ext uri="{FF2B5EF4-FFF2-40B4-BE49-F238E27FC236}">
                <a16:creationId xmlns:a16="http://schemas.microsoft.com/office/drawing/2014/main" id="{49F50F8C-DD2D-444B-82F0-6EBB95CDC1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749"/>
          <a:stretch/>
        </p:blipFill>
        <p:spPr>
          <a:xfrm rot="5400000">
            <a:off x="904237" y="2504551"/>
            <a:ext cx="7334785" cy="5591404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30F4D5E-BE99-8744-A9A2-DF296D081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Keynesian Consumption </a:t>
            </a:r>
            <a:r>
              <a:rPr lang="en-US" dirty="0" err="1"/>
              <a:t>Fuction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008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text, whiteboard&#10;&#10;Description automatically generated">
            <a:extLst>
              <a:ext uri="{FF2B5EF4-FFF2-40B4-BE49-F238E27FC236}">
                <a16:creationId xmlns:a16="http://schemas.microsoft.com/office/drawing/2014/main" id="{49F50F8C-DD2D-444B-82F0-6EBB95CDC1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749"/>
          <a:stretch/>
        </p:blipFill>
        <p:spPr>
          <a:xfrm rot="5400000">
            <a:off x="904237" y="2504551"/>
            <a:ext cx="7334785" cy="5591404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30F4D5E-BE99-8744-A9A2-DF296D081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Keynesian Consumption </a:t>
            </a:r>
            <a:r>
              <a:rPr lang="en-US" dirty="0" err="1"/>
              <a:t>Fuction</a:t>
            </a:r>
            <a:endParaRPr lang="en-US" dirty="0"/>
          </a:p>
        </p:txBody>
      </p:sp>
      <p:pic>
        <p:nvPicPr>
          <p:cNvPr id="4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6AB1EFE8-3273-9444-8149-8E9618C82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810202" y="2598585"/>
            <a:ext cx="7725795" cy="5794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907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17D035-B688-1844-91BC-7AB1C0729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Keynesian Consumption Function</a:t>
            </a:r>
          </a:p>
        </p:txBody>
      </p:sp>
      <p:pic>
        <p:nvPicPr>
          <p:cNvPr id="9" name="Content Placeholder 8" descr="A picture containing text, whiteboard&#10;&#10;Description automatically generated">
            <a:extLst>
              <a:ext uri="{FF2B5EF4-FFF2-40B4-BE49-F238E27FC236}">
                <a16:creationId xmlns:a16="http://schemas.microsoft.com/office/drawing/2014/main" id="{EC2A42DB-BBA7-F242-8B58-DBF8FD9B9D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9346"/>
          <a:stretch/>
        </p:blipFill>
        <p:spPr>
          <a:xfrm rot="5400000">
            <a:off x="1694153" y="2140608"/>
            <a:ext cx="5754953" cy="4761223"/>
          </a:xfrm>
        </p:spPr>
      </p:pic>
    </p:spTree>
    <p:extLst>
      <p:ext uri="{BB962C8B-B14F-4D97-AF65-F5344CB8AC3E}">
        <p14:creationId xmlns:p14="http://schemas.microsoft.com/office/powerpoint/2010/main" val="1613253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text, whiteboard&#10;&#10;Description automatically generated">
            <a:extLst>
              <a:ext uri="{FF2B5EF4-FFF2-40B4-BE49-F238E27FC236}">
                <a16:creationId xmlns:a16="http://schemas.microsoft.com/office/drawing/2014/main" id="{988DCFC7-B88C-BB4C-B498-E0411B04C6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9319" r="3868"/>
          <a:stretch/>
        </p:blipFill>
        <p:spPr>
          <a:xfrm rot="5400000">
            <a:off x="2115529" y="1992241"/>
            <a:ext cx="5050970" cy="4332205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8CD704C-BF89-CB45-ACCE-25E297535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Keynesian Consumption Function</a:t>
            </a:r>
          </a:p>
        </p:txBody>
      </p:sp>
    </p:spTree>
    <p:extLst>
      <p:ext uri="{BB962C8B-B14F-4D97-AF65-F5344CB8AC3E}">
        <p14:creationId xmlns:p14="http://schemas.microsoft.com/office/powerpoint/2010/main" val="1659333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76FEDE7-D016-994A-B065-DBA1E0B3F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Saving Decisions</a:t>
            </a:r>
            <a:br>
              <a:rPr lang="en-US" dirty="0"/>
            </a:br>
            <a:r>
              <a:rPr lang="en-US" dirty="0"/>
              <a:t>*consider for yourself*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B8D0D77-CC97-0340-8AC1-7851BAFEF9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Do you save?</a:t>
            </a:r>
          </a:p>
          <a:p>
            <a:r>
              <a:rPr lang="en-US" sz="3600" dirty="0"/>
              <a:t>Why or why not?</a:t>
            </a:r>
          </a:p>
          <a:p>
            <a:pPr marL="45720" indent="0">
              <a:buNone/>
            </a:pPr>
            <a:endParaRPr lang="en-US" sz="3600" dirty="0"/>
          </a:p>
          <a:p>
            <a:r>
              <a:rPr lang="en-US" sz="3600" dirty="0"/>
              <a:t>If you do save (or if you did save) how would you decide how much money to save?</a:t>
            </a:r>
          </a:p>
        </p:txBody>
      </p:sp>
    </p:spTree>
    <p:extLst>
      <p:ext uri="{BB962C8B-B14F-4D97-AF65-F5344CB8AC3E}">
        <p14:creationId xmlns:p14="http://schemas.microsoft.com/office/powerpoint/2010/main" val="4193207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ece of paper with writing on it&#10;&#10;Description automatically generated with medium confidence">
            <a:extLst>
              <a:ext uri="{FF2B5EF4-FFF2-40B4-BE49-F238E27FC236}">
                <a16:creationId xmlns:a16="http://schemas.microsoft.com/office/drawing/2014/main" id="{71B88BA5-D26E-064D-A749-FF9BEFE41F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968" t="6910" r="4390" b="6800"/>
          <a:stretch/>
        </p:blipFill>
        <p:spPr>
          <a:xfrm rot="5400000">
            <a:off x="2051729" y="2387943"/>
            <a:ext cx="5040541" cy="3559627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76FEDE7-D016-994A-B065-DBA1E0B3F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Saving Decisions</a:t>
            </a:r>
            <a:br>
              <a:rPr lang="en-US" dirty="0"/>
            </a:br>
            <a:r>
              <a:rPr lang="en-US" dirty="0"/>
              <a:t>Keynesian Vs. Neoclassical</a:t>
            </a:r>
          </a:p>
        </p:txBody>
      </p:sp>
    </p:spTree>
    <p:extLst>
      <p:ext uri="{BB962C8B-B14F-4D97-AF65-F5344CB8AC3E}">
        <p14:creationId xmlns:p14="http://schemas.microsoft.com/office/powerpoint/2010/main" val="14288109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834CE519-213F-974D-813C-656E138872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17045" y="1621971"/>
            <a:ext cx="6749144" cy="5061858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77B0294-E7E5-3748-9B16-174B8B5DA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Saving Decisions</a:t>
            </a:r>
            <a:br>
              <a:rPr lang="en-US" dirty="0"/>
            </a:br>
            <a:r>
              <a:rPr lang="en-US" dirty="0"/>
              <a:t>Keynesian Vs. Neoclassical</a:t>
            </a:r>
          </a:p>
        </p:txBody>
      </p:sp>
    </p:spTree>
    <p:extLst>
      <p:ext uri="{BB962C8B-B14F-4D97-AF65-F5344CB8AC3E}">
        <p14:creationId xmlns:p14="http://schemas.microsoft.com/office/powerpoint/2010/main" val="35356651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438EB9ED-2CD5-1842-8A55-7F18832181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693" t="8908" r="9458" b="16740"/>
          <a:stretch/>
        </p:blipFill>
        <p:spPr>
          <a:xfrm>
            <a:off x="1126392" y="1807030"/>
            <a:ext cx="6890475" cy="4528457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275BF59-CDE5-E944-A6D5-1641F3581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Saving Decisions</a:t>
            </a:r>
            <a:br>
              <a:rPr lang="en-US" dirty="0"/>
            </a:br>
            <a:r>
              <a:rPr lang="en-US" dirty="0"/>
              <a:t>Keynesian Vs. Neoclassical</a:t>
            </a:r>
          </a:p>
        </p:txBody>
      </p:sp>
    </p:spTree>
    <p:extLst>
      <p:ext uri="{BB962C8B-B14F-4D97-AF65-F5344CB8AC3E}">
        <p14:creationId xmlns:p14="http://schemas.microsoft.com/office/powerpoint/2010/main" val="29868222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4F9C9FB8-D407-844B-BC26-D64BA09A4A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4932" r="23904" b="6142"/>
          <a:stretch/>
        </p:blipFill>
        <p:spPr>
          <a:xfrm rot="5400000">
            <a:off x="2032046" y="1935117"/>
            <a:ext cx="5079908" cy="4452258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2926A13-8415-BA4F-AFEE-8E24E7086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Saving Decisions</a:t>
            </a:r>
            <a:br>
              <a:rPr lang="en-US" dirty="0"/>
            </a:br>
            <a:r>
              <a:rPr lang="en-US" dirty="0"/>
              <a:t>Keynesian Vs. Neoclassical</a:t>
            </a:r>
          </a:p>
        </p:txBody>
      </p:sp>
    </p:spTree>
    <p:extLst>
      <p:ext uri="{BB962C8B-B14F-4D97-AF65-F5344CB8AC3E}">
        <p14:creationId xmlns:p14="http://schemas.microsoft.com/office/powerpoint/2010/main" val="10501732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cros21">
  <a:themeElements>
    <a:clrScheme name="Summer">
      <a:dk1>
        <a:sysClr val="windowText" lastClr="000000"/>
      </a:dk1>
      <a:lt1>
        <a:sysClr val="window" lastClr="FFFFFF"/>
      </a:lt1>
      <a:dk2>
        <a:srgbClr val="D16207"/>
      </a:dk2>
      <a:lt2>
        <a:srgbClr val="F0B31E"/>
      </a:lt2>
      <a:accent1>
        <a:srgbClr val="51A6C2"/>
      </a:accent1>
      <a:accent2>
        <a:srgbClr val="51C2A9"/>
      </a:accent2>
      <a:accent3>
        <a:srgbClr val="7EC251"/>
      </a:accent3>
      <a:accent4>
        <a:srgbClr val="E1DC53"/>
      </a:accent4>
      <a:accent5>
        <a:srgbClr val="B54721"/>
      </a:accent5>
      <a:accent6>
        <a:srgbClr val="A16BB1"/>
      </a:accent6>
      <a:hlink>
        <a:srgbClr val="A40A06"/>
      </a:hlink>
      <a:folHlink>
        <a:srgbClr val="837F16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cros21" id="{7A80F4B9-9C37-3C4E-A670-F43282433F0A}" vid="{58967508-7787-8949-8F57-D0DBEA62F66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macros21</Template>
  <TotalTime>20</TotalTime>
  <Words>89</Words>
  <Application>Microsoft Macintosh PowerPoint</Application>
  <PresentationFormat>On-screen Show (4:3)</PresentationFormat>
  <Paragraphs>17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Franklin Gothic Medium</vt:lpstr>
      <vt:lpstr>Wingdings</vt:lpstr>
      <vt:lpstr>Wingdings 2</vt:lpstr>
      <vt:lpstr>macros21</vt:lpstr>
      <vt:lpstr>Week 6  Consumption &amp; Saving</vt:lpstr>
      <vt:lpstr>Keynesian Consumption Fuction</vt:lpstr>
      <vt:lpstr>Keynesian Consumption Fuction</vt:lpstr>
      <vt:lpstr>Keynesian Consumption Function</vt:lpstr>
      <vt:lpstr>Keynesian Consumption Function</vt:lpstr>
      <vt:lpstr>Saving Decisions *consider for yourself*</vt:lpstr>
      <vt:lpstr>Saving Decisions Keynesian Vs. Neoclassical</vt:lpstr>
      <vt:lpstr>Saving Decisions Keynesian Vs. Neoclassical</vt:lpstr>
      <vt:lpstr>Saving Decisions Keynesian Vs. Neoclassical</vt:lpstr>
      <vt:lpstr>Saving Decisions Keynesian Vs. Neoclassical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6  Consumption &amp; Saving</dc:title>
  <dc:creator>Alexandria Eisenbarth</dc:creator>
  <cp:lastModifiedBy>Alexandria Eisenbarth</cp:lastModifiedBy>
  <cp:revision>5</cp:revision>
  <dcterms:created xsi:type="dcterms:W3CDTF">2021-01-26T17:08:30Z</dcterms:created>
  <dcterms:modified xsi:type="dcterms:W3CDTF">2021-01-26T17:28:55Z</dcterms:modified>
</cp:coreProperties>
</file>