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notesMasterIdLst>
    <p:notesMasterId r:id="rId25"/>
  </p:notesMasterIdLst>
  <p:sldIdLst>
    <p:sldId id="256" r:id="rId2"/>
    <p:sldId id="261" r:id="rId3"/>
    <p:sldId id="262" r:id="rId4"/>
    <p:sldId id="281" r:id="rId5"/>
    <p:sldId id="280" r:id="rId6"/>
    <p:sldId id="298" r:id="rId7"/>
    <p:sldId id="263" r:id="rId8"/>
    <p:sldId id="284" r:id="rId9"/>
    <p:sldId id="285" r:id="rId10"/>
    <p:sldId id="287" r:id="rId11"/>
    <p:sldId id="286" r:id="rId12"/>
    <p:sldId id="290" r:id="rId13"/>
    <p:sldId id="291" r:id="rId14"/>
    <p:sldId id="299" r:id="rId15"/>
    <p:sldId id="292" r:id="rId16"/>
    <p:sldId id="293" r:id="rId17"/>
    <p:sldId id="297" r:id="rId18"/>
    <p:sldId id="296" r:id="rId19"/>
    <p:sldId id="295" r:id="rId20"/>
    <p:sldId id="294" r:id="rId21"/>
    <p:sldId id="283" r:id="rId22"/>
    <p:sldId id="288" r:id="rId23"/>
    <p:sldId id="26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p:restoredTop sz="94648"/>
  </p:normalViewPr>
  <p:slideViewPr>
    <p:cSldViewPr snapToGrid="0" snapToObjects="1">
      <p:cViewPr varScale="1">
        <p:scale>
          <a:sx n="117" d="100"/>
          <a:sy n="117" d="100"/>
        </p:scale>
        <p:origin x="376"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C52B15-F63E-4A7C-8F76-5F4A33CEE9C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F95CEED-A1F5-4AD0-A4E7-5E3B2EC79A58}">
      <dgm:prSet/>
      <dgm:spPr/>
      <dgm:t>
        <a:bodyPr/>
        <a:lstStyle/>
        <a:p>
          <a:r>
            <a:rPr lang="en-US" dirty="0"/>
            <a:t>“Economics is the study of the way people organize themselves to sustain life and enhance its quality” (Goodwin, Nelson, and Harris, 2019, 3).</a:t>
          </a:r>
        </a:p>
      </dgm:t>
    </dgm:pt>
    <dgm:pt modelId="{6933FDCF-781E-4E05-A153-65045963C203}" type="parTrans" cxnId="{F05C93A8-9627-407F-89AF-01565F5BADE8}">
      <dgm:prSet/>
      <dgm:spPr/>
      <dgm:t>
        <a:bodyPr/>
        <a:lstStyle/>
        <a:p>
          <a:endParaRPr lang="en-US"/>
        </a:p>
      </dgm:t>
    </dgm:pt>
    <dgm:pt modelId="{7A563148-2C82-403E-B39C-FCF282CF3910}" type="sibTrans" cxnId="{F05C93A8-9627-407F-89AF-01565F5BADE8}">
      <dgm:prSet/>
      <dgm:spPr/>
      <dgm:t>
        <a:bodyPr/>
        <a:lstStyle/>
        <a:p>
          <a:endParaRPr lang="en-US"/>
        </a:p>
      </dgm:t>
    </dgm:pt>
    <dgm:pt modelId="{0873B892-DC5E-4786-B5C7-ACA219975EA3}">
      <dgm:prSet/>
      <dgm:spPr/>
      <dgm:t>
        <a:bodyPr/>
        <a:lstStyle/>
        <a:p>
          <a:r>
            <a:rPr lang="en-US" dirty="0"/>
            <a:t>“Economics is the science which studies human </a:t>
          </a:r>
          <a:r>
            <a:rPr lang="en-US" dirty="0" err="1"/>
            <a:t>behaviour</a:t>
          </a:r>
          <a:r>
            <a:rPr lang="en-US" dirty="0"/>
            <a:t> as a relationship between ends and scarce means which have alternative uses” (Robbins, 1932, 16).</a:t>
          </a:r>
        </a:p>
      </dgm:t>
    </dgm:pt>
    <dgm:pt modelId="{1442B36F-64D1-49F9-A8A6-DF969A9FEBE6}" type="parTrans" cxnId="{7AC89FC2-7B4E-4410-9487-B2A69E4A3072}">
      <dgm:prSet/>
      <dgm:spPr/>
      <dgm:t>
        <a:bodyPr/>
        <a:lstStyle/>
        <a:p>
          <a:endParaRPr lang="en-US"/>
        </a:p>
      </dgm:t>
    </dgm:pt>
    <dgm:pt modelId="{FBF716AF-A02C-4329-A32C-FC024200CE98}" type="sibTrans" cxnId="{7AC89FC2-7B4E-4410-9487-B2A69E4A3072}">
      <dgm:prSet/>
      <dgm:spPr/>
      <dgm:t>
        <a:bodyPr/>
        <a:lstStyle/>
        <a:p>
          <a:endParaRPr lang="en-US"/>
        </a:p>
      </dgm:t>
    </dgm:pt>
    <dgm:pt modelId="{A02B0E45-A855-A745-8B50-61537ACAEB04}" type="pres">
      <dgm:prSet presAssocID="{B9C52B15-F63E-4A7C-8F76-5F4A33CEE9CF}" presName="linear" presStyleCnt="0">
        <dgm:presLayoutVars>
          <dgm:animLvl val="lvl"/>
          <dgm:resizeHandles val="exact"/>
        </dgm:presLayoutVars>
      </dgm:prSet>
      <dgm:spPr/>
    </dgm:pt>
    <dgm:pt modelId="{9D304A05-D379-1E4F-BECF-3D440A4080F9}" type="pres">
      <dgm:prSet presAssocID="{2F95CEED-A1F5-4AD0-A4E7-5E3B2EC79A58}" presName="parentText" presStyleLbl="node1" presStyleIdx="0" presStyleCnt="2" custScaleY="96217" custLinFactY="-407" custLinFactNeighborY="-100000">
        <dgm:presLayoutVars>
          <dgm:chMax val="0"/>
          <dgm:bulletEnabled val="1"/>
        </dgm:presLayoutVars>
      </dgm:prSet>
      <dgm:spPr/>
    </dgm:pt>
    <dgm:pt modelId="{C8CF3E83-1FE9-0D46-B7B8-506484DA0967}" type="pres">
      <dgm:prSet presAssocID="{7A563148-2C82-403E-B39C-FCF282CF3910}" presName="spacer" presStyleCnt="0"/>
      <dgm:spPr/>
    </dgm:pt>
    <dgm:pt modelId="{801F309A-CD5F-E24F-917B-020738F7C055}" type="pres">
      <dgm:prSet presAssocID="{0873B892-DC5E-4786-B5C7-ACA219975EA3}" presName="parentText" presStyleLbl="node1" presStyleIdx="1" presStyleCnt="2" custLinFactY="1045" custLinFactNeighborY="100000">
        <dgm:presLayoutVars>
          <dgm:chMax val="0"/>
          <dgm:bulletEnabled val="1"/>
        </dgm:presLayoutVars>
      </dgm:prSet>
      <dgm:spPr/>
    </dgm:pt>
  </dgm:ptLst>
  <dgm:cxnLst>
    <dgm:cxn modelId="{EDB36807-54F9-D24D-B714-3B05BB9B9EEE}" type="presOf" srcId="{0873B892-DC5E-4786-B5C7-ACA219975EA3}" destId="{801F309A-CD5F-E24F-917B-020738F7C055}" srcOrd="0" destOrd="0" presId="urn:microsoft.com/office/officeart/2005/8/layout/vList2"/>
    <dgm:cxn modelId="{8F366E67-4250-E34F-AA49-E8AB2AE056DF}" type="presOf" srcId="{2F95CEED-A1F5-4AD0-A4E7-5E3B2EC79A58}" destId="{9D304A05-D379-1E4F-BECF-3D440A4080F9}" srcOrd="0" destOrd="0" presId="urn:microsoft.com/office/officeart/2005/8/layout/vList2"/>
    <dgm:cxn modelId="{201CA297-52AA-D643-8202-16E654356DC8}" type="presOf" srcId="{B9C52B15-F63E-4A7C-8F76-5F4A33CEE9CF}" destId="{A02B0E45-A855-A745-8B50-61537ACAEB04}" srcOrd="0" destOrd="0" presId="urn:microsoft.com/office/officeart/2005/8/layout/vList2"/>
    <dgm:cxn modelId="{F05C93A8-9627-407F-89AF-01565F5BADE8}" srcId="{B9C52B15-F63E-4A7C-8F76-5F4A33CEE9CF}" destId="{2F95CEED-A1F5-4AD0-A4E7-5E3B2EC79A58}" srcOrd="0" destOrd="0" parTransId="{6933FDCF-781E-4E05-A153-65045963C203}" sibTransId="{7A563148-2C82-403E-B39C-FCF282CF3910}"/>
    <dgm:cxn modelId="{7AC89FC2-7B4E-4410-9487-B2A69E4A3072}" srcId="{B9C52B15-F63E-4A7C-8F76-5F4A33CEE9CF}" destId="{0873B892-DC5E-4786-B5C7-ACA219975EA3}" srcOrd="1" destOrd="0" parTransId="{1442B36F-64D1-49F9-A8A6-DF969A9FEBE6}" sibTransId="{FBF716AF-A02C-4329-A32C-FC024200CE98}"/>
    <dgm:cxn modelId="{B5EE3485-C892-DC4F-BB2C-822EEC47C379}" type="presParOf" srcId="{A02B0E45-A855-A745-8B50-61537ACAEB04}" destId="{9D304A05-D379-1E4F-BECF-3D440A4080F9}" srcOrd="0" destOrd="0" presId="urn:microsoft.com/office/officeart/2005/8/layout/vList2"/>
    <dgm:cxn modelId="{7C6BBF27-7C2C-B94D-8298-F1E0B0DD216D}" type="presParOf" srcId="{A02B0E45-A855-A745-8B50-61537ACAEB04}" destId="{C8CF3E83-1FE9-0D46-B7B8-506484DA0967}" srcOrd="1" destOrd="0" presId="urn:microsoft.com/office/officeart/2005/8/layout/vList2"/>
    <dgm:cxn modelId="{31C4C4EC-2BFE-DA49-A51A-85A12B468BEF}" type="presParOf" srcId="{A02B0E45-A855-A745-8B50-61537ACAEB04}" destId="{801F309A-CD5F-E24F-917B-020738F7C05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304A05-D379-1E4F-BECF-3D440A4080F9}">
      <dsp:nvSpPr>
        <dsp:cNvPr id="0" name=""/>
        <dsp:cNvSpPr/>
      </dsp:nvSpPr>
      <dsp:spPr>
        <a:xfrm>
          <a:off x="0" y="135309"/>
          <a:ext cx="8218342" cy="211751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“Economics is the study of the way people organize themselves to sustain life and enhance its quality” (Goodwin, Nelson, and Harris, 2019, 3).</a:t>
          </a:r>
        </a:p>
      </dsp:txBody>
      <dsp:txXfrm>
        <a:off x="103369" y="238678"/>
        <a:ext cx="8011604" cy="1910776"/>
      </dsp:txXfrm>
    </dsp:sp>
    <dsp:sp modelId="{801F309A-CD5F-E24F-917B-020738F7C055}">
      <dsp:nvSpPr>
        <dsp:cNvPr id="0" name=""/>
        <dsp:cNvSpPr/>
      </dsp:nvSpPr>
      <dsp:spPr>
        <a:xfrm>
          <a:off x="0" y="2569899"/>
          <a:ext cx="8218342" cy="22007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“Economics is the science which studies human </a:t>
          </a:r>
          <a:r>
            <a:rPr lang="en-US" sz="3200" kern="1200" dirty="0" err="1"/>
            <a:t>behaviour</a:t>
          </a:r>
          <a:r>
            <a:rPr lang="en-US" sz="3200" kern="1200" dirty="0"/>
            <a:t> as a relationship between ends and scarce means which have alternative uses” (Robbins, 1932, 16).</a:t>
          </a:r>
        </a:p>
      </dsp:txBody>
      <dsp:txXfrm>
        <a:off x="107433" y="2677332"/>
        <a:ext cx="8003476" cy="198590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082DD8-F1E5-6D44-9DC9-2EA31823843D}" type="datetimeFigureOut">
              <a:rPr lang="en-US" smtClean="0"/>
              <a:t>8/14/21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03AE6A-ADA1-E14A-84F4-3483BD60C142}" type="slidenum">
              <a:rPr lang="en-US" smtClean="0"/>
              <a:t>‹#›</a:t>
            </a:fld>
            <a:endParaRPr lang="en-US"/>
          </a:p>
        </p:txBody>
      </p:sp>
    </p:spTree>
    <p:extLst>
      <p:ext uri="{BB962C8B-B14F-4D97-AF65-F5344CB8AC3E}">
        <p14:creationId xmlns:p14="http://schemas.microsoft.com/office/powerpoint/2010/main" val="30636778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a:t>
            </a:r>
            <a:r>
              <a:rPr lang="en-US" baseline="0" dirty="0"/>
              <a:t>k first or no?</a:t>
            </a:r>
            <a:endParaRPr lang="en-US" dirty="0"/>
          </a:p>
        </p:txBody>
      </p:sp>
      <p:sp>
        <p:nvSpPr>
          <p:cNvPr id="4" name="Slide Number Placeholder 3"/>
          <p:cNvSpPr>
            <a:spLocks noGrp="1"/>
          </p:cNvSpPr>
          <p:nvPr>
            <p:ph type="sldNum" sz="quarter" idx="10"/>
          </p:nvPr>
        </p:nvSpPr>
        <p:spPr/>
        <p:txBody>
          <a:bodyPr/>
          <a:lstStyle/>
          <a:p>
            <a:fld id="{4B03AE6A-ADA1-E14A-84F4-3483BD60C142}" type="slidenum">
              <a:rPr lang="en-US" smtClean="0"/>
              <a:t>2</a:t>
            </a:fld>
            <a:endParaRPr lang="en-US"/>
          </a:p>
        </p:txBody>
      </p:sp>
    </p:spTree>
    <p:extLst>
      <p:ext uri="{BB962C8B-B14F-4D97-AF65-F5344CB8AC3E}">
        <p14:creationId xmlns:p14="http://schemas.microsoft.com/office/powerpoint/2010/main" val="1996456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 indent="0">
              <a:buNone/>
            </a:pPr>
            <a:r>
              <a:rPr lang="en-US" dirty="0"/>
              <a:t>What’s ownership?</a:t>
            </a:r>
          </a:p>
          <a:p>
            <a:endParaRPr lang="en-US" dirty="0"/>
          </a:p>
        </p:txBody>
      </p:sp>
      <p:sp>
        <p:nvSpPr>
          <p:cNvPr id="4" name="Slide Number Placeholder 3"/>
          <p:cNvSpPr>
            <a:spLocks noGrp="1"/>
          </p:cNvSpPr>
          <p:nvPr>
            <p:ph type="sldNum" sz="quarter" idx="5"/>
          </p:nvPr>
        </p:nvSpPr>
        <p:spPr/>
        <p:txBody>
          <a:bodyPr/>
          <a:lstStyle/>
          <a:p>
            <a:fld id="{4B03AE6A-ADA1-E14A-84F4-3483BD60C142}" type="slidenum">
              <a:rPr lang="en-US" smtClean="0"/>
              <a:t>16</a:t>
            </a:fld>
            <a:endParaRPr lang="en-US"/>
          </a:p>
        </p:txBody>
      </p:sp>
    </p:spTree>
    <p:extLst>
      <p:ext uri="{BB962C8B-B14F-4D97-AF65-F5344CB8AC3E}">
        <p14:creationId xmlns:p14="http://schemas.microsoft.com/office/powerpoint/2010/main" val="3690815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 indent="0">
              <a:buNone/>
            </a:pPr>
            <a:r>
              <a:rPr lang="en-US" dirty="0"/>
              <a:t>Under Capitalism, societies organize production and allocation decisions through the following institutions:</a:t>
            </a:r>
          </a:p>
          <a:p>
            <a:pPr marL="45720" indent="0">
              <a:buNone/>
            </a:pPr>
            <a:r>
              <a:rPr lang="en-US" dirty="0"/>
              <a:t>	Private Property – the concept that things are owned by people, enforced by other institutions (social norms, legal systems)</a:t>
            </a:r>
          </a:p>
          <a:p>
            <a:pPr marL="45720" indent="0">
              <a:buNone/>
            </a:pPr>
            <a:r>
              <a:rPr lang="en-US" dirty="0"/>
              <a:t>		ownership - the right to decide how things are used and by whom</a:t>
            </a:r>
          </a:p>
          <a:p>
            <a:pPr marL="45720" indent="0">
              <a:buNone/>
            </a:pPr>
            <a:r>
              <a:rPr lang="en-US" dirty="0"/>
              <a:t>	Markets – method of transferring ownership of goods and services that is voluntary, reciprocal, and competitive</a:t>
            </a:r>
          </a:p>
          <a:p>
            <a:pPr marL="45720" indent="0">
              <a:buNone/>
            </a:pPr>
            <a:r>
              <a:rPr lang="en-US" dirty="0"/>
              <a:t>	Firms – method of production where labor is performed by individuals who receive a wage to work on privately owned capital goods for the purpose of making the owners a profit</a:t>
            </a:r>
          </a:p>
          <a:p>
            <a:pPr marL="45720" indent="0">
              <a:buNone/>
            </a:pPr>
            <a:r>
              <a:rPr lang="en-US" dirty="0"/>
              <a:t>Capital goods - things used to make commodities</a:t>
            </a:r>
          </a:p>
          <a:p>
            <a:pPr marL="45720" indent="0">
              <a:buNone/>
            </a:pPr>
            <a:r>
              <a:rPr lang="en-US" dirty="0"/>
              <a:t>Commodities are goods and services produced for the purpose of making a profit</a:t>
            </a:r>
          </a:p>
          <a:p>
            <a:endParaRPr lang="en-US" dirty="0"/>
          </a:p>
        </p:txBody>
      </p:sp>
      <p:sp>
        <p:nvSpPr>
          <p:cNvPr id="4" name="Slide Number Placeholder 3"/>
          <p:cNvSpPr>
            <a:spLocks noGrp="1"/>
          </p:cNvSpPr>
          <p:nvPr>
            <p:ph type="sldNum" sz="quarter" idx="5"/>
          </p:nvPr>
        </p:nvSpPr>
        <p:spPr/>
        <p:txBody>
          <a:bodyPr/>
          <a:lstStyle/>
          <a:p>
            <a:fld id="{4B03AE6A-ADA1-E14A-84F4-3483BD60C142}" type="slidenum">
              <a:rPr lang="en-US" smtClean="0"/>
              <a:t>17</a:t>
            </a:fld>
            <a:endParaRPr lang="en-US"/>
          </a:p>
        </p:txBody>
      </p:sp>
    </p:spTree>
    <p:extLst>
      <p:ext uri="{BB962C8B-B14F-4D97-AF65-F5344CB8AC3E}">
        <p14:creationId xmlns:p14="http://schemas.microsoft.com/office/powerpoint/2010/main" val="2995143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 indent="0">
              <a:buNone/>
            </a:pPr>
            <a:r>
              <a:rPr lang="en-US" dirty="0"/>
              <a:t>Under Capitalism, societies organize production and allocation decisions through the following institutions:</a:t>
            </a:r>
          </a:p>
          <a:p>
            <a:pPr marL="45720" indent="0">
              <a:buNone/>
            </a:pPr>
            <a:r>
              <a:rPr lang="en-US" dirty="0"/>
              <a:t>	Private Property – the concept that things are owned by people, enforced by other institutions (social norms, legal systems)</a:t>
            </a:r>
          </a:p>
          <a:p>
            <a:pPr marL="45720" indent="0">
              <a:buNone/>
            </a:pPr>
            <a:r>
              <a:rPr lang="en-US" dirty="0"/>
              <a:t>		ownership - the right to decide how things are used and by whom</a:t>
            </a:r>
          </a:p>
          <a:p>
            <a:pPr marL="45720" indent="0">
              <a:buNone/>
            </a:pPr>
            <a:r>
              <a:rPr lang="en-US" dirty="0"/>
              <a:t>	Markets – method of transferring ownership of goods and services that is voluntary, reciprocal, and competitive</a:t>
            </a:r>
          </a:p>
          <a:p>
            <a:pPr marL="45720" indent="0">
              <a:buNone/>
            </a:pPr>
            <a:r>
              <a:rPr lang="en-US" dirty="0"/>
              <a:t>	Firms – method of production where labor is performed by individuals who receive a wage to work on privately owned capital goods for the purpose of making the owners a profit</a:t>
            </a:r>
          </a:p>
          <a:p>
            <a:pPr marL="45720" indent="0">
              <a:buNone/>
            </a:pPr>
            <a:r>
              <a:rPr lang="en-US" dirty="0"/>
              <a:t>Capital goods - things used to make commodities</a:t>
            </a:r>
          </a:p>
          <a:p>
            <a:pPr marL="45720" indent="0">
              <a:buNone/>
            </a:pPr>
            <a:r>
              <a:rPr lang="en-US" dirty="0"/>
              <a:t>Commodities are goods and services produced for the purpose of making a profit</a:t>
            </a:r>
          </a:p>
          <a:p>
            <a:endParaRPr lang="en-US" dirty="0"/>
          </a:p>
        </p:txBody>
      </p:sp>
      <p:sp>
        <p:nvSpPr>
          <p:cNvPr id="4" name="Slide Number Placeholder 3"/>
          <p:cNvSpPr>
            <a:spLocks noGrp="1"/>
          </p:cNvSpPr>
          <p:nvPr>
            <p:ph type="sldNum" sz="quarter" idx="5"/>
          </p:nvPr>
        </p:nvSpPr>
        <p:spPr/>
        <p:txBody>
          <a:bodyPr/>
          <a:lstStyle/>
          <a:p>
            <a:fld id="{4B03AE6A-ADA1-E14A-84F4-3483BD60C142}" type="slidenum">
              <a:rPr lang="en-US" smtClean="0"/>
              <a:t>18</a:t>
            </a:fld>
            <a:endParaRPr lang="en-US"/>
          </a:p>
        </p:txBody>
      </p:sp>
    </p:spTree>
    <p:extLst>
      <p:ext uri="{BB962C8B-B14F-4D97-AF65-F5344CB8AC3E}">
        <p14:creationId xmlns:p14="http://schemas.microsoft.com/office/powerpoint/2010/main" val="1435443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 indent="0">
              <a:buNone/>
            </a:pPr>
            <a:r>
              <a:rPr lang="en-US" dirty="0"/>
              <a:t>Under Capitalism, societies organize production and allocation decisions through the following institutions:</a:t>
            </a:r>
          </a:p>
          <a:p>
            <a:pPr marL="45720" indent="0">
              <a:buNone/>
            </a:pPr>
            <a:r>
              <a:rPr lang="en-US" dirty="0"/>
              <a:t>	Private Property – the concept that things are owned by people, enforced by other institutions (social norms, legal systems)</a:t>
            </a:r>
          </a:p>
          <a:p>
            <a:pPr marL="45720" indent="0">
              <a:buNone/>
            </a:pPr>
            <a:r>
              <a:rPr lang="en-US" dirty="0"/>
              <a:t>		ownership - the right to decide how things are used and by whom</a:t>
            </a:r>
          </a:p>
          <a:p>
            <a:pPr marL="45720" indent="0">
              <a:buNone/>
            </a:pPr>
            <a:r>
              <a:rPr lang="en-US" dirty="0"/>
              <a:t>	Markets – method of transferring ownership of goods and services that is voluntary, reciprocal, and competitive</a:t>
            </a:r>
          </a:p>
          <a:p>
            <a:pPr marL="45720" indent="0">
              <a:buNone/>
            </a:pPr>
            <a:r>
              <a:rPr lang="en-US" dirty="0"/>
              <a:t>	Firms – method of production where labor is performed by individuals who receive a wage to work on privately owned capital goods for the purpose of making the owners a profit</a:t>
            </a:r>
          </a:p>
          <a:p>
            <a:pPr marL="45720" indent="0">
              <a:buNone/>
            </a:pPr>
            <a:r>
              <a:rPr lang="en-US" dirty="0"/>
              <a:t>Capital goods - things used to make commodities</a:t>
            </a:r>
          </a:p>
          <a:p>
            <a:pPr marL="45720" indent="0">
              <a:buNone/>
            </a:pPr>
            <a:r>
              <a:rPr lang="en-US" dirty="0"/>
              <a:t>Commodities are goods and services produced for the purpose of making a profit</a:t>
            </a:r>
          </a:p>
          <a:p>
            <a:endParaRPr lang="en-US" dirty="0"/>
          </a:p>
        </p:txBody>
      </p:sp>
      <p:sp>
        <p:nvSpPr>
          <p:cNvPr id="4" name="Slide Number Placeholder 3"/>
          <p:cNvSpPr>
            <a:spLocks noGrp="1"/>
          </p:cNvSpPr>
          <p:nvPr>
            <p:ph type="sldNum" sz="quarter" idx="5"/>
          </p:nvPr>
        </p:nvSpPr>
        <p:spPr/>
        <p:txBody>
          <a:bodyPr/>
          <a:lstStyle/>
          <a:p>
            <a:fld id="{4B03AE6A-ADA1-E14A-84F4-3483BD60C142}" type="slidenum">
              <a:rPr lang="en-US" smtClean="0"/>
              <a:t>19</a:t>
            </a:fld>
            <a:endParaRPr lang="en-US"/>
          </a:p>
        </p:txBody>
      </p:sp>
    </p:spTree>
    <p:extLst>
      <p:ext uri="{BB962C8B-B14F-4D97-AF65-F5344CB8AC3E}">
        <p14:creationId xmlns:p14="http://schemas.microsoft.com/office/powerpoint/2010/main" val="2539923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 indent="0">
              <a:buNone/>
            </a:pPr>
            <a:r>
              <a:rPr lang="en-US" dirty="0"/>
              <a:t>Under Capitalism, societies organize production and allocation decisions through the following institutions:</a:t>
            </a:r>
          </a:p>
          <a:p>
            <a:pPr marL="45720" indent="0">
              <a:buNone/>
            </a:pPr>
            <a:r>
              <a:rPr lang="en-US" dirty="0"/>
              <a:t>	Private Property – the concept that things are owned by people, enforced by other institutions (social norms, legal systems)</a:t>
            </a:r>
          </a:p>
          <a:p>
            <a:pPr marL="45720" indent="0">
              <a:buNone/>
            </a:pPr>
            <a:r>
              <a:rPr lang="en-US" dirty="0"/>
              <a:t>		ownership - the right to decide how things are used and by whom</a:t>
            </a:r>
          </a:p>
          <a:p>
            <a:pPr marL="45720" indent="0">
              <a:buNone/>
            </a:pPr>
            <a:r>
              <a:rPr lang="en-US" dirty="0"/>
              <a:t>	Markets – method of transferring ownership of goods and services that is voluntary, reciprocal, and competitive</a:t>
            </a:r>
          </a:p>
          <a:p>
            <a:pPr marL="45720" indent="0">
              <a:buNone/>
            </a:pPr>
            <a:r>
              <a:rPr lang="en-US" dirty="0"/>
              <a:t>	Firms – method of production where labor is performed by individuals who receive a wage to work on privately owned capital goods for the purpose of making the owners a profit</a:t>
            </a:r>
          </a:p>
          <a:p>
            <a:pPr marL="45720" indent="0">
              <a:buNone/>
            </a:pPr>
            <a:r>
              <a:rPr lang="en-US" dirty="0"/>
              <a:t>Capital goods - things used to make commodities</a:t>
            </a:r>
          </a:p>
          <a:p>
            <a:pPr marL="45720" indent="0">
              <a:buNone/>
            </a:pPr>
            <a:r>
              <a:rPr lang="en-US" dirty="0"/>
              <a:t>Commodities are goods and services produced for the purpose of making a profit</a:t>
            </a:r>
          </a:p>
          <a:p>
            <a:endParaRPr lang="en-US" dirty="0"/>
          </a:p>
        </p:txBody>
      </p:sp>
      <p:sp>
        <p:nvSpPr>
          <p:cNvPr id="4" name="Slide Number Placeholder 3"/>
          <p:cNvSpPr>
            <a:spLocks noGrp="1"/>
          </p:cNvSpPr>
          <p:nvPr>
            <p:ph type="sldNum" sz="quarter" idx="5"/>
          </p:nvPr>
        </p:nvSpPr>
        <p:spPr/>
        <p:txBody>
          <a:bodyPr/>
          <a:lstStyle/>
          <a:p>
            <a:fld id="{4B03AE6A-ADA1-E14A-84F4-3483BD60C142}" type="slidenum">
              <a:rPr lang="en-US" smtClean="0"/>
              <a:t>20</a:t>
            </a:fld>
            <a:endParaRPr lang="en-US"/>
          </a:p>
        </p:txBody>
      </p:sp>
    </p:spTree>
    <p:extLst>
      <p:ext uri="{BB962C8B-B14F-4D97-AF65-F5344CB8AC3E}">
        <p14:creationId xmlns:p14="http://schemas.microsoft.com/office/powerpoint/2010/main" val="533470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34D8DEE8-7A87-4E01-8ADE-4C49CDD43F74}" type="datetime1">
              <a:rPr lang="en-US" smtClean="0"/>
              <a:pPr/>
              <a:t>8/14/21</a:t>
            </a:fld>
            <a:endParaRPr lang="en-US" dirty="0"/>
          </a:p>
        </p:txBody>
      </p:sp>
      <p:sp>
        <p:nvSpPr>
          <p:cNvPr id="11" name="Slide Number Placeholder 10"/>
          <p:cNvSpPr>
            <a:spLocks noGrp="1"/>
          </p:cNvSpPr>
          <p:nvPr>
            <p:ph type="sldNum" sz="quarter" idx="11"/>
          </p:nvPr>
        </p:nvSpPr>
        <p:spPr/>
        <p:txBody>
          <a:bodyPr/>
          <a:lstStyle>
            <a:lvl1pPr>
              <a:defRPr>
                <a:solidFill>
                  <a:srgbClr val="FFFFFF"/>
                </a:solidFill>
              </a:defRPr>
            </a:lvl1pPr>
          </a:lstStyle>
          <a:p>
            <a:pPr algn="r"/>
            <a:fld id="{F7886C9C-DC18-4195-8FD5-A50AA931D419}" type="slidenum">
              <a:rPr lang="en-US" smtClean="0"/>
              <a:pPr algn="r"/>
              <a:t>‹#›</a:t>
            </a:fld>
            <a:endParaRPr lang="en-US" dirty="0"/>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dirty="0"/>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EFF424-F111-43CB-9C75-D52325012943}" type="datetime1">
              <a:rPr lang="en-US" smtClean="0"/>
              <a:pPr/>
              <a:t>8/14/21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886C9C-DC18-4195-8FD5-A50AA931D419}"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74A8BBF0-342D-409A-9C0A-B1B451E92883}" type="datetime1">
              <a:rPr lang="en-US" smtClean="0"/>
              <a:pPr/>
              <a:t>8/14/21</a:t>
            </a:fld>
            <a:endParaRPr lang="en-US" dirty="0"/>
          </a:p>
        </p:txBody>
      </p:sp>
      <p:sp>
        <p:nvSpPr>
          <p:cNvPr id="10" name="Slide Number Placeholder 9"/>
          <p:cNvSpPr>
            <a:spLocks noGrp="1"/>
          </p:cNvSpPr>
          <p:nvPr>
            <p:ph type="sldNum" sz="quarter" idx="11"/>
          </p:nvPr>
        </p:nvSpPr>
        <p:spPr/>
        <p:txBody>
          <a:bodyPr/>
          <a:lstStyle>
            <a:lvl1pPr>
              <a:defRPr>
                <a:solidFill>
                  <a:schemeClr val="bg2"/>
                </a:solidFill>
              </a:defRPr>
            </a:lvl1pPr>
          </a:lstStyle>
          <a:p>
            <a:pPr algn="r"/>
            <a:fld id="{F7886C9C-DC18-4195-8FD5-A50AA931D419}" type="slidenum">
              <a:rPr lang="en-US" smtClean="0"/>
              <a:pPr algn="r"/>
              <a:t>‹#›</a:t>
            </a:fld>
            <a:endParaRPr lang="en-US" dirty="0"/>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dirty="0"/>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5DA190-4BDC-4D39-B5BB-A14B3E8B1B3D}" type="datetime1">
              <a:rPr lang="en-US" smtClean="0"/>
              <a:pPr/>
              <a:t>8/14/21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886C9C-DC18-4195-8FD5-A50AA931D419}" type="slidenum">
              <a:rPr lang="en-US" smtClean="0"/>
              <a:pPr/>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1D52F2-9B11-4FC0-9217-7D20B3AC9849}" type="datetime1">
              <a:rPr lang="en-US" smtClean="0"/>
              <a:pPr/>
              <a:t>8/14/21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886C9C-DC18-4195-8FD5-A50AA931D419}"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CF13737-8506-438E-ABC0-0BE7E06DCCA6}" type="datetime1">
              <a:rPr lang="en-US" smtClean="0"/>
              <a:pPr/>
              <a:t>8/14/21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886C9C-DC18-4195-8FD5-A50AA931D419}" type="slidenum">
              <a:rPr lang="en-US" smtClean="0"/>
              <a:pPr/>
              <a:t>‹#›</a:t>
            </a:fld>
            <a:endParaRPr lang="en-US"/>
          </a:p>
        </p:txBody>
      </p:sp>
      <p:sp>
        <p:nvSpPr>
          <p:cNvPr id="6" name="Title 5"/>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941D58AA-1C84-40C9-BFEE-631CCB17636C}" type="datetime1">
              <a:rPr lang="en-US" smtClean="0"/>
              <a:pPr/>
              <a:t>8/14/21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886C9C-DC18-4195-8FD5-A50AA931D4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6542C1-4E96-413B-B72E-6C4B39D85C9D}" type="datetime1">
              <a:rPr lang="en-US" smtClean="0"/>
              <a:pPr/>
              <a:t>8/14/21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F7886C9C-DC18-4195-8FD5-A50AA931D419}" type="slidenum">
              <a:rPr lang="en-US" smtClean="0"/>
              <a:pPr/>
              <a:t>‹#›</a:t>
            </a:fld>
            <a:endParaRPr lang="en-US" dirty="0"/>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542AA2-D442-471A-9D69-80392E1E581D}" type="datetime1">
              <a:rPr lang="en-US" smtClean="0"/>
              <a:pPr/>
              <a:t>8/14/21</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886C9C-DC18-4195-8FD5-A50AA931D419}" type="slidenum">
              <a:rPr lang="en-US" smtClean="0"/>
              <a:pPr/>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8F9461-E3EB-40CD-B93F-E5CBBBD8E0BA}" type="datetimeFigureOut">
              <a:rPr lang="en-US" smtClean="0"/>
              <a:pPr/>
              <a:t>8/14/21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EA7543-9AAE-4E9F-B28C-4FCCFD07D4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578FA3-38AD-400D-A4D2-18E8EF129E5F}" type="datetime1">
              <a:rPr lang="en-US" smtClean="0"/>
              <a:pPr/>
              <a:t>8/14/21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F7886C9C-DC18-4195-8FD5-A50AA931D41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EC43563C-D9B3-4432-B336-144C997D6215}" type="datetime1">
              <a:rPr lang="en-US" smtClean="0"/>
              <a:pPr/>
              <a:t>8/14/21</a:t>
            </a:fld>
            <a:endParaRPr lang="en-US" dirty="0"/>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pPr algn="r"/>
            <a:fld id="{F7886C9C-DC18-4195-8FD5-A50AA931D419}" type="slidenum">
              <a:rPr lang="en-US" smtClean="0"/>
              <a:pPr algn="r"/>
              <a:t>‹#›</a:t>
            </a:fld>
            <a:endParaRPr lang="en-US" dirty="0"/>
          </a:p>
        </p:txBody>
      </p:sp>
    </p:spTree>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sldNum="0" hdr="0" ftr="0" dt="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youtu.be/i_wus-lnQl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i_wus-lnQls"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youtu.be/i_wus-lnQl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7010400" y="331337"/>
            <a:ext cx="1990374" cy="996361"/>
          </a:xfrm>
        </p:spPr>
        <p:txBody>
          <a:bodyPr>
            <a:normAutofit/>
          </a:bodyPr>
          <a:lstStyle/>
          <a:p>
            <a:r>
              <a:rPr lang="en-US" dirty="0"/>
              <a:t>ECO 201</a:t>
            </a:r>
          </a:p>
        </p:txBody>
      </p:sp>
      <p:sp>
        <p:nvSpPr>
          <p:cNvPr id="3" name="Title 2"/>
          <p:cNvSpPr>
            <a:spLocks noGrp="1"/>
          </p:cNvSpPr>
          <p:nvPr>
            <p:ph type="title"/>
          </p:nvPr>
        </p:nvSpPr>
        <p:spPr>
          <a:xfrm>
            <a:off x="553834" y="165669"/>
            <a:ext cx="6324600" cy="1341504"/>
          </a:xfrm>
        </p:spPr>
        <p:txBody>
          <a:bodyPr/>
          <a:lstStyle/>
          <a:p>
            <a:r>
              <a:rPr lang="en-US" dirty="0"/>
              <a:t>Macroeconomics</a:t>
            </a:r>
            <a:endParaRPr lang="en-US" sz="2800" dirty="0"/>
          </a:p>
        </p:txBody>
      </p:sp>
      <p:sp>
        <p:nvSpPr>
          <p:cNvPr id="4" name="TextBox 3"/>
          <p:cNvSpPr txBox="1"/>
          <p:nvPr/>
        </p:nvSpPr>
        <p:spPr>
          <a:xfrm>
            <a:off x="376340" y="2358125"/>
            <a:ext cx="6502094" cy="2554545"/>
          </a:xfrm>
          <a:prstGeom prst="rect">
            <a:avLst/>
          </a:prstGeom>
          <a:noFill/>
        </p:spPr>
        <p:txBody>
          <a:bodyPr wrap="square" rtlCol="0">
            <a:spAutoFit/>
          </a:bodyPr>
          <a:lstStyle/>
          <a:p>
            <a:r>
              <a:rPr lang="en-US" sz="3200" dirty="0">
                <a:solidFill>
                  <a:srgbClr val="FFC000"/>
                </a:solidFill>
              </a:rPr>
              <a:t>WEEK ONE </a:t>
            </a:r>
          </a:p>
          <a:p>
            <a:endParaRPr lang="en-US" sz="3200" dirty="0">
              <a:solidFill>
                <a:srgbClr val="FFC000"/>
              </a:solidFill>
            </a:endParaRPr>
          </a:p>
          <a:p>
            <a:r>
              <a:rPr lang="en-US" sz="3200" dirty="0">
                <a:solidFill>
                  <a:srgbClr val="FFC000"/>
                </a:solidFill>
              </a:rPr>
              <a:t>What Is Economics? </a:t>
            </a:r>
          </a:p>
          <a:p>
            <a:r>
              <a:rPr lang="en-US" sz="3200" dirty="0">
                <a:solidFill>
                  <a:srgbClr val="FFC000"/>
                </a:solidFill>
              </a:rPr>
              <a:t>What is Capitalism?</a:t>
            </a:r>
          </a:p>
          <a:p>
            <a:endParaRPr lang="en-US" sz="3200" dirty="0">
              <a:solidFill>
                <a:srgbClr val="FFC000"/>
              </a:solidFill>
            </a:endParaRPr>
          </a:p>
        </p:txBody>
      </p:sp>
    </p:spTree>
    <p:extLst>
      <p:ext uri="{BB962C8B-B14F-4D97-AF65-F5344CB8AC3E}">
        <p14:creationId xmlns:p14="http://schemas.microsoft.com/office/powerpoint/2010/main" val="2506224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a:t>And what do we know about it?</a:t>
            </a:r>
          </a:p>
        </p:txBody>
      </p:sp>
      <p:sp>
        <p:nvSpPr>
          <p:cNvPr id="3" name="Title 2"/>
          <p:cNvSpPr>
            <a:spLocks noGrp="1"/>
          </p:cNvSpPr>
          <p:nvPr>
            <p:ph type="title"/>
          </p:nvPr>
        </p:nvSpPr>
        <p:spPr/>
        <p:txBody>
          <a:bodyPr/>
          <a:lstStyle/>
          <a:p>
            <a:r>
              <a:rPr lang="en-US" dirty="0"/>
              <a:t>What is Economics?</a:t>
            </a:r>
          </a:p>
        </p:txBody>
      </p:sp>
    </p:spTree>
    <p:extLst>
      <p:ext uri="{BB962C8B-B14F-4D97-AF65-F5344CB8AC3E}">
        <p14:creationId xmlns:p14="http://schemas.microsoft.com/office/powerpoint/2010/main" val="4110686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3149600"/>
            <a:ext cx="8407893" cy="2946400"/>
          </a:xfrm>
        </p:spPr>
        <p:txBody>
          <a:bodyPr/>
          <a:lstStyle/>
          <a:p>
            <a:pPr marL="502920" indent="-457200">
              <a:buFont typeface="+mj-lt"/>
              <a:buAutoNum type="arabicPeriod"/>
            </a:pPr>
            <a:r>
              <a:rPr lang="en-US" dirty="0">
                <a:solidFill>
                  <a:schemeClr val="accent1">
                    <a:lumMod val="50000"/>
                  </a:schemeClr>
                </a:solidFill>
              </a:rPr>
              <a:t>What is Economics?</a:t>
            </a:r>
          </a:p>
          <a:p>
            <a:pPr marL="502920" indent="-457200">
              <a:buFont typeface="+mj-lt"/>
              <a:buAutoNum type="arabicPeriod"/>
            </a:pPr>
            <a:r>
              <a:rPr lang="en-US" dirty="0">
                <a:solidFill>
                  <a:schemeClr val="accent1">
                    <a:lumMod val="50000"/>
                  </a:schemeClr>
                </a:solidFill>
              </a:rPr>
              <a:t>What makes Economics different from Political Science or Sociology?</a:t>
            </a:r>
          </a:p>
          <a:p>
            <a:pPr marL="502920" indent="-457200">
              <a:buFont typeface="+mj-lt"/>
              <a:buAutoNum type="arabicPeriod"/>
            </a:pPr>
            <a:r>
              <a:rPr lang="en-US" dirty="0">
                <a:solidFill>
                  <a:schemeClr val="accent1">
                    <a:lumMod val="50000"/>
                  </a:schemeClr>
                </a:solidFill>
              </a:rPr>
              <a:t>What are some examples of questions Economists might ask?</a:t>
            </a:r>
          </a:p>
          <a:p>
            <a:pPr marL="502920" indent="-457200">
              <a:buFont typeface="+mj-lt"/>
              <a:buAutoNum type="arabicPeriod"/>
            </a:pPr>
            <a:r>
              <a:rPr lang="en-US" dirty="0">
                <a:solidFill>
                  <a:schemeClr val="accent1">
                    <a:lumMod val="50000"/>
                  </a:schemeClr>
                </a:solidFill>
              </a:rPr>
              <a:t>What types of data do Economists look at?</a:t>
            </a:r>
          </a:p>
        </p:txBody>
      </p:sp>
      <p:sp>
        <p:nvSpPr>
          <p:cNvPr id="3" name="Title 2"/>
          <p:cNvSpPr>
            <a:spLocks noGrp="1"/>
          </p:cNvSpPr>
          <p:nvPr>
            <p:ph type="title"/>
          </p:nvPr>
        </p:nvSpPr>
        <p:spPr/>
        <p:txBody>
          <a:bodyPr/>
          <a:lstStyle/>
          <a:p>
            <a:r>
              <a:rPr lang="en-US" dirty="0"/>
              <a:t>What is economics?</a:t>
            </a:r>
          </a:p>
        </p:txBody>
      </p:sp>
      <p:sp>
        <p:nvSpPr>
          <p:cNvPr id="6" name="TextBox 5"/>
          <p:cNvSpPr txBox="1"/>
          <p:nvPr/>
        </p:nvSpPr>
        <p:spPr>
          <a:xfrm>
            <a:off x="1284260" y="1912034"/>
            <a:ext cx="6607479" cy="830997"/>
          </a:xfrm>
          <a:prstGeom prst="rect">
            <a:avLst/>
          </a:prstGeom>
          <a:noFill/>
        </p:spPr>
        <p:txBody>
          <a:bodyPr wrap="square" rtlCol="0">
            <a:spAutoFit/>
          </a:bodyPr>
          <a:lstStyle/>
          <a:p>
            <a:pPr algn="ctr"/>
            <a:r>
              <a:rPr lang="en-US" sz="2400" dirty="0">
                <a:solidFill>
                  <a:schemeClr val="accent6">
                    <a:lumMod val="20000"/>
                    <a:lumOff val="80000"/>
                  </a:schemeClr>
                </a:solidFill>
              </a:rPr>
              <a:t>Pause and make some notes for yourself</a:t>
            </a:r>
          </a:p>
          <a:p>
            <a:pPr algn="ctr"/>
            <a:r>
              <a:rPr lang="en-US" sz="2400" dirty="0">
                <a:solidFill>
                  <a:schemeClr val="accent6">
                    <a:lumMod val="20000"/>
                    <a:lumOff val="80000"/>
                  </a:schemeClr>
                </a:solidFill>
              </a:rPr>
              <a:t>Take at least 3 minutes </a:t>
            </a:r>
          </a:p>
        </p:txBody>
      </p:sp>
    </p:spTree>
    <p:extLst>
      <p:ext uri="{BB962C8B-B14F-4D97-AF65-F5344CB8AC3E}">
        <p14:creationId xmlns:p14="http://schemas.microsoft.com/office/powerpoint/2010/main" val="3910740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719071"/>
            <a:ext cx="8407893" cy="3886059"/>
          </a:xfrm>
        </p:spPr>
        <p:txBody>
          <a:bodyPr/>
          <a:lstStyle/>
          <a:p>
            <a:pPr marL="45720" indent="0">
              <a:buNone/>
            </a:pPr>
            <a:endParaRPr lang="en-US" dirty="0">
              <a:solidFill>
                <a:srgbClr val="F8DEFD"/>
              </a:solidFill>
            </a:endParaRPr>
          </a:p>
          <a:p>
            <a:pPr marL="45720" indent="0">
              <a:buNone/>
            </a:pPr>
            <a:endParaRPr lang="en-US" dirty="0">
              <a:solidFill>
                <a:srgbClr val="F8DEFD"/>
              </a:solidFill>
            </a:endParaRPr>
          </a:p>
        </p:txBody>
      </p:sp>
      <p:sp>
        <p:nvSpPr>
          <p:cNvPr id="3" name="Title 2"/>
          <p:cNvSpPr>
            <a:spLocks noGrp="1"/>
          </p:cNvSpPr>
          <p:nvPr>
            <p:ph type="title"/>
          </p:nvPr>
        </p:nvSpPr>
        <p:spPr/>
        <p:txBody>
          <a:bodyPr/>
          <a:lstStyle/>
          <a:p>
            <a:r>
              <a:rPr lang="en-US" dirty="0"/>
              <a:t>What is economics?</a:t>
            </a:r>
          </a:p>
        </p:txBody>
      </p:sp>
      <p:sp>
        <p:nvSpPr>
          <p:cNvPr id="5" name="TextBox 4"/>
          <p:cNvSpPr txBox="1"/>
          <p:nvPr/>
        </p:nvSpPr>
        <p:spPr>
          <a:xfrm>
            <a:off x="647565" y="2933913"/>
            <a:ext cx="6711177" cy="2980047"/>
          </a:xfrm>
          <a:prstGeom prst="rect">
            <a:avLst/>
          </a:prstGeom>
          <a:noFill/>
        </p:spPr>
        <p:txBody>
          <a:bodyPr wrap="square" rtlCol="0">
            <a:spAutoFit/>
          </a:bodyPr>
          <a:lstStyle/>
          <a:p>
            <a:pPr marL="365760" lvl="1" indent="0">
              <a:lnSpc>
                <a:spcPct val="120000"/>
              </a:lnSpc>
              <a:buNone/>
            </a:pPr>
            <a:r>
              <a:rPr lang="en-US" sz="2000" dirty="0">
                <a:solidFill>
                  <a:srgbClr val="245566"/>
                </a:solidFill>
              </a:rPr>
              <a:t>While watching, notice:</a:t>
            </a:r>
          </a:p>
          <a:p>
            <a:pPr marL="914400" lvl="1" indent="-457200">
              <a:lnSpc>
                <a:spcPct val="120000"/>
              </a:lnSpc>
              <a:buFont typeface="+mj-lt"/>
              <a:buAutoNum type="alphaLcParenR"/>
            </a:pPr>
            <a:r>
              <a:rPr lang="en-US" sz="2000" dirty="0">
                <a:solidFill>
                  <a:srgbClr val="245566"/>
                </a:solidFill>
              </a:rPr>
              <a:t>What stands out to you?</a:t>
            </a:r>
          </a:p>
          <a:p>
            <a:pPr marL="1257300" lvl="2" indent="-342900">
              <a:lnSpc>
                <a:spcPct val="120000"/>
              </a:lnSpc>
              <a:buFont typeface="Arial" panose="020B0604020202020204" pitchFamily="34" charset="0"/>
              <a:buChar char="•"/>
            </a:pPr>
            <a:r>
              <a:rPr lang="en-US" sz="2000" dirty="0">
                <a:solidFill>
                  <a:srgbClr val="245566"/>
                </a:solidFill>
              </a:rPr>
              <a:t>what feels controversial or difficult?</a:t>
            </a:r>
          </a:p>
          <a:p>
            <a:pPr marL="1257300" lvl="2" indent="-342900">
              <a:lnSpc>
                <a:spcPct val="120000"/>
              </a:lnSpc>
              <a:buFont typeface="Arial" panose="020B0604020202020204" pitchFamily="34" charset="0"/>
              <a:buChar char="•"/>
            </a:pPr>
            <a:r>
              <a:rPr lang="en-US" sz="2000" dirty="0">
                <a:solidFill>
                  <a:srgbClr val="245566"/>
                </a:solidFill>
              </a:rPr>
              <a:t>what current events are you reminded of?</a:t>
            </a:r>
          </a:p>
          <a:p>
            <a:pPr marL="1257300" lvl="2" indent="-342900">
              <a:lnSpc>
                <a:spcPct val="120000"/>
              </a:lnSpc>
              <a:buFont typeface="Arial" panose="020B0604020202020204" pitchFamily="34" charset="0"/>
              <a:buChar char="•"/>
            </a:pPr>
            <a:r>
              <a:rPr lang="en-US" sz="2000" dirty="0">
                <a:solidFill>
                  <a:srgbClr val="245566"/>
                </a:solidFill>
              </a:rPr>
              <a:t>how is your own experience characterized?</a:t>
            </a:r>
          </a:p>
          <a:p>
            <a:pPr marL="914400" lvl="1" indent="-457200">
              <a:lnSpc>
                <a:spcPct val="120000"/>
              </a:lnSpc>
              <a:buFont typeface="+mj-lt"/>
              <a:buAutoNum type="alphaLcParenR"/>
            </a:pPr>
            <a:r>
              <a:rPr lang="en-US" sz="2000" dirty="0">
                <a:solidFill>
                  <a:srgbClr val="245566"/>
                </a:solidFill>
              </a:rPr>
              <a:t>What piece of information is new to you?</a:t>
            </a:r>
          </a:p>
          <a:p>
            <a:pPr marL="914400" lvl="1" indent="-457200">
              <a:lnSpc>
                <a:spcPct val="120000"/>
              </a:lnSpc>
              <a:buFont typeface="+mj-lt"/>
              <a:buAutoNum type="alphaLcParenR"/>
            </a:pPr>
            <a:r>
              <a:rPr lang="en-US" sz="2000" dirty="0">
                <a:solidFill>
                  <a:srgbClr val="245566"/>
                </a:solidFill>
              </a:rPr>
              <a:t>What do you like or dislike?</a:t>
            </a:r>
          </a:p>
          <a:p>
            <a:pPr>
              <a:lnSpc>
                <a:spcPct val="120000"/>
              </a:lnSpc>
            </a:pPr>
            <a:endParaRPr lang="en-US" dirty="0">
              <a:solidFill>
                <a:schemeClr val="bg2">
                  <a:lumMod val="40000"/>
                  <a:lumOff val="60000"/>
                </a:schemeClr>
              </a:solidFill>
            </a:endParaRPr>
          </a:p>
        </p:txBody>
      </p:sp>
      <p:sp>
        <p:nvSpPr>
          <p:cNvPr id="6" name="TextBox 5"/>
          <p:cNvSpPr txBox="1"/>
          <p:nvPr/>
        </p:nvSpPr>
        <p:spPr>
          <a:xfrm>
            <a:off x="1284260" y="1912034"/>
            <a:ext cx="6607479" cy="461665"/>
          </a:xfrm>
          <a:prstGeom prst="rect">
            <a:avLst/>
          </a:prstGeom>
          <a:noFill/>
        </p:spPr>
        <p:txBody>
          <a:bodyPr wrap="square" rtlCol="0">
            <a:spAutoFit/>
          </a:bodyPr>
          <a:lstStyle/>
          <a:p>
            <a:pPr algn="ctr"/>
            <a:r>
              <a:rPr lang="en-US" sz="2400" dirty="0">
                <a:solidFill>
                  <a:srgbClr val="F0BDFB"/>
                </a:solidFill>
                <a:hlinkClick r:id="rId2"/>
              </a:rPr>
              <a:t>Learn the Langage of Power (Chang 2019)</a:t>
            </a:r>
            <a:endParaRPr lang="en-US" sz="2400" dirty="0">
              <a:solidFill>
                <a:srgbClr val="F0BDFB"/>
              </a:solidFill>
            </a:endParaRPr>
          </a:p>
        </p:txBody>
      </p:sp>
      <p:sp>
        <p:nvSpPr>
          <p:cNvPr id="4" name="TextBox 3">
            <a:extLst>
              <a:ext uri="{FF2B5EF4-FFF2-40B4-BE49-F238E27FC236}">
                <a16:creationId xmlns:a16="http://schemas.microsoft.com/office/drawing/2014/main" id="{94C91D3E-E6FE-FE4D-AD55-35F346A5D252}"/>
              </a:ext>
            </a:extLst>
          </p:cNvPr>
          <p:cNvSpPr txBox="1"/>
          <p:nvPr/>
        </p:nvSpPr>
        <p:spPr>
          <a:xfrm>
            <a:off x="5388429" y="2569029"/>
            <a:ext cx="3243942" cy="923330"/>
          </a:xfrm>
          <a:custGeom>
            <a:avLst/>
            <a:gdLst>
              <a:gd name="connsiteX0" fmla="*/ 0 w 3243942"/>
              <a:gd name="connsiteY0" fmla="*/ 0 h 923330"/>
              <a:gd name="connsiteX1" fmla="*/ 713667 w 3243942"/>
              <a:gd name="connsiteY1" fmla="*/ 0 h 923330"/>
              <a:gd name="connsiteX2" fmla="*/ 1394895 w 3243942"/>
              <a:gd name="connsiteY2" fmla="*/ 0 h 923330"/>
              <a:gd name="connsiteX3" fmla="*/ 2076123 w 3243942"/>
              <a:gd name="connsiteY3" fmla="*/ 0 h 923330"/>
              <a:gd name="connsiteX4" fmla="*/ 2627593 w 3243942"/>
              <a:gd name="connsiteY4" fmla="*/ 0 h 923330"/>
              <a:gd name="connsiteX5" fmla="*/ 3243942 w 3243942"/>
              <a:gd name="connsiteY5" fmla="*/ 0 h 923330"/>
              <a:gd name="connsiteX6" fmla="*/ 3243942 w 3243942"/>
              <a:gd name="connsiteY6" fmla="*/ 470898 h 923330"/>
              <a:gd name="connsiteX7" fmla="*/ 3243942 w 3243942"/>
              <a:gd name="connsiteY7" fmla="*/ 923330 h 923330"/>
              <a:gd name="connsiteX8" fmla="*/ 2595154 w 3243942"/>
              <a:gd name="connsiteY8" fmla="*/ 923330 h 923330"/>
              <a:gd name="connsiteX9" fmla="*/ 2043683 w 3243942"/>
              <a:gd name="connsiteY9" fmla="*/ 923330 h 923330"/>
              <a:gd name="connsiteX10" fmla="*/ 1492213 w 3243942"/>
              <a:gd name="connsiteY10" fmla="*/ 923330 h 923330"/>
              <a:gd name="connsiteX11" fmla="*/ 810986 w 3243942"/>
              <a:gd name="connsiteY11" fmla="*/ 923330 h 923330"/>
              <a:gd name="connsiteX12" fmla="*/ 0 w 3243942"/>
              <a:gd name="connsiteY12" fmla="*/ 923330 h 923330"/>
              <a:gd name="connsiteX13" fmla="*/ 0 w 3243942"/>
              <a:gd name="connsiteY13" fmla="*/ 443198 h 923330"/>
              <a:gd name="connsiteX14" fmla="*/ 0 w 3243942"/>
              <a:gd name="connsiteY14"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43942" h="923330" fill="none" extrusionOk="0">
                <a:moveTo>
                  <a:pt x="0" y="0"/>
                </a:moveTo>
                <a:cubicBezTo>
                  <a:pt x="318474" y="33613"/>
                  <a:pt x="484425" y="-24298"/>
                  <a:pt x="713667" y="0"/>
                </a:cubicBezTo>
                <a:cubicBezTo>
                  <a:pt x="942909" y="24298"/>
                  <a:pt x="1185195" y="25987"/>
                  <a:pt x="1394895" y="0"/>
                </a:cubicBezTo>
                <a:cubicBezTo>
                  <a:pt x="1604595" y="-25987"/>
                  <a:pt x="1914114" y="24502"/>
                  <a:pt x="2076123" y="0"/>
                </a:cubicBezTo>
                <a:cubicBezTo>
                  <a:pt x="2238132" y="-24502"/>
                  <a:pt x="2515159" y="25472"/>
                  <a:pt x="2627593" y="0"/>
                </a:cubicBezTo>
                <a:cubicBezTo>
                  <a:pt x="2740027" y="-25472"/>
                  <a:pt x="2986910" y="-29888"/>
                  <a:pt x="3243942" y="0"/>
                </a:cubicBezTo>
                <a:cubicBezTo>
                  <a:pt x="3257283" y="200484"/>
                  <a:pt x="3220729" y="316564"/>
                  <a:pt x="3243942" y="470898"/>
                </a:cubicBezTo>
                <a:cubicBezTo>
                  <a:pt x="3267155" y="625232"/>
                  <a:pt x="3259300" y="766531"/>
                  <a:pt x="3243942" y="923330"/>
                </a:cubicBezTo>
                <a:cubicBezTo>
                  <a:pt x="3067011" y="949576"/>
                  <a:pt x="2736693" y="912586"/>
                  <a:pt x="2595154" y="923330"/>
                </a:cubicBezTo>
                <a:cubicBezTo>
                  <a:pt x="2453615" y="934074"/>
                  <a:pt x="2216821" y="899643"/>
                  <a:pt x="2043683" y="923330"/>
                </a:cubicBezTo>
                <a:cubicBezTo>
                  <a:pt x="1870545" y="947017"/>
                  <a:pt x="1618701" y="937340"/>
                  <a:pt x="1492213" y="923330"/>
                </a:cubicBezTo>
                <a:cubicBezTo>
                  <a:pt x="1365725" y="909321"/>
                  <a:pt x="1026350" y="940986"/>
                  <a:pt x="810986" y="923330"/>
                </a:cubicBezTo>
                <a:cubicBezTo>
                  <a:pt x="595622" y="905674"/>
                  <a:pt x="303192" y="957095"/>
                  <a:pt x="0" y="923330"/>
                </a:cubicBezTo>
                <a:cubicBezTo>
                  <a:pt x="-16327" y="710357"/>
                  <a:pt x="3230" y="547788"/>
                  <a:pt x="0" y="443198"/>
                </a:cubicBezTo>
                <a:cubicBezTo>
                  <a:pt x="-3230" y="338608"/>
                  <a:pt x="6396" y="200027"/>
                  <a:pt x="0" y="0"/>
                </a:cubicBezTo>
                <a:close/>
              </a:path>
              <a:path w="3243942" h="923330" stroke="0" extrusionOk="0">
                <a:moveTo>
                  <a:pt x="0" y="0"/>
                </a:moveTo>
                <a:cubicBezTo>
                  <a:pt x="128251" y="-29421"/>
                  <a:pt x="359500" y="23836"/>
                  <a:pt x="616349" y="0"/>
                </a:cubicBezTo>
                <a:cubicBezTo>
                  <a:pt x="873198" y="-23836"/>
                  <a:pt x="949253" y="11164"/>
                  <a:pt x="1167819" y="0"/>
                </a:cubicBezTo>
                <a:cubicBezTo>
                  <a:pt x="1386385" y="-11164"/>
                  <a:pt x="1631289" y="10819"/>
                  <a:pt x="1881486" y="0"/>
                </a:cubicBezTo>
                <a:cubicBezTo>
                  <a:pt x="2131683" y="-10819"/>
                  <a:pt x="2264807" y="-3842"/>
                  <a:pt x="2497835" y="0"/>
                </a:cubicBezTo>
                <a:cubicBezTo>
                  <a:pt x="2730863" y="3842"/>
                  <a:pt x="2897973" y="7624"/>
                  <a:pt x="3243942" y="0"/>
                </a:cubicBezTo>
                <a:cubicBezTo>
                  <a:pt x="3221601" y="162923"/>
                  <a:pt x="3262508" y="370604"/>
                  <a:pt x="3243942" y="480132"/>
                </a:cubicBezTo>
                <a:cubicBezTo>
                  <a:pt x="3225376" y="589660"/>
                  <a:pt x="3230383" y="809124"/>
                  <a:pt x="3243942" y="923330"/>
                </a:cubicBezTo>
                <a:cubicBezTo>
                  <a:pt x="3018620" y="892773"/>
                  <a:pt x="2917537" y="930199"/>
                  <a:pt x="2595154" y="923330"/>
                </a:cubicBezTo>
                <a:cubicBezTo>
                  <a:pt x="2272771" y="916461"/>
                  <a:pt x="2209285" y="913871"/>
                  <a:pt x="2043683" y="923330"/>
                </a:cubicBezTo>
                <a:cubicBezTo>
                  <a:pt x="1878081" y="932789"/>
                  <a:pt x="1620627" y="895121"/>
                  <a:pt x="1394895" y="923330"/>
                </a:cubicBezTo>
                <a:cubicBezTo>
                  <a:pt x="1169163" y="951539"/>
                  <a:pt x="1059457" y="949498"/>
                  <a:pt x="746107" y="923330"/>
                </a:cubicBezTo>
                <a:cubicBezTo>
                  <a:pt x="432757" y="897162"/>
                  <a:pt x="213108" y="901924"/>
                  <a:pt x="0" y="923330"/>
                </a:cubicBezTo>
                <a:cubicBezTo>
                  <a:pt x="-7219" y="714129"/>
                  <a:pt x="11942" y="562566"/>
                  <a:pt x="0" y="443198"/>
                </a:cubicBezTo>
                <a:cubicBezTo>
                  <a:pt x="-11942" y="323830"/>
                  <a:pt x="-11" y="89593"/>
                  <a:pt x="0" y="0"/>
                </a:cubicBezTo>
                <a:close/>
              </a:path>
            </a:pathLst>
          </a:custGeom>
          <a:solidFill>
            <a:schemeClr val="accent2"/>
          </a:solidFill>
          <a:ln>
            <a:solidFill>
              <a:schemeClr val="accent1">
                <a:lumMod val="50000"/>
              </a:schemeClr>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you will not need to turn this in</a:t>
            </a:r>
          </a:p>
          <a:p>
            <a:r>
              <a:rPr lang="en-US" dirty="0"/>
              <a:t>although I will ask volunteers to share their responses</a:t>
            </a:r>
          </a:p>
        </p:txBody>
      </p:sp>
    </p:spTree>
    <p:extLst>
      <p:ext uri="{BB962C8B-B14F-4D97-AF65-F5344CB8AC3E}">
        <p14:creationId xmlns:p14="http://schemas.microsoft.com/office/powerpoint/2010/main" val="1781606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719071"/>
            <a:ext cx="8407893" cy="3886059"/>
          </a:xfrm>
        </p:spPr>
        <p:txBody>
          <a:bodyPr/>
          <a:lstStyle/>
          <a:p>
            <a:pPr marL="45720" indent="0">
              <a:buNone/>
            </a:pPr>
            <a:endParaRPr lang="en-US" dirty="0">
              <a:solidFill>
                <a:srgbClr val="F8DEFD"/>
              </a:solidFill>
            </a:endParaRPr>
          </a:p>
          <a:p>
            <a:pPr marL="45720" indent="0">
              <a:buNone/>
            </a:pPr>
            <a:endParaRPr lang="en-US" dirty="0">
              <a:solidFill>
                <a:srgbClr val="F8DEFD"/>
              </a:solidFill>
            </a:endParaRPr>
          </a:p>
        </p:txBody>
      </p:sp>
      <p:sp>
        <p:nvSpPr>
          <p:cNvPr id="3" name="Title 2"/>
          <p:cNvSpPr>
            <a:spLocks noGrp="1"/>
          </p:cNvSpPr>
          <p:nvPr>
            <p:ph type="title"/>
          </p:nvPr>
        </p:nvSpPr>
        <p:spPr/>
        <p:txBody>
          <a:bodyPr/>
          <a:lstStyle/>
          <a:p>
            <a:r>
              <a:rPr lang="en-US" dirty="0"/>
              <a:t>What is economics?</a:t>
            </a:r>
          </a:p>
        </p:txBody>
      </p:sp>
      <p:pic>
        <p:nvPicPr>
          <p:cNvPr id="4" name="Picture 3" descr="hjc10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70899" y="2672759"/>
            <a:ext cx="1994703" cy="2992055"/>
          </a:xfrm>
          <a:prstGeom prst="rect">
            <a:avLst/>
          </a:prstGeom>
        </p:spPr>
      </p:pic>
      <p:sp>
        <p:nvSpPr>
          <p:cNvPr id="5" name="TextBox 4"/>
          <p:cNvSpPr txBox="1"/>
          <p:nvPr/>
        </p:nvSpPr>
        <p:spPr>
          <a:xfrm>
            <a:off x="495166" y="5664814"/>
            <a:ext cx="8142858" cy="646331"/>
          </a:xfrm>
          <a:prstGeom prst="rect">
            <a:avLst/>
          </a:prstGeom>
          <a:noFill/>
        </p:spPr>
        <p:txBody>
          <a:bodyPr wrap="square" rtlCol="0">
            <a:spAutoFit/>
          </a:bodyPr>
          <a:lstStyle/>
          <a:p>
            <a:r>
              <a:rPr lang="en-US" dirty="0">
                <a:solidFill>
                  <a:schemeClr val="bg2">
                    <a:lumMod val="40000"/>
                    <a:lumOff val="60000"/>
                  </a:schemeClr>
                </a:solidFill>
              </a:rPr>
              <a:t>Image Source: (University of Cambridge, 2019)</a:t>
            </a:r>
          </a:p>
          <a:p>
            <a:r>
              <a:rPr lang="en-US" dirty="0">
                <a:solidFill>
                  <a:schemeClr val="bg2">
                    <a:lumMod val="40000"/>
                    <a:lumOff val="60000"/>
                  </a:schemeClr>
                </a:solidFill>
              </a:rPr>
              <a:t>https://</a:t>
            </a:r>
            <a:r>
              <a:rPr lang="en-US" dirty="0" err="1">
                <a:solidFill>
                  <a:schemeClr val="bg2">
                    <a:lumMod val="40000"/>
                    <a:lumOff val="60000"/>
                  </a:schemeClr>
                </a:solidFill>
              </a:rPr>
              <a:t>youtu.be</a:t>
            </a:r>
            <a:r>
              <a:rPr lang="en-US" dirty="0">
                <a:solidFill>
                  <a:schemeClr val="bg2">
                    <a:lumMod val="40000"/>
                    <a:lumOff val="60000"/>
                  </a:schemeClr>
                </a:solidFill>
              </a:rPr>
              <a:t>/</a:t>
            </a:r>
            <a:r>
              <a:rPr lang="en-US" dirty="0" err="1">
                <a:solidFill>
                  <a:schemeClr val="bg2">
                    <a:lumMod val="40000"/>
                    <a:lumOff val="60000"/>
                  </a:schemeClr>
                </a:solidFill>
              </a:rPr>
              <a:t>i_wus-lnQls</a:t>
            </a:r>
            <a:endParaRPr lang="en-US" dirty="0">
              <a:solidFill>
                <a:schemeClr val="bg2">
                  <a:lumMod val="40000"/>
                  <a:lumOff val="60000"/>
                </a:schemeClr>
              </a:solidFill>
            </a:endParaRPr>
          </a:p>
        </p:txBody>
      </p:sp>
      <p:sp>
        <p:nvSpPr>
          <p:cNvPr id="6" name="TextBox 5"/>
          <p:cNvSpPr txBox="1"/>
          <p:nvPr/>
        </p:nvSpPr>
        <p:spPr>
          <a:xfrm>
            <a:off x="1284260" y="1912034"/>
            <a:ext cx="6607479" cy="461665"/>
          </a:xfrm>
          <a:prstGeom prst="rect">
            <a:avLst/>
          </a:prstGeom>
          <a:noFill/>
        </p:spPr>
        <p:txBody>
          <a:bodyPr wrap="square" rtlCol="0">
            <a:spAutoFit/>
          </a:bodyPr>
          <a:lstStyle/>
          <a:p>
            <a:pPr algn="ctr"/>
            <a:r>
              <a:rPr lang="en-US" sz="2400" dirty="0">
                <a:solidFill>
                  <a:srgbClr val="F0BDFB"/>
                </a:solidFill>
                <a:hlinkClick r:id="rId3" tooltip="Learn the Language of Power! (Chang 2019)"/>
              </a:rPr>
              <a:t>Learn the Language of Power! (Chang 2019)</a:t>
            </a:r>
            <a:endParaRPr lang="en-US" sz="2400" dirty="0">
              <a:solidFill>
                <a:srgbClr val="F0BDFB"/>
              </a:solidFill>
            </a:endParaRPr>
          </a:p>
        </p:txBody>
      </p:sp>
    </p:spTree>
    <p:extLst>
      <p:ext uri="{BB962C8B-B14F-4D97-AF65-F5344CB8AC3E}">
        <p14:creationId xmlns:p14="http://schemas.microsoft.com/office/powerpoint/2010/main" val="4002038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719071"/>
            <a:ext cx="8407893" cy="3886059"/>
          </a:xfrm>
        </p:spPr>
        <p:txBody>
          <a:bodyPr/>
          <a:lstStyle/>
          <a:p>
            <a:pPr marL="45720" indent="0">
              <a:buNone/>
            </a:pPr>
            <a:endParaRPr lang="en-US" dirty="0">
              <a:solidFill>
                <a:srgbClr val="F8DEFD"/>
              </a:solidFill>
            </a:endParaRPr>
          </a:p>
          <a:p>
            <a:pPr marL="45720" indent="0">
              <a:buNone/>
            </a:pPr>
            <a:endParaRPr lang="en-US" dirty="0">
              <a:solidFill>
                <a:srgbClr val="F8DEFD"/>
              </a:solidFill>
            </a:endParaRPr>
          </a:p>
        </p:txBody>
      </p:sp>
      <p:sp>
        <p:nvSpPr>
          <p:cNvPr id="3" name="Title 2"/>
          <p:cNvSpPr>
            <a:spLocks noGrp="1"/>
          </p:cNvSpPr>
          <p:nvPr>
            <p:ph type="title"/>
          </p:nvPr>
        </p:nvSpPr>
        <p:spPr/>
        <p:txBody>
          <a:bodyPr/>
          <a:lstStyle/>
          <a:p>
            <a:r>
              <a:rPr lang="en-US" dirty="0"/>
              <a:t>What is economics?</a:t>
            </a:r>
          </a:p>
        </p:txBody>
      </p:sp>
      <p:sp>
        <p:nvSpPr>
          <p:cNvPr id="5" name="TextBox 4"/>
          <p:cNvSpPr txBox="1"/>
          <p:nvPr/>
        </p:nvSpPr>
        <p:spPr>
          <a:xfrm>
            <a:off x="647565" y="2933913"/>
            <a:ext cx="6711177" cy="2980047"/>
          </a:xfrm>
          <a:prstGeom prst="rect">
            <a:avLst/>
          </a:prstGeom>
          <a:noFill/>
        </p:spPr>
        <p:txBody>
          <a:bodyPr wrap="square" rtlCol="0">
            <a:spAutoFit/>
          </a:bodyPr>
          <a:lstStyle/>
          <a:p>
            <a:pPr marL="365760" lvl="1" indent="0">
              <a:lnSpc>
                <a:spcPct val="120000"/>
              </a:lnSpc>
              <a:buNone/>
            </a:pPr>
            <a:endParaRPr lang="en-US" sz="2000" dirty="0">
              <a:solidFill>
                <a:srgbClr val="245566"/>
              </a:solidFill>
            </a:endParaRPr>
          </a:p>
          <a:p>
            <a:pPr marL="914400" lvl="1" indent="-457200">
              <a:lnSpc>
                <a:spcPct val="120000"/>
              </a:lnSpc>
              <a:buFont typeface="+mj-lt"/>
              <a:buAutoNum type="alphaLcParenR"/>
            </a:pPr>
            <a:r>
              <a:rPr lang="en-US" sz="2000" dirty="0">
                <a:solidFill>
                  <a:srgbClr val="245566"/>
                </a:solidFill>
              </a:rPr>
              <a:t>What stands out to you?</a:t>
            </a:r>
          </a:p>
          <a:p>
            <a:pPr marL="1257300" lvl="2" indent="-342900">
              <a:lnSpc>
                <a:spcPct val="120000"/>
              </a:lnSpc>
              <a:buFont typeface="Arial" panose="020B0604020202020204" pitchFamily="34" charset="0"/>
              <a:buChar char="•"/>
            </a:pPr>
            <a:r>
              <a:rPr lang="en-US" sz="2000" dirty="0">
                <a:solidFill>
                  <a:srgbClr val="245566"/>
                </a:solidFill>
              </a:rPr>
              <a:t>what feels controversial or difficult?</a:t>
            </a:r>
          </a:p>
          <a:p>
            <a:pPr marL="1257300" lvl="2" indent="-342900">
              <a:lnSpc>
                <a:spcPct val="120000"/>
              </a:lnSpc>
              <a:buFont typeface="Arial" panose="020B0604020202020204" pitchFamily="34" charset="0"/>
              <a:buChar char="•"/>
            </a:pPr>
            <a:r>
              <a:rPr lang="en-US" sz="2000" dirty="0">
                <a:solidFill>
                  <a:srgbClr val="245566"/>
                </a:solidFill>
              </a:rPr>
              <a:t>what current events are you reminded of?</a:t>
            </a:r>
          </a:p>
          <a:p>
            <a:pPr marL="1257300" lvl="2" indent="-342900">
              <a:lnSpc>
                <a:spcPct val="120000"/>
              </a:lnSpc>
              <a:buFont typeface="Arial" panose="020B0604020202020204" pitchFamily="34" charset="0"/>
              <a:buChar char="•"/>
            </a:pPr>
            <a:r>
              <a:rPr lang="en-US" sz="2000" dirty="0">
                <a:solidFill>
                  <a:srgbClr val="245566"/>
                </a:solidFill>
              </a:rPr>
              <a:t>how is your own experience characterized?</a:t>
            </a:r>
          </a:p>
          <a:p>
            <a:pPr marL="914400" lvl="1" indent="-457200">
              <a:lnSpc>
                <a:spcPct val="120000"/>
              </a:lnSpc>
              <a:buFont typeface="+mj-lt"/>
              <a:buAutoNum type="alphaLcParenR"/>
            </a:pPr>
            <a:r>
              <a:rPr lang="en-US" sz="2000" dirty="0">
                <a:solidFill>
                  <a:srgbClr val="245566"/>
                </a:solidFill>
              </a:rPr>
              <a:t>What piece of information is new to you?</a:t>
            </a:r>
          </a:p>
          <a:p>
            <a:pPr marL="914400" lvl="1" indent="-457200">
              <a:lnSpc>
                <a:spcPct val="120000"/>
              </a:lnSpc>
              <a:buFont typeface="+mj-lt"/>
              <a:buAutoNum type="alphaLcParenR"/>
            </a:pPr>
            <a:r>
              <a:rPr lang="en-US" sz="2000" dirty="0">
                <a:solidFill>
                  <a:srgbClr val="245566"/>
                </a:solidFill>
              </a:rPr>
              <a:t>What do you like or dislike?</a:t>
            </a:r>
          </a:p>
          <a:p>
            <a:pPr>
              <a:lnSpc>
                <a:spcPct val="120000"/>
              </a:lnSpc>
            </a:pPr>
            <a:endParaRPr lang="en-US" dirty="0">
              <a:solidFill>
                <a:schemeClr val="bg2">
                  <a:lumMod val="40000"/>
                  <a:lumOff val="60000"/>
                </a:schemeClr>
              </a:solidFill>
            </a:endParaRPr>
          </a:p>
        </p:txBody>
      </p:sp>
      <p:sp>
        <p:nvSpPr>
          <p:cNvPr id="6" name="TextBox 5"/>
          <p:cNvSpPr txBox="1"/>
          <p:nvPr/>
        </p:nvSpPr>
        <p:spPr>
          <a:xfrm>
            <a:off x="1284260" y="1912034"/>
            <a:ext cx="6607479" cy="461665"/>
          </a:xfrm>
          <a:prstGeom prst="rect">
            <a:avLst/>
          </a:prstGeom>
          <a:noFill/>
        </p:spPr>
        <p:txBody>
          <a:bodyPr wrap="square" rtlCol="0">
            <a:spAutoFit/>
          </a:bodyPr>
          <a:lstStyle/>
          <a:p>
            <a:pPr algn="ctr"/>
            <a:r>
              <a:rPr lang="en-US" sz="2400" dirty="0">
                <a:solidFill>
                  <a:srgbClr val="F0BDFB"/>
                </a:solidFill>
                <a:hlinkClick r:id="rId2"/>
              </a:rPr>
              <a:t>Learn the Langage of Power (Chang 2019)</a:t>
            </a:r>
            <a:endParaRPr lang="en-US" sz="2400" dirty="0">
              <a:solidFill>
                <a:srgbClr val="F0BDFB"/>
              </a:solidFill>
            </a:endParaRPr>
          </a:p>
        </p:txBody>
      </p:sp>
      <p:sp>
        <p:nvSpPr>
          <p:cNvPr id="4" name="TextBox 3">
            <a:extLst>
              <a:ext uri="{FF2B5EF4-FFF2-40B4-BE49-F238E27FC236}">
                <a16:creationId xmlns:a16="http://schemas.microsoft.com/office/drawing/2014/main" id="{C24F3FB0-8079-874F-911B-520B654B3596}"/>
              </a:ext>
            </a:extLst>
          </p:cNvPr>
          <p:cNvSpPr txBox="1"/>
          <p:nvPr/>
        </p:nvSpPr>
        <p:spPr>
          <a:xfrm>
            <a:off x="2409051" y="2386211"/>
            <a:ext cx="4325158" cy="646331"/>
          </a:xfrm>
          <a:prstGeom prst="rect">
            <a:avLst/>
          </a:prstGeom>
          <a:noFill/>
        </p:spPr>
        <p:txBody>
          <a:bodyPr wrap="none" rtlCol="0">
            <a:spAutoFit/>
          </a:bodyPr>
          <a:lstStyle/>
          <a:p>
            <a:r>
              <a:rPr lang="en-US" sz="3600" dirty="0">
                <a:solidFill>
                  <a:schemeClr val="accent5">
                    <a:lumMod val="75000"/>
                  </a:schemeClr>
                </a:solidFill>
              </a:rPr>
              <a:t>What did you notice?</a:t>
            </a:r>
          </a:p>
        </p:txBody>
      </p:sp>
    </p:spTree>
    <p:extLst>
      <p:ext uri="{BB962C8B-B14F-4D97-AF65-F5344CB8AC3E}">
        <p14:creationId xmlns:p14="http://schemas.microsoft.com/office/powerpoint/2010/main" val="1695523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355847"/>
            <a:ext cx="8381260" cy="1054394"/>
          </a:xfrm>
        </p:spPr>
        <p:txBody>
          <a:bodyPr anchor="ctr">
            <a:normAutofit/>
          </a:bodyPr>
          <a:lstStyle/>
          <a:p>
            <a:r>
              <a:rPr lang="en-US" dirty="0"/>
              <a:t>What is Economics?</a:t>
            </a:r>
          </a:p>
        </p:txBody>
      </p:sp>
      <p:graphicFrame>
        <p:nvGraphicFramePr>
          <p:cNvPr id="5" name="Content Placeholder 1">
            <a:extLst>
              <a:ext uri="{FF2B5EF4-FFF2-40B4-BE49-F238E27FC236}">
                <a16:creationId xmlns:a16="http://schemas.microsoft.com/office/drawing/2014/main" id="{188B6EB9-7AC0-4778-AEB7-08EFB065F0CE}"/>
              </a:ext>
            </a:extLst>
          </p:cNvPr>
          <p:cNvGraphicFramePr>
            <a:graphicFrameLocks noGrp="1"/>
          </p:cNvGraphicFramePr>
          <p:nvPr>
            <p:ph sz="half" idx="2"/>
            <p:extLst>
              <p:ext uri="{D42A27DB-BD31-4B8C-83A1-F6EECF244321}">
                <p14:modId xmlns:p14="http://schemas.microsoft.com/office/powerpoint/2010/main" val="2142997365"/>
              </p:ext>
            </p:extLst>
          </p:nvPr>
        </p:nvGraphicFramePr>
        <p:xfrm>
          <a:off x="543918" y="1610215"/>
          <a:ext cx="8218342" cy="48919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2109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CA8CC0-A674-F54D-8FF9-E5D0F991256F}"/>
              </a:ext>
            </a:extLst>
          </p:cNvPr>
          <p:cNvSpPr>
            <a:spLocks noGrp="1"/>
          </p:cNvSpPr>
          <p:nvPr>
            <p:ph sz="half" idx="1"/>
          </p:nvPr>
        </p:nvSpPr>
        <p:spPr>
          <a:xfrm>
            <a:off x="152399" y="1621971"/>
            <a:ext cx="8860971" cy="5061858"/>
          </a:xfrm>
        </p:spPr>
        <p:txBody>
          <a:bodyPr/>
          <a:lstStyle/>
          <a:p>
            <a:pPr marL="45720" indent="0">
              <a:buNone/>
            </a:pPr>
            <a:r>
              <a:rPr lang="en-US" dirty="0"/>
              <a:t>For the purpose of our class, </a:t>
            </a:r>
            <a:endParaRPr lang="en-US" sz="1200" dirty="0"/>
          </a:p>
          <a:p>
            <a:pPr marL="45720" indent="0">
              <a:buNone/>
            </a:pPr>
            <a:r>
              <a:rPr lang="en-US" dirty="0"/>
              <a:t>	</a:t>
            </a:r>
            <a:r>
              <a:rPr lang="en-US" dirty="0">
                <a:solidFill>
                  <a:srgbClr val="002060"/>
                </a:solidFill>
              </a:rPr>
              <a:t>Economics is the study of economies</a:t>
            </a:r>
            <a:r>
              <a:rPr lang="en-US" b="1" dirty="0">
                <a:solidFill>
                  <a:srgbClr val="002060"/>
                </a:solidFill>
              </a:rPr>
              <a:t>.</a:t>
            </a:r>
          </a:p>
          <a:p>
            <a:pPr marL="45720" indent="0">
              <a:buNone/>
            </a:pPr>
            <a:r>
              <a:rPr lang="en-US" dirty="0"/>
              <a:t>where</a:t>
            </a:r>
          </a:p>
          <a:p>
            <a:pPr marL="45720" indent="0">
              <a:buNone/>
            </a:pPr>
            <a:r>
              <a:rPr lang="en-US" dirty="0"/>
              <a:t>	</a:t>
            </a:r>
            <a:r>
              <a:rPr lang="en-US" dirty="0">
                <a:solidFill>
                  <a:srgbClr val="002060"/>
                </a:solidFill>
              </a:rPr>
              <a:t>an economy (or economic system) is a 	particular solution to </a:t>
            </a:r>
          </a:p>
          <a:p>
            <a:pPr marL="45720" indent="0">
              <a:buNone/>
            </a:pPr>
            <a:r>
              <a:rPr lang="en-US" dirty="0">
                <a:solidFill>
                  <a:srgbClr val="002060"/>
                </a:solidFill>
              </a:rPr>
              <a:t>	1) an allocation problem </a:t>
            </a:r>
          </a:p>
          <a:p>
            <a:pPr marL="45720" indent="0">
              <a:buNone/>
            </a:pPr>
            <a:r>
              <a:rPr lang="en-US" dirty="0">
                <a:solidFill>
                  <a:srgbClr val="002060"/>
                </a:solidFill>
              </a:rPr>
              <a:t>	&amp;</a:t>
            </a:r>
          </a:p>
          <a:p>
            <a:pPr marL="45720" indent="0">
              <a:buNone/>
            </a:pPr>
            <a:r>
              <a:rPr lang="en-US" dirty="0">
                <a:solidFill>
                  <a:srgbClr val="002060"/>
                </a:solidFill>
              </a:rPr>
              <a:t>	2) a production problem</a:t>
            </a:r>
          </a:p>
        </p:txBody>
      </p:sp>
      <p:sp>
        <p:nvSpPr>
          <p:cNvPr id="4" name="Title 3">
            <a:extLst>
              <a:ext uri="{FF2B5EF4-FFF2-40B4-BE49-F238E27FC236}">
                <a16:creationId xmlns:a16="http://schemas.microsoft.com/office/drawing/2014/main" id="{DCEABB04-2A74-6744-B02C-8538DCC8069A}"/>
              </a:ext>
            </a:extLst>
          </p:cNvPr>
          <p:cNvSpPr>
            <a:spLocks noGrp="1"/>
          </p:cNvSpPr>
          <p:nvPr>
            <p:ph type="title"/>
          </p:nvPr>
        </p:nvSpPr>
        <p:spPr/>
        <p:txBody>
          <a:bodyPr/>
          <a:lstStyle/>
          <a:p>
            <a:r>
              <a:rPr lang="en-US" dirty="0"/>
              <a:t>What is Economics?</a:t>
            </a:r>
          </a:p>
        </p:txBody>
      </p:sp>
    </p:spTree>
    <p:extLst>
      <p:ext uri="{BB962C8B-B14F-4D97-AF65-F5344CB8AC3E}">
        <p14:creationId xmlns:p14="http://schemas.microsoft.com/office/powerpoint/2010/main" val="1495271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CA8CC0-A674-F54D-8FF9-E5D0F991256F}"/>
              </a:ext>
            </a:extLst>
          </p:cNvPr>
          <p:cNvSpPr>
            <a:spLocks noGrp="1"/>
          </p:cNvSpPr>
          <p:nvPr>
            <p:ph sz="half" idx="1"/>
          </p:nvPr>
        </p:nvSpPr>
        <p:spPr>
          <a:xfrm>
            <a:off x="152399" y="1621971"/>
            <a:ext cx="8860971" cy="5061858"/>
          </a:xfrm>
        </p:spPr>
        <p:txBody>
          <a:bodyPr/>
          <a:lstStyle/>
          <a:p>
            <a:pPr marL="45720" indent="0">
              <a:buNone/>
            </a:pPr>
            <a:r>
              <a:rPr lang="en-US" dirty="0"/>
              <a:t>For the purpose of our class, </a:t>
            </a:r>
            <a:endParaRPr lang="en-US" sz="1200" dirty="0"/>
          </a:p>
          <a:p>
            <a:pPr marL="45720" indent="0">
              <a:buNone/>
            </a:pPr>
            <a:r>
              <a:rPr lang="en-US" dirty="0"/>
              <a:t>	</a:t>
            </a:r>
            <a:r>
              <a:rPr lang="en-US" dirty="0">
                <a:solidFill>
                  <a:srgbClr val="002060"/>
                </a:solidFill>
              </a:rPr>
              <a:t>Economics is the study of economies</a:t>
            </a:r>
            <a:r>
              <a:rPr lang="en-US" b="1" dirty="0">
                <a:solidFill>
                  <a:srgbClr val="002060"/>
                </a:solidFill>
              </a:rPr>
              <a:t>.</a:t>
            </a:r>
          </a:p>
          <a:p>
            <a:pPr marL="45720" indent="0">
              <a:buNone/>
            </a:pPr>
            <a:r>
              <a:rPr lang="en-US" dirty="0"/>
              <a:t>where</a:t>
            </a:r>
          </a:p>
          <a:p>
            <a:pPr marL="45720" indent="0">
              <a:buNone/>
            </a:pPr>
            <a:r>
              <a:rPr lang="en-US" dirty="0"/>
              <a:t>	</a:t>
            </a:r>
            <a:r>
              <a:rPr lang="en-US" dirty="0">
                <a:solidFill>
                  <a:srgbClr val="002060"/>
                </a:solidFill>
              </a:rPr>
              <a:t>an economy (or economic system) is a 	particular solution to </a:t>
            </a:r>
          </a:p>
          <a:p>
            <a:pPr marL="45720" indent="0">
              <a:buNone/>
            </a:pPr>
            <a:r>
              <a:rPr lang="en-US" dirty="0">
                <a:solidFill>
                  <a:srgbClr val="002060"/>
                </a:solidFill>
              </a:rPr>
              <a:t>	1) an allocation problem – who gets what?</a:t>
            </a:r>
          </a:p>
          <a:p>
            <a:pPr marL="45720" indent="0">
              <a:buNone/>
            </a:pPr>
            <a:r>
              <a:rPr lang="en-US" dirty="0">
                <a:solidFill>
                  <a:srgbClr val="002060"/>
                </a:solidFill>
              </a:rPr>
              <a:t>	&amp;</a:t>
            </a:r>
          </a:p>
          <a:p>
            <a:pPr marL="45720" indent="0">
              <a:buNone/>
            </a:pPr>
            <a:r>
              <a:rPr lang="en-US" dirty="0">
                <a:solidFill>
                  <a:srgbClr val="002060"/>
                </a:solidFill>
              </a:rPr>
              <a:t>	2) a production problem – what do we make 	and how do we make it?</a:t>
            </a:r>
          </a:p>
        </p:txBody>
      </p:sp>
      <p:sp>
        <p:nvSpPr>
          <p:cNvPr id="4" name="Title 3">
            <a:extLst>
              <a:ext uri="{FF2B5EF4-FFF2-40B4-BE49-F238E27FC236}">
                <a16:creationId xmlns:a16="http://schemas.microsoft.com/office/drawing/2014/main" id="{DCEABB04-2A74-6744-B02C-8538DCC8069A}"/>
              </a:ext>
            </a:extLst>
          </p:cNvPr>
          <p:cNvSpPr>
            <a:spLocks noGrp="1"/>
          </p:cNvSpPr>
          <p:nvPr>
            <p:ph type="title"/>
          </p:nvPr>
        </p:nvSpPr>
        <p:spPr/>
        <p:txBody>
          <a:bodyPr/>
          <a:lstStyle/>
          <a:p>
            <a:r>
              <a:rPr lang="en-US" dirty="0"/>
              <a:t>What is Economics?</a:t>
            </a:r>
          </a:p>
        </p:txBody>
      </p:sp>
    </p:spTree>
    <p:extLst>
      <p:ext uri="{BB962C8B-B14F-4D97-AF65-F5344CB8AC3E}">
        <p14:creationId xmlns:p14="http://schemas.microsoft.com/office/powerpoint/2010/main" val="2325227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CA8CC0-A674-F54D-8FF9-E5D0F991256F}"/>
              </a:ext>
            </a:extLst>
          </p:cNvPr>
          <p:cNvSpPr>
            <a:spLocks noGrp="1"/>
          </p:cNvSpPr>
          <p:nvPr>
            <p:ph sz="half" idx="1"/>
          </p:nvPr>
        </p:nvSpPr>
        <p:spPr>
          <a:xfrm>
            <a:off x="152399" y="1621971"/>
            <a:ext cx="8860971" cy="5061858"/>
          </a:xfrm>
        </p:spPr>
        <p:txBody>
          <a:bodyPr/>
          <a:lstStyle/>
          <a:p>
            <a:pPr marL="45720" indent="0">
              <a:buNone/>
            </a:pPr>
            <a:r>
              <a:rPr lang="en-US" dirty="0"/>
              <a:t>For the purpose of our class, </a:t>
            </a:r>
            <a:endParaRPr lang="en-US" sz="1200" dirty="0"/>
          </a:p>
          <a:p>
            <a:pPr marL="45720" indent="0">
              <a:buNone/>
            </a:pPr>
            <a:r>
              <a:rPr lang="en-US" dirty="0"/>
              <a:t>	</a:t>
            </a:r>
            <a:r>
              <a:rPr lang="en-US" dirty="0">
                <a:solidFill>
                  <a:srgbClr val="002060"/>
                </a:solidFill>
              </a:rPr>
              <a:t>Economics is the study of economies</a:t>
            </a:r>
            <a:r>
              <a:rPr lang="en-US" b="1" dirty="0">
                <a:solidFill>
                  <a:srgbClr val="002060"/>
                </a:solidFill>
              </a:rPr>
              <a:t>.</a:t>
            </a:r>
          </a:p>
          <a:p>
            <a:pPr marL="45720" indent="0">
              <a:buNone/>
            </a:pPr>
            <a:r>
              <a:rPr lang="en-US" dirty="0"/>
              <a:t>where</a:t>
            </a:r>
          </a:p>
          <a:p>
            <a:pPr marL="45720" indent="0">
              <a:buNone/>
            </a:pPr>
            <a:r>
              <a:rPr lang="en-US" dirty="0"/>
              <a:t>	</a:t>
            </a:r>
            <a:r>
              <a:rPr lang="en-US" dirty="0">
                <a:solidFill>
                  <a:srgbClr val="002060"/>
                </a:solidFill>
              </a:rPr>
              <a:t>an economy (or economic system) is a 	particular solution to an allocation problem 	&amp; a production problem</a:t>
            </a:r>
          </a:p>
          <a:p>
            <a:pPr marL="45720" indent="0">
              <a:buNone/>
            </a:pPr>
            <a:r>
              <a:rPr lang="en-US" dirty="0"/>
              <a:t>Micro:  </a:t>
            </a:r>
            <a:r>
              <a:rPr lang="en-US" dirty="0">
                <a:solidFill>
                  <a:srgbClr val="002060"/>
                </a:solidFill>
              </a:rPr>
              <a:t>this experience at the individual or household level</a:t>
            </a:r>
          </a:p>
          <a:p>
            <a:pPr marL="45720" indent="0">
              <a:buNone/>
            </a:pPr>
            <a:r>
              <a:rPr lang="en-US" dirty="0"/>
              <a:t>Macro: </a:t>
            </a:r>
            <a:r>
              <a:rPr lang="en-US" dirty="0">
                <a:solidFill>
                  <a:srgbClr val="002060"/>
                </a:solidFill>
              </a:rPr>
              <a:t>this experience at the community or national level</a:t>
            </a:r>
            <a:endParaRPr lang="en-US" dirty="0"/>
          </a:p>
        </p:txBody>
      </p:sp>
      <p:sp>
        <p:nvSpPr>
          <p:cNvPr id="4" name="Title 3">
            <a:extLst>
              <a:ext uri="{FF2B5EF4-FFF2-40B4-BE49-F238E27FC236}">
                <a16:creationId xmlns:a16="http://schemas.microsoft.com/office/drawing/2014/main" id="{DCEABB04-2A74-6744-B02C-8538DCC8069A}"/>
              </a:ext>
            </a:extLst>
          </p:cNvPr>
          <p:cNvSpPr>
            <a:spLocks noGrp="1"/>
          </p:cNvSpPr>
          <p:nvPr>
            <p:ph type="title"/>
          </p:nvPr>
        </p:nvSpPr>
        <p:spPr/>
        <p:txBody>
          <a:bodyPr/>
          <a:lstStyle/>
          <a:p>
            <a:r>
              <a:rPr lang="en-US" dirty="0"/>
              <a:t>What is Economics?</a:t>
            </a:r>
          </a:p>
        </p:txBody>
      </p:sp>
    </p:spTree>
    <p:extLst>
      <p:ext uri="{BB962C8B-B14F-4D97-AF65-F5344CB8AC3E}">
        <p14:creationId xmlns:p14="http://schemas.microsoft.com/office/powerpoint/2010/main" val="1012369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A119FE-939D-7F47-BECD-659B27EED56D}"/>
              </a:ext>
            </a:extLst>
          </p:cNvPr>
          <p:cNvSpPr>
            <a:spLocks noGrp="1"/>
          </p:cNvSpPr>
          <p:nvPr>
            <p:ph sz="half" idx="1"/>
          </p:nvPr>
        </p:nvSpPr>
        <p:spPr>
          <a:xfrm>
            <a:off x="740229" y="1719072"/>
            <a:ext cx="4038600" cy="4407408"/>
          </a:xfrm>
        </p:spPr>
        <p:txBody>
          <a:bodyPr/>
          <a:lstStyle/>
          <a:p>
            <a:pPr marL="45720" indent="0">
              <a:buNone/>
            </a:pPr>
            <a:r>
              <a:rPr lang="en-US" u="sng" dirty="0"/>
              <a:t>Production Questions</a:t>
            </a:r>
          </a:p>
          <a:p>
            <a:pPr marL="45720" indent="0">
              <a:buNone/>
            </a:pPr>
            <a:endParaRPr lang="en-US" dirty="0"/>
          </a:p>
        </p:txBody>
      </p:sp>
      <p:sp>
        <p:nvSpPr>
          <p:cNvPr id="3" name="Content Placeholder 2">
            <a:extLst>
              <a:ext uri="{FF2B5EF4-FFF2-40B4-BE49-F238E27FC236}">
                <a16:creationId xmlns:a16="http://schemas.microsoft.com/office/drawing/2014/main" id="{24A39668-F488-3C48-B4F1-F19C85547E38}"/>
              </a:ext>
            </a:extLst>
          </p:cNvPr>
          <p:cNvSpPr>
            <a:spLocks noGrp="1"/>
          </p:cNvSpPr>
          <p:nvPr>
            <p:ph sz="half" idx="2"/>
          </p:nvPr>
        </p:nvSpPr>
        <p:spPr/>
        <p:txBody>
          <a:bodyPr/>
          <a:lstStyle/>
          <a:p>
            <a:pPr marL="45720" indent="0">
              <a:buNone/>
            </a:pPr>
            <a:r>
              <a:rPr lang="en-US" u="sng" dirty="0"/>
              <a:t>Allocation Questions</a:t>
            </a:r>
          </a:p>
        </p:txBody>
      </p:sp>
      <p:sp>
        <p:nvSpPr>
          <p:cNvPr id="4" name="Title 3">
            <a:extLst>
              <a:ext uri="{FF2B5EF4-FFF2-40B4-BE49-F238E27FC236}">
                <a16:creationId xmlns:a16="http://schemas.microsoft.com/office/drawing/2014/main" id="{4E747908-8E8B-5046-AD6F-F8EE48E7FE24}"/>
              </a:ext>
            </a:extLst>
          </p:cNvPr>
          <p:cNvSpPr>
            <a:spLocks noGrp="1"/>
          </p:cNvSpPr>
          <p:nvPr>
            <p:ph type="title"/>
          </p:nvPr>
        </p:nvSpPr>
        <p:spPr/>
        <p:txBody>
          <a:bodyPr/>
          <a:lstStyle/>
          <a:p>
            <a:r>
              <a:rPr lang="en-US" dirty="0"/>
              <a:t>What is Economics?</a:t>
            </a:r>
          </a:p>
        </p:txBody>
      </p:sp>
      <p:sp>
        <p:nvSpPr>
          <p:cNvPr id="5" name="TextBox 4">
            <a:extLst>
              <a:ext uri="{FF2B5EF4-FFF2-40B4-BE49-F238E27FC236}">
                <a16:creationId xmlns:a16="http://schemas.microsoft.com/office/drawing/2014/main" id="{98CBCF85-9149-ED48-A30F-2CF09820C890}"/>
              </a:ext>
            </a:extLst>
          </p:cNvPr>
          <p:cNvSpPr txBox="1"/>
          <p:nvPr/>
        </p:nvSpPr>
        <p:spPr>
          <a:xfrm rot="16200000">
            <a:off x="-1921328" y="3557937"/>
            <a:ext cx="4757058" cy="461665"/>
          </a:xfrm>
          <a:prstGeom prst="rect">
            <a:avLst/>
          </a:prstGeom>
          <a:noFill/>
        </p:spPr>
        <p:txBody>
          <a:bodyPr wrap="square" rtlCol="0">
            <a:spAutoFit/>
          </a:bodyPr>
          <a:lstStyle/>
          <a:p>
            <a:r>
              <a:rPr lang="en-US" sz="2400" u="sng" dirty="0">
                <a:solidFill>
                  <a:schemeClr val="tx2"/>
                </a:solidFill>
              </a:rPr>
              <a:t>Macro                    Micro</a:t>
            </a:r>
          </a:p>
        </p:txBody>
      </p:sp>
      <p:sp>
        <p:nvSpPr>
          <p:cNvPr id="6" name="Rectangle 5">
            <a:extLst>
              <a:ext uri="{FF2B5EF4-FFF2-40B4-BE49-F238E27FC236}">
                <a16:creationId xmlns:a16="http://schemas.microsoft.com/office/drawing/2014/main" id="{0EB46AB4-88E1-D147-AEEF-6A30ECFEFA0A}"/>
              </a:ext>
            </a:extLst>
          </p:cNvPr>
          <p:cNvSpPr/>
          <p:nvPr/>
        </p:nvSpPr>
        <p:spPr>
          <a:xfrm>
            <a:off x="700221" y="2198914"/>
            <a:ext cx="3883596" cy="2144486"/>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What do you make?</a:t>
            </a:r>
          </a:p>
          <a:p>
            <a:pPr algn="ctr"/>
            <a:endParaRPr lang="en-US" dirty="0"/>
          </a:p>
          <a:p>
            <a:pPr algn="ctr"/>
            <a:r>
              <a:rPr lang="en-US" dirty="0"/>
              <a:t>What do you use to make it?</a:t>
            </a:r>
          </a:p>
        </p:txBody>
      </p:sp>
      <p:sp>
        <p:nvSpPr>
          <p:cNvPr id="7" name="Rectangle 6">
            <a:extLst>
              <a:ext uri="{FF2B5EF4-FFF2-40B4-BE49-F238E27FC236}">
                <a16:creationId xmlns:a16="http://schemas.microsoft.com/office/drawing/2014/main" id="{3D9FE5FF-72E2-DA43-8945-B6FAE5E120A6}"/>
              </a:ext>
            </a:extLst>
          </p:cNvPr>
          <p:cNvSpPr/>
          <p:nvPr/>
        </p:nvSpPr>
        <p:spPr>
          <a:xfrm>
            <a:off x="700221" y="4357667"/>
            <a:ext cx="3883596" cy="2144486"/>
          </a:xfrm>
          <a:prstGeom prst="rect">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What do we make?</a:t>
            </a:r>
          </a:p>
          <a:p>
            <a:pPr algn="ctr"/>
            <a:endParaRPr lang="en-US" dirty="0">
              <a:solidFill>
                <a:schemeClr val="tx1"/>
              </a:solidFill>
            </a:endParaRPr>
          </a:p>
          <a:p>
            <a:pPr algn="ctr"/>
            <a:r>
              <a:rPr lang="en-US" dirty="0">
                <a:solidFill>
                  <a:schemeClr val="tx1"/>
                </a:solidFill>
              </a:rPr>
              <a:t>What institutions support the stuff we make?</a:t>
            </a:r>
          </a:p>
          <a:p>
            <a:pPr algn="ctr"/>
            <a:endParaRPr lang="en-US" dirty="0">
              <a:solidFill>
                <a:schemeClr val="tx1"/>
              </a:solidFill>
            </a:endParaRPr>
          </a:p>
          <a:p>
            <a:pPr algn="ctr"/>
            <a:r>
              <a:rPr lang="en-US" dirty="0">
                <a:solidFill>
                  <a:schemeClr val="tx1"/>
                </a:solidFill>
              </a:rPr>
              <a:t>What is the unintended impact of what we make?</a:t>
            </a:r>
          </a:p>
        </p:txBody>
      </p:sp>
      <p:sp>
        <p:nvSpPr>
          <p:cNvPr id="8" name="Rectangle 7">
            <a:extLst>
              <a:ext uri="{FF2B5EF4-FFF2-40B4-BE49-F238E27FC236}">
                <a16:creationId xmlns:a16="http://schemas.microsoft.com/office/drawing/2014/main" id="{CD040969-8BD8-9C48-B698-B854F0D4EFD3}"/>
              </a:ext>
            </a:extLst>
          </p:cNvPr>
          <p:cNvSpPr/>
          <p:nvPr/>
        </p:nvSpPr>
        <p:spPr>
          <a:xfrm>
            <a:off x="4596004" y="2209800"/>
            <a:ext cx="3883596" cy="2144486"/>
          </a:xfrm>
          <a:prstGeom prst="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What do you consume?</a:t>
            </a:r>
          </a:p>
          <a:p>
            <a:pPr algn="ctr"/>
            <a:endParaRPr lang="en-US" dirty="0"/>
          </a:p>
          <a:p>
            <a:pPr algn="ctr"/>
            <a:r>
              <a:rPr lang="en-US" dirty="0"/>
              <a:t>How do you get what you use?</a:t>
            </a:r>
          </a:p>
          <a:p>
            <a:pPr algn="ctr"/>
            <a:endParaRPr lang="en-US" dirty="0"/>
          </a:p>
          <a:p>
            <a:pPr algn="ctr"/>
            <a:r>
              <a:rPr lang="en-US" dirty="0"/>
              <a:t>What do you do with what you have?</a:t>
            </a:r>
          </a:p>
        </p:txBody>
      </p:sp>
      <p:sp>
        <p:nvSpPr>
          <p:cNvPr id="9" name="Rectangle 8">
            <a:extLst>
              <a:ext uri="{FF2B5EF4-FFF2-40B4-BE49-F238E27FC236}">
                <a16:creationId xmlns:a16="http://schemas.microsoft.com/office/drawing/2014/main" id="{FE655EAB-FD4C-1A45-A286-AC9E444FD548}"/>
              </a:ext>
            </a:extLst>
          </p:cNvPr>
          <p:cNvSpPr/>
          <p:nvPr/>
        </p:nvSpPr>
        <p:spPr>
          <a:xfrm>
            <a:off x="4596004" y="4357667"/>
            <a:ext cx="3883596" cy="2144486"/>
          </a:xfrm>
          <a:prstGeom prst="rect">
            <a:avLst/>
          </a:prstGeom>
          <a:solidFill>
            <a:schemeClr val="accent5">
              <a:lumMod val="40000"/>
              <a:lumOff val="6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What resources do we use?</a:t>
            </a:r>
          </a:p>
          <a:p>
            <a:pPr algn="ctr"/>
            <a:endParaRPr lang="en-US" dirty="0">
              <a:solidFill>
                <a:schemeClr val="tx1"/>
              </a:solidFill>
            </a:endParaRPr>
          </a:p>
          <a:p>
            <a:pPr algn="ctr"/>
            <a:r>
              <a:rPr lang="en-US" dirty="0">
                <a:solidFill>
                  <a:schemeClr val="tx1"/>
                </a:solidFill>
              </a:rPr>
              <a:t>What institutions are in place to facilitate distribution?</a:t>
            </a:r>
          </a:p>
          <a:p>
            <a:pPr algn="ctr"/>
            <a:endParaRPr lang="en-US" dirty="0">
              <a:solidFill>
                <a:schemeClr val="tx1"/>
              </a:solidFill>
            </a:endParaRPr>
          </a:p>
          <a:p>
            <a:pPr algn="ctr"/>
            <a:r>
              <a:rPr lang="en-US" dirty="0">
                <a:solidFill>
                  <a:schemeClr val="tx1"/>
                </a:solidFill>
              </a:rPr>
              <a:t>Are their patterns to who gets what?</a:t>
            </a:r>
          </a:p>
        </p:txBody>
      </p:sp>
    </p:spTree>
    <p:extLst>
      <p:ext uri="{BB962C8B-B14F-4D97-AF65-F5344CB8AC3E}">
        <p14:creationId xmlns:p14="http://schemas.microsoft.com/office/powerpoint/2010/main" val="1919859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061078-B87B-7A4A-BE20-4E9394CAB00D}"/>
              </a:ext>
            </a:extLst>
          </p:cNvPr>
          <p:cNvSpPr>
            <a:spLocks noGrp="1"/>
          </p:cNvSpPr>
          <p:nvPr>
            <p:ph type="body" idx="1"/>
          </p:nvPr>
        </p:nvSpPr>
        <p:spPr/>
        <p:txBody>
          <a:bodyPr/>
          <a:lstStyle/>
          <a:p>
            <a:r>
              <a:rPr lang="en-US" dirty="0"/>
              <a:t>most prevalent economic system today</a:t>
            </a:r>
          </a:p>
        </p:txBody>
      </p:sp>
      <p:sp>
        <p:nvSpPr>
          <p:cNvPr id="3" name="Title 2">
            <a:extLst>
              <a:ext uri="{FF2B5EF4-FFF2-40B4-BE49-F238E27FC236}">
                <a16:creationId xmlns:a16="http://schemas.microsoft.com/office/drawing/2014/main" id="{A813554B-34B4-C14F-ACB2-AB139D7C9073}"/>
              </a:ext>
            </a:extLst>
          </p:cNvPr>
          <p:cNvSpPr>
            <a:spLocks noGrp="1"/>
          </p:cNvSpPr>
          <p:nvPr>
            <p:ph type="title"/>
          </p:nvPr>
        </p:nvSpPr>
        <p:spPr/>
        <p:txBody>
          <a:bodyPr/>
          <a:lstStyle/>
          <a:p>
            <a:r>
              <a:rPr lang="en-US" dirty="0"/>
              <a:t>What is Capitalism?</a:t>
            </a:r>
          </a:p>
        </p:txBody>
      </p:sp>
    </p:spTree>
    <p:extLst>
      <p:ext uri="{BB962C8B-B14F-4D97-AF65-F5344CB8AC3E}">
        <p14:creationId xmlns:p14="http://schemas.microsoft.com/office/powerpoint/2010/main" val="1129515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94808-36D1-3F44-B8D5-4692B9E46210}"/>
              </a:ext>
            </a:extLst>
          </p:cNvPr>
          <p:cNvSpPr>
            <a:spLocks noGrp="1"/>
          </p:cNvSpPr>
          <p:nvPr>
            <p:ph type="title"/>
          </p:nvPr>
        </p:nvSpPr>
        <p:spPr/>
        <p:txBody>
          <a:bodyPr/>
          <a:lstStyle/>
          <a:p>
            <a:r>
              <a:rPr lang="en-US" dirty="0"/>
              <a:t>What Is Capitalism?</a:t>
            </a:r>
          </a:p>
        </p:txBody>
      </p:sp>
      <p:sp>
        <p:nvSpPr>
          <p:cNvPr id="4" name="TextBox 3">
            <a:extLst>
              <a:ext uri="{FF2B5EF4-FFF2-40B4-BE49-F238E27FC236}">
                <a16:creationId xmlns:a16="http://schemas.microsoft.com/office/drawing/2014/main" id="{D09029BC-29C5-A342-A3E2-3A4B441096E5}"/>
              </a:ext>
            </a:extLst>
          </p:cNvPr>
          <p:cNvSpPr txBox="1"/>
          <p:nvPr/>
        </p:nvSpPr>
        <p:spPr>
          <a:xfrm>
            <a:off x="381000" y="1761067"/>
            <a:ext cx="8509000" cy="2215991"/>
          </a:xfrm>
          <a:prstGeom prst="rect">
            <a:avLst/>
          </a:prstGeom>
          <a:noFill/>
        </p:spPr>
        <p:txBody>
          <a:bodyPr wrap="square" rtlCol="0">
            <a:spAutoFit/>
          </a:bodyPr>
          <a:lstStyle/>
          <a:p>
            <a:pPr marL="45720" indent="0">
              <a:buNone/>
            </a:pPr>
            <a:r>
              <a:rPr lang="en-US" sz="4000" dirty="0">
                <a:solidFill>
                  <a:srgbClr val="002060"/>
                </a:solidFill>
              </a:rPr>
              <a:t>Capitalism is an economic system characterized by private property,  markets, and firms.</a:t>
            </a:r>
          </a:p>
          <a:p>
            <a:pPr marL="45720" indent="0">
              <a:buNone/>
            </a:pPr>
            <a:r>
              <a:rPr lang="en-US" dirty="0"/>
              <a:t>	</a:t>
            </a:r>
          </a:p>
        </p:txBody>
      </p:sp>
    </p:spTree>
    <p:extLst>
      <p:ext uri="{BB962C8B-B14F-4D97-AF65-F5344CB8AC3E}">
        <p14:creationId xmlns:p14="http://schemas.microsoft.com/office/powerpoint/2010/main" val="3584596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94808-36D1-3F44-B8D5-4692B9E46210}"/>
              </a:ext>
            </a:extLst>
          </p:cNvPr>
          <p:cNvSpPr>
            <a:spLocks noGrp="1"/>
          </p:cNvSpPr>
          <p:nvPr>
            <p:ph type="title"/>
          </p:nvPr>
        </p:nvSpPr>
        <p:spPr/>
        <p:txBody>
          <a:bodyPr/>
          <a:lstStyle/>
          <a:p>
            <a:r>
              <a:rPr lang="en-US" dirty="0"/>
              <a:t>What Is Capitalism?</a:t>
            </a:r>
          </a:p>
        </p:txBody>
      </p:sp>
      <p:sp>
        <p:nvSpPr>
          <p:cNvPr id="4" name="TextBox 3">
            <a:extLst>
              <a:ext uri="{FF2B5EF4-FFF2-40B4-BE49-F238E27FC236}">
                <a16:creationId xmlns:a16="http://schemas.microsoft.com/office/drawing/2014/main" id="{D09029BC-29C5-A342-A3E2-3A4B441096E5}"/>
              </a:ext>
            </a:extLst>
          </p:cNvPr>
          <p:cNvSpPr txBox="1"/>
          <p:nvPr/>
        </p:nvSpPr>
        <p:spPr>
          <a:xfrm>
            <a:off x="381000" y="1761067"/>
            <a:ext cx="8509000" cy="2215991"/>
          </a:xfrm>
          <a:prstGeom prst="rect">
            <a:avLst/>
          </a:prstGeom>
          <a:noFill/>
        </p:spPr>
        <p:txBody>
          <a:bodyPr wrap="square" rtlCol="0">
            <a:spAutoFit/>
          </a:bodyPr>
          <a:lstStyle/>
          <a:p>
            <a:pPr marL="45720" indent="0">
              <a:buNone/>
            </a:pPr>
            <a:r>
              <a:rPr lang="en-US" sz="4000" dirty="0">
                <a:solidFill>
                  <a:srgbClr val="002060"/>
                </a:solidFill>
              </a:rPr>
              <a:t>Capitalism is an economic system characterized by private property,  markets, and firms.</a:t>
            </a:r>
          </a:p>
          <a:p>
            <a:pPr marL="45720" indent="0">
              <a:buNone/>
            </a:pPr>
            <a:r>
              <a:rPr lang="en-US" dirty="0"/>
              <a:t>	</a:t>
            </a:r>
          </a:p>
        </p:txBody>
      </p:sp>
      <p:sp>
        <p:nvSpPr>
          <p:cNvPr id="5" name="TextBox 4">
            <a:extLst>
              <a:ext uri="{FF2B5EF4-FFF2-40B4-BE49-F238E27FC236}">
                <a16:creationId xmlns:a16="http://schemas.microsoft.com/office/drawing/2014/main" id="{C78827C1-1D84-A046-BA39-E81392D43949}"/>
              </a:ext>
            </a:extLst>
          </p:cNvPr>
          <p:cNvSpPr txBox="1"/>
          <p:nvPr/>
        </p:nvSpPr>
        <p:spPr>
          <a:xfrm>
            <a:off x="317130" y="4286162"/>
            <a:ext cx="8509000" cy="2215991"/>
          </a:xfrm>
          <a:prstGeom prst="rect">
            <a:avLst/>
          </a:prstGeom>
          <a:noFill/>
        </p:spPr>
        <p:txBody>
          <a:bodyPr wrap="square" rtlCol="0">
            <a:spAutoFit/>
          </a:bodyPr>
          <a:lstStyle/>
          <a:p>
            <a:pPr marL="45720" indent="0">
              <a:buNone/>
            </a:pPr>
            <a:r>
              <a:rPr lang="en-US" sz="4000" dirty="0">
                <a:solidFill>
                  <a:srgbClr val="002060"/>
                </a:solidFill>
              </a:rPr>
              <a:t>Capitalist societies solve problems of </a:t>
            </a:r>
            <a:r>
              <a:rPr lang="en-US" sz="4000" dirty="0">
                <a:solidFill>
                  <a:srgbClr val="00B0F0"/>
                </a:solidFill>
              </a:rPr>
              <a:t>production</a:t>
            </a:r>
            <a:r>
              <a:rPr lang="en-US" sz="4000" dirty="0">
                <a:solidFill>
                  <a:srgbClr val="002060"/>
                </a:solidFill>
              </a:rPr>
              <a:t> and </a:t>
            </a:r>
            <a:r>
              <a:rPr lang="en-US" sz="4000" dirty="0">
                <a:solidFill>
                  <a:srgbClr val="C00000"/>
                </a:solidFill>
              </a:rPr>
              <a:t>allocation</a:t>
            </a:r>
            <a:r>
              <a:rPr lang="en-US" sz="4000" dirty="0">
                <a:solidFill>
                  <a:srgbClr val="002060"/>
                </a:solidFill>
              </a:rPr>
              <a:t> with private property, markets, and firms.</a:t>
            </a:r>
          </a:p>
          <a:p>
            <a:pPr marL="45720" indent="0">
              <a:buNone/>
            </a:pPr>
            <a:r>
              <a:rPr lang="en-US" dirty="0"/>
              <a:t>	</a:t>
            </a:r>
          </a:p>
        </p:txBody>
      </p:sp>
      <p:sp>
        <p:nvSpPr>
          <p:cNvPr id="6" name="TextBox 5">
            <a:extLst>
              <a:ext uri="{FF2B5EF4-FFF2-40B4-BE49-F238E27FC236}">
                <a16:creationId xmlns:a16="http://schemas.microsoft.com/office/drawing/2014/main" id="{83135842-815A-A147-A642-01739279208A}"/>
              </a:ext>
            </a:extLst>
          </p:cNvPr>
          <p:cNvSpPr txBox="1"/>
          <p:nvPr/>
        </p:nvSpPr>
        <p:spPr>
          <a:xfrm>
            <a:off x="4216030" y="3792392"/>
            <a:ext cx="711200" cy="369332"/>
          </a:xfrm>
          <a:prstGeom prst="rect">
            <a:avLst/>
          </a:prstGeom>
          <a:noFill/>
        </p:spPr>
        <p:txBody>
          <a:bodyPr wrap="square" rtlCol="0">
            <a:spAutoFit/>
          </a:bodyPr>
          <a:lstStyle/>
          <a:p>
            <a:r>
              <a:rPr lang="en-US" dirty="0"/>
              <a:t>OR</a:t>
            </a:r>
          </a:p>
        </p:txBody>
      </p:sp>
    </p:spTree>
    <p:extLst>
      <p:ext uri="{BB962C8B-B14F-4D97-AF65-F5344CB8AC3E}">
        <p14:creationId xmlns:p14="http://schemas.microsoft.com/office/powerpoint/2010/main" val="544992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94808-36D1-3F44-B8D5-4692B9E46210}"/>
              </a:ext>
            </a:extLst>
          </p:cNvPr>
          <p:cNvSpPr>
            <a:spLocks noGrp="1"/>
          </p:cNvSpPr>
          <p:nvPr>
            <p:ph type="title"/>
          </p:nvPr>
        </p:nvSpPr>
        <p:spPr/>
        <p:txBody>
          <a:bodyPr/>
          <a:lstStyle/>
          <a:p>
            <a:r>
              <a:rPr lang="en-US" dirty="0"/>
              <a:t>What Is Capitalism?</a:t>
            </a:r>
          </a:p>
        </p:txBody>
      </p:sp>
      <p:sp>
        <p:nvSpPr>
          <p:cNvPr id="4" name="TextBox 3">
            <a:extLst>
              <a:ext uri="{FF2B5EF4-FFF2-40B4-BE49-F238E27FC236}">
                <a16:creationId xmlns:a16="http://schemas.microsoft.com/office/drawing/2014/main" id="{D09029BC-29C5-A342-A3E2-3A4B441096E5}"/>
              </a:ext>
            </a:extLst>
          </p:cNvPr>
          <p:cNvSpPr txBox="1"/>
          <p:nvPr/>
        </p:nvSpPr>
        <p:spPr>
          <a:xfrm>
            <a:off x="381000" y="1761067"/>
            <a:ext cx="8509000" cy="3447098"/>
          </a:xfrm>
          <a:prstGeom prst="rect">
            <a:avLst/>
          </a:prstGeom>
          <a:noFill/>
        </p:spPr>
        <p:txBody>
          <a:bodyPr wrap="square" rtlCol="0">
            <a:spAutoFit/>
          </a:bodyPr>
          <a:lstStyle/>
          <a:p>
            <a:pPr marL="45720" indent="0">
              <a:buNone/>
            </a:pPr>
            <a:r>
              <a:rPr lang="en-US" sz="4000" dirty="0">
                <a:solidFill>
                  <a:srgbClr val="002060"/>
                </a:solidFill>
              </a:rPr>
              <a:t>Capitalism is an economic system characterized by:</a:t>
            </a:r>
          </a:p>
          <a:p>
            <a:pPr marL="788670" indent="-742950">
              <a:buAutoNum type="arabicParenR"/>
            </a:pPr>
            <a:r>
              <a:rPr lang="en-US" sz="4000" dirty="0">
                <a:solidFill>
                  <a:srgbClr val="002060"/>
                </a:solidFill>
              </a:rPr>
              <a:t>private property</a:t>
            </a:r>
          </a:p>
          <a:p>
            <a:pPr marL="788670" indent="-742950">
              <a:buAutoNum type="arabicParenR"/>
            </a:pPr>
            <a:r>
              <a:rPr lang="en-US" sz="4000" dirty="0">
                <a:solidFill>
                  <a:srgbClr val="002060"/>
                </a:solidFill>
              </a:rPr>
              <a:t>markets &amp;</a:t>
            </a:r>
          </a:p>
          <a:p>
            <a:pPr marL="788670" indent="-742950">
              <a:buAutoNum type="arabicParenR"/>
            </a:pPr>
            <a:r>
              <a:rPr lang="en-US" sz="4000" dirty="0">
                <a:solidFill>
                  <a:srgbClr val="002060"/>
                </a:solidFill>
              </a:rPr>
              <a:t>firms.</a:t>
            </a:r>
          </a:p>
          <a:p>
            <a:pPr marL="45720" indent="0">
              <a:buNone/>
            </a:pPr>
            <a:r>
              <a:rPr lang="en-US" dirty="0"/>
              <a:t>	</a:t>
            </a:r>
          </a:p>
        </p:txBody>
      </p:sp>
      <p:sp>
        <p:nvSpPr>
          <p:cNvPr id="6" name="TextBox 5">
            <a:extLst>
              <a:ext uri="{FF2B5EF4-FFF2-40B4-BE49-F238E27FC236}">
                <a16:creationId xmlns:a16="http://schemas.microsoft.com/office/drawing/2014/main" id="{83135842-815A-A147-A642-01739279208A}"/>
              </a:ext>
            </a:extLst>
          </p:cNvPr>
          <p:cNvSpPr txBox="1"/>
          <p:nvPr/>
        </p:nvSpPr>
        <p:spPr>
          <a:xfrm>
            <a:off x="5883223" y="3792392"/>
            <a:ext cx="2015437" cy="369332"/>
          </a:xfrm>
          <a:prstGeom prst="rect">
            <a:avLst/>
          </a:prstGeom>
          <a:noFill/>
        </p:spPr>
        <p:txBody>
          <a:bodyPr wrap="square" rtlCol="0">
            <a:spAutoFit/>
          </a:bodyPr>
          <a:lstStyle/>
          <a:p>
            <a:r>
              <a:rPr lang="en-US" dirty="0"/>
              <a:t>INSTITUTIONS</a:t>
            </a:r>
          </a:p>
        </p:txBody>
      </p:sp>
      <p:sp>
        <p:nvSpPr>
          <p:cNvPr id="7" name="Right Brace 6">
            <a:extLst>
              <a:ext uri="{FF2B5EF4-FFF2-40B4-BE49-F238E27FC236}">
                <a16:creationId xmlns:a16="http://schemas.microsoft.com/office/drawing/2014/main" id="{B1002ED0-D1FE-3C4F-8638-7296AD5938EA}"/>
              </a:ext>
            </a:extLst>
          </p:cNvPr>
          <p:cNvSpPr/>
          <p:nvPr/>
        </p:nvSpPr>
        <p:spPr>
          <a:xfrm>
            <a:off x="5012267" y="3132666"/>
            <a:ext cx="711200" cy="1645920"/>
          </a:xfrm>
          <a:prstGeom prst="rightBrace">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7864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94808-36D1-3F44-B8D5-4692B9E46210}"/>
              </a:ext>
            </a:extLst>
          </p:cNvPr>
          <p:cNvSpPr>
            <a:spLocks noGrp="1"/>
          </p:cNvSpPr>
          <p:nvPr>
            <p:ph type="title"/>
          </p:nvPr>
        </p:nvSpPr>
        <p:spPr/>
        <p:txBody>
          <a:bodyPr/>
          <a:lstStyle/>
          <a:p>
            <a:r>
              <a:rPr lang="en-US" dirty="0"/>
              <a:t>What Is Capitalism?</a:t>
            </a:r>
          </a:p>
        </p:txBody>
      </p:sp>
      <p:sp>
        <p:nvSpPr>
          <p:cNvPr id="4" name="TextBox 3">
            <a:extLst>
              <a:ext uri="{FF2B5EF4-FFF2-40B4-BE49-F238E27FC236}">
                <a16:creationId xmlns:a16="http://schemas.microsoft.com/office/drawing/2014/main" id="{D09029BC-29C5-A342-A3E2-3A4B441096E5}"/>
              </a:ext>
            </a:extLst>
          </p:cNvPr>
          <p:cNvSpPr txBox="1"/>
          <p:nvPr/>
        </p:nvSpPr>
        <p:spPr>
          <a:xfrm>
            <a:off x="381000" y="1761067"/>
            <a:ext cx="8509000" cy="3447098"/>
          </a:xfrm>
          <a:prstGeom prst="rect">
            <a:avLst/>
          </a:prstGeom>
          <a:noFill/>
        </p:spPr>
        <p:txBody>
          <a:bodyPr wrap="square" rtlCol="0">
            <a:spAutoFit/>
          </a:bodyPr>
          <a:lstStyle/>
          <a:p>
            <a:pPr marL="45720" indent="0">
              <a:buNone/>
            </a:pPr>
            <a:r>
              <a:rPr lang="en-US" sz="4000" dirty="0">
                <a:solidFill>
                  <a:srgbClr val="002060"/>
                </a:solidFill>
              </a:rPr>
              <a:t>Capitalism is an economic system characterized by:</a:t>
            </a:r>
          </a:p>
          <a:p>
            <a:pPr marL="788670" indent="-742950">
              <a:buAutoNum type="arabicParenR"/>
            </a:pPr>
            <a:r>
              <a:rPr lang="en-US" sz="4000" dirty="0">
                <a:solidFill>
                  <a:srgbClr val="002060"/>
                </a:solidFill>
              </a:rPr>
              <a:t>private property</a:t>
            </a:r>
          </a:p>
          <a:p>
            <a:pPr marL="788670" indent="-742950">
              <a:buAutoNum type="arabicParenR"/>
            </a:pPr>
            <a:r>
              <a:rPr lang="en-US" sz="4000" dirty="0">
                <a:solidFill>
                  <a:srgbClr val="002060"/>
                </a:solidFill>
              </a:rPr>
              <a:t>markets &amp;</a:t>
            </a:r>
          </a:p>
          <a:p>
            <a:pPr marL="788670" indent="-742950">
              <a:buAutoNum type="arabicParenR"/>
            </a:pPr>
            <a:r>
              <a:rPr lang="en-US" sz="4000" dirty="0">
                <a:solidFill>
                  <a:srgbClr val="002060"/>
                </a:solidFill>
              </a:rPr>
              <a:t>firms.</a:t>
            </a:r>
          </a:p>
          <a:p>
            <a:pPr marL="45720" indent="0">
              <a:buNone/>
            </a:pPr>
            <a:r>
              <a:rPr lang="en-US" dirty="0"/>
              <a:t>	</a:t>
            </a:r>
          </a:p>
        </p:txBody>
      </p:sp>
      <p:sp>
        <p:nvSpPr>
          <p:cNvPr id="6" name="TextBox 5">
            <a:extLst>
              <a:ext uri="{FF2B5EF4-FFF2-40B4-BE49-F238E27FC236}">
                <a16:creationId xmlns:a16="http://schemas.microsoft.com/office/drawing/2014/main" id="{83135842-815A-A147-A642-01739279208A}"/>
              </a:ext>
            </a:extLst>
          </p:cNvPr>
          <p:cNvSpPr txBox="1"/>
          <p:nvPr/>
        </p:nvSpPr>
        <p:spPr>
          <a:xfrm>
            <a:off x="4860607" y="2572174"/>
            <a:ext cx="3539067" cy="923330"/>
          </a:xfrm>
          <a:prstGeom prst="rect">
            <a:avLst/>
          </a:prstGeom>
          <a:noFill/>
        </p:spPr>
        <p:txBody>
          <a:bodyPr wrap="square" rtlCol="0">
            <a:spAutoFit/>
          </a:bodyPr>
          <a:lstStyle/>
          <a:p>
            <a:pPr algn="r"/>
            <a:r>
              <a:rPr lang="en-US" dirty="0"/>
              <a:t>THE CONCEPT THAT THINGS ARE OWNED BY PEOPLE, ENFORCED BY OTHER INSTITUTIONS</a:t>
            </a:r>
          </a:p>
        </p:txBody>
      </p:sp>
      <p:sp>
        <p:nvSpPr>
          <p:cNvPr id="2" name="Left Brace 1">
            <a:extLst>
              <a:ext uri="{FF2B5EF4-FFF2-40B4-BE49-F238E27FC236}">
                <a16:creationId xmlns:a16="http://schemas.microsoft.com/office/drawing/2014/main" id="{D6B6610B-B0FA-7549-A674-2F4D8664F29D}"/>
              </a:ext>
            </a:extLst>
          </p:cNvPr>
          <p:cNvSpPr/>
          <p:nvPr/>
        </p:nvSpPr>
        <p:spPr>
          <a:xfrm rot="20153855">
            <a:off x="4826000" y="2848801"/>
            <a:ext cx="372533" cy="741066"/>
          </a:xfrm>
          <a:prstGeom prst="leftBrace">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82552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94808-36D1-3F44-B8D5-4692B9E46210}"/>
              </a:ext>
            </a:extLst>
          </p:cNvPr>
          <p:cNvSpPr>
            <a:spLocks noGrp="1"/>
          </p:cNvSpPr>
          <p:nvPr>
            <p:ph type="title"/>
          </p:nvPr>
        </p:nvSpPr>
        <p:spPr/>
        <p:txBody>
          <a:bodyPr/>
          <a:lstStyle/>
          <a:p>
            <a:r>
              <a:rPr lang="en-US" dirty="0"/>
              <a:t>What Is Capitalism?</a:t>
            </a:r>
          </a:p>
        </p:txBody>
      </p:sp>
      <p:sp>
        <p:nvSpPr>
          <p:cNvPr id="4" name="TextBox 3">
            <a:extLst>
              <a:ext uri="{FF2B5EF4-FFF2-40B4-BE49-F238E27FC236}">
                <a16:creationId xmlns:a16="http://schemas.microsoft.com/office/drawing/2014/main" id="{D09029BC-29C5-A342-A3E2-3A4B441096E5}"/>
              </a:ext>
            </a:extLst>
          </p:cNvPr>
          <p:cNvSpPr txBox="1"/>
          <p:nvPr/>
        </p:nvSpPr>
        <p:spPr>
          <a:xfrm>
            <a:off x="381000" y="1761067"/>
            <a:ext cx="8509000" cy="3447098"/>
          </a:xfrm>
          <a:prstGeom prst="rect">
            <a:avLst/>
          </a:prstGeom>
          <a:noFill/>
        </p:spPr>
        <p:txBody>
          <a:bodyPr wrap="square" rtlCol="0">
            <a:spAutoFit/>
          </a:bodyPr>
          <a:lstStyle/>
          <a:p>
            <a:pPr marL="45720" indent="0">
              <a:buNone/>
            </a:pPr>
            <a:r>
              <a:rPr lang="en-US" sz="4000" dirty="0">
                <a:solidFill>
                  <a:srgbClr val="002060"/>
                </a:solidFill>
              </a:rPr>
              <a:t>Capitalism is an economic system characterized by:</a:t>
            </a:r>
          </a:p>
          <a:p>
            <a:pPr marL="788670" indent="-742950">
              <a:buAutoNum type="arabicParenR"/>
            </a:pPr>
            <a:r>
              <a:rPr lang="en-US" sz="4000" dirty="0">
                <a:solidFill>
                  <a:srgbClr val="002060"/>
                </a:solidFill>
              </a:rPr>
              <a:t>private property</a:t>
            </a:r>
          </a:p>
          <a:p>
            <a:pPr marL="788670" indent="-742950">
              <a:buAutoNum type="arabicParenR"/>
            </a:pPr>
            <a:r>
              <a:rPr lang="en-US" sz="4000" dirty="0">
                <a:solidFill>
                  <a:srgbClr val="002060"/>
                </a:solidFill>
              </a:rPr>
              <a:t>markets &amp;</a:t>
            </a:r>
          </a:p>
          <a:p>
            <a:pPr marL="788670" indent="-742950">
              <a:buAutoNum type="arabicParenR"/>
            </a:pPr>
            <a:r>
              <a:rPr lang="en-US" sz="4000" dirty="0">
                <a:solidFill>
                  <a:srgbClr val="002060"/>
                </a:solidFill>
              </a:rPr>
              <a:t>firms.</a:t>
            </a:r>
          </a:p>
          <a:p>
            <a:pPr marL="45720" indent="0">
              <a:buNone/>
            </a:pPr>
            <a:r>
              <a:rPr lang="en-US" dirty="0"/>
              <a:t>	</a:t>
            </a:r>
          </a:p>
        </p:txBody>
      </p:sp>
      <p:sp>
        <p:nvSpPr>
          <p:cNvPr id="6" name="TextBox 5">
            <a:extLst>
              <a:ext uri="{FF2B5EF4-FFF2-40B4-BE49-F238E27FC236}">
                <a16:creationId xmlns:a16="http://schemas.microsoft.com/office/drawing/2014/main" id="{83135842-815A-A147-A642-01739279208A}"/>
              </a:ext>
            </a:extLst>
          </p:cNvPr>
          <p:cNvSpPr txBox="1"/>
          <p:nvPr/>
        </p:nvSpPr>
        <p:spPr>
          <a:xfrm>
            <a:off x="4860607" y="2572174"/>
            <a:ext cx="3539067" cy="923330"/>
          </a:xfrm>
          <a:prstGeom prst="rect">
            <a:avLst/>
          </a:prstGeom>
          <a:noFill/>
        </p:spPr>
        <p:txBody>
          <a:bodyPr wrap="square" rtlCol="0">
            <a:spAutoFit/>
          </a:bodyPr>
          <a:lstStyle/>
          <a:p>
            <a:pPr algn="r"/>
            <a:r>
              <a:rPr lang="en-US" dirty="0"/>
              <a:t>THE CONCEPT THAT THINGS ARE OWNED BY PEOPLE, ENFORCED BY OTHER INSTITUTIONS</a:t>
            </a:r>
          </a:p>
        </p:txBody>
      </p:sp>
      <p:sp>
        <p:nvSpPr>
          <p:cNvPr id="2" name="Left Brace 1">
            <a:extLst>
              <a:ext uri="{FF2B5EF4-FFF2-40B4-BE49-F238E27FC236}">
                <a16:creationId xmlns:a16="http://schemas.microsoft.com/office/drawing/2014/main" id="{D6B6610B-B0FA-7549-A674-2F4D8664F29D}"/>
              </a:ext>
            </a:extLst>
          </p:cNvPr>
          <p:cNvSpPr/>
          <p:nvPr/>
        </p:nvSpPr>
        <p:spPr>
          <a:xfrm rot="20153855">
            <a:off x="4826000" y="2848801"/>
            <a:ext cx="372533" cy="741066"/>
          </a:xfrm>
          <a:prstGeom prst="leftBrace">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F975C246-6AB4-EE48-A33A-E0CCB34D1506}"/>
              </a:ext>
            </a:extLst>
          </p:cNvPr>
          <p:cNvSpPr txBox="1"/>
          <p:nvPr/>
        </p:nvSpPr>
        <p:spPr>
          <a:xfrm>
            <a:off x="3920808" y="4720861"/>
            <a:ext cx="4596658" cy="1754326"/>
          </a:xfrm>
          <a:prstGeom prst="rect">
            <a:avLst/>
          </a:prstGeom>
          <a:noFill/>
          <a:ln w="50800">
            <a:solidFill>
              <a:schemeClr val="accent1"/>
            </a:solidFill>
          </a:ln>
        </p:spPr>
        <p:txBody>
          <a:bodyPr wrap="square" rtlCol="0">
            <a:spAutoFit/>
          </a:bodyPr>
          <a:lstStyle/>
          <a:p>
            <a:pPr>
              <a:spcAft>
                <a:spcPts val="15"/>
              </a:spcAft>
            </a:pPr>
            <a:r>
              <a:rPr lang="en-US" dirty="0">
                <a:solidFill>
                  <a:schemeClr val="tx2"/>
                </a:solidFill>
              </a:rPr>
              <a:t>ownership</a:t>
            </a:r>
            <a:r>
              <a:rPr lang="en-US" dirty="0">
                <a:solidFill>
                  <a:schemeClr val="tx1">
                    <a:lumMod val="85000"/>
                    <a:lumOff val="15000"/>
                  </a:schemeClr>
                </a:solidFill>
              </a:rPr>
              <a:t> : the right to decide how things are used and by whom</a:t>
            </a:r>
            <a:br>
              <a:rPr lang="en-US" dirty="0">
                <a:solidFill>
                  <a:schemeClr val="tx1">
                    <a:lumMod val="85000"/>
                    <a:lumOff val="15000"/>
                  </a:schemeClr>
                </a:solidFill>
              </a:rPr>
            </a:br>
            <a:endParaRPr lang="en-US" dirty="0">
              <a:solidFill>
                <a:schemeClr val="tx1">
                  <a:lumMod val="85000"/>
                  <a:lumOff val="15000"/>
                </a:schemeClr>
              </a:solidFill>
            </a:endParaRPr>
          </a:p>
          <a:p>
            <a:pPr>
              <a:spcAft>
                <a:spcPts val="15"/>
              </a:spcAft>
            </a:pPr>
            <a:endParaRPr lang="en-US" dirty="0">
              <a:solidFill>
                <a:schemeClr val="tx1">
                  <a:lumMod val="85000"/>
                  <a:lumOff val="15000"/>
                </a:schemeClr>
              </a:solidFill>
            </a:endParaRPr>
          </a:p>
          <a:p>
            <a:pPr>
              <a:spcAft>
                <a:spcPts val="15"/>
              </a:spcAft>
            </a:pPr>
            <a:endParaRPr lang="en-US" dirty="0">
              <a:solidFill>
                <a:schemeClr val="tx1">
                  <a:lumMod val="85000"/>
                  <a:lumOff val="15000"/>
                </a:schemeClr>
              </a:solidFill>
            </a:endParaRPr>
          </a:p>
          <a:p>
            <a:pPr>
              <a:spcAft>
                <a:spcPts val="15"/>
              </a:spcAft>
            </a:pPr>
            <a:endParaRPr lang="en-US" dirty="0">
              <a:solidFill>
                <a:schemeClr val="tx1">
                  <a:lumMod val="85000"/>
                  <a:lumOff val="15000"/>
                </a:schemeClr>
              </a:solidFill>
            </a:endParaRPr>
          </a:p>
        </p:txBody>
      </p:sp>
    </p:spTree>
    <p:extLst>
      <p:ext uri="{BB962C8B-B14F-4D97-AF65-F5344CB8AC3E}">
        <p14:creationId xmlns:p14="http://schemas.microsoft.com/office/powerpoint/2010/main" val="3315358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94808-36D1-3F44-B8D5-4692B9E46210}"/>
              </a:ext>
            </a:extLst>
          </p:cNvPr>
          <p:cNvSpPr>
            <a:spLocks noGrp="1"/>
          </p:cNvSpPr>
          <p:nvPr>
            <p:ph type="title"/>
          </p:nvPr>
        </p:nvSpPr>
        <p:spPr/>
        <p:txBody>
          <a:bodyPr/>
          <a:lstStyle/>
          <a:p>
            <a:r>
              <a:rPr lang="en-US" dirty="0"/>
              <a:t>What Is Capitalism?</a:t>
            </a:r>
          </a:p>
        </p:txBody>
      </p:sp>
      <p:sp>
        <p:nvSpPr>
          <p:cNvPr id="4" name="TextBox 3">
            <a:extLst>
              <a:ext uri="{FF2B5EF4-FFF2-40B4-BE49-F238E27FC236}">
                <a16:creationId xmlns:a16="http://schemas.microsoft.com/office/drawing/2014/main" id="{D09029BC-29C5-A342-A3E2-3A4B441096E5}"/>
              </a:ext>
            </a:extLst>
          </p:cNvPr>
          <p:cNvSpPr txBox="1"/>
          <p:nvPr/>
        </p:nvSpPr>
        <p:spPr>
          <a:xfrm>
            <a:off x="381000" y="1761067"/>
            <a:ext cx="8509000" cy="3447098"/>
          </a:xfrm>
          <a:prstGeom prst="rect">
            <a:avLst/>
          </a:prstGeom>
          <a:noFill/>
        </p:spPr>
        <p:txBody>
          <a:bodyPr wrap="square" rtlCol="0">
            <a:spAutoFit/>
          </a:bodyPr>
          <a:lstStyle/>
          <a:p>
            <a:pPr marL="45720" indent="0">
              <a:buNone/>
            </a:pPr>
            <a:r>
              <a:rPr lang="en-US" sz="4000" dirty="0">
                <a:solidFill>
                  <a:srgbClr val="002060"/>
                </a:solidFill>
              </a:rPr>
              <a:t>Capitalism is an economic system characterized by:</a:t>
            </a:r>
          </a:p>
          <a:p>
            <a:pPr marL="788670" indent="-742950">
              <a:buAutoNum type="arabicParenR"/>
            </a:pPr>
            <a:r>
              <a:rPr lang="en-US" sz="4000" dirty="0">
                <a:solidFill>
                  <a:srgbClr val="002060"/>
                </a:solidFill>
              </a:rPr>
              <a:t>private property</a:t>
            </a:r>
          </a:p>
          <a:p>
            <a:pPr marL="788670" indent="-742950">
              <a:buAutoNum type="arabicParenR"/>
            </a:pPr>
            <a:r>
              <a:rPr lang="en-US" sz="4000" dirty="0">
                <a:solidFill>
                  <a:srgbClr val="002060"/>
                </a:solidFill>
              </a:rPr>
              <a:t>markets &amp;</a:t>
            </a:r>
          </a:p>
          <a:p>
            <a:pPr marL="788670" indent="-742950">
              <a:buAutoNum type="arabicParenR"/>
            </a:pPr>
            <a:r>
              <a:rPr lang="en-US" sz="4000" dirty="0">
                <a:solidFill>
                  <a:srgbClr val="002060"/>
                </a:solidFill>
              </a:rPr>
              <a:t>firms.</a:t>
            </a:r>
          </a:p>
          <a:p>
            <a:pPr marL="45720" indent="0">
              <a:buNone/>
            </a:pPr>
            <a:r>
              <a:rPr lang="en-US" dirty="0"/>
              <a:t>	</a:t>
            </a:r>
          </a:p>
        </p:txBody>
      </p:sp>
      <p:sp>
        <p:nvSpPr>
          <p:cNvPr id="6" name="TextBox 5">
            <a:extLst>
              <a:ext uri="{FF2B5EF4-FFF2-40B4-BE49-F238E27FC236}">
                <a16:creationId xmlns:a16="http://schemas.microsoft.com/office/drawing/2014/main" id="{83135842-815A-A147-A642-01739279208A}"/>
              </a:ext>
            </a:extLst>
          </p:cNvPr>
          <p:cNvSpPr txBox="1"/>
          <p:nvPr/>
        </p:nvSpPr>
        <p:spPr>
          <a:xfrm>
            <a:off x="4860607" y="2572174"/>
            <a:ext cx="3539067" cy="923330"/>
          </a:xfrm>
          <a:prstGeom prst="rect">
            <a:avLst/>
          </a:prstGeom>
          <a:noFill/>
        </p:spPr>
        <p:txBody>
          <a:bodyPr wrap="square" rtlCol="0">
            <a:spAutoFit/>
          </a:bodyPr>
          <a:lstStyle/>
          <a:p>
            <a:pPr algn="r"/>
            <a:r>
              <a:rPr lang="en-US" dirty="0"/>
              <a:t>THE CONCEPT THAT THINGS ARE OWNED BY PEOPLE, ENFORCED BY OTHER INSTITUTIONS</a:t>
            </a:r>
          </a:p>
        </p:txBody>
      </p:sp>
      <p:sp>
        <p:nvSpPr>
          <p:cNvPr id="2" name="Left Brace 1">
            <a:extLst>
              <a:ext uri="{FF2B5EF4-FFF2-40B4-BE49-F238E27FC236}">
                <a16:creationId xmlns:a16="http://schemas.microsoft.com/office/drawing/2014/main" id="{D6B6610B-B0FA-7549-A674-2F4D8664F29D}"/>
              </a:ext>
            </a:extLst>
          </p:cNvPr>
          <p:cNvSpPr/>
          <p:nvPr/>
        </p:nvSpPr>
        <p:spPr>
          <a:xfrm rot="20153855">
            <a:off x="4826000" y="2848801"/>
            <a:ext cx="372533" cy="741066"/>
          </a:xfrm>
          <a:prstGeom prst="leftBrace">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CAED4D9D-B771-7A48-A117-9F906E55F287}"/>
              </a:ext>
            </a:extLst>
          </p:cNvPr>
          <p:cNvSpPr txBox="1"/>
          <p:nvPr/>
        </p:nvSpPr>
        <p:spPr>
          <a:xfrm>
            <a:off x="3803016" y="3693699"/>
            <a:ext cx="4596658" cy="923330"/>
          </a:xfrm>
          <a:prstGeom prst="rect">
            <a:avLst/>
          </a:prstGeom>
          <a:noFill/>
        </p:spPr>
        <p:txBody>
          <a:bodyPr wrap="square" rtlCol="0">
            <a:spAutoFit/>
          </a:bodyPr>
          <a:lstStyle/>
          <a:p>
            <a:r>
              <a:rPr lang="en-US" dirty="0"/>
              <a:t>METHOD OF TRANSFERRING OWNERSHIP OF GOODS AND SERVICES THAT IS VOLUNTARY, RECIPROCAL, and COMPETITIVE</a:t>
            </a:r>
          </a:p>
        </p:txBody>
      </p:sp>
      <p:sp>
        <p:nvSpPr>
          <p:cNvPr id="9" name="Left Brace 8">
            <a:extLst>
              <a:ext uri="{FF2B5EF4-FFF2-40B4-BE49-F238E27FC236}">
                <a16:creationId xmlns:a16="http://schemas.microsoft.com/office/drawing/2014/main" id="{E08996B9-EA2F-A842-852D-CED60DCA9807}"/>
              </a:ext>
            </a:extLst>
          </p:cNvPr>
          <p:cNvSpPr/>
          <p:nvPr/>
        </p:nvSpPr>
        <p:spPr>
          <a:xfrm>
            <a:off x="3666809" y="3679581"/>
            <a:ext cx="253999" cy="865867"/>
          </a:xfrm>
          <a:prstGeom prst="leftBrace">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F975C246-6AB4-EE48-A33A-E0CCB34D1506}"/>
              </a:ext>
            </a:extLst>
          </p:cNvPr>
          <p:cNvSpPr txBox="1"/>
          <p:nvPr/>
        </p:nvSpPr>
        <p:spPr>
          <a:xfrm>
            <a:off x="3920808" y="4720861"/>
            <a:ext cx="4596658" cy="1754326"/>
          </a:xfrm>
          <a:prstGeom prst="rect">
            <a:avLst/>
          </a:prstGeom>
          <a:noFill/>
          <a:ln w="50800">
            <a:solidFill>
              <a:schemeClr val="accent1"/>
            </a:solidFill>
          </a:ln>
        </p:spPr>
        <p:txBody>
          <a:bodyPr wrap="square" rtlCol="0">
            <a:spAutoFit/>
          </a:bodyPr>
          <a:lstStyle/>
          <a:p>
            <a:pPr>
              <a:spcAft>
                <a:spcPts val="15"/>
              </a:spcAft>
            </a:pPr>
            <a:r>
              <a:rPr lang="en-US" dirty="0">
                <a:solidFill>
                  <a:schemeClr val="tx2"/>
                </a:solidFill>
              </a:rPr>
              <a:t>ownership</a:t>
            </a:r>
            <a:r>
              <a:rPr lang="en-US" dirty="0">
                <a:solidFill>
                  <a:schemeClr val="tx1">
                    <a:lumMod val="85000"/>
                    <a:lumOff val="15000"/>
                  </a:schemeClr>
                </a:solidFill>
              </a:rPr>
              <a:t> : the right to decide how things are used and by whom</a:t>
            </a:r>
            <a:br>
              <a:rPr lang="en-US" dirty="0">
                <a:solidFill>
                  <a:schemeClr val="tx1">
                    <a:lumMod val="85000"/>
                    <a:lumOff val="15000"/>
                  </a:schemeClr>
                </a:solidFill>
              </a:rPr>
            </a:br>
            <a:endParaRPr lang="en-US" dirty="0">
              <a:solidFill>
                <a:schemeClr val="tx1">
                  <a:lumMod val="85000"/>
                  <a:lumOff val="15000"/>
                </a:schemeClr>
              </a:solidFill>
            </a:endParaRPr>
          </a:p>
          <a:p>
            <a:pPr>
              <a:spcAft>
                <a:spcPts val="15"/>
              </a:spcAft>
            </a:pPr>
            <a:endParaRPr lang="en-US" dirty="0">
              <a:solidFill>
                <a:schemeClr val="tx1">
                  <a:lumMod val="85000"/>
                  <a:lumOff val="15000"/>
                </a:schemeClr>
              </a:solidFill>
            </a:endParaRPr>
          </a:p>
          <a:p>
            <a:pPr>
              <a:spcAft>
                <a:spcPts val="15"/>
              </a:spcAft>
            </a:pPr>
            <a:endParaRPr lang="en-US" dirty="0">
              <a:solidFill>
                <a:schemeClr val="tx1">
                  <a:lumMod val="85000"/>
                  <a:lumOff val="15000"/>
                </a:schemeClr>
              </a:solidFill>
            </a:endParaRPr>
          </a:p>
          <a:p>
            <a:pPr>
              <a:spcAft>
                <a:spcPts val="15"/>
              </a:spcAft>
            </a:pPr>
            <a:endParaRPr lang="en-US" dirty="0">
              <a:solidFill>
                <a:schemeClr val="tx1">
                  <a:lumMod val="85000"/>
                  <a:lumOff val="15000"/>
                </a:schemeClr>
              </a:solidFill>
            </a:endParaRPr>
          </a:p>
        </p:txBody>
      </p:sp>
    </p:spTree>
    <p:extLst>
      <p:ext uri="{BB962C8B-B14F-4D97-AF65-F5344CB8AC3E}">
        <p14:creationId xmlns:p14="http://schemas.microsoft.com/office/powerpoint/2010/main" val="2058711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94808-36D1-3F44-B8D5-4692B9E46210}"/>
              </a:ext>
            </a:extLst>
          </p:cNvPr>
          <p:cNvSpPr>
            <a:spLocks noGrp="1"/>
          </p:cNvSpPr>
          <p:nvPr>
            <p:ph type="title"/>
          </p:nvPr>
        </p:nvSpPr>
        <p:spPr/>
        <p:txBody>
          <a:bodyPr/>
          <a:lstStyle/>
          <a:p>
            <a:r>
              <a:rPr lang="en-US" dirty="0"/>
              <a:t>What Is Capitalism?</a:t>
            </a:r>
          </a:p>
        </p:txBody>
      </p:sp>
      <p:sp>
        <p:nvSpPr>
          <p:cNvPr id="4" name="TextBox 3">
            <a:extLst>
              <a:ext uri="{FF2B5EF4-FFF2-40B4-BE49-F238E27FC236}">
                <a16:creationId xmlns:a16="http://schemas.microsoft.com/office/drawing/2014/main" id="{D09029BC-29C5-A342-A3E2-3A4B441096E5}"/>
              </a:ext>
            </a:extLst>
          </p:cNvPr>
          <p:cNvSpPr txBox="1"/>
          <p:nvPr/>
        </p:nvSpPr>
        <p:spPr>
          <a:xfrm>
            <a:off x="381000" y="1761067"/>
            <a:ext cx="8509000" cy="3447098"/>
          </a:xfrm>
          <a:prstGeom prst="rect">
            <a:avLst/>
          </a:prstGeom>
          <a:noFill/>
        </p:spPr>
        <p:txBody>
          <a:bodyPr wrap="square" rtlCol="0">
            <a:spAutoFit/>
          </a:bodyPr>
          <a:lstStyle/>
          <a:p>
            <a:pPr marL="45720" indent="0">
              <a:buNone/>
            </a:pPr>
            <a:r>
              <a:rPr lang="en-US" sz="4000" dirty="0">
                <a:solidFill>
                  <a:srgbClr val="002060"/>
                </a:solidFill>
              </a:rPr>
              <a:t>Capitalism is an economic system characterized by:</a:t>
            </a:r>
          </a:p>
          <a:p>
            <a:pPr marL="788670" indent="-742950">
              <a:buAutoNum type="arabicParenR"/>
            </a:pPr>
            <a:r>
              <a:rPr lang="en-US" sz="4000" dirty="0">
                <a:solidFill>
                  <a:srgbClr val="002060"/>
                </a:solidFill>
              </a:rPr>
              <a:t>private property</a:t>
            </a:r>
          </a:p>
          <a:p>
            <a:pPr marL="788670" indent="-742950">
              <a:buAutoNum type="arabicParenR"/>
            </a:pPr>
            <a:r>
              <a:rPr lang="en-US" sz="4000" dirty="0">
                <a:solidFill>
                  <a:srgbClr val="002060"/>
                </a:solidFill>
              </a:rPr>
              <a:t>markets &amp;</a:t>
            </a:r>
          </a:p>
          <a:p>
            <a:pPr marL="788670" indent="-742950">
              <a:buAutoNum type="arabicParenR"/>
            </a:pPr>
            <a:r>
              <a:rPr lang="en-US" sz="4000" dirty="0">
                <a:solidFill>
                  <a:srgbClr val="002060"/>
                </a:solidFill>
              </a:rPr>
              <a:t>firms.</a:t>
            </a:r>
          </a:p>
          <a:p>
            <a:pPr marL="45720" indent="0">
              <a:buNone/>
            </a:pPr>
            <a:r>
              <a:rPr lang="en-US" dirty="0"/>
              <a:t>	</a:t>
            </a:r>
          </a:p>
        </p:txBody>
      </p:sp>
      <p:sp>
        <p:nvSpPr>
          <p:cNvPr id="6" name="TextBox 5">
            <a:extLst>
              <a:ext uri="{FF2B5EF4-FFF2-40B4-BE49-F238E27FC236}">
                <a16:creationId xmlns:a16="http://schemas.microsoft.com/office/drawing/2014/main" id="{83135842-815A-A147-A642-01739279208A}"/>
              </a:ext>
            </a:extLst>
          </p:cNvPr>
          <p:cNvSpPr txBox="1"/>
          <p:nvPr/>
        </p:nvSpPr>
        <p:spPr>
          <a:xfrm>
            <a:off x="4860607" y="2572174"/>
            <a:ext cx="3539067" cy="923330"/>
          </a:xfrm>
          <a:prstGeom prst="rect">
            <a:avLst/>
          </a:prstGeom>
          <a:noFill/>
        </p:spPr>
        <p:txBody>
          <a:bodyPr wrap="square" rtlCol="0">
            <a:spAutoFit/>
          </a:bodyPr>
          <a:lstStyle/>
          <a:p>
            <a:pPr algn="r"/>
            <a:r>
              <a:rPr lang="en-US" dirty="0"/>
              <a:t>THE CONCEPT THAT THINGS ARE OWNED BY PEOPLE, ENFORCED BY OTHER INSTITUTIONS</a:t>
            </a:r>
          </a:p>
        </p:txBody>
      </p:sp>
      <p:sp>
        <p:nvSpPr>
          <p:cNvPr id="2" name="Left Brace 1">
            <a:extLst>
              <a:ext uri="{FF2B5EF4-FFF2-40B4-BE49-F238E27FC236}">
                <a16:creationId xmlns:a16="http://schemas.microsoft.com/office/drawing/2014/main" id="{D6B6610B-B0FA-7549-A674-2F4D8664F29D}"/>
              </a:ext>
            </a:extLst>
          </p:cNvPr>
          <p:cNvSpPr/>
          <p:nvPr/>
        </p:nvSpPr>
        <p:spPr>
          <a:xfrm rot="20153855">
            <a:off x="4826000" y="2848801"/>
            <a:ext cx="372533" cy="741066"/>
          </a:xfrm>
          <a:prstGeom prst="leftBrace">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CAED4D9D-B771-7A48-A117-9F906E55F287}"/>
              </a:ext>
            </a:extLst>
          </p:cNvPr>
          <p:cNvSpPr txBox="1"/>
          <p:nvPr/>
        </p:nvSpPr>
        <p:spPr>
          <a:xfrm>
            <a:off x="3803016" y="3693699"/>
            <a:ext cx="4596658" cy="923330"/>
          </a:xfrm>
          <a:prstGeom prst="rect">
            <a:avLst/>
          </a:prstGeom>
          <a:noFill/>
        </p:spPr>
        <p:txBody>
          <a:bodyPr wrap="square" rtlCol="0">
            <a:spAutoFit/>
          </a:bodyPr>
          <a:lstStyle/>
          <a:p>
            <a:r>
              <a:rPr lang="en-US" dirty="0"/>
              <a:t>METHOD OF TRANSFERRING OWNERSHIP OF GOODS AND SERVICES THAT IS VOLUNTARY, RECIPROCAL, and COMPETITIVE</a:t>
            </a:r>
          </a:p>
        </p:txBody>
      </p:sp>
      <p:sp>
        <p:nvSpPr>
          <p:cNvPr id="9" name="Left Brace 8">
            <a:extLst>
              <a:ext uri="{FF2B5EF4-FFF2-40B4-BE49-F238E27FC236}">
                <a16:creationId xmlns:a16="http://schemas.microsoft.com/office/drawing/2014/main" id="{E08996B9-EA2F-A842-852D-CED60DCA9807}"/>
              </a:ext>
            </a:extLst>
          </p:cNvPr>
          <p:cNvSpPr/>
          <p:nvPr/>
        </p:nvSpPr>
        <p:spPr>
          <a:xfrm>
            <a:off x="3666809" y="3679581"/>
            <a:ext cx="253999" cy="865867"/>
          </a:xfrm>
          <a:prstGeom prst="leftBrace">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C5511BAD-42C8-0743-83CC-E0DF61470420}"/>
              </a:ext>
            </a:extLst>
          </p:cNvPr>
          <p:cNvSpPr txBox="1"/>
          <p:nvPr/>
        </p:nvSpPr>
        <p:spPr>
          <a:xfrm>
            <a:off x="118534" y="5178397"/>
            <a:ext cx="3548276" cy="1477328"/>
          </a:xfrm>
          <a:prstGeom prst="rect">
            <a:avLst/>
          </a:prstGeom>
          <a:noFill/>
        </p:spPr>
        <p:txBody>
          <a:bodyPr wrap="square" rtlCol="0">
            <a:spAutoFit/>
          </a:bodyPr>
          <a:lstStyle/>
          <a:p>
            <a:r>
              <a:rPr lang="en-US" dirty="0"/>
              <a:t>METHOD OF PRODUCTION WHERE COMMODITIES ARE MADE WITH PRIVATELY-OWNED CAPITAL GOODS BY LABORERS WORKING FOR A WAGE</a:t>
            </a:r>
          </a:p>
        </p:txBody>
      </p:sp>
      <p:sp>
        <p:nvSpPr>
          <p:cNvPr id="11" name="Left Brace 10">
            <a:extLst>
              <a:ext uri="{FF2B5EF4-FFF2-40B4-BE49-F238E27FC236}">
                <a16:creationId xmlns:a16="http://schemas.microsoft.com/office/drawing/2014/main" id="{7F431C8C-FB1D-304B-BE7E-502554645F22}"/>
              </a:ext>
            </a:extLst>
          </p:cNvPr>
          <p:cNvSpPr/>
          <p:nvPr/>
        </p:nvSpPr>
        <p:spPr>
          <a:xfrm rot="5400000">
            <a:off x="1622016" y="4566071"/>
            <a:ext cx="397193" cy="923330"/>
          </a:xfrm>
          <a:prstGeom prst="leftBrace">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F975C246-6AB4-EE48-A33A-E0CCB34D1506}"/>
              </a:ext>
            </a:extLst>
          </p:cNvPr>
          <p:cNvSpPr txBox="1"/>
          <p:nvPr/>
        </p:nvSpPr>
        <p:spPr>
          <a:xfrm>
            <a:off x="3920808" y="4720861"/>
            <a:ext cx="4596658" cy="1754326"/>
          </a:xfrm>
          <a:prstGeom prst="rect">
            <a:avLst/>
          </a:prstGeom>
          <a:noFill/>
          <a:ln w="50800">
            <a:solidFill>
              <a:schemeClr val="accent1"/>
            </a:solidFill>
          </a:ln>
        </p:spPr>
        <p:txBody>
          <a:bodyPr wrap="square" rtlCol="0">
            <a:spAutoFit/>
          </a:bodyPr>
          <a:lstStyle/>
          <a:p>
            <a:pPr>
              <a:spcAft>
                <a:spcPts val="15"/>
              </a:spcAft>
            </a:pPr>
            <a:r>
              <a:rPr lang="en-US" dirty="0">
                <a:solidFill>
                  <a:schemeClr val="tx2"/>
                </a:solidFill>
              </a:rPr>
              <a:t>ownership</a:t>
            </a:r>
            <a:r>
              <a:rPr lang="en-US" dirty="0">
                <a:solidFill>
                  <a:schemeClr val="tx1">
                    <a:lumMod val="85000"/>
                    <a:lumOff val="15000"/>
                  </a:schemeClr>
                </a:solidFill>
              </a:rPr>
              <a:t> : the right to decide how things are used and by whom</a:t>
            </a:r>
            <a:br>
              <a:rPr lang="en-US" dirty="0">
                <a:solidFill>
                  <a:schemeClr val="tx1">
                    <a:lumMod val="85000"/>
                    <a:lumOff val="15000"/>
                  </a:schemeClr>
                </a:solidFill>
              </a:rPr>
            </a:br>
            <a:endParaRPr lang="en-US" dirty="0">
              <a:solidFill>
                <a:schemeClr val="tx1">
                  <a:lumMod val="85000"/>
                  <a:lumOff val="15000"/>
                </a:schemeClr>
              </a:solidFill>
            </a:endParaRPr>
          </a:p>
          <a:p>
            <a:pPr>
              <a:spcAft>
                <a:spcPts val="15"/>
              </a:spcAft>
            </a:pPr>
            <a:endParaRPr lang="en-US" dirty="0">
              <a:solidFill>
                <a:schemeClr val="tx1">
                  <a:lumMod val="85000"/>
                  <a:lumOff val="15000"/>
                </a:schemeClr>
              </a:solidFill>
            </a:endParaRPr>
          </a:p>
          <a:p>
            <a:pPr>
              <a:spcAft>
                <a:spcPts val="15"/>
              </a:spcAft>
            </a:pPr>
            <a:endParaRPr lang="en-US" dirty="0">
              <a:solidFill>
                <a:schemeClr val="tx1">
                  <a:lumMod val="85000"/>
                  <a:lumOff val="15000"/>
                </a:schemeClr>
              </a:solidFill>
            </a:endParaRPr>
          </a:p>
          <a:p>
            <a:pPr>
              <a:spcAft>
                <a:spcPts val="15"/>
              </a:spcAft>
            </a:pPr>
            <a:endParaRPr lang="en-US" dirty="0">
              <a:solidFill>
                <a:schemeClr val="tx1">
                  <a:lumMod val="85000"/>
                  <a:lumOff val="15000"/>
                </a:schemeClr>
              </a:solidFill>
            </a:endParaRPr>
          </a:p>
        </p:txBody>
      </p:sp>
    </p:spTree>
    <p:extLst>
      <p:ext uri="{BB962C8B-B14F-4D97-AF65-F5344CB8AC3E}">
        <p14:creationId xmlns:p14="http://schemas.microsoft.com/office/powerpoint/2010/main" val="3363014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94808-36D1-3F44-B8D5-4692B9E46210}"/>
              </a:ext>
            </a:extLst>
          </p:cNvPr>
          <p:cNvSpPr>
            <a:spLocks noGrp="1"/>
          </p:cNvSpPr>
          <p:nvPr>
            <p:ph type="title"/>
          </p:nvPr>
        </p:nvSpPr>
        <p:spPr/>
        <p:txBody>
          <a:bodyPr/>
          <a:lstStyle/>
          <a:p>
            <a:r>
              <a:rPr lang="en-US" dirty="0"/>
              <a:t>What Is Capitalism?</a:t>
            </a:r>
          </a:p>
        </p:txBody>
      </p:sp>
      <p:sp>
        <p:nvSpPr>
          <p:cNvPr id="4" name="TextBox 3">
            <a:extLst>
              <a:ext uri="{FF2B5EF4-FFF2-40B4-BE49-F238E27FC236}">
                <a16:creationId xmlns:a16="http://schemas.microsoft.com/office/drawing/2014/main" id="{D09029BC-29C5-A342-A3E2-3A4B441096E5}"/>
              </a:ext>
            </a:extLst>
          </p:cNvPr>
          <p:cNvSpPr txBox="1"/>
          <p:nvPr/>
        </p:nvSpPr>
        <p:spPr>
          <a:xfrm>
            <a:off x="381000" y="1761067"/>
            <a:ext cx="8509000" cy="3447098"/>
          </a:xfrm>
          <a:prstGeom prst="rect">
            <a:avLst/>
          </a:prstGeom>
          <a:noFill/>
        </p:spPr>
        <p:txBody>
          <a:bodyPr wrap="square" rtlCol="0">
            <a:spAutoFit/>
          </a:bodyPr>
          <a:lstStyle/>
          <a:p>
            <a:pPr marL="45720" indent="0">
              <a:buNone/>
            </a:pPr>
            <a:r>
              <a:rPr lang="en-US" sz="4000" dirty="0">
                <a:solidFill>
                  <a:srgbClr val="002060"/>
                </a:solidFill>
              </a:rPr>
              <a:t>Capitalism is an economic system characterized by:</a:t>
            </a:r>
          </a:p>
          <a:p>
            <a:pPr marL="788670" indent="-742950">
              <a:buAutoNum type="arabicParenR"/>
            </a:pPr>
            <a:r>
              <a:rPr lang="en-US" sz="4000" dirty="0">
                <a:solidFill>
                  <a:srgbClr val="002060"/>
                </a:solidFill>
              </a:rPr>
              <a:t>private property</a:t>
            </a:r>
          </a:p>
          <a:p>
            <a:pPr marL="788670" indent="-742950">
              <a:buAutoNum type="arabicParenR"/>
            </a:pPr>
            <a:r>
              <a:rPr lang="en-US" sz="4000" dirty="0">
                <a:solidFill>
                  <a:srgbClr val="002060"/>
                </a:solidFill>
              </a:rPr>
              <a:t>markets &amp;</a:t>
            </a:r>
          </a:p>
          <a:p>
            <a:pPr marL="788670" indent="-742950">
              <a:buAutoNum type="arabicParenR"/>
            </a:pPr>
            <a:r>
              <a:rPr lang="en-US" sz="4000" dirty="0">
                <a:solidFill>
                  <a:srgbClr val="002060"/>
                </a:solidFill>
              </a:rPr>
              <a:t>firms.</a:t>
            </a:r>
          </a:p>
          <a:p>
            <a:pPr marL="45720" indent="0">
              <a:buNone/>
            </a:pPr>
            <a:r>
              <a:rPr lang="en-US" dirty="0"/>
              <a:t>	</a:t>
            </a:r>
          </a:p>
        </p:txBody>
      </p:sp>
      <p:sp>
        <p:nvSpPr>
          <p:cNvPr id="6" name="TextBox 5">
            <a:extLst>
              <a:ext uri="{FF2B5EF4-FFF2-40B4-BE49-F238E27FC236}">
                <a16:creationId xmlns:a16="http://schemas.microsoft.com/office/drawing/2014/main" id="{83135842-815A-A147-A642-01739279208A}"/>
              </a:ext>
            </a:extLst>
          </p:cNvPr>
          <p:cNvSpPr txBox="1"/>
          <p:nvPr/>
        </p:nvSpPr>
        <p:spPr>
          <a:xfrm>
            <a:off x="4860607" y="2572174"/>
            <a:ext cx="3539067" cy="923330"/>
          </a:xfrm>
          <a:prstGeom prst="rect">
            <a:avLst/>
          </a:prstGeom>
          <a:noFill/>
        </p:spPr>
        <p:txBody>
          <a:bodyPr wrap="square" rtlCol="0">
            <a:spAutoFit/>
          </a:bodyPr>
          <a:lstStyle/>
          <a:p>
            <a:pPr algn="r"/>
            <a:r>
              <a:rPr lang="en-US" dirty="0"/>
              <a:t>THE CONCEPT THAT THINGS ARE OWNED BY PEOPLE, ENFORCED BY OTHER INSTITUTIONS</a:t>
            </a:r>
          </a:p>
        </p:txBody>
      </p:sp>
      <p:sp>
        <p:nvSpPr>
          <p:cNvPr id="2" name="Left Brace 1">
            <a:extLst>
              <a:ext uri="{FF2B5EF4-FFF2-40B4-BE49-F238E27FC236}">
                <a16:creationId xmlns:a16="http://schemas.microsoft.com/office/drawing/2014/main" id="{D6B6610B-B0FA-7549-A674-2F4D8664F29D}"/>
              </a:ext>
            </a:extLst>
          </p:cNvPr>
          <p:cNvSpPr/>
          <p:nvPr/>
        </p:nvSpPr>
        <p:spPr>
          <a:xfrm rot="20153855">
            <a:off x="4826000" y="2848801"/>
            <a:ext cx="372533" cy="741066"/>
          </a:xfrm>
          <a:prstGeom prst="leftBrace">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CAED4D9D-B771-7A48-A117-9F906E55F287}"/>
              </a:ext>
            </a:extLst>
          </p:cNvPr>
          <p:cNvSpPr txBox="1"/>
          <p:nvPr/>
        </p:nvSpPr>
        <p:spPr>
          <a:xfrm>
            <a:off x="3803016" y="3693699"/>
            <a:ext cx="4596658" cy="923330"/>
          </a:xfrm>
          <a:prstGeom prst="rect">
            <a:avLst/>
          </a:prstGeom>
          <a:noFill/>
        </p:spPr>
        <p:txBody>
          <a:bodyPr wrap="square" rtlCol="0">
            <a:spAutoFit/>
          </a:bodyPr>
          <a:lstStyle/>
          <a:p>
            <a:r>
              <a:rPr lang="en-US" dirty="0"/>
              <a:t>METHOD OF TRANSFERRING OWNERSHIP OF GOODS AND SERVICES THAT IS VOLUNTARY, RECIPROCAL, and COMPETITIVE</a:t>
            </a:r>
          </a:p>
        </p:txBody>
      </p:sp>
      <p:sp>
        <p:nvSpPr>
          <p:cNvPr id="9" name="Left Brace 8">
            <a:extLst>
              <a:ext uri="{FF2B5EF4-FFF2-40B4-BE49-F238E27FC236}">
                <a16:creationId xmlns:a16="http://schemas.microsoft.com/office/drawing/2014/main" id="{E08996B9-EA2F-A842-852D-CED60DCA9807}"/>
              </a:ext>
            </a:extLst>
          </p:cNvPr>
          <p:cNvSpPr/>
          <p:nvPr/>
        </p:nvSpPr>
        <p:spPr>
          <a:xfrm>
            <a:off x="3666809" y="3679581"/>
            <a:ext cx="253999" cy="865867"/>
          </a:xfrm>
          <a:prstGeom prst="leftBrace">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C5511BAD-42C8-0743-83CC-E0DF61470420}"/>
              </a:ext>
            </a:extLst>
          </p:cNvPr>
          <p:cNvSpPr txBox="1"/>
          <p:nvPr/>
        </p:nvSpPr>
        <p:spPr>
          <a:xfrm>
            <a:off x="118534" y="5178397"/>
            <a:ext cx="3548276" cy="1477328"/>
          </a:xfrm>
          <a:prstGeom prst="rect">
            <a:avLst/>
          </a:prstGeom>
          <a:noFill/>
        </p:spPr>
        <p:txBody>
          <a:bodyPr wrap="square" rtlCol="0">
            <a:spAutoFit/>
          </a:bodyPr>
          <a:lstStyle/>
          <a:p>
            <a:r>
              <a:rPr lang="en-US" dirty="0"/>
              <a:t>METHOD OF PRODUCTION WHERE COMMODITIES ARE MADE WITH PRIVATELY-OWNED CAPITAL GOODS BY LABORERS WORKING FOR A WAGE</a:t>
            </a:r>
          </a:p>
        </p:txBody>
      </p:sp>
      <p:sp>
        <p:nvSpPr>
          <p:cNvPr id="11" name="Left Brace 10">
            <a:extLst>
              <a:ext uri="{FF2B5EF4-FFF2-40B4-BE49-F238E27FC236}">
                <a16:creationId xmlns:a16="http://schemas.microsoft.com/office/drawing/2014/main" id="{7F431C8C-FB1D-304B-BE7E-502554645F22}"/>
              </a:ext>
            </a:extLst>
          </p:cNvPr>
          <p:cNvSpPr/>
          <p:nvPr/>
        </p:nvSpPr>
        <p:spPr>
          <a:xfrm rot="5400000">
            <a:off x="1622016" y="4566071"/>
            <a:ext cx="397193" cy="923330"/>
          </a:xfrm>
          <a:prstGeom prst="leftBrace">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F975C246-6AB4-EE48-A33A-E0CCB34D1506}"/>
              </a:ext>
            </a:extLst>
          </p:cNvPr>
          <p:cNvSpPr txBox="1"/>
          <p:nvPr/>
        </p:nvSpPr>
        <p:spPr>
          <a:xfrm>
            <a:off x="3920808" y="4720861"/>
            <a:ext cx="4596658" cy="1754326"/>
          </a:xfrm>
          <a:prstGeom prst="rect">
            <a:avLst/>
          </a:prstGeom>
          <a:noFill/>
          <a:ln w="50800">
            <a:solidFill>
              <a:schemeClr val="accent1"/>
            </a:solidFill>
          </a:ln>
        </p:spPr>
        <p:txBody>
          <a:bodyPr wrap="square" rtlCol="0">
            <a:spAutoFit/>
          </a:bodyPr>
          <a:lstStyle/>
          <a:p>
            <a:pPr>
              <a:spcAft>
                <a:spcPts val="15"/>
              </a:spcAft>
            </a:pPr>
            <a:r>
              <a:rPr lang="en-US" dirty="0">
                <a:solidFill>
                  <a:schemeClr val="tx2"/>
                </a:solidFill>
              </a:rPr>
              <a:t>ownership</a:t>
            </a:r>
            <a:r>
              <a:rPr lang="en-US" dirty="0">
                <a:solidFill>
                  <a:schemeClr val="tx1">
                    <a:lumMod val="85000"/>
                    <a:lumOff val="15000"/>
                  </a:schemeClr>
                </a:solidFill>
              </a:rPr>
              <a:t> : the right to decide how things are used and by whom</a:t>
            </a:r>
            <a:br>
              <a:rPr lang="en-US" dirty="0">
                <a:solidFill>
                  <a:schemeClr val="tx1">
                    <a:lumMod val="85000"/>
                    <a:lumOff val="15000"/>
                  </a:schemeClr>
                </a:solidFill>
              </a:rPr>
            </a:br>
            <a:r>
              <a:rPr lang="en-US" dirty="0">
                <a:solidFill>
                  <a:schemeClr val="tx2"/>
                </a:solidFill>
              </a:rPr>
              <a:t>commodities</a:t>
            </a:r>
            <a:r>
              <a:rPr lang="en-US" dirty="0">
                <a:solidFill>
                  <a:schemeClr val="tx1">
                    <a:lumMod val="85000"/>
                    <a:lumOff val="15000"/>
                  </a:schemeClr>
                </a:solidFill>
              </a:rPr>
              <a:t> : goods and services produced for the purpose of making a profit</a:t>
            </a:r>
          </a:p>
          <a:p>
            <a:pPr>
              <a:spcAft>
                <a:spcPts val="15"/>
              </a:spcAft>
            </a:pPr>
            <a:r>
              <a:rPr lang="en-US" dirty="0">
                <a:solidFill>
                  <a:schemeClr val="tx2"/>
                </a:solidFill>
              </a:rPr>
              <a:t>capital goods </a:t>
            </a:r>
            <a:r>
              <a:rPr lang="en-US" dirty="0">
                <a:solidFill>
                  <a:schemeClr val="tx1">
                    <a:lumMod val="85000"/>
                    <a:lumOff val="15000"/>
                  </a:schemeClr>
                </a:solidFill>
              </a:rPr>
              <a:t>: goods that make commodities</a:t>
            </a:r>
          </a:p>
        </p:txBody>
      </p:sp>
    </p:spTree>
    <p:extLst>
      <p:ext uri="{BB962C8B-B14F-4D97-AF65-F5344CB8AC3E}">
        <p14:creationId xmlns:p14="http://schemas.microsoft.com/office/powerpoint/2010/main" val="3132479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a:t>week 1</a:t>
            </a:r>
          </a:p>
        </p:txBody>
      </p:sp>
      <p:sp>
        <p:nvSpPr>
          <p:cNvPr id="3" name="Title 2"/>
          <p:cNvSpPr>
            <a:spLocks noGrp="1"/>
          </p:cNvSpPr>
          <p:nvPr>
            <p:ph type="title"/>
          </p:nvPr>
        </p:nvSpPr>
        <p:spPr>
          <a:xfrm>
            <a:off x="-530088" y="1948969"/>
            <a:ext cx="7434470" cy="489432"/>
          </a:xfrm>
        </p:spPr>
        <p:txBody>
          <a:bodyPr/>
          <a:lstStyle/>
          <a:p>
            <a:r>
              <a:rPr lang="en-US" sz="3600" dirty="0">
                <a:solidFill>
                  <a:schemeClr val="tx2">
                    <a:lumMod val="75000"/>
                  </a:schemeClr>
                </a:solidFill>
              </a:rPr>
              <a:t>Before Class next Tuesday</a:t>
            </a:r>
            <a:br>
              <a:rPr lang="en-US" sz="3600" dirty="0"/>
            </a:br>
            <a:r>
              <a:rPr lang="en-US" sz="3600" dirty="0"/>
              <a:t>1. Start WEEKLY REVIEW 1</a:t>
            </a:r>
            <a:br>
              <a:rPr lang="en-US" sz="3600" dirty="0"/>
            </a:br>
            <a:br>
              <a:rPr lang="en-US" sz="3600" dirty="0"/>
            </a:br>
            <a:br>
              <a:rPr lang="en-US" sz="3600" dirty="0"/>
            </a:br>
            <a:br>
              <a:rPr lang="en-US" sz="3600" dirty="0"/>
            </a:br>
            <a:br>
              <a:rPr lang="en-US" sz="3600" dirty="0"/>
            </a:br>
            <a:endParaRPr lang="en-US" sz="2400" dirty="0"/>
          </a:p>
        </p:txBody>
      </p:sp>
      <p:sp>
        <p:nvSpPr>
          <p:cNvPr id="4" name="TextBox 3">
            <a:extLst>
              <a:ext uri="{FF2B5EF4-FFF2-40B4-BE49-F238E27FC236}">
                <a16:creationId xmlns:a16="http://schemas.microsoft.com/office/drawing/2014/main" id="{2F866161-4394-344E-A98F-CF3F1F9CAFB0}"/>
              </a:ext>
            </a:extLst>
          </p:cNvPr>
          <p:cNvSpPr txBox="1"/>
          <p:nvPr/>
        </p:nvSpPr>
        <p:spPr>
          <a:xfrm>
            <a:off x="0" y="2639764"/>
            <a:ext cx="6932386" cy="646331"/>
          </a:xfrm>
          <a:prstGeom prst="rect">
            <a:avLst/>
          </a:prstGeom>
          <a:noFill/>
        </p:spPr>
        <p:txBody>
          <a:bodyPr wrap="square" rtlCol="0">
            <a:spAutoFit/>
          </a:bodyPr>
          <a:lstStyle/>
          <a:p>
            <a:pPr algn="r"/>
            <a:r>
              <a:rPr lang="en-US" sz="3600" dirty="0">
                <a:solidFill>
                  <a:schemeClr val="bg1"/>
                </a:solidFill>
              </a:rPr>
              <a:t>2. CREATE AN OPENLAB ACCOUNT</a:t>
            </a:r>
            <a:endParaRPr lang="en-US" dirty="0">
              <a:solidFill>
                <a:schemeClr val="bg1"/>
              </a:solidFill>
            </a:endParaRPr>
          </a:p>
        </p:txBody>
      </p:sp>
      <p:sp>
        <p:nvSpPr>
          <p:cNvPr id="6" name="TextBox 5">
            <a:extLst>
              <a:ext uri="{FF2B5EF4-FFF2-40B4-BE49-F238E27FC236}">
                <a16:creationId xmlns:a16="http://schemas.microsoft.com/office/drawing/2014/main" id="{9A3D9439-BCBC-DA47-A193-E7D5710DFE4B}"/>
              </a:ext>
            </a:extLst>
          </p:cNvPr>
          <p:cNvSpPr txBox="1"/>
          <p:nvPr/>
        </p:nvSpPr>
        <p:spPr>
          <a:xfrm>
            <a:off x="1771610" y="1492596"/>
            <a:ext cx="5030147" cy="923330"/>
          </a:xfrm>
          <a:prstGeom prst="rect">
            <a:avLst/>
          </a:prstGeom>
          <a:noFill/>
        </p:spPr>
        <p:txBody>
          <a:bodyPr wrap="square" rtlCol="0">
            <a:spAutoFit/>
          </a:bodyPr>
          <a:lstStyle/>
          <a:p>
            <a:pPr algn="ctr"/>
            <a:r>
              <a:rPr lang="en-US" dirty="0">
                <a:solidFill>
                  <a:schemeClr val="accent1">
                    <a:lumMod val="20000"/>
                    <a:lumOff val="80000"/>
                  </a:schemeClr>
                </a:solidFill>
              </a:rPr>
              <a:t>The information for our first weekly review is found in the syllabus. Unlike our other weekly reviews, this one is due Tuesday (not Thursday)</a:t>
            </a:r>
          </a:p>
        </p:txBody>
      </p:sp>
      <p:sp>
        <p:nvSpPr>
          <p:cNvPr id="8" name="Oval 7">
            <a:extLst>
              <a:ext uri="{FF2B5EF4-FFF2-40B4-BE49-F238E27FC236}">
                <a16:creationId xmlns:a16="http://schemas.microsoft.com/office/drawing/2014/main" id="{D97422AA-B1CF-F34F-848F-DCCAB50F2C43}"/>
              </a:ext>
            </a:extLst>
          </p:cNvPr>
          <p:cNvSpPr/>
          <p:nvPr/>
        </p:nvSpPr>
        <p:spPr>
          <a:xfrm>
            <a:off x="-230413" y="2657958"/>
            <a:ext cx="808383" cy="691364"/>
          </a:xfrm>
          <a:prstGeom prst="ellipse">
            <a:avLst/>
          </a:prstGeom>
          <a:no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11A6FCC-DBE9-8A4E-B841-E6F3CBDFDE75}"/>
              </a:ext>
            </a:extLst>
          </p:cNvPr>
          <p:cNvSpPr/>
          <p:nvPr/>
        </p:nvSpPr>
        <p:spPr>
          <a:xfrm>
            <a:off x="510208" y="931321"/>
            <a:ext cx="808383" cy="691364"/>
          </a:xfrm>
          <a:prstGeom prst="ellipse">
            <a:avLst/>
          </a:prstGeom>
          <a:no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EEEFE63-0DAC-3F46-8EA6-FE43D048BF28}"/>
              </a:ext>
            </a:extLst>
          </p:cNvPr>
          <p:cNvSpPr txBox="1"/>
          <p:nvPr/>
        </p:nvSpPr>
        <p:spPr>
          <a:xfrm>
            <a:off x="914399" y="4030383"/>
            <a:ext cx="5550928" cy="2185214"/>
          </a:xfrm>
          <a:prstGeom prst="rect">
            <a:avLst/>
          </a:prstGeom>
          <a:noFill/>
        </p:spPr>
        <p:txBody>
          <a:bodyPr wrap="square" rtlCol="0">
            <a:spAutoFit/>
          </a:bodyPr>
          <a:lstStyle/>
          <a:p>
            <a:pPr algn="r"/>
            <a:r>
              <a:rPr lang="en-US" sz="3600" dirty="0">
                <a:solidFill>
                  <a:schemeClr val="bg1"/>
                </a:solidFill>
              </a:rPr>
              <a:t>3. INTRODUCE YOURSELF</a:t>
            </a:r>
          </a:p>
          <a:p>
            <a:pPr algn="ctr"/>
            <a:endParaRPr lang="en-US" sz="2000" dirty="0">
              <a:solidFill>
                <a:schemeClr val="bg1"/>
              </a:solidFill>
            </a:endParaRPr>
          </a:p>
          <a:p>
            <a:pPr algn="ctr"/>
            <a:r>
              <a:rPr lang="en-US" sz="2000" dirty="0">
                <a:solidFill>
                  <a:schemeClr val="bg1"/>
                </a:solidFill>
              </a:rPr>
              <a:t>If you haven’t already, introduce yourself by replying to the </a:t>
            </a:r>
            <a:r>
              <a:rPr lang="en-US" sz="2000">
                <a:solidFill>
                  <a:schemeClr val="bg1"/>
                </a:solidFill>
              </a:rPr>
              <a:t>“Introduction” </a:t>
            </a:r>
            <a:r>
              <a:rPr lang="en-US" sz="2000" dirty="0">
                <a:solidFill>
                  <a:schemeClr val="bg1"/>
                </a:solidFill>
              </a:rPr>
              <a:t>post on our </a:t>
            </a:r>
            <a:r>
              <a:rPr lang="en-US" sz="2000" dirty="0" err="1">
                <a:solidFill>
                  <a:schemeClr val="bg1"/>
                </a:solidFill>
              </a:rPr>
              <a:t>OpenLab</a:t>
            </a:r>
            <a:r>
              <a:rPr lang="en-US" sz="2000" dirty="0">
                <a:solidFill>
                  <a:schemeClr val="bg1"/>
                </a:solidFill>
              </a:rPr>
              <a:t> Website (navigate from the home page or Week 1 under “Our Work”</a:t>
            </a:r>
          </a:p>
        </p:txBody>
      </p:sp>
      <p:sp>
        <p:nvSpPr>
          <p:cNvPr id="10" name="Oval 9">
            <a:extLst>
              <a:ext uri="{FF2B5EF4-FFF2-40B4-BE49-F238E27FC236}">
                <a16:creationId xmlns:a16="http://schemas.microsoft.com/office/drawing/2014/main" id="{28B1563B-884E-9D4D-940F-0BDED811A384}"/>
              </a:ext>
            </a:extLst>
          </p:cNvPr>
          <p:cNvSpPr/>
          <p:nvPr/>
        </p:nvSpPr>
        <p:spPr>
          <a:xfrm>
            <a:off x="1029961" y="4030383"/>
            <a:ext cx="808383" cy="691364"/>
          </a:xfrm>
          <a:prstGeom prst="ellipse">
            <a:avLst/>
          </a:prstGeom>
          <a:no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BE82E2C-86FC-124C-88D1-8B0AD79586D9}"/>
              </a:ext>
            </a:extLst>
          </p:cNvPr>
          <p:cNvSpPr txBox="1"/>
          <p:nvPr/>
        </p:nvSpPr>
        <p:spPr>
          <a:xfrm>
            <a:off x="1263135" y="3160214"/>
            <a:ext cx="5550928" cy="923330"/>
          </a:xfrm>
          <a:prstGeom prst="rect">
            <a:avLst/>
          </a:prstGeom>
          <a:noFill/>
        </p:spPr>
        <p:txBody>
          <a:bodyPr wrap="square" rtlCol="0">
            <a:spAutoFit/>
          </a:bodyPr>
          <a:lstStyle/>
          <a:p>
            <a:pPr algn="ctr"/>
            <a:r>
              <a:rPr lang="en-US" dirty="0">
                <a:solidFill>
                  <a:schemeClr val="accent1">
                    <a:lumMod val="20000"/>
                    <a:lumOff val="80000"/>
                  </a:schemeClr>
                </a:solidFill>
              </a:rPr>
              <a:t>if you haven’t already, create an account on </a:t>
            </a:r>
            <a:r>
              <a:rPr lang="en-US" dirty="0" err="1">
                <a:solidFill>
                  <a:schemeClr val="accent1">
                    <a:lumMod val="20000"/>
                    <a:lumOff val="80000"/>
                  </a:schemeClr>
                </a:solidFill>
              </a:rPr>
              <a:t>Openlab</a:t>
            </a:r>
            <a:r>
              <a:rPr lang="en-US" dirty="0">
                <a:solidFill>
                  <a:schemeClr val="accent1">
                    <a:lumMod val="20000"/>
                    <a:lumOff val="80000"/>
                  </a:schemeClr>
                </a:solidFill>
              </a:rPr>
              <a:t> and join our class – </a:t>
            </a:r>
          </a:p>
          <a:p>
            <a:pPr algn="ctr"/>
            <a:r>
              <a:rPr lang="en-US" dirty="0">
                <a:solidFill>
                  <a:schemeClr val="accent1">
                    <a:lumMod val="20000"/>
                    <a:lumOff val="80000"/>
                  </a:schemeClr>
                </a:solidFill>
              </a:rPr>
              <a:t>PLEASE MAKE SURE YOU SELECT YOUR SECTION</a:t>
            </a:r>
          </a:p>
        </p:txBody>
      </p:sp>
    </p:spTree>
    <p:extLst>
      <p:ext uri="{BB962C8B-B14F-4D97-AF65-F5344CB8AC3E}">
        <p14:creationId xmlns:p14="http://schemas.microsoft.com/office/powerpoint/2010/main" val="2268997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a:t>week 1</a:t>
            </a:r>
          </a:p>
        </p:txBody>
      </p:sp>
      <p:sp>
        <p:nvSpPr>
          <p:cNvPr id="3" name="Title 2"/>
          <p:cNvSpPr>
            <a:spLocks noGrp="1"/>
          </p:cNvSpPr>
          <p:nvPr>
            <p:ph type="title"/>
          </p:nvPr>
        </p:nvSpPr>
        <p:spPr>
          <a:xfrm>
            <a:off x="0" y="3429000"/>
            <a:ext cx="6934200" cy="2533816"/>
          </a:xfrm>
        </p:spPr>
        <p:txBody>
          <a:bodyPr/>
          <a:lstStyle/>
          <a:p>
            <a:pPr algn="ctr"/>
            <a:r>
              <a:rPr lang="en-US" sz="3200" cap="none" dirty="0"/>
              <a:t>This assignment is </a:t>
            </a:r>
            <a:br>
              <a:rPr lang="en-US" sz="3200" cap="none" dirty="0"/>
            </a:br>
            <a:r>
              <a:rPr lang="en-US" sz="3200" cap="none" dirty="0"/>
              <a:t>available on</a:t>
            </a:r>
            <a:r>
              <a:rPr lang="en-US" sz="3200" dirty="0"/>
              <a:t> </a:t>
            </a:r>
            <a:r>
              <a:rPr lang="en-US" sz="3200" dirty="0" err="1"/>
              <a:t>Openlab</a:t>
            </a:r>
            <a:r>
              <a:rPr lang="en-US" sz="3200" dirty="0"/>
              <a:t>. </a:t>
            </a:r>
            <a:br>
              <a:rPr lang="en-US" sz="3200" dirty="0"/>
            </a:br>
            <a:r>
              <a:rPr lang="en-US" sz="3200" cap="none" dirty="0"/>
              <a:t>Come to class </a:t>
            </a:r>
            <a:r>
              <a:rPr lang="en-US" sz="3200" dirty="0"/>
              <a:t>Tuesday </a:t>
            </a:r>
            <a:br>
              <a:rPr lang="en-US" sz="3200" dirty="0"/>
            </a:br>
            <a:r>
              <a:rPr lang="en-US" sz="3200" cap="none" dirty="0"/>
              <a:t>with your answers.</a:t>
            </a:r>
            <a:br>
              <a:rPr lang="en-US" sz="3200" dirty="0"/>
            </a:br>
            <a:r>
              <a:rPr lang="en-US" sz="3200" cap="none" dirty="0"/>
              <a:t>We will grade in class and</a:t>
            </a:r>
            <a:br>
              <a:rPr lang="en-US" sz="3200" cap="none" dirty="0"/>
            </a:br>
            <a:r>
              <a:rPr lang="en-US" sz="3200" dirty="0"/>
              <a:t>you Can Change your answers </a:t>
            </a:r>
            <a:r>
              <a:rPr lang="en-US" sz="3200" cap="none" dirty="0"/>
              <a:t>before you turn it in to </a:t>
            </a:r>
            <a:r>
              <a:rPr lang="en-US" sz="3200" dirty="0"/>
              <a:t>Blackboard </a:t>
            </a:r>
            <a:r>
              <a:rPr lang="en-US" sz="3200" cap="none" dirty="0"/>
              <a:t>later that day</a:t>
            </a:r>
            <a:r>
              <a:rPr lang="en-US" sz="3200" dirty="0"/>
              <a:t>.</a:t>
            </a:r>
            <a:br>
              <a:rPr lang="en-US" sz="3200" dirty="0"/>
            </a:br>
            <a:br>
              <a:rPr lang="en-US" sz="3200" dirty="0"/>
            </a:br>
            <a:br>
              <a:rPr lang="en-US" sz="3200" dirty="0"/>
            </a:br>
            <a:endParaRPr lang="en-US" sz="3200" dirty="0"/>
          </a:p>
        </p:txBody>
      </p:sp>
      <p:sp>
        <p:nvSpPr>
          <p:cNvPr id="5" name="Title 2">
            <a:extLst>
              <a:ext uri="{FF2B5EF4-FFF2-40B4-BE49-F238E27FC236}">
                <a16:creationId xmlns:a16="http://schemas.microsoft.com/office/drawing/2014/main" id="{86490D8B-6934-B041-AFE7-80E6B358DCBA}"/>
              </a:ext>
            </a:extLst>
          </p:cNvPr>
          <p:cNvSpPr txBox="1">
            <a:spLocks/>
          </p:cNvSpPr>
          <p:nvPr/>
        </p:nvSpPr>
        <p:spPr>
          <a:xfrm>
            <a:off x="-617174" y="2155797"/>
            <a:ext cx="7434470" cy="489432"/>
          </a:xfrm>
          <a:prstGeom prst="rect">
            <a:avLst/>
          </a:prstGeom>
        </p:spPr>
        <p:txBody>
          <a:bodyPr vert="horz" lIns="91440" tIns="45720" rIns="91440" bIns="45720" rtlCol="0" anchor="ctr">
            <a:noAutofit/>
          </a:bodyPr>
          <a:lstStyle>
            <a:lvl1pPr algn="r" defTabSz="914400" rtl="0" eaLnBrk="1" latinLnBrk="0" hangingPunct="1">
              <a:spcBef>
                <a:spcPct val="0"/>
              </a:spcBef>
              <a:buNone/>
              <a:defRPr sz="4200" kern="1200" cap="all" spc="150" baseline="0">
                <a:ln>
                  <a:noFill/>
                </a:ln>
                <a:solidFill>
                  <a:schemeClr val="bg1"/>
                </a:solidFill>
                <a:effectLst/>
                <a:latin typeface="+mj-lt"/>
                <a:ea typeface="+mj-ea"/>
                <a:cs typeface="+mj-cs"/>
              </a:defRPr>
            </a:lvl1pPr>
          </a:lstStyle>
          <a:p>
            <a:r>
              <a:rPr lang="en-US" sz="3600" dirty="0"/>
              <a:t>WEEKLY REVIEW 1</a:t>
            </a:r>
            <a:br>
              <a:rPr lang="en-US" sz="3600" dirty="0"/>
            </a:br>
            <a:br>
              <a:rPr lang="en-US" sz="3600" dirty="0"/>
            </a:br>
            <a:br>
              <a:rPr lang="en-US" sz="3600" dirty="0"/>
            </a:br>
            <a:br>
              <a:rPr lang="en-US" sz="3600" dirty="0"/>
            </a:br>
            <a:br>
              <a:rPr lang="en-US" sz="3600" dirty="0"/>
            </a:br>
            <a:endParaRPr lang="en-US" sz="2400" dirty="0"/>
          </a:p>
        </p:txBody>
      </p:sp>
    </p:spTree>
    <p:extLst>
      <p:ext uri="{BB962C8B-B14F-4D97-AF65-F5344CB8AC3E}">
        <p14:creationId xmlns:p14="http://schemas.microsoft.com/office/powerpoint/2010/main" val="2764387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List</a:t>
            </a:r>
          </a:p>
        </p:txBody>
      </p:sp>
      <p:sp>
        <p:nvSpPr>
          <p:cNvPr id="3" name="TextBox 2"/>
          <p:cNvSpPr txBox="1"/>
          <p:nvPr/>
        </p:nvSpPr>
        <p:spPr>
          <a:xfrm>
            <a:off x="381000" y="1954842"/>
            <a:ext cx="8381259" cy="2862322"/>
          </a:xfrm>
          <a:prstGeom prst="rect">
            <a:avLst/>
          </a:prstGeom>
          <a:noFill/>
        </p:spPr>
        <p:txBody>
          <a:bodyPr wrap="square" rtlCol="0">
            <a:spAutoFit/>
          </a:bodyPr>
          <a:lstStyle/>
          <a:p>
            <a:r>
              <a:rPr lang="en-US" dirty="0">
                <a:solidFill>
                  <a:schemeClr val="bg2">
                    <a:lumMod val="20000"/>
                    <a:lumOff val="80000"/>
                  </a:schemeClr>
                </a:solidFill>
              </a:rPr>
              <a:t>Chang, Ha-</a:t>
            </a:r>
            <a:r>
              <a:rPr lang="en-US" dirty="0" err="1">
                <a:solidFill>
                  <a:schemeClr val="bg2">
                    <a:lumMod val="20000"/>
                    <a:lumOff val="80000"/>
                  </a:schemeClr>
                </a:solidFill>
              </a:rPr>
              <a:t>Joon</a:t>
            </a:r>
            <a:r>
              <a:rPr lang="en-US" dirty="0">
                <a:solidFill>
                  <a:schemeClr val="bg2">
                    <a:lumMod val="20000"/>
                    <a:lumOff val="80000"/>
                  </a:schemeClr>
                </a:solidFill>
              </a:rPr>
              <a:t>.(2016). Economics is for Everyone! </a:t>
            </a:r>
            <a:r>
              <a:rPr lang="en-US" i="1" dirty="0">
                <a:solidFill>
                  <a:schemeClr val="bg2">
                    <a:lumMod val="20000"/>
                    <a:lumOff val="80000"/>
                  </a:schemeClr>
                </a:solidFill>
              </a:rPr>
              <a:t>RSA Animate.</a:t>
            </a:r>
            <a:r>
              <a:rPr lang="en-US" dirty="0">
                <a:solidFill>
                  <a:schemeClr val="bg2">
                    <a:lumMod val="20000"/>
                    <a:lumOff val="80000"/>
                  </a:schemeClr>
                </a:solidFill>
              </a:rPr>
              <a:t> Retrieved 	from https://</a:t>
            </a:r>
            <a:r>
              <a:rPr lang="en-US" dirty="0" err="1">
                <a:solidFill>
                  <a:schemeClr val="bg2">
                    <a:lumMod val="20000"/>
                    <a:lumOff val="80000"/>
                  </a:schemeClr>
                </a:solidFill>
              </a:rPr>
              <a:t>www.thersa.org</a:t>
            </a:r>
            <a:r>
              <a:rPr lang="en-US" dirty="0">
                <a:solidFill>
                  <a:schemeClr val="bg2">
                    <a:lumMod val="20000"/>
                    <a:lumOff val="80000"/>
                  </a:schemeClr>
                </a:solidFill>
              </a:rPr>
              <a:t>/discover/videos/</a:t>
            </a:r>
            <a:r>
              <a:rPr lang="en-US" dirty="0" err="1">
                <a:solidFill>
                  <a:schemeClr val="bg2">
                    <a:lumMod val="20000"/>
                    <a:lumOff val="80000"/>
                  </a:schemeClr>
                </a:solidFill>
              </a:rPr>
              <a:t>rsa</a:t>
            </a:r>
            <a:r>
              <a:rPr lang="en-US" dirty="0">
                <a:solidFill>
                  <a:schemeClr val="bg2">
                    <a:lumMod val="20000"/>
                    <a:lumOff val="80000"/>
                  </a:schemeClr>
                </a:solidFill>
              </a:rPr>
              <a:t>-animate/2016/economics-is-for-	everyone</a:t>
            </a:r>
          </a:p>
          <a:p>
            <a:r>
              <a:rPr lang="en-US" dirty="0">
                <a:solidFill>
                  <a:schemeClr val="bg2">
                    <a:lumMod val="20000"/>
                    <a:lumOff val="80000"/>
                  </a:schemeClr>
                </a:solidFill>
              </a:rPr>
              <a:t>Goodwin, Neva, Julie A. Nelson, &amp; Jonathan Harris. (2009). </a:t>
            </a:r>
            <a:r>
              <a:rPr lang="en-US" i="1" dirty="0">
                <a:solidFill>
                  <a:schemeClr val="bg2">
                    <a:lumMod val="20000"/>
                    <a:lumOff val="80000"/>
                  </a:schemeClr>
                </a:solidFill>
              </a:rPr>
              <a:t>Macroeconomics in 	Context.</a:t>
            </a:r>
            <a:r>
              <a:rPr lang="en-US" dirty="0">
                <a:solidFill>
                  <a:schemeClr val="bg2">
                    <a:lumMod val="20000"/>
                    <a:lumOff val="80000"/>
                  </a:schemeClr>
                </a:solidFill>
              </a:rPr>
              <a:t> Armonk, NY: M.E. Sharpe.</a:t>
            </a:r>
          </a:p>
          <a:p>
            <a:r>
              <a:rPr lang="en-US" dirty="0">
                <a:solidFill>
                  <a:schemeClr val="bg2">
                    <a:lumMod val="20000"/>
                    <a:lumOff val="80000"/>
                  </a:schemeClr>
                </a:solidFill>
              </a:rPr>
              <a:t>Robbins, Lionel. (1945). </a:t>
            </a:r>
            <a:r>
              <a:rPr lang="en-US" i="1" dirty="0">
                <a:solidFill>
                  <a:schemeClr val="bg2">
                    <a:lumMod val="20000"/>
                    <a:lumOff val="80000"/>
                  </a:schemeClr>
                </a:solidFill>
              </a:rPr>
              <a:t>An Essay on the Nature &amp; Significance of Economic 	Science </a:t>
            </a:r>
            <a:r>
              <a:rPr lang="en-US" dirty="0">
                <a:solidFill>
                  <a:schemeClr val="bg2">
                    <a:lumMod val="20000"/>
                    <a:lumOff val="80000"/>
                  </a:schemeClr>
                </a:solidFill>
              </a:rPr>
              <a:t>(2</a:t>
            </a:r>
            <a:r>
              <a:rPr lang="en-US" baseline="30000" dirty="0">
                <a:solidFill>
                  <a:schemeClr val="bg2">
                    <a:lumMod val="20000"/>
                    <a:lumOff val="80000"/>
                  </a:schemeClr>
                </a:solidFill>
              </a:rPr>
              <a:t>nd</a:t>
            </a:r>
            <a:r>
              <a:rPr lang="en-US" dirty="0">
                <a:solidFill>
                  <a:schemeClr val="bg2">
                    <a:lumMod val="20000"/>
                    <a:lumOff val="80000"/>
                  </a:schemeClr>
                </a:solidFill>
              </a:rPr>
              <a:t> ed.)</a:t>
            </a:r>
            <a:r>
              <a:rPr lang="en-US" i="1" dirty="0">
                <a:solidFill>
                  <a:schemeClr val="bg2">
                    <a:lumMod val="20000"/>
                    <a:lumOff val="80000"/>
                  </a:schemeClr>
                </a:solidFill>
              </a:rPr>
              <a:t>. </a:t>
            </a:r>
            <a:r>
              <a:rPr lang="en-US" dirty="0">
                <a:solidFill>
                  <a:schemeClr val="bg2">
                    <a:lumMod val="20000"/>
                    <a:lumOff val="80000"/>
                  </a:schemeClr>
                </a:solidFill>
              </a:rPr>
              <a:t>London: Macmillan and Co., Limited. </a:t>
            </a:r>
          </a:p>
          <a:p>
            <a:r>
              <a:rPr lang="en-US" dirty="0">
                <a:solidFill>
                  <a:schemeClr val="bg2">
                    <a:lumMod val="20000"/>
                    <a:lumOff val="80000"/>
                  </a:schemeClr>
                </a:solidFill>
              </a:rPr>
              <a:t>University of Cambridge. (2019). </a:t>
            </a:r>
            <a:r>
              <a:rPr lang="en-US" dirty="0" err="1">
                <a:solidFill>
                  <a:schemeClr val="bg2">
                    <a:lumMod val="20000"/>
                    <a:lumOff val="80000"/>
                  </a:schemeClr>
                </a:solidFill>
              </a:rPr>
              <a:t>Dr</a:t>
            </a:r>
            <a:r>
              <a:rPr lang="en-US" dirty="0">
                <a:solidFill>
                  <a:schemeClr val="bg2">
                    <a:lumMod val="20000"/>
                    <a:lumOff val="80000"/>
                  </a:schemeClr>
                </a:solidFill>
              </a:rPr>
              <a:t> Ha-</a:t>
            </a:r>
            <a:r>
              <a:rPr lang="en-US" dirty="0" err="1">
                <a:solidFill>
                  <a:schemeClr val="bg2">
                    <a:lumMod val="20000"/>
                    <a:lumOff val="80000"/>
                  </a:schemeClr>
                </a:solidFill>
              </a:rPr>
              <a:t>Joon</a:t>
            </a:r>
            <a:r>
              <a:rPr lang="en-US" dirty="0">
                <a:solidFill>
                  <a:schemeClr val="bg2">
                    <a:lumMod val="20000"/>
                    <a:lumOff val="80000"/>
                  </a:schemeClr>
                </a:solidFill>
              </a:rPr>
              <a:t> Chang | Faculty of Economics. 	Retrieved September 2, 2019 from http://				</a:t>
            </a:r>
            <a:r>
              <a:rPr lang="en-US" dirty="0" err="1">
                <a:solidFill>
                  <a:schemeClr val="bg2">
                    <a:lumMod val="20000"/>
                    <a:lumOff val="80000"/>
                  </a:schemeClr>
                </a:solidFill>
              </a:rPr>
              <a:t>www.econ.cam.ac.uk</a:t>
            </a:r>
            <a:r>
              <a:rPr lang="en-US" dirty="0">
                <a:solidFill>
                  <a:schemeClr val="bg2">
                    <a:lumMod val="20000"/>
                    <a:lumOff val="80000"/>
                  </a:schemeClr>
                </a:solidFill>
              </a:rPr>
              <a:t>/people/faculty/hjc1001</a:t>
            </a:r>
          </a:p>
        </p:txBody>
      </p:sp>
    </p:spTree>
    <p:extLst>
      <p:ext uri="{BB962C8B-B14F-4D97-AF65-F5344CB8AC3E}">
        <p14:creationId xmlns:p14="http://schemas.microsoft.com/office/powerpoint/2010/main" val="28121453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Summer">
      <a:dk1>
        <a:sysClr val="windowText" lastClr="000000"/>
      </a:dk1>
      <a:lt1>
        <a:sysClr val="window" lastClr="FFFFFF"/>
      </a:lt1>
      <a:dk2>
        <a:srgbClr val="D16207"/>
      </a:dk2>
      <a:lt2>
        <a:srgbClr val="F0B31E"/>
      </a:lt2>
      <a:accent1>
        <a:srgbClr val="51A6C2"/>
      </a:accent1>
      <a:accent2>
        <a:srgbClr val="51C2A9"/>
      </a:accent2>
      <a:accent3>
        <a:srgbClr val="7EC251"/>
      </a:accent3>
      <a:accent4>
        <a:srgbClr val="E1DC53"/>
      </a:accent4>
      <a:accent5>
        <a:srgbClr val="B54721"/>
      </a:accent5>
      <a:accent6>
        <a:srgbClr val="A16BB1"/>
      </a:accent6>
      <a:hlink>
        <a:srgbClr val="A40A06"/>
      </a:hlink>
      <a:folHlink>
        <a:srgbClr val="837F16"/>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9465</TotalTime>
  <Words>1805</Words>
  <Application>Microsoft Macintosh PowerPoint</Application>
  <PresentationFormat>On-screen Show (4:3)</PresentationFormat>
  <Paragraphs>207</Paragraphs>
  <Slides>23</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Franklin Gothic Medium</vt:lpstr>
      <vt:lpstr>Wingdings</vt:lpstr>
      <vt:lpstr>Wingdings 2</vt:lpstr>
      <vt:lpstr>Grid</vt:lpstr>
      <vt:lpstr>Macroeconomics</vt:lpstr>
      <vt:lpstr>What is Economics?</vt:lpstr>
      <vt:lpstr>What is economics?</vt:lpstr>
      <vt:lpstr>What is economics?</vt:lpstr>
      <vt:lpstr>What is economics?</vt:lpstr>
      <vt:lpstr>What is economics?</vt:lpstr>
      <vt:lpstr>What is Economics?</vt:lpstr>
      <vt:lpstr>What is Economics?</vt:lpstr>
      <vt:lpstr>What is Economics?</vt:lpstr>
      <vt:lpstr>What is Economics?</vt:lpstr>
      <vt:lpstr>What is Economics?</vt:lpstr>
      <vt:lpstr>What is Capitalism?</vt:lpstr>
      <vt:lpstr>What Is Capitalism?</vt:lpstr>
      <vt:lpstr>What Is Capitalism?</vt:lpstr>
      <vt:lpstr>What Is Capitalism?</vt:lpstr>
      <vt:lpstr>What Is Capitalism?</vt:lpstr>
      <vt:lpstr>What Is Capitalism?</vt:lpstr>
      <vt:lpstr>What Is Capitalism?</vt:lpstr>
      <vt:lpstr>What Is Capitalism?</vt:lpstr>
      <vt:lpstr>What Is Capitalism?</vt:lpstr>
      <vt:lpstr>Before Class next Tuesday 1. Start WEEKLY REVIEW 1     </vt:lpstr>
      <vt:lpstr>This assignment is  available on Openlab.  Come to class Tuesday  with your answers. We will grade in class and you Can Change your answers before you turn it in to Blackboard later that day.   </vt:lpstr>
      <vt:lpstr>Reference List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Macroeconomics</dc:title>
  <dc:creator>Alexandria Eisenbarth</dc:creator>
  <cp:lastModifiedBy>Alexandria Eisenbarth</cp:lastModifiedBy>
  <cp:revision>29</cp:revision>
  <dcterms:created xsi:type="dcterms:W3CDTF">2021-01-26T19:14:10Z</dcterms:created>
  <dcterms:modified xsi:type="dcterms:W3CDTF">2021-08-18T18:14:00Z</dcterms:modified>
</cp:coreProperties>
</file>