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92" r:id="rId3"/>
    <p:sldId id="265" r:id="rId4"/>
    <p:sldId id="282" r:id="rId5"/>
    <p:sldId id="273" r:id="rId6"/>
    <p:sldId id="287" r:id="rId7"/>
    <p:sldId id="274" r:id="rId8"/>
    <p:sldId id="288" r:id="rId9"/>
    <p:sldId id="289" r:id="rId10"/>
    <p:sldId id="290" r:id="rId11"/>
    <p:sldId id="291" r:id="rId12"/>
    <p:sldId id="293" r:id="rId13"/>
    <p:sldId id="294" r:id="rId14"/>
    <p:sldId id="295" r:id="rId15"/>
    <p:sldId id="296" r:id="rId16"/>
    <p:sldId id="297" r:id="rId17"/>
    <p:sldId id="298" r:id="rId18"/>
    <p:sldId id="278" r:id="rId19"/>
    <p:sldId id="299" r:id="rId20"/>
    <p:sldId id="28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A6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197"/>
  </p:normalViewPr>
  <p:slideViewPr>
    <p:cSldViewPr snapToGrid="0" snapToObjects="1">
      <p:cViewPr varScale="1">
        <p:scale>
          <a:sx n="124" d="100"/>
          <a:sy n="124" d="100"/>
        </p:scale>
        <p:origin x="128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17CB4177-B789-C746-803D-960AED21EBBB}" type="datetimeFigureOut">
              <a:rPr lang="en-US" smtClean="0"/>
              <a:t>2/24/21</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0C2C4B30-1C7A-234A-AF7C-D08471796BF0}"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a:t>Click to edit Master title style</a:t>
            </a:r>
            <a:endParaRPr lang="en-US" dirty="0"/>
          </a:p>
        </p:txBody>
      </p:sp>
    </p:spTree>
    <p:extLst>
      <p:ext uri="{BB962C8B-B14F-4D97-AF65-F5344CB8AC3E}">
        <p14:creationId xmlns:p14="http://schemas.microsoft.com/office/powerpoint/2010/main" val="809367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CB4177-B789-C746-803D-960AED21EBBB}" type="datetimeFigureOut">
              <a:rPr lang="en-US" smtClean="0"/>
              <a:t>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2C4B30-1C7A-234A-AF7C-D08471796BF0}" type="slidenum">
              <a:rPr lang="en-US" smtClean="0"/>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04742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17CB4177-B789-C746-803D-960AED21EBBB}" type="datetimeFigureOut">
              <a:rPr lang="en-US" smtClean="0"/>
              <a:t>2/24/21</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0C2C4B30-1C7A-234A-AF7C-D08471796BF0}"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a:t>Click to edit Master title style</a:t>
            </a:r>
            <a:endParaRPr lang="en-US" dirty="0"/>
          </a:p>
        </p:txBody>
      </p:sp>
    </p:spTree>
    <p:extLst>
      <p:ext uri="{BB962C8B-B14F-4D97-AF65-F5344CB8AC3E}">
        <p14:creationId xmlns:p14="http://schemas.microsoft.com/office/powerpoint/2010/main" val="3198194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CB4177-B789-C746-803D-960AED21EBBB}" type="datetimeFigureOut">
              <a:rPr lang="en-US" smtClean="0"/>
              <a:t>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2C4B30-1C7A-234A-AF7C-D08471796BF0}"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07866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CB4177-B789-C746-803D-960AED21EBBB}" type="datetimeFigureOut">
              <a:rPr lang="en-US" smtClean="0"/>
              <a:t>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2C4B30-1C7A-234A-AF7C-D08471796BF0}"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7387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7CB4177-B789-C746-803D-960AED21EBBB}" type="datetimeFigureOut">
              <a:rPr lang="en-US" smtClean="0"/>
              <a:t>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2C4B30-1C7A-234A-AF7C-D08471796BF0}"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415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7CB4177-B789-C746-803D-960AED21EBBB}" type="datetimeFigureOut">
              <a:rPr lang="en-US" smtClean="0"/>
              <a:t>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2C4B30-1C7A-234A-AF7C-D08471796BF0}" type="slidenum">
              <a:rPr lang="en-US" smtClean="0"/>
              <a:t>‹#›</a:t>
            </a:fld>
            <a:endParaRPr lang="en-US"/>
          </a:p>
        </p:txBody>
      </p:sp>
    </p:spTree>
    <p:extLst>
      <p:ext uri="{BB962C8B-B14F-4D97-AF65-F5344CB8AC3E}">
        <p14:creationId xmlns:p14="http://schemas.microsoft.com/office/powerpoint/2010/main" val="649038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CB4177-B789-C746-803D-960AED21EBBB}" type="datetimeFigureOut">
              <a:rPr lang="en-US" smtClean="0"/>
              <a:t>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0C2C4B30-1C7A-234A-AF7C-D08471796BF0}"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a:t>Click to edit Master title style</a:t>
            </a:r>
            <a:endParaRPr lang="en-US" dirty="0"/>
          </a:p>
        </p:txBody>
      </p:sp>
    </p:spTree>
    <p:extLst>
      <p:ext uri="{BB962C8B-B14F-4D97-AF65-F5344CB8AC3E}">
        <p14:creationId xmlns:p14="http://schemas.microsoft.com/office/powerpoint/2010/main" val="395805126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CB4177-B789-C746-803D-960AED21EBBB}" type="datetimeFigureOut">
              <a:rPr lang="en-US" smtClean="0"/>
              <a:t>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2C4B30-1C7A-234A-AF7C-D08471796BF0}"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19148334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CB4177-B789-C746-803D-960AED21EBBB}" type="datetimeFigureOut">
              <a:rPr lang="en-US" smtClean="0"/>
              <a:t>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2C4B30-1C7A-234A-AF7C-D08471796BF0}" type="slidenum">
              <a:rPr lang="en-US" smtClean="0"/>
              <a:t>‹#›</a:t>
            </a:fld>
            <a:endParaRPr lang="en-US"/>
          </a:p>
        </p:txBody>
      </p:sp>
    </p:spTree>
    <p:extLst>
      <p:ext uri="{BB962C8B-B14F-4D97-AF65-F5344CB8AC3E}">
        <p14:creationId xmlns:p14="http://schemas.microsoft.com/office/powerpoint/2010/main" val="1760388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CB4177-B789-C746-803D-960AED21EBBB}" type="datetimeFigureOut">
              <a:rPr lang="en-US" smtClean="0"/>
              <a:t>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0C2C4B30-1C7A-234A-AF7C-D08471796BF0}" type="slidenum">
              <a:rPr lang="en-US" smtClean="0"/>
              <a:t>‹#›</a:t>
            </a:fld>
            <a:endParaRPr lang="en-US"/>
          </a:p>
        </p:txBody>
      </p:sp>
    </p:spTree>
    <p:extLst>
      <p:ext uri="{BB962C8B-B14F-4D97-AF65-F5344CB8AC3E}">
        <p14:creationId xmlns:p14="http://schemas.microsoft.com/office/powerpoint/2010/main" val="1689653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17CB4177-B789-C746-803D-960AED21EBBB}" type="datetimeFigureOut">
              <a:rPr lang="en-US" smtClean="0"/>
              <a:t>2/24/21</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0C2C4B30-1C7A-234A-AF7C-D08471796BF0}" type="slidenum">
              <a:rPr lang="en-US" smtClean="0"/>
              <a:t>‹#›</a:t>
            </a:fld>
            <a:endParaRPr lang="en-US"/>
          </a:p>
        </p:txBody>
      </p:sp>
    </p:spTree>
    <p:extLst>
      <p:ext uri="{BB962C8B-B14F-4D97-AF65-F5344CB8AC3E}">
        <p14:creationId xmlns:p14="http://schemas.microsoft.com/office/powerpoint/2010/main" val="30344026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ED09D84-4E8A-8C4A-8B71-EDCC6F94D7D2}"/>
              </a:ext>
            </a:extLst>
          </p:cNvPr>
          <p:cNvSpPr>
            <a:spLocks noGrp="1"/>
          </p:cNvSpPr>
          <p:nvPr>
            <p:ph type="subTitle" idx="1"/>
          </p:nvPr>
        </p:nvSpPr>
        <p:spPr/>
        <p:txBody>
          <a:bodyPr/>
          <a:lstStyle/>
          <a:p>
            <a:r>
              <a:rPr lang="en-US" dirty="0"/>
              <a:t>economic growth</a:t>
            </a:r>
          </a:p>
          <a:p>
            <a:endParaRPr lang="en-US" dirty="0"/>
          </a:p>
          <a:p>
            <a:r>
              <a:rPr lang="en-US" dirty="0"/>
              <a:t>whence surplus?</a:t>
            </a:r>
          </a:p>
        </p:txBody>
      </p:sp>
      <p:sp>
        <p:nvSpPr>
          <p:cNvPr id="2" name="Title 1">
            <a:extLst>
              <a:ext uri="{FF2B5EF4-FFF2-40B4-BE49-F238E27FC236}">
                <a16:creationId xmlns:a16="http://schemas.microsoft.com/office/drawing/2014/main" id="{B8101EE1-D7D3-4D43-9051-F9A6C16BFA45}"/>
              </a:ext>
            </a:extLst>
          </p:cNvPr>
          <p:cNvSpPr>
            <a:spLocks noGrp="1"/>
          </p:cNvSpPr>
          <p:nvPr>
            <p:ph type="title"/>
          </p:nvPr>
        </p:nvSpPr>
        <p:spPr/>
        <p:txBody>
          <a:bodyPr/>
          <a:lstStyle/>
          <a:p>
            <a:r>
              <a:rPr lang="en-US" dirty="0"/>
              <a:t>Economic Well-being</a:t>
            </a:r>
          </a:p>
        </p:txBody>
      </p:sp>
    </p:spTree>
    <p:extLst>
      <p:ext uri="{BB962C8B-B14F-4D97-AF65-F5344CB8AC3E}">
        <p14:creationId xmlns:p14="http://schemas.microsoft.com/office/powerpoint/2010/main" val="3650471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CC46AB-DB7A-4440-9930-3447FA67C772}"/>
              </a:ext>
            </a:extLst>
          </p:cNvPr>
          <p:cNvSpPr>
            <a:spLocks noGrp="1"/>
          </p:cNvSpPr>
          <p:nvPr>
            <p:ph type="body" idx="1"/>
          </p:nvPr>
        </p:nvSpPr>
        <p:spPr/>
        <p:txBody>
          <a:bodyPr/>
          <a:lstStyle/>
          <a:p>
            <a:r>
              <a:rPr lang="en-US" dirty="0"/>
              <a:t>Self-Reflection</a:t>
            </a:r>
          </a:p>
        </p:txBody>
      </p:sp>
      <p:sp>
        <p:nvSpPr>
          <p:cNvPr id="3" name="Title 2">
            <a:extLst>
              <a:ext uri="{FF2B5EF4-FFF2-40B4-BE49-F238E27FC236}">
                <a16:creationId xmlns:a16="http://schemas.microsoft.com/office/drawing/2014/main" id="{3F822884-2466-D04A-BF5D-FC201D06A7C0}"/>
              </a:ext>
            </a:extLst>
          </p:cNvPr>
          <p:cNvSpPr>
            <a:spLocks noGrp="1"/>
          </p:cNvSpPr>
          <p:nvPr>
            <p:ph type="title"/>
          </p:nvPr>
        </p:nvSpPr>
        <p:spPr>
          <a:xfrm>
            <a:off x="206828" y="2892277"/>
            <a:ext cx="6651171" cy="1645920"/>
          </a:xfrm>
        </p:spPr>
        <p:txBody>
          <a:bodyPr/>
          <a:lstStyle/>
          <a:p>
            <a:pPr marL="502920" indent="-457200" algn="ctr"/>
            <a:r>
              <a:rPr lang="en-US" sz="3600" dirty="0"/>
              <a:t>How do you know when an Economy is growing?</a:t>
            </a:r>
            <a:br>
              <a:rPr lang="en-US" sz="3600" dirty="0"/>
            </a:br>
            <a:br>
              <a:rPr lang="en-US" sz="3600" dirty="0"/>
            </a:br>
            <a:r>
              <a:rPr lang="en-US" sz="3600" dirty="0"/>
              <a:t>Can everyone’s incomes grow at the same time?</a:t>
            </a:r>
            <a:br>
              <a:rPr lang="en-US" sz="3600" dirty="0">
                <a:solidFill>
                  <a:schemeClr val="accent1">
                    <a:lumMod val="50000"/>
                  </a:schemeClr>
                </a:solidFill>
              </a:rPr>
            </a:br>
            <a:endParaRPr lang="en-US" sz="3600" dirty="0"/>
          </a:p>
        </p:txBody>
      </p:sp>
    </p:spTree>
    <p:extLst>
      <p:ext uri="{BB962C8B-B14F-4D97-AF65-F5344CB8AC3E}">
        <p14:creationId xmlns:p14="http://schemas.microsoft.com/office/powerpoint/2010/main" val="290997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53343"/>
            <a:ext cx="8229600" cy="3872820"/>
          </a:xfrm>
        </p:spPr>
        <p:txBody>
          <a:bodyPr>
            <a:normAutofit/>
          </a:bodyPr>
          <a:lstStyle/>
          <a:p>
            <a:pPr marL="0" indent="0" algn="ctr">
              <a:buNone/>
            </a:pPr>
            <a:r>
              <a:rPr lang="en-US" sz="3600" dirty="0">
                <a:solidFill>
                  <a:schemeClr val="accent1"/>
                </a:solidFill>
              </a:rPr>
              <a:t>the accumulation of whatever a particular economy counts as wealth</a:t>
            </a:r>
          </a:p>
          <a:p>
            <a:pPr marL="0" indent="0" algn="ctr">
              <a:buNone/>
            </a:pPr>
            <a:endParaRPr lang="en-US" sz="3600" dirty="0">
              <a:solidFill>
                <a:schemeClr val="accent1"/>
              </a:solidFill>
            </a:endParaRPr>
          </a:p>
        </p:txBody>
      </p:sp>
      <p:sp>
        <p:nvSpPr>
          <p:cNvPr id="2" name="Title 1"/>
          <p:cNvSpPr>
            <a:spLocks noGrp="1"/>
          </p:cNvSpPr>
          <p:nvPr>
            <p:ph type="title"/>
          </p:nvPr>
        </p:nvSpPr>
        <p:spPr/>
        <p:txBody>
          <a:bodyPr/>
          <a:lstStyle/>
          <a:p>
            <a:r>
              <a:rPr lang="en-US" dirty="0"/>
              <a:t>ECONOMIC GROWTH</a:t>
            </a:r>
          </a:p>
        </p:txBody>
      </p:sp>
    </p:spTree>
    <p:extLst>
      <p:ext uri="{BB962C8B-B14F-4D97-AF65-F5344CB8AC3E}">
        <p14:creationId xmlns:p14="http://schemas.microsoft.com/office/powerpoint/2010/main" val="4266599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53343"/>
            <a:ext cx="8229600" cy="3872820"/>
          </a:xfrm>
        </p:spPr>
        <p:txBody>
          <a:bodyPr>
            <a:normAutofit/>
          </a:bodyPr>
          <a:lstStyle/>
          <a:p>
            <a:pPr marL="0" indent="0" algn="ctr">
              <a:buNone/>
            </a:pPr>
            <a:r>
              <a:rPr lang="en-US" sz="3600" dirty="0">
                <a:solidFill>
                  <a:schemeClr val="accent1"/>
                </a:solidFill>
              </a:rPr>
              <a:t>the accumulation of whatever a particular economy counts as wealth</a:t>
            </a:r>
          </a:p>
          <a:p>
            <a:pPr marL="0" indent="0" algn="ctr">
              <a:buNone/>
            </a:pPr>
            <a:endParaRPr lang="en-US" sz="3600" dirty="0">
              <a:solidFill>
                <a:schemeClr val="accent1"/>
              </a:solidFill>
            </a:endParaRPr>
          </a:p>
          <a:p>
            <a:pPr marL="0" indent="0" algn="ctr">
              <a:buNone/>
            </a:pPr>
            <a:r>
              <a:rPr lang="en-US" sz="3600" dirty="0">
                <a:solidFill>
                  <a:schemeClr val="accent1"/>
                </a:solidFill>
              </a:rPr>
              <a:t>only occurs when we make more than what it takes to make what we made</a:t>
            </a:r>
          </a:p>
        </p:txBody>
      </p:sp>
      <p:sp>
        <p:nvSpPr>
          <p:cNvPr id="2" name="Title 1"/>
          <p:cNvSpPr>
            <a:spLocks noGrp="1"/>
          </p:cNvSpPr>
          <p:nvPr>
            <p:ph type="title"/>
          </p:nvPr>
        </p:nvSpPr>
        <p:spPr/>
        <p:txBody>
          <a:bodyPr/>
          <a:lstStyle/>
          <a:p>
            <a:r>
              <a:rPr lang="en-US" dirty="0"/>
              <a:t>ECONOMIC GROWTH</a:t>
            </a:r>
          </a:p>
        </p:txBody>
      </p:sp>
    </p:spTree>
    <p:extLst>
      <p:ext uri="{BB962C8B-B14F-4D97-AF65-F5344CB8AC3E}">
        <p14:creationId xmlns:p14="http://schemas.microsoft.com/office/powerpoint/2010/main" val="705090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3" name="Rectangle 12">
            <a:extLst>
              <a:ext uri="{FF2B5EF4-FFF2-40B4-BE49-F238E27FC236}">
                <a16:creationId xmlns:a16="http://schemas.microsoft.com/office/drawing/2014/main" id="{C5A13736-DC7F-F745-B5BF-9048EA04818F}"/>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12C454D-D105-D14E-A9FA-46D3827652E3}"/>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Tree>
    <p:extLst>
      <p:ext uri="{BB962C8B-B14F-4D97-AF65-F5344CB8AC3E}">
        <p14:creationId xmlns:p14="http://schemas.microsoft.com/office/powerpoint/2010/main" val="3679779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3" name="Rectangle 12">
            <a:extLst>
              <a:ext uri="{FF2B5EF4-FFF2-40B4-BE49-F238E27FC236}">
                <a16:creationId xmlns:a16="http://schemas.microsoft.com/office/drawing/2014/main" id="{C5A13736-DC7F-F745-B5BF-9048EA04818F}"/>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B8D5F70-6535-C24E-9885-1D6FCEDC0E2A}"/>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3" name="TextBox 2">
            <a:extLst>
              <a:ext uri="{FF2B5EF4-FFF2-40B4-BE49-F238E27FC236}">
                <a16:creationId xmlns:a16="http://schemas.microsoft.com/office/drawing/2014/main" id="{6C4E549F-4A55-7E4E-8501-1A555D37781D}"/>
              </a:ext>
            </a:extLst>
          </p:cNvPr>
          <p:cNvSpPr txBox="1"/>
          <p:nvPr/>
        </p:nvSpPr>
        <p:spPr>
          <a:xfrm>
            <a:off x="5453744" y="3429000"/>
            <a:ext cx="2895600" cy="646331"/>
          </a:xfrm>
          <a:prstGeom prst="rect">
            <a:avLst/>
          </a:prstGeom>
          <a:noFill/>
        </p:spPr>
        <p:txBody>
          <a:bodyPr wrap="square" rtlCol="0">
            <a:spAutoFit/>
          </a:bodyPr>
          <a:lstStyle/>
          <a:p>
            <a:r>
              <a:rPr lang="en-US" dirty="0"/>
              <a:t>for instance, this is all the wheat a society produced</a:t>
            </a:r>
          </a:p>
        </p:txBody>
      </p:sp>
    </p:spTree>
    <p:extLst>
      <p:ext uri="{BB962C8B-B14F-4D97-AF65-F5344CB8AC3E}">
        <p14:creationId xmlns:p14="http://schemas.microsoft.com/office/powerpoint/2010/main" val="3172850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26" name="TextBox 25">
            <a:extLst>
              <a:ext uri="{FF2B5EF4-FFF2-40B4-BE49-F238E27FC236}">
                <a16:creationId xmlns:a16="http://schemas.microsoft.com/office/drawing/2014/main" id="{D26E3F03-FD84-4B48-98A5-5F2AD4922A6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27" name="TextBox 26">
            <a:extLst>
              <a:ext uri="{FF2B5EF4-FFF2-40B4-BE49-F238E27FC236}">
                <a16:creationId xmlns:a16="http://schemas.microsoft.com/office/drawing/2014/main" id="{87D1F3BB-037D-3E4C-B40B-86479DCA0FBA}"/>
              </a:ext>
            </a:extLst>
          </p:cNvPr>
          <p:cNvSpPr txBox="1"/>
          <p:nvPr/>
        </p:nvSpPr>
        <p:spPr>
          <a:xfrm>
            <a:off x="5410200" y="3201229"/>
            <a:ext cx="2895600" cy="1200329"/>
          </a:xfrm>
          <a:prstGeom prst="rect">
            <a:avLst/>
          </a:prstGeom>
          <a:noFill/>
        </p:spPr>
        <p:txBody>
          <a:bodyPr wrap="square" rtlCol="0">
            <a:spAutoFit/>
          </a:bodyPr>
          <a:lstStyle/>
          <a:p>
            <a:r>
              <a:rPr lang="en-US" dirty="0"/>
              <a:t>all that wheat is then used to sustain the people (labor) and plant wheat for the next season (materials)</a:t>
            </a:r>
          </a:p>
        </p:txBody>
      </p:sp>
    </p:spTree>
    <p:extLst>
      <p:ext uri="{BB962C8B-B14F-4D97-AF65-F5344CB8AC3E}">
        <p14:creationId xmlns:p14="http://schemas.microsoft.com/office/powerpoint/2010/main" val="2633259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2" name="TextBox 11">
            <a:extLst>
              <a:ext uri="{FF2B5EF4-FFF2-40B4-BE49-F238E27FC236}">
                <a16:creationId xmlns:a16="http://schemas.microsoft.com/office/drawing/2014/main" id="{30C3F088-22DC-C048-80C4-9D8BF69DFFFB}"/>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2308324"/>
          </a:xfrm>
          <a:prstGeom prst="rect">
            <a:avLst/>
          </a:prstGeom>
          <a:noFill/>
        </p:spPr>
        <p:txBody>
          <a:bodyPr wrap="square" rtlCol="0">
            <a:spAutoFit/>
          </a:bodyPr>
          <a:lstStyle/>
          <a:p>
            <a:r>
              <a:rPr lang="en-US" dirty="0"/>
              <a:t>if the total product is enough to cover the labor and materials needed to make it, then they society will be able to make the same amount of wheat (Total Product) in the next season</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838752" y="1719943"/>
            <a:ext cx="1960362" cy="1861458"/>
          </a:xfrm>
          <a:prstGeom prst="circularArrow">
            <a:avLst>
              <a:gd name="adj1" fmla="val 11666"/>
              <a:gd name="adj2" fmla="val 1097668"/>
              <a:gd name="adj3" fmla="val 20583033"/>
              <a:gd name="adj4" fmla="val 11378007"/>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47443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3201228"/>
            <a:ext cx="1478584" cy="218279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1477328"/>
          </a:xfrm>
          <a:prstGeom prst="rect">
            <a:avLst/>
          </a:prstGeom>
          <a:noFill/>
        </p:spPr>
        <p:txBody>
          <a:bodyPr wrap="square" rtlCol="0">
            <a:spAutoFit/>
          </a:bodyPr>
          <a:lstStyle/>
          <a:p>
            <a:r>
              <a:rPr lang="en-US" dirty="0"/>
              <a:t>if the Total Product isn’t enough to sustain labor or materials, then Total Production in season 2 will be less than before</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838752" y="1719943"/>
            <a:ext cx="1960362" cy="1861458"/>
          </a:xfrm>
          <a:prstGeom prst="circularArrow">
            <a:avLst>
              <a:gd name="adj1" fmla="val 7824"/>
              <a:gd name="adj2" fmla="val 2080035"/>
              <a:gd name="adj3" fmla="val 20729244"/>
              <a:gd name="adj4" fmla="val 11378007"/>
              <a:gd name="adj5" fmla="val 116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Tree>
    <p:extLst>
      <p:ext uri="{BB962C8B-B14F-4D97-AF65-F5344CB8AC3E}">
        <p14:creationId xmlns:p14="http://schemas.microsoft.com/office/powerpoint/2010/main" val="3991938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1477328"/>
          </a:xfrm>
          <a:prstGeom prst="rect">
            <a:avLst/>
          </a:prstGeom>
          <a:noFill/>
        </p:spPr>
        <p:txBody>
          <a:bodyPr wrap="square" rtlCol="0">
            <a:spAutoFit/>
          </a:bodyPr>
          <a:lstStyle/>
          <a:p>
            <a:r>
              <a:rPr lang="en-US" dirty="0"/>
              <a:t>that’s why, the part of the total product that is allocated to labor and materials is called the “necessary product”</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838752" y="1719943"/>
            <a:ext cx="1960362" cy="1861458"/>
          </a:xfrm>
          <a:prstGeom prst="circularArrow">
            <a:avLst>
              <a:gd name="adj1" fmla="val 11666"/>
              <a:gd name="adj2" fmla="val 1097668"/>
              <a:gd name="adj3" fmla="val 20583033"/>
              <a:gd name="adj4" fmla="val 11378007"/>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7" name="Rectangle 16">
            <a:extLst>
              <a:ext uri="{FF2B5EF4-FFF2-40B4-BE49-F238E27FC236}">
                <a16:creationId xmlns:a16="http://schemas.microsoft.com/office/drawing/2014/main" id="{4237B557-2629-3447-88F5-D571D1804B3C}"/>
              </a:ext>
            </a:extLst>
          </p:cNvPr>
          <p:cNvSpPr/>
          <p:nvPr/>
        </p:nvSpPr>
        <p:spPr>
          <a:xfrm>
            <a:off x="2957918" y="2783741"/>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7427FFE-DCE7-ED47-97B3-D610506B8911}"/>
              </a:ext>
            </a:extLst>
          </p:cNvPr>
          <p:cNvSpPr txBox="1"/>
          <p:nvPr/>
        </p:nvSpPr>
        <p:spPr>
          <a:xfrm>
            <a:off x="2957919" y="4563869"/>
            <a:ext cx="1478584" cy="461665"/>
          </a:xfrm>
          <a:prstGeom prst="rect">
            <a:avLst/>
          </a:prstGeom>
          <a:noFill/>
        </p:spPr>
        <p:txBody>
          <a:bodyPr wrap="square" rtlCol="0">
            <a:spAutoFit/>
          </a:bodyPr>
          <a:lstStyle/>
          <a:p>
            <a:pPr algn="ctr"/>
            <a:r>
              <a:rPr lang="en-US" sz="2400" dirty="0"/>
              <a:t>materials</a:t>
            </a:r>
          </a:p>
        </p:txBody>
      </p:sp>
      <p:sp>
        <p:nvSpPr>
          <p:cNvPr id="21" name="TextBox 20">
            <a:extLst>
              <a:ext uri="{FF2B5EF4-FFF2-40B4-BE49-F238E27FC236}">
                <a16:creationId xmlns:a16="http://schemas.microsoft.com/office/drawing/2014/main" id="{71855638-C98A-F844-A09A-7FA22AB86BAC}"/>
              </a:ext>
            </a:extLst>
          </p:cNvPr>
          <p:cNvSpPr txBox="1"/>
          <p:nvPr/>
        </p:nvSpPr>
        <p:spPr>
          <a:xfrm>
            <a:off x="2957919" y="3198167"/>
            <a:ext cx="1478584" cy="461665"/>
          </a:xfrm>
          <a:prstGeom prst="rect">
            <a:avLst/>
          </a:prstGeom>
          <a:noFill/>
        </p:spPr>
        <p:txBody>
          <a:bodyPr wrap="square" rtlCol="0">
            <a:spAutoFit/>
          </a:bodyPr>
          <a:lstStyle/>
          <a:p>
            <a:pPr algn="ctr"/>
            <a:r>
              <a:rPr lang="en-US" sz="2400" dirty="0"/>
              <a:t>labor</a:t>
            </a:r>
          </a:p>
        </p:txBody>
      </p:sp>
    </p:spTree>
    <p:extLst>
      <p:ext uri="{BB962C8B-B14F-4D97-AF65-F5344CB8AC3E}">
        <p14:creationId xmlns:p14="http://schemas.microsoft.com/office/powerpoint/2010/main" val="1622649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923330"/>
          </a:xfrm>
          <a:prstGeom prst="rect">
            <a:avLst/>
          </a:prstGeom>
          <a:noFill/>
        </p:spPr>
        <p:txBody>
          <a:bodyPr wrap="square" rtlCol="0">
            <a:spAutoFit/>
          </a:bodyPr>
          <a:lstStyle/>
          <a:p>
            <a:r>
              <a:rPr lang="en-US" dirty="0"/>
              <a:t>what happens if we are able to produce more than the necessary product?</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pattFill prst="wdDnDiag">
            <a:fgClr>
              <a:schemeClr val="accent1">
                <a:lumMod val="20000"/>
                <a:lumOff val="80000"/>
              </a:schemeClr>
            </a:fgClr>
            <a:bgClr>
              <a:schemeClr val="accent1"/>
            </a:bgClr>
          </a:patt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7216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3139321"/>
          </a:xfrm>
          <a:prstGeom prst="rect">
            <a:avLst/>
          </a:prstGeom>
          <a:noFill/>
        </p:spPr>
        <p:txBody>
          <a:bodyPr wrap="square" rtlCol="0">
            <a:spAutoFit/>
          </a:bodyPr>
          <a:lstStyle/>
          <a:p>
            <a:r>
              <a:rPr lang="en-US" dirty="0"/>
              <a:t>surplus product is the part of the total product over and above the necessary product</a:t>
            </a:r>
          </a:p>
          <a:p>
            <a:endParaRPr lang="en-US" dirty="0"/>
          </a:p>
          <a:p>
            <a:r>
              <a:rPr lang="en-US" dirty="0"/>
              <a:t>OR</a:t>
            </a:r>
          </a:p>
          <a:p>
            <a:endParaRPr lang="en-US" dirty="0"/>
          </a:p>
          <a:p>
            <a:r>
              <a:rPr lang="en-US" dirty="0"/>
              <a:t>the surplus is the part of production left over after paying labor and material costs</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Tree>
    <p:extLst>
      <p:ext uri="{BB962C8B-B14F-4D97-AF65-F5344CB8AC3E}">
        <p14:creationId xmlns:p14="http://schemas.microsoft.com/office/powerpoint/2010/main" val="1572599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646331"/>
          </a:xfrm>
          <a:prstGeom prst="rect">
            <a:avLst/>
          </a:prstGeom>
          <a:noFill/>
        </p:spPr>
        <p:txBody>
          <a:bodyPr wrap="square" rtlCol="0">
            <a:spAutoFit/>
          </a:bodyPr>
          <a:lstStyle/>
          <a:p>
            <a:r>
              <a:rPr lang="en-US" dirty="0"/>
              <a:t>what can we do with the surplus product?</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Tree>
    <p:extLst>
      <p:ext uri="{BB962C8B-B14F-4D97-AF65-F5344CB8AC3E}">
        <p14:creationId xmlns:p14="http://schemas.microsoft.com/office/powerpoint/2010/main" val="2563314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6" name="TextBox 15">
            <a:extLst>
              <a:ext uri="{FF2B5EF4-FFF2-40B4-BE49-F238E27FC236}">
                <a16:creationId xmlns:a16="http://schemas.microsoft.com/office/drawing/2014/main" id="{3830A7A4-0A3A-C44A-9EE8-988EF757E007}"/>
              </a:ext>
            </a:extLst>
          </p:cNvPr>
          <p:cNvSpPr txBox="1"/>
          <p:nvPr/>
        </p:nvSpPr>
        <p:spPr>
          <a:xfrm>
            <a:off x="5410200" y="3201229"/>
            <a:ext cx="2895600" cy="646331"/>
          </a:xfrm>
          <a:prstGeom prst="rect">
            <a:avLst/>
          </a:prstGeom>
          <a:noFill/>
        </p:spPr>
        <p:txBody>
          <a:bodyPr wrap="square" rtlCol="0">
            <a:spAutoFit/>
          </a:bodyPr>
          <a:lstStyle/>
          <a:p>
            <a:r>
              <a:rPr lang="en-US" dirty="0"/>
              <a:t>what can we do with the surplus product?</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
        <p:nvSpPr>
          <p:cNvPr id="4" name="TextBox 3">
            <a:extLst>
              <a:ext uri="{FF2B5EF4-FFF2-40B4-BE49-F238E27FC236}">
                <a16:creationId xmlns:a16="http://schemas.microsoft.com/office/drawing/2014/main" id="{D0DE266C-4E10-5F4B-99BD-A515A737EB29}"/>
              </a:ext>
            </a:extLst>
          </p:cNvPr>
          <p:cNvSpPr txBox="1"/>
          <p:nvPr/>
        </p:nvSpPr>
        <p:spPr>
          <a:xfrm>
            <a:off x="5421082" y="4056979"/>
            <a:ext cx="28956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“unproductive” things</a:t>
            </a:r>
          </a:p>
          <a:p>
            <a:pPr marL="285750" indent="-285750">
              <a:buFont typeface="Arial" panose="020B0604020202020204" pitchFamily="34" charset="0"/>
              <a:buChar char="•"/>
            </a:pPr>
            <a:r>
              <a:rPr lang="en-US" dirty="0">
                <a:solidFill>
                  <a:schemeClr val="bg1"/>
                </a:solidFill>
              </a:rPr>
              <a:t>more leisure</a:t>
            </a:r>
          </a:p>
          <a:p>
            <a:pPr marL="285750" indent="-285750">
              <a:buFont typeface="Arial" panose="020B0604020202020204" pitchFamily="34" charset="0"/>
              <a:buChar char="•"/>
            </a:pPr>
            <a:r>
              <a:rPr lang="en-US" dirty="0">
                <a:solidFill>
                  <a:schemeClr val="bg1"/>
                </a:solidFill>
              </a:rPr>
              <a:t>higher wages</a:t>
            </a:r>
          </a:p>
          <a:p>
            <a:pPr marL="285750" indent="-285750">
              <a:buFont typeface="Arial" panose="020B0604020202020204" pitchFamily="34" charset="0"/>
              <a:buChar char="•"/>
            </a:pPr>
            <a:r>
              <a:rPr lang="en-US" dirty="0">
                <a:solidFill>
                  <a:schemeClr val="bg1"/>
                </a:solidFill>
              </a:rPr>
              <a:t>more workers</a:t>
            </a:r>
          </a:p>
          <a:p>
            <a:pPr marL="285750" indent="-285750">
              <a:buFont typeface="Arial" panose="020B0604020202020204" pitchFamily="34" charset="0"/>
              <a:buChar char="•"/>
            </a:pPr>
            <a:r>
              <a:rPr lang="en-US" dirty="0">
                <a:solidFill>
                  <a:schemeClr val="bg1"/>
                </a:solidFill>
              </a:rPr>
              <a:t>more/better materials</a:t>
            </a:r>
          </a:p>
          <a:p>
            <a:pPr marL="285750" indent="-285750">
              <a:buFont typeface="Arial" panose="020B0604020202020204" pitchFamily="34" charset="0"/>
              <a:buChar char="•"/>
            </a:pPr>
            <a:r>
              <a:rPr lang="en-US" dirty="0">
                <a:solidFill>
                  <a:schemeClr val="bg1"/>
                </a:solidFill>
              </a:rPr>
              <a:t>new technology</a:t>
            </a:r>
          </a:p>
          <a:p>
            <a:pPr marL="285750" indent="-285750">
              <a:buFont typeface="Arial" panose="020B0604020202020204" pitchFamily="34" charset="0"/>
              <a:buChar char="•"/>
            </a:pPr>
            <a:r>
              <a:rPr lang="en-US" dirty="0">
                <a:solidFill>
                  <a:schemeClr val="bg1"/>
                </a:solidFill>
              </a:rPr>
              <a:t>market capture</a:t>
            </a:r>
          </a:p>
        </p:txBody>
      </p:sp>
    </p:spTree>
    <p:extLst>
      <p:ext uri="{BB962C8B-B14F-4D97-AF65-F5344CB8AC3E}">
        <p14:creationId xmlns:p14="http://schemas.microsoft.com/office/powerpoint/2010/main" val="1622884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
        <p:nvSpPr>
          <p:cNvPr id="26" name="Rectangle 25">
            <a:extLst>
              <a:ext uri="{FF2B5EF4-FFF2-40B4-BE49-F238E27FC236}">
                <a16:creationId xmlns:a16="http://schemas.microsoft.com/office/drawing/2014/main" id="{C484CD05-05E6-2542-AD0A-ECBE3948122C}"/>
              </a:ext>
            </a:extLst>
          </p:cNvPr>
          <p:cNvSpPr/>
          <p:nvPr/>
        </p:nvSpPr>
        <p:spPr>
          <a:xfrm>
            <a:off x="4816377" y="1676400"/>
            <a:ext cx="1478584" cy="371473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A857E1-A020-5045-82DC-9BE3E2A78AAC}"/>
              </a:ext>
            </a:extLst>
          </p:cNvPr>
          <p:cNvSpPr/>
          <p:nvPr/>
        </p:nvSpPr>
        <p:spPr>
          <a:xfrm>
            <a:off x="4816377" y="2793912"/>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FF2D38E-76F8-E54A-B683-9D490BBF4495}"/>
              </a:ext>
            </a:extLst>
          </p:cNvPr>
          <p:cNvSpPr txBox="1"/>
          <p:nvPr/>
        </p:nvSpPr>
        <p:spPr>
          <a:xfrm>
            <a:off x="4816378" y="4574040"/>
            <a:ext cx="1478584" cy="461665"/>
          </a:xfrm>
          <a:prstGeom prst="rect">
            <a:avLst/>
          </a:prstGeom>
          <a:noFill/>
        </p:spPr>
        <p:txBody>
          <a:bodyPr wrap="square" rtlCol="0">
            <a:spAutoFit/>
          </a:bodyPr>
          <a:lstStyle/>
          <a:p>
            <a:pPr algn="ctr"/>
            <a:r>
              <a:rPr lang="en-US" sz="2400" dirty="0"/>
              <a:t>materials</a:t>
            </a:r>
          </a:p>
        </p:txBody>
      </p:sp>
      <p:sp>
        <p:nvSpPr>
          <p:cNvPr id="29" name="TextBox 28">
            <a:extLst>
              <a:ext uri="{FF2B5EF4-FFF2-40B4-BE49-F238E27FC236}">
                <a16:creationId xmlns:a16="http://schemas.microsoft.com/office/drawing/2014/main" id="{81C9CA2A-37C2-F847-AAF5-1C53D9E14CDC}"/>
              </a:ext>
            </a:extLst>
          </p:cNvPr>
          <p:cNvSpPr txBox="1"/>
          <p:nvPr/>
        </p:nvSpPr>
        <p:spPr>
          <a:xfrm>
            <a:off x="4816378" y="3208338"/>
            <a:ext cx="1478584" cy="461665"/>
          </a:xfrm>
          <a:prstGeom prst="rect">
            <a:avLst/>
          </a:prstGeom>
          <a:noFill/>
        </p:spPr>
        <p:txBody>
          <a:bodyPr wrap="square" rtlCol="0">
            <a:spAutoFit/>
          </a:bodyPr>
          <a:lstStyle/>
          <a:p>
            <a:pPr algn="ctr"/>
            <a:r>
              <a:rPr lang="en-US" sz="2400" dirty="0"/>
              <a:t>labor</a:t>
            </a:r>
          </a:p>
        </p:txBody>
      </p:sp>
      <p:sp>
        <p:nvSpPr>
          <p:cNvPr id="30" name="Rectangle 29">
            <a:extLst>
              <a:ext uri="{FF2B5EF4-FFF2-40B4-BE49-F238E27FC236}">
                <a16:creationId xmlns:a16="http://schemas.microsoft.com/office/drawing/2014/main" id="{097CCBB3-7CF3-DC41-B3F6-6EC5EE425559}"/>
              </a:ext>
            </a:extLst>
          </p:cNvPr>
          <p:cNvSpPr/>
          <p:nvPr/>
        </p:nvSpPr>
        <p:spPr>
          <a:xfrm>
            <a:off x="4816377" y="1676400"/>
            <a:ext cx="1478584" cy="110201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CC3D3D3-34C5-E546-850B-44DEDB45C336}"/>
              </a:ext>
            </a:extLst>
          </p:cNvPr>
          <p:cNvSpPr txBox="1"/>
          <p:nvPr/>
        </p:nvSpPr>
        <p:spPr>
          <a:xfrm>
            <a:off x="4816377" y="2185644"/>
            <a:ext cx="1478584" cy="461665"/>
          </a:xfrm>
          <a:prstGeom prst="rect">
            <a:avLst/>
          </a:prstGeom>
          <a:noFill/>
        </p:spPr>
        <p:txBody>
          <a:bodyPr wrap="square" rtlCol="0">
            <a:spAutoFit/>
          </a:bodyPr>
          <a:lstStyle/>
          <a:p>
            <a:pPr algn="ctr"/>
            <a:r>
              <a:rPr lang="en-US" sz="2400" dirty="0"/>
              <a:t>surplus</a:t>
            </a:r>
          </a:p>
        </p:txBody>
      </p:sp>
      <p:sp>
        <p:nvSpPr>
          <p:cNvPr id="39" name="TextBox 38">
            <a:extLst>
              <a:ext uri="{FF2B5EF4-FFF2-40B4-BE49-F238E27FC236}">
                <a16:creationId xmlns:a16="http://schemas.microsoft.com/office/drawing/2014/main" id="{E535E95B-B8A6-B74F-885E-3C99ED1DC1DC}"/>
              </a:ext>
            </a:extLst>
          </p:cNvPr>
          <p:cNvSpPr txBox="1"/>
          <p:nvPr/>
        </p:nvSpPr>
        <p:spPr>
          <a:xfrm>
            <a:off x="4136035"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3</a:t>
            </a:r>
          </a:p>
        </p:txBody>
      </p:sp>
      <p:sp>
        <p:nvSpPr>
          <p:cNvPr id="41" name="TextBox 40">
            <a:extLst>
              <a:ext uri="{FF2B5EF4-FFF2-40B4-BE49-F238E27FC236}">
                <a16:creationId xmlns:a16="http://schemas.microsoft.com/office/drawing/2014/main" id="{8CE1D222-9656-5D49-9D61-0D25E35D26D7}"/>
              </a:ext>
            </a:extLst>
          </p:cNvPr>
          <p:cNvSpPr txBox="1"/>
          <p:nvPr/>
        </p:nvSpPr>
        <p:spPr>
          <a:xfrm>
            <a:off x="6674833" y="2221562"/>
            <a:ext cx="2308999" cy="923330"/>
          </a:xfrm>
          <a:prstGeom prst="rect">
            <a:avLst/>
          </a:prstGeom>
          <a:noFill/>
        </p:spPr>
        <p:txBody>
          <a:bodyPr wrap="square" rtlCol="0">
            <a:spAutoFit/>
          </a:bodyPr>
          <a:lstStyle/>
          <a:p>
            <a:pPr algn="r"/>
            <a:r>
              <a:rPr lang="en-US" dirty="0"/>
              <a:t>when we use the surplus to increase the total product</a:t>
            </a:r>
          </a:p>
        </p:txBody>
      </p:sp>
      <p:sp>
        <p:nvSpPr>
          <p:cNvPr id="42" name="Circular Arrow 41">
            <a:extLst>
              <a:ext uri="{FF2B5EF4-FFF2-40B4-BE49-F238E27FC236}">
                <a16:creationId xmlns:a16="http://schemas.microsoft.com/office/drawing/2014/main" id="{FBAAE9F3-B196-0A4B-9389-278A10A25B74}"/>
              </a:ext>
            </a:extLst>
          </p:cNvPr>
          <p:cNvSpPr/>
          <p:nvPr/>
        </p:nvSpPr>
        <p:spPr>
          <a:xfrm rot="521346">
            <a:off x="3590235" y="957943"/>
            <a:ext cx="1943957" cy="1984237"/>
          </a:xfrm>
          <a:prstGeom prst="circularArrow">
            <a:avLst>
              <a:gd name="adj1" fmla="val 7827"/>
              <a:gd name="adj2" fmla="val 2091978"/>
              <a:gd name="adj3" fmla="val 16940728"/>
              <a:gd name="adj4" fmla="val 11023067"/>
              <a:gd name="adj5" fmla="val 116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848B21DD-6557-0844-B326-BF8AB4BE403C}"/>
              </a:ext>
            </a:extLst>
          </p:cNvPr>
          <p:cNvSpPr txBox="1"/>
          <p:nvPr/>
        </p:nvSpPr>
        <p:spPr>
          <a:xfrm>
            <a:off x="6904234" y="423295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526307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GROWTH</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32" name="Circular Arrow 31">
            <a:extLst>
              <a:ext uri="{FF2B5EF4-FFF2-40B4-BE49-F238E27FC236}">
                <a16:creationId xmlns:a16="http://schemas.microsoft.com/office/drawing/2014/main" id="{7B069D1B-3CF6-E145-8227-8BE787834A8A}"/>
              </a:ext>
            </a:extLst>
          </p:cNvPr>
          <p:cNvSpPr/>
          <p:nvPr/>
        </p:nvSpPr>
        <p:spPr>
          <a:xfrm>
            <a:off x="1524000" y="957943"/>
            <a:ext cx="1943957" cy="2796315"/>
          </a:xfrm>
          <a:prstGeom prst="circularArrow">
            <a:avLst>
              <a:gd name="adj1" fmla="val 11351"/>
              <a:gd name="adj2" fmla="val 1495890"/>
              <a:gd name="adj3" fmla="val 17840497"/>
              <a:gd name="adj4" fmla="val 10239739"/>
              <a:gd name="adj5" fmla="val 1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
        <p:nvSpPr>
          <p:cNvPr id="26" name="Rectangle 25">
            <a:extLst>
              <a:ext uri="{FF2B5EF4-FFF2-40B4-BE49-F238E27FC236}">
                <a16:creationId xmlns:a16="http://schemas.microsoft.com/office/drawing/2014/main" id="{C484CD05-05E6-2542-AD0A-ECBE3948122C}"/>
              </a:ext>
            </a:extLst>
          </p:cNvPr>
          <p:cNvSpPr/>
          <p:nvPr/>
        </p:nvSpPr>
        <p:spPr>
          <a:xfrm>
            <a:off x="4816377" y="1676400"/>
            <a:ext cx="1478584" cy="371473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A857E1-A020-5045-82DC-9BE3E2A78AAC}"/>
              </a:ext>
            </a:extLst>
          </p:cNvPr>
          <p:cNvSpPr/>
          <p:nvPr/>
        </p:nvSpPr>
        <p:spPr>
          <a:xfrm>
            <a:off x="4816377" y="2793912"/>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FF2D38E-76F8-E54A-B683-9D490BBF4495}"/>
              </a:ext>
            </a:extLst>
          </p:cNvPr>
          <p:cNvSpPr txBox="1"/>
          <p:nvPr/>
        </p:nvSpPr>
        <p:spPr>
          <a:xfrm>
            <a:off x="4816378" y="4574040"/>
            <a:ext cx="1478584" cy="461665"/>
          </a:xfrm>
          <a:prstGeom prst="rect">
            <a:avLst/>
          </a:prstGeom>
          <a:noFill/>
        </p:spPr>
        <p:txBody>
          <a:bodyPr wrap="square" rtlCol="0">
            <a:spAutoFit/>
          </a:bodyPr>
          <a:lstStyle/>
          <a:p>
            <a:pPr algn="ctr"/>
            <a:r>
              <a:rPr lang="en-US" sz="2400" dirty="0"/>
              <a:t>materials</a:t>
            </a:r>
          </a:p>
        </p:txBody>
      </p:sp>
      <p:sp>
        <p:nvSpPr>
          <p:cNvPr id="29" name="TextBox 28">
            <a:extLst>
              <a:ext uri="{FF2B5EF4-FFF2-40B4-BE49-F238E27FC236}">
                <a16:creationId xmlns:a16="http://schemas.microsoft.com/office/drawing/2014/main" id="{81C9CA2A-37C2-F847-AAF5-1C53D9E14CDC}"/>
              </a:ext>
            </a:extLst>
          </p:cNvPr>
          <p:cNvSpPr txBox="1"/>
          <p:nvPr/>
        </p:nvSpPr>
        <p:spPr>
          <a:xfrm>
            <a:off x="4816378" y="3208338"/>
            <a:ext cx="1478584" cy="461665"/>
          </a:xfrm>
          <a:prstGeom prst="rect">
            <a:avLst/>
          </a:prstGeom>
          <a:noFill/>
        </p:spPr>
        <p:txBody>
          <a:bodyPr wrap="square" rtlCol="0">
            <a:spAutoFit/>
          </a:bodyPr>
          <a:lstStyle/>
          <a:p>
            <a:pPr algn="ctr"/>
            <a:r>
              <a:rPr lang="en-US" sz="2400" dirty="0"/>
              <a:t>labor</a:t>
            </a:r>
          </a:p>
        </p:txBody>
      </p:sp>
      <p:sp>
        <p:nvSpPr>
          <p:cNvPr id="30" name="Rectangle 29">
            <a:extLst>
              <a:ext uri="{FF2B5EF4-FFF2-40B4-BE49-F238E27FC236}">
                <a16:creationId xmlns:a16="http://schemas.microsoft.com/office/drawing/2014/main" id="{097CCBB3-7CF3-DC41-B3F6-6EC5EE425559}"/>
              </a:ext>
            </a:extLst>
          </p:cNvPr>
          <p:cNvSpPr/>
          <p:nvPr/>
        </p:nvSpPr>
        <p:spPr>
          <a:xfrm>
            <a:off x="4816377" y="1676400"/>
            <a:ext cx="1478584" cy="110201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CC3D3D3-34C5-E546-850B-44DEDB45C336}"/>
              </a:ext>
            </a:extLst>
          </p:cNvPr>
          <p:cNvSpPr txBox="1"/>
          <p:nvPr/>
        </p:nvSpPr>
        <p:spPr>
          <a:xfrm>
            <a:off x="4816377" y="2185644"/>
            <a:ext cx="1478584" cy="461665"/>
          </a:xfrm>
          <a:prstGeom prst="rect">
            <a:avLst/>
          </a:prstGeom>
          <a:noFill/>
        </p:spPr>
        <p:txBody>
          <a:bodyPr wrap="square" rtlCol="0">
            <a:spAutoFit/>
          </a:bodyPr>
          <a:lstStyle/>
          <a:p>
            <a:pPr algn="ctr"/>
            <a:r>
              <a:rPr lang="en-US" sz="2400" dirty="0"/>
              <a:t>surplus</a:t>
            </a:r>
          </a:p>
        </p:txBody>
      </p:sp>
      <p:sp>
        <p:nvSpPr>
          <p:cNvPr id="33" name="Rectangle 32">
            <a:extLst>
              <a:ext uri="{FF2B5EF4-FFF2-40B4-BE49-F238E27FC236}">
                <a16:creationId xmlns:a16="http://schemas.microsoft.com/office/drawing/2014/main" id="{3EDAAE47-B78E-2140-8978-E8AB841F83FF}"/>
              </a:ext>
            </a:extLst>
          </p:cNvPr>
          <p:cNvSpPr/>
          <p:nvPr/>
        </p:nvSpPr>
        <p:spPr>
          <a:xfrm>
            <a:off x="6674834" y="1175657"/>
            <a:ext cx="1478584" cy="42083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0906799-7B64-1C4D-9A5A-3E1ACEE52DB7}"/>
              </a:ext>
            </a:extLst>
          </p:cNvPr>
          <p:cNvSpPr/>
          <p:nvPr/>
        </p:nvSpPr>
        <p:spPr>
          <a:xfrm>
            <a:off x="6674834"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1EE4C2C-F086-3E42-9B8D-BBD5923882FC}"/>
              </a:ext>
            </a:extLst>
          </p:cNvPr>
          <p:cNvSpPr txBox="1"/>
          <p:nvPr/>
        </p:nvSpPr>
        <p:spPr>
          <a:xfrm>
            <a:off x="6674835" y="4566931"/>
            <a:ext cx="1478584" cy="461665"/>
          </a:xfrm>
          <a:prstGeom prst="rect">
            <a:avLst/>
          </a:prstGeom>
          <a:noFill/>
        </p:spPr>
        <p:txBody>
          <a:bodyPr wrap="square" rtlCol="0">
            <a:spAutoFit/>
          </a:bodyPr>
          <a:lstStyle/>
          <a:p>
            <a:pPr algn="ctr"/>
            <a:r>
              <a:rPr lang="en-US" sz="2400" dirty="0"/>
              <a:t>materials</a:t>
            </a:r>
          </a:p>
        </p:txBody>
      </p:sp>
      <p:sp>
        <p:nvSpPr>
          <p:cNvPr id="36" name="TextBox 35">
            <a:extLst>
              <a:ext uri="{FF2B5EF4-FFF2-40B4-BE49-F238E27FC236}">
                <a16:creationId xmlns:a16="http://schemas.microsoft.com/office/drawing/2014/main" id="{8E6C17A8-EF6A-FD4E-B31F-DED6D12764EE}"/>
              </a:ext>
            </a:extLst>
          </p:cNvPr>
          <p:cNvSpPr txBox="1"/>
          <p:nvPr/>
        </p:nvSpPr>
        <p:spPr>
          <a:xfrm>
            <a:off x="6674835" y="3201229"/>
            <a:ext cx="1478584" cy="461665"/>
          </a:xfrm>
          <a:prstGeom prst="rect">
            <a:avLst/>
          </a:prstGeom>
          <a:noFill/>
        </p:spPr>
        <p:txBody>
          <a:bodyPr wrap="square" rtlCol="0">
            <a:spAutoFit/>
          </a:bodyPr>
          <a:lstStyle/>
          <a:p>
            <a:pPr algn="ctr"/>
            <a:r>
              <a:rPr lang="en-US" sz="2400" dirty="0"/>
              <a:t>labor</a:t>
            </a:r>
          </a:p>
        </p:txBody>
      </p:sp>
      <p:sp>
        <p:nvSpPr>
          <p:cNvPr id="37" name="Rectangle 36">
            <a:extLst>
              <a:ext uri="{FF2B5EF4-FFF2-40B4-BE49-F238E27FC236}">
                <a16:creationId xmlns:a16="http://schemas.microsoft.com/office/drawing/2014/main" id="{54D1F779-CC9D-A94C-A3E0-BBD636F10AA8}"/>
              </a:ext>
            </a:extLst>
          </p:cNvPr>
          <p:cNvSpPr/>
          <p:nvPr/>
        </p:nvSpPr>
        <p:spPr>
          <a:xfrm>
            <a:off x="6674834" y="1175657"/>
            <a:ext cx="1478584" cy="159564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7E6D401-453C-6347-811C-A25FC85C81AA}"/>
              </a:ext>
            </a:extLst>
          </p:cNvPr>
          <p:cNvSpPr txBox="1"/>
          <p:nvPr/>
        </p:nvSpPr>
        <p:spPr>
          <a:xfrm>
            <a:off x="6674834" y="2178535"/>
            <a:ext cx="1478584" cy="461665"/>
          </a:xfrm>
          <a:prstGeom prst="rect">
            <a:avLst/>
          </a:prstGeom>
          <a:noFill/>
        </p:spPr>
        <p:txBody>
          <a:bodyPr wrap="square" rtlCol="0">
            <a:spAutoFit/>
          </a:bodyPr>
          <a:lstStyle/>
          <a:p>
            <a:pPr algn="ctr"/>
            <a:r>
              <a:rPr lang="en-US" sz="2400" dirty="0"/>
              <a:t>surplus</a:t>
            </a:r>
          </a:p>
        </p:txBody>
      </p:sp>
      <p:sp>
        <p:nvSpPr>
          <p:cNvPr id="39" name="TextBox 38">
            <a:extLst>
              <a:ext uri="{FF2B5EF4-FFF2-40B4-BE49-F238E27FC236}">
                <a16:creationId xmlns:a16="http://schemas.microsoft.com/office/drawing/2014/main" id="{E535E95B-B8A6-B74F-885E-3C99ED1DC1DC}"/>
              </a:ext>
            </a:extLst>
          </p:cNvPr>
          <p:cNvSpPr txBox="1"/>
          <p:nvPr/>
        </p:nvSpPr>
        <p:spPr>
          <a:xfrm>
            <a:off x="4136035"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3</a:t>
            </a:r>
          </a:p>
        </p:txBody>
      </p:sp>
      <p:sp>
        <p:nvSpPr>
          <p:cNvPr id="40" name="TextBox 39">
            <a:extLst>
              <a:ext uri="{FF2B5EF4-FFF2-40B4-BE49-F238E27FC236}">
                <a16:creationId xmlns:a16="http://schemas.microsoft.com/office/drawing/2014/main" id="{0143DB98-BE06-E347-9871-16FCCB8203D0}"/>
              </a:ext>
            </a:extLst>
          </p:cNvPr>
          <p:cNvSpPr txBox="1"/>
          <p:nvPr/>
        </p:nvSpPr>
        <p:spPr>
          <a:xfrm>
            <a:off x="6161314" y="5567621"/>
            <a:ext cx="2527358" cy="707886"/>
          </a:xfrm>
          <a:prstGeom prst="rect">
            <a:avLst/>
          </a:prstGeom>
          <a:noFill/>
        </p:spPr>
        <p:txBody>
          <a:bodyPr wrap="square" rtlCol="0">
            <a:spAutoFit/>
          </a:bodyPr>
          <a:lstStyle/>
          <a:p>
            <a:pPr algn="ctr"/>
            <a:r>
              <a:rPr lang="en-US" sz="2000" dirty="0"/>
              <a:t>Total Product</a:t>
            </a:r>
          </a:p>
          <a:p>
            <a:pPr algn="ctr"/>
            <a:r>
              <a:rPr lang="en-US" sz="2000" dirty="0"/>
              <a:t>season 4</a:t>
            </a:r>
          </a:p>
        </p:txBody>
      </p:sp>
      <p:sp>
        <p:nvSpPr>
          <p:cNvPr id="41" name="TextBox 40">
            <a:extLst>
              <a:ext uri="{FF2B5EF4-FFF2-40B4-BE49-F238E27FC236}">
                <a16:creationId xmlns:a16="http://schemas.microsoft.com/office/drawing/2014/main" id="{8CE1D222-9656-5D49-9D61-0D25E35D26D7}"/>
              </a:ext>
            </a:extLst>
          </p:cNvPr>
          <p:cNvSpPr txBox="1"/>
          <p:nvPr/>
        </p:nvSpPr>
        <p:spPr>
          <a:xfrm>
            <a:off x="7087366" y="325918"/>
            <a:ext cx="1871599" cy="923330"/>
          </a:xfrm>
          <a:prstGeom prst="rect">
            <a:avLst/>
          </a:prstGeom>
          <a:noFill/>
        </p:spPr>
        <p:txBody>
          <a:bodyPr wrap="square" rtlCol="0">
            <a:spAutoFit/>
          </a:bodyPr>
          <a:lstStyle/>
          <a:p>
            <a:pPr algn="r"/>
            <a:r>
              <a:rPr lang="en-US" dirty="0"/>
              <a:t>we can generate even more surplus</a:t>
            </a:r>
          </a:p>
        </p:txBody>
      </p:sp>
      <p:sp>
        <p:nvSpPr>
          <p:cNvPr id="42" name="Circular Arrow 41">
            <a:extLst>
              <a:ext uri="{FF2B5EF4-FFF2-40B4-BE49-F238E27FC236}">
                <a16:creationId xmlns:a16="http://schemas.microsoft.com/office/drawing/2014/main" id="{10F6991B-35E7-844F-8A5F-011C52910782}"/>
              </a:ext>
            </a:extLst>
          </p:cNvPr>
          <p:cNvSpPr/>
          <p:nvPr/>
        </p:nvSpPr>
        <p:spPr>
          <a:xfrm rot="521346">
            <a:off x="3590235" y="957943"/>
            <a:ext cx="1943957" cy="1984237"/>
          </a:xfrm>
          <a:prstGeom prst="circularArrow">
            <a:avLst>
              <a:gd name="adj1" fmla="val 7827"/>
              <a:gd name="adj2" fmla="val 2091978"/>
              <a:gd name="adj3" fmla="val 16940728"/>
              <a:gd name="adj4" fmla="val 11023067"/>
              <a:gd name="adj5" fmla="val 116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Circular Arrow 42">
            <a:extLst>
              <a:ext uri="{FF2B5EF4-FFF2-40B4-BE49-F238E27FC236}">
                <a16:creationId xmlns:a16="http://schemas.microsoft.com/office/drawing/2014/main" id="{9C016085-92C5-7C43-8320-00D0DFBF4B24}"/>
              </a:ext>
            </a:extLst>
          </p:cNvPr>
          <p:cNvSpPr/>
          <p:nvPr/>
        </p:nvSpPr>
        <p:spPr>
          <a:xfrm rot="1348808">
            <a:off x="5576479" y="373178"/>
            <a:ext cx="1754111" cy="1984237"/>
          </a:xfrm>
          <a:prstGeom prst="circularArrow">
            <a:avLst>
              <a:gd name="adj1" fmla="val 7827"/>
              <a:gd name="adj2" fmla="val 2091978"/>
              <a:gd name="adj3" fmla="val 16940728"/>
              <a:gd name="adj4" fmla="val 9125065"/>
              <a:gd name="adj5" fmla="val 116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10205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8B745F-95DF-5141-B435-91C0003E0467}"/>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60859E57-EA29-A848-9525-9C5B0A153696}"/>
              </a:ext>
            </a:extLst>
          </p:cNvPr>
          <p:cNvSpPr>
            <a:spLocks noGrp="1"/>
          </p:cNvSpPr>
          <p:nvPr>
            <p:ph type="title"/>
          </p:nvPr>
        </p:nvSpPr>
        <p:spPr/>
        <p:txBody>
          <a:bodyPr/>
          <a:lstStyle/>
          <a:p>
            <a:r>
              <a:rPr lang="en-US" dirty="0"/>
              <a:t>Where does Surplus Come From?</a:t>
            </a:r>
          </a:p>
        </p:txBody>
      </p:sp>
    </p:spTree>
    <p:extLst>
      <p:ext uri="{BB962C8B-B14F-4D97-AF65-F5344CB8AC3E}">
        <p14:creationId xmlns:p14="http://schemas.microsoft.com/office/powerpoint/2010/main" val="2680496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822" y="1984747"/>
            <a:ext cx="8381259" cy="4640696"/>
          </a:xfrm>
        </p:spPr>
        <p:txBody>
          <a:bodyPr>
            <a:normAutofit fontScale="92500" lnSpcReduction="10000"/>
          </a:bodyPr>
          <a:lstStyle/>
          <a:p>
            <a:r>
              <a:rPr lang="en-US" sz="2800" dirty="0">
                <a:solidFill>
                  <a:schemeClr val="tx1"/>
                </a:solidFill>
              </a:rPr>
              <a:t>Specialization</a:t>
            </a:r>
          </a:p>
          <a:p>
            <a:r>
              <a:rPr lang="en-US" sz="2800" dirty="0">
                <a:solidFill>
                  <a:schemeClr val="tx1"/>
                </a:solidFill>
              </a:rPr>
              <a:t>Good weather</a:t>
            </a:r>
          </a:p>
          <a:p>
            <a:r>
              <a:rPr lang="en-US" sz="2800" dirty="0">
                <a:solidFill>
                  <a:schemeClr val="tx1"/>
                </a:solidFill>
              </a:rPr>
              <a:t>Bigger market (advertising or imperialism)</a:t>
            </a:r>
          </a:p>
          <a:p>
            <a:r>
              <a:rPr lang="en-US" sz="2800" dirty="0">
                <a:solidFill>
                  <a:schemeClr val="tx1"/>
                </a:solidFill>
              </a:rPr>
              <a:t>New technologies (e.g. food preservation)</a:t>
            </a:r>
          </a:p>
          <a:p>
            <a:r>
              <a:rPr lang="en-US" sz="2800" dirty="0">
                <a:solidFill>
                  <a:schemeClr val="tx1"/>
                </a:solidFill>
              </a:rPr>
              <a:t>Steal (appropriation or “primitive accumulation”)</a:t>
            </a:r>
          </a:p>
          <a:p>
            <a:r>
              <a:rPr lang="en-US" sz="2800" dirty="0">
                <a:solidFill>
                  <a:schemeClr val="tx1"/>
                </a:solidFill>
              </a:rPr>
              <a:t>Work super hard (protestant work ethic)</a:t>
            </a:r>
          </a:p>
          <a:p>
            <a:pPr marL="45720" indent="0">
              <a:buNone/>
            </a:pPr>
            <a:endParaRPr lang="en-US" sz="2800" dirty="0">
              <a:solidFill>
                <a:schemeClr val="tx1"/>
              </a:solidFill>
            </a:endParaRPr>
          </a:p>
          <a:p>
            <a:pPr marL="45720" indent="0" algn="ctr">
              <a:buNone/>
            </a:pPr>
            <a:r>
              <a:rPr lang="en-US" sz="2800" dirty="0">
                <a:solidFill>
                  <a:schemeClr val="tx1"/>
                </a:solidFill>
              </a:rPr>
              <a:t>OR</a:t>
            </a:r>
          </a:p>
          <a:p>
            <a:pPr marL="45720" indent="0">
              <a:buNone/>
            </a:pPr>
            <a:endParaRPr lang="en-US" sz="2800" dirty="0">
              <a:solidFill>
                <a:schemeClr val="tx1"/>
              </a:solidFill>
            </a:endParaRPr>
          </a:p>
          <a:p>
            <a:r>
              <a:rPr lang="en-US" sz="2800" dirty="0">
                <a:solidFill>
                  <a:schemeClr val="tx1"/>
                </a:solidFill>
              </a:rPr>
              <a:t>Take it from the necessary product</a:t>
            </a:r>
          </a:p>
          <a:p>
            <a:pPr marL="0" indent="0" algn="ctr">
              <a:buNone/>
            </a:pPr>
            <a:endParaRPr lang="en-US" sz="2800" dirty="0">
              <a:solidFill>
                <a:schemeClr val="tx1"/>
              </a:solidFill>
            </a:endParaRPr>
          </a:p>
          <a:p>
            <a:pPr marL="0" indent="0" algn="ctr">
              <a:buNone/>
            </a:pPr>
            <a:endParaRPr lang="en-US" sz="2800" dirty="0">
              <a:solidFill>
                <a:schemeClr val="tx1"/>
              </a:solidFill>
            </a:endParaRPr>
          </a:p>
        </p:txBody>
      </p:sp>
      <p:sp>
        <p:nvSpPr>
          <p:cNvPr id="2" name="Title 1"/>
          <p:cNvSpPr>
            <a:spLocks noGrp="1"/>
          </p:cNvSpPr>
          <p:nvPr>
            <p:ph type="title"/>
          </p:nvPr>
        </p:nvSpPr>
        <p:spPr/>
        <p:txBody>
          <a:bodyPr/>
          <a:lstStyle/>
          <a:p>
            <a:r>
              <a:rPr lang="en-US" dirty="0"/>
              <a:t>Whence Surplus?</a:t>
            </a:r>
          </a:p>
        </p:txBody>
      </p:sp>
    </p:spTree>
    <p:extLst>
      <p:ext uri="{BB962C8B-B14F-4D97-AF65-F5344CB8AC3E}">
        <p14:creationId xmlns:p14="http://schemas.microsoft.com/office/powerpoint/2010/main" val="3565195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Whence Surplus?</a:t>
            </a:r>
          </a:p>
        </p:txBody>
      </p:sp>
      <p:sp>
        <p:nvSpPr>
          <p:cNvPr id="10" name="Rectangle 9"/>
          <p:cNvSpPr/>
          <p:nvPr/>
        </p:nvSpPr>
        <p:spPr>
          <a:xfrm>
            <a:off x="2957919" y="2079171"/>
            <a:ext cx="1478584" cy="33048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500F722-8FE7-9B48-9653-96DDA444959D}"/>
              </a:ext>
            </a:extLst>
          </p:cNvPr>
          <p:cNvSpPr/>
          <p:nvPr/>
        </p:nvSpPr>
        <p:spPr>
          <a:xfrm>
            <a:off x="2957919"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828361-AC8A-E640-8342-654EE49C253D}"/>
              </a:ext>
            </a:extLst>
          </p:cNvPr>
          <p:cNvSpPr txBox="1"/>
          <p:nvPr/>
        </p:nvSpPr>
        <p:spPr>
          <a:xfrm>
            <a:off x="2957920" y="4566931"/>
            <a:ext cx="1478584" cy="461665"/>
          </a:xfrm>
          <a:prstGeom prst="rect">
            <a:avLst/>
          </a:prstGeom>
          <a:noFill/>
        </p:spPr>
        <p:txBody>
          <a:bodyPr wrap="square" rtlCol="0">
            <a:spAutoFit/>
          </a:bodyPr>
          <a:lstStyle/>
          <a:p>
            <a:pPr algn="ctr"/>
            <a:r>
              <a:rPr lang="en-US" sz="2400" dirty="0"/>
              <a:t>materials</a:t>
            </a:r>
          </a:p>
        </p:txBody>
      </p:sp>
      <p:sp>
        <p:nvSpPr>
          <p:cNvPr id="19" name="TextBox 18">
            <a:extLst>
              <a:ext uri="{FF2B5EF4-FFF2-40B4-BE49-F238E27FC236}">
                <a16:creationId xmlns:a16="http://schemas.microsoft.com/office/drawing/2014/main" id="{3AF787FF-C940-9A43-A9D5-892ED0852A65}"/>
              </a:ext>
            </a:extLst>
          </p:cNvPr>
          <p:cNvSpPr txBox="1"/>
          <p:nvPr/>
        </p:nvSpPr>
        <p:spPr>
          <a:xfrm>
            <a:off x="2957920" y="3201229"/>
            <a:ext cx="1478584" cy="461665"/>
          </a:xfrm>
          <a:prstGeom prst="rect">
            <a:avLst/>
          </a:prstGeom>
          <a:noFill/>
        </p:spPr>
        <p:txBody>
          <a:bodyPr wrap="square" rtlCol="0">
            <a:spAutoFit/>
          </a:bodyPr>
          <a:lstStyle/>
          <a:p>
            <a:pPr algn="ctr"/>
            <a:r>
              <a:rPr lang="en-US" sz="2400" dirty="0"/>
              <a:t>labor</a:t>
            </a:r>
          </a:p>
        </p:txBody>
      </p:sp>
      <p:sp>
        <p:nvSpPr>
          <p:cNvPr id="3" name="Rectangle 2">
            <a:extLst>
              <a:ext uri="{FF2B5EF4-FFF2-40B4-BE49-F238E27FC236}">
                <a16:creationId xmlns:a16="http://schemas.microsoft.com/office/drawing/2014/main" id="{B2FA79EF-4022-4243-B5A1-BE46D08C9479}"/>
              </a:ext>
            </a:extLst>
          </p:cNvPr>
          <p:cNvSpPr/>
          <p:nvPr/>
        </p:nvSpPr>
        <p:spPr>
          <a:xfrm>
            <a:off x="2957919" y="2079171"/>
            <a:ext cx="1478584" cy="69213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D5D268-34D7-1A41-814D-6BF71D3830AE}"/>
              </a:ext>
            </a:extLst>
          </p:cNvPr>
          <p:cNvSpPr txBox="1"/>
          <p:nvPr/>
        </p:nvSpPr>
        <p:spPr>
          <a:xfrm>
            <a:off x="2957919" y="2178535"/>
            <a:ext cx="1478584" cy="461665"/>
          </a:xfrm>
          <a:prstGeom prst="rect">
            <a:avLst/>
          </a:prstGeom>
          <a:noFill/>
        </p:spPr>
        <p:txBody>
          <a:bodyPr wrap="square" rtlCol="0">
            <a:spAutoFit/>
          </a:bodyPr>
          <a:lstStyle/>
          <a:p>
            <a:pPr algn="ctr"/>
            <a:r>
              <a:rPr lang="en-US" sz="2400" dirty="0"/>
              <a:t>surplus</a:t>
            </a:r>
          </a:p>
        </p:txBody>
      </p:sp>
      <p:sp>
        <p:nvSpPr>
          <p:cNvPr id="33" name="Rectangle 32">
            <a:extLst>
              <a:ext uri="{FF2B5EF4-FFF2-40B4-BE49-F238E27FC236}">
                <a16:creationId xmlns:a16="http://schemas.microsoft.com/office/drawing/2014/main" id="{3EDAAE47-B78E-2140-8978-E8AB841F83FF}"/>
              </a:ext>
            </a:extLst>
          </p:cNvPr>
          <p:cNvSpPr/>
          <p:nvPr/>
        </p:nvSpPr>
        <p:spPr>
          <a:xfrm>
            <a:off x="6674834" y="1175657"/>
            <a:ext cx="1478584" cy="42083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0906799-7B64-1C4D-9A5A-3E1ACEE52DB7}"/>
              </a:ext>
            </a:extLst>
          </p:cNvPr>
          <p:cNvSpPr/>
          <p:nvPr/>
        </p:nvSpPr>
        <p:spPr>
          <a:xfrm>
            <a:off x="6674834"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1EE4C2C-F086-3E42-9B8D-BBD5923882FC}"/>
              </a:ext>
            </a:extLst>
          </p:cNvPr>
          <p:cNvSpPr txBox="1"/>
          <p:nvPr/>
        </p:nvSpPr>
        <p:spPr>
          <a:xfrm>
            <a:off x="6674835" y="4566931"/>
            <a:ext cx="1478584" cy="461665"/>
          </a:xfrm>
          <a:prstGeom prst="rect">
            <a:avLst/>
          </a:prstGeom>
          <a:noFill/>
        </p:spPr>
        <p:txBody>
          <a:bodyPr wrap="square" rtlCol="0">
            <a:spAutoFit/>
          </a:bodyPr>
          <a:lstStyle/>
          <a:p>
            <a:pPr algn="ctr"/>
            <a:r>
              <a:rPr lang="en-US" sz="2400" dirty="0"/>
              <a:t>materials</a:t>
            </a:r>
          </a:p>
        </p:txBody>
      </p:sp>
      <p:sp>
        <p:nvSpPr>
          <p:cNvPr id="36" name="TextBox 35">
            <a:extLst>
              <a:ext uri="{FF2B5EF4-FFF2-40B4-BE49-F238E27FC236}">
                <a16:creationId xmlns:a16="http://schemas.microsoft.com/office/drawing/2014/main" id="{8E6C17A8-EF6A-FD4E-B31F-DED6D12764EE}"/>
              </a:ext>
            </a:extLst>
          </p:cNvPr>
          <p:cNvSpPr txBox="1"/>
          <p:nvPr/>
        </p:nvSpPr>
        <p:spPr>
          <a:xfrm>
            <a:off x="6674835" y="3201229"/>
            <a:ext cx="1478584" cy="461665"/>
          </a:xfrm>
          <a:prstGeom prst="rect">
            <a:avLst/>
          </a:prstGeom>
          <a:noFill/>
        </p:spPr>
        <p:txBody>
          <a:bodyPr wrap="square" rtlCol="0">
            <a:spAutoFit/>
          </a:bodyPr>
          <a:lstStyle/>
          <a:p>
            <a:pPr algn="ctr"/>
            <a:r>
              <a:rPr lang="en-US" sz="2400" dirty="0"/>
              <a:t>labor</a:t>
            </a:r>
          </a:p>
        </p:txBody>
      </p:sp>
      <p:sp>
        <p:nvSpPr>
          <p:cNvPr id="37" name="Rectangle 36">
            <a:extLst>
              <a:ext uri="{FF2B5EF4-FFF2-40B4-BE49-F238E27FC236}">
                <a16:creationId xmlns:a16="http://schemas.microsoft.com/office/drawing/2014/main" id="{54D1F779-CC9D-A94C-A3E0-BBD636F10AA8}"/>
              </a:ext>
            </a:extLst>
          </p:cNvPr>
          <p:cNvSpPr/>
          <p:nvPr/>
        </p:nvSpPr>
        <p:spPr>
          <a:xfrm>
            <a:off x="6674834" y="1175657"/>
            <a:ext cx="1478584" cy="159564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7E6D401-453C-6347-811C-A25FC85C81AA}"/>
              </a:ext>
            </a:extLst>
          </p:cNvPr>
          <p:cNvSpPr txBox="1"/>
          <p:nvPr/>
        </p:nvSpPr>
        <p:spPr>
          <a:xfrm>
            <a:off x="6674834" y="2178535"/>
            <a:ext cx="1478584" cy="461665"/>
          </a:xfrm>
          <a:prstGeom prst="rect">
            <a:avLst/>
          </a:prstGeom>
          <a:noFill/>
        </p:spPr>
        <p:txBody>
          <a:bodyPr wrap="square" rtlCol="0">
            <a:spAutoFit/>
          </a:bodyPr>
          <a:lstStyle/>
          <a:p>
            <a:pPr algn="ctr"/>
            <a:r>
              <a:rPr lang="en-US" sz="2400" dirty="0"/>
              <a:t>surplus</a:t>
            </a:r>
          </a:p>
        </p:txBody>
      </p:sp>
      <p:sp>
        <p:nvSpPr>
          <p:cNvPr id="29" name="TextBox 28">
            <a:extLst>
              <a:ext uri="{FF2B5EF4-FFF2-40B4-BE49-F238E27FC236}">
                <a16:creationId xmlns:a16="http://schemas.microsoft.com/office/drawing/2014/main" id="{81C9CA2A-37C2-F847-AAF5-1C53D9E14CDC}"/>
              </a:ext>
            </a:extLst>
          </p:cNvPr>
          <p:cNvSpPr txBox="1"/>
          <p:nvPr/>
        </p:nvSpPr>
        <p:spPr>
          <a:xfrm>
            <a:off x="4816378" y="3208338"/>
            <a:ext cx="1478584" cy="461665"/>
          </a:xfrm>
          <a:prstGeom prst="rect">
            <a:avLst/>
          </a:prstGeom>
          <a:noFill/>
        </p:spPr>
        <p:txBody>
          <a:bodyPr wrap="square" rtlCol="0">
            <a:spAutoFit/>
          </a:bodyPr>
          <a:lstStyle/>
          <a:p>
            <a:pPr algn="ctr"/>
            <a:r>
              <a:rPr lang="en-US" sz="2400" dirty="0"/>
              <a:t>labor</a:t>
            </a:r>
          </a:p>
        </p:txBody>
      </p:sp>
      <p:sp>
        <p:nvSpPr>
          <p:cNvPr id="44" name="Content Placeholder 2">
            <a:extLst>
              <a:ext uri="{FF2B5EF4-FFF2-40B4-BE49-F238E27FC236}">
                <a16:creationId xmlns:a16="http://schemas.microsoft.com/office/drawing/2014/main" id="{6D5685C8-7A76-3A4D-91AB-93707678A399}"/>
              </a:ext>
            </a:extLst>
          </p:cNvPr>
          <p:cNvSpPr txBox="1">
            <a:spLocks/>
          </p:cNvSpPr>
          <p:nvPr/>
        </p:nvSpPr>
        <p:spPr>
          <a:xfrm>
            <a:off x="217755" y="1561116"/>
            <a:ext cx="2740164" cy="66865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increase labor productivity</a:t>
            </a:r>
          </a:p>
          <a:p>
            <a:pPr marL="0" indent="0" algn="ctr">
              <a:buFont typeface="Arial"/>
              <a:buNone/>
            </a:pPr>
            <a:endParaRPr lang="en-US" sz="3600" dirty="0">
              <a:solidFill>
                <a:srgbClr val="BFFCFF"/>
              </a:solidFill>
            </a:endParaRPr>
          </a:p>
          <a:p>
            <a:pPr marL="0" indent="0" algn="ctr">
              <a:buFont typeface="Arial"/>
              <a:buNone/>
            </a:pPr>
            <a:endParaRPr lang="en-US" sz="3600" dirty="0">
              <a:solidFill>
                <a:srgbClr val="BFFCFF"/>
              </a:solidFill>
            </a:endParaRPr>
          </a:p>
        </p:txBody>
      </p:sp>
      <p:sp>
        <p:nvSpPr>
          <p:cNvPr id="22" name="Rectangle 21">
            <a:extLst>
              <a:ext uri="{FF2B5EF4-FFF2-40B4-BE49-F238E27FC236}">
                <a16:creationId xmlns:a16="http://schemas.microsoft.com/office/drawing/2014/main" id="{F5FA5005-779D-7840-A274-E87E14E18B08}"/>
              </a:ext>
            </a:extLst>
          </p:cNvPr>
          <p:cNvSpPr/>
          <p:nvPr/>
        </p:nvSpPr>
        <p:spPr>
          <a:xfrm>
            <a:off x="1099460" y="2786803"/>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04792C-93D8-9B4B-8213-816FC272A973}"/>
              </a:ext>
            </a:extLst>
          </p:cNvPr>
          <p:cNvSpPr/>
          <p:nvPr/>
        </p:nvSpPr>
        <p:spPr>
          <a:xfrm>
            <a:off x="1099460" y="2786803"/>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E130568-5BCD-0B43-8442-20B788F9116D}"/>
              </a:ext>
            </a:extLst>
          </p:cNvPr>
          <p:cNvSpPr txBox="1"/>
          <p:nvPr/>
        </p:nvSpPr>
        <p:spPr>
          <a:xfrm>
            <a:off x="1099461" y="4566931"/>
            <a:ext cx="1478584" cy="461665"/>
          </a:xfrm>
          <a:prstGeom prst="rect">
            <a:avLst/>
          </a:prstGeom>
          <a:noFill/>
        </p:spPr>
        <p:txBody>
          <a:bodyPr wrap="square" rtlCol="0">
            <a:spAutoFit/>
          </a:bodyPr>
          <a:lstStyle/>
          <a:p>
            <a:pPr algn="ctr"/>
            <a:r>
              <a:rPr lang="en-US" sz="2400" dirty="0"/>
              <a:t>materials</a:t>
            </a:r>
          </a:p>
        </p:txBody>
      </p:sp>
      <p:sp>
        <p:nvSpPr>
          <p:cNvPr id="25" name="TextBox 24">
            <a:extLst>
              <a:ext uri="{FF2B5EF4-FFF2-40B4-BE49-F238E27FC236}">
                <a16:creationId xmlns:a16="http://schemas.microsoft.com/office/drawing/2014/main" id="{57B1C84A-C653-5E45-ABF6-2C9EA2FAD8B8}"/>
              </a:ext>
            </a:extLst>
          </p:cNvPr>
          <p:cNvSpPr txBox="1"/>
          <p:nvPr/>
        </p:nvSpPr>
        <p:spPr>
          <a:xfrm>
            <a:off x="1099461" y="3201229"/>
            <a:ext cx="1478584" cy="461665"/>
          </a:xfrm>
          <a:prstGeom prst="rect">
            <a:avLst/>
          </a:prstGeom>
          <a:noFill/>
        </p:spPr>
        <p:txBody>
          <a:bodyPr wrap="square" rtlCol="0">
            <a:spAutoFit/>
          </a:bodyPr>
          <a:lstStyle/>
          <a:p>
            <a:pPr algn="ctr"/>
            <a:r>
              <a:rPr lang="en-US" sz="2400" dirty="0"/>
              <a:t>labor</a:t>
            </a:r>
          </a:p>
        </p:txBody>
      </p:sp>
      <p:sp>
        <p:nvSpPr>
          <p:cNvPr id="18" name="TextBox 17">
            <a:extLst>
              <a:ext uri="{FF2B5EF4-FFF2-40B4-BE49-F238E27FC236}">
                <a16:creationId xmlns:a16="http://schemas.microsoft.com/office/drawing/2014/main" id="{96C86C36-D377-2E47-81FF-20889C79AD26}"/>
              </a:ext>
            </a:extLst>
          </p:cNvPr>
          <p:cNvSpPr txBox="1"/>
          <p:nvPr/>
        </p:nvSpPr>
        <p:spPr>
          <a:xfrm>
            <a:off x="2299054"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2</a:t>
            </a:r>
          </a:p>
        </p:txBody>
      </p:sp>
      <p:sp>
        <p:nvSpPr>
          <p:cNvPr id="20" name="TextBox 19">
            <a:extLst>
              <a:ext uri="{FF2B5EF4-FFF2-40B4-BE49-F238E27FC236}">
                <a16:creationId xmlns:a16="http://schemas.microsoft.com/office/drawing/2014/main" id="{2FF5FE7F-9D15-4449-BCEE-2E36F3AA8BDD}"/>
              </a:ext>
            </a:extLst>
          </p:cNvPr>
          <p:cNvSpPr txBox="1"/>
          <p:nvPr/>
        </p:nvSpPr>
        <p:spPr>
          <a:xfrm>
            <a:off x="455330" y="5567620"/>
            <a:ext cx="2796314" cy="461665"/>
          </a:xfrm>
          <a:prstGeom prst="rect">
            <a:avLst/>
          </a:prstGeom>
          <a:noFill/>
        </p:spPr>
        <p:txBody>
          <a:bodyPr wrap="square" rtlCol="0">
            <a:spAutoFit/>
          </a:bodyPr>
          <a:lstStyle/>
          <a:p>
            <a:pPr algn="ctr"/>
            <a:r>
              <a:rPr lang="en-US" sz="2000" dirty="0"/>
              <a:t>Total</a:t>
            </a:r>
            <a:r>
              <a:rPr lang="en-US" sz="2400" dirty="0"/>
              <a:t> </a:t>
            </a:r>
            <a:r>
              <a:rPr lang="en-US" sz="2000" dirty="0"/>
              <a:t>Product</a:t>
            </a:r>
          </a:p>
        </p:txBody>
      </p:sp>
      <p:sp>
        <p:nvSpPr>
          <p:cNvPr id="5" name="Left Brace 4">
            <a:extLst>
              <a:ext uri="{FF2B5EF4-FFF2-40B4-BE49-F238E27FC236}">
                <a16:creationId xmlns:a16="http://schemas.microsoft.com/office/drawing/2014/main" id="{8921C35C-4E37-194F-A968-2402FAF5A527}"/>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82DB47B-8AA3-F743-8FF8-54EE88870C0C}"/>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26" name="Rectangle 25">
            <a:extLst>
              <a:ext uri="{FF2B5EF4-FFF2-40B4-BE49-F238E27FC236}">
                <a16:creationId xmlns:a16="http://schemas.microsoft.com/office/drawing/2014/main" id="{C484CD05-05E6-2542-AD0A-ECBE3948122C}"/>
              </a:ext>
            </a:extLst>
          </p:cNvPr>
          <p:cNvSpPr/>
          <p:nvPr/>
        </p:nvSpPr>
        <p:spPr>
          <a:xfrm>
            <a:off x="4816377" y="1676400"/>
            <a:ext cx="1478584" cy="371473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A857E1-A020-5045-82DC-9BE3E2A78AAC}"/>
              </a:ext>
            </a:extLst>
          </p:cNvPr>
          <p:cNvSpPr/>
          <p:nvPr/>
        </p:nvSpPr>
        <p:spPr>
          <a:xfrm>
            <a:off x="4816377" y="2793912"/>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FF2D38E-76F8-E54A-B683-9D490BBF4495}"/>
              </a:ext>
            </a:extLst>
          </p:cNvPr>
          <p:cNvSpPr txBox="1"/>
          <p:nvPr/>
        </p:nvSpPr>
        <p:spPr>
          <a:xfrm>
            <a:off x="4816378" y="4574040"/>
            <a:ext cx="1478584" cy="461665"/>
          </a:xfrm>
          <a:prstGeom prst="rect">
            <a:avLst/>
          </a:prstGeom>
          <a:noFill/>
        </p:spPr>
        <p:txBody>
          <a:bodyPr wrap="square" rtlCol="0">
            <a:spAutoFit/>
          </a:bodyPr>
          <a:lstStyle/>
          <a:p>
            <a:pPr algn="ctr"/>
            <a:r>
              <a:rPr lang="en-US" sz="2400" dirty="0"/>
              <a:t>materials</a:t>
            </a:r>
          </a:p>
        </p:txBody>
      </p:sp>
      <p:sp>
        <p:nvSpPr>
          <p:cNvPr id="30" name="Rectangle 29">
            <a:extLst>
              <a:ext uri="{FF2B5EF4-FFF2-40B4-BE49-F238E27FC236}">
                <a16:creationId xmlns:a16="http://schemas.microsoft.com/office/drawing/2014/main" id="{097CCBB3-7CF3-DC41-B3F6-6EC5EE425559}"/>
              </a:ext>
            </a:extLst>
          </p:cNvPr>
          <p:cNvSpPr/>
          <p:nvPr/>
        </p:nvSpPr>
        <p:spPr>
          <a:xfrm>
            <a:off x="4816377" y="1676400"/>
            <a:ext cx="1478584" cy="110201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CC3D3D3-34C5-E546-850B-44DEDB45C336}"/>
              </a:ext>
            </a:extLst>
          </p:cNvPr>
          <p:cNvSpPr txBox="1"/>
          <p:nvPr/>
        </p:nvSpPr>
        <p:spPr>
          <a:xfrm>
            <a:off x="4816377" y="2185644"/>
            <a:ext cx="1478584" cy="461665"/>
          </a:xfrm>
          <a:prstGeom prst="rect">
            <a:avLst/>
          </a:prstGeom>
          <a:noFill/>
        </p:spPr>
        <p:txBody>
          <a:bodyPr wrap="square" rtlCol="0">
            <a:spAutoFit/>
          </a:bodyPr>
          <a:lstStyle/>
          <a:p>
            <a:pPr algn="ctr"/>
            <a:r>
              <a:rPr lang="en-US" sz="2400" dirty="0"/>
              <a:t>surplus</a:t>
            </a:r>
          </a:p>
        </p:txBody>
      </p:sp>
      <p:sp>
        <p:nvSpPr>
          <p:cNvPr id="39" name="TextBox 38">
            <a:extLst>
              <a:ext uri="{FF2B5EF4-FFF2-40B4-BE49-F238E27FC236}">
                <a16:creationId xmlns:a16="http://schemas.microsoft.com/office/drawing/2014/main" id="{E535E95B-B8A6-B74F-885E-3C99ED1DC1DC}"/>
              </a:ext>
            </a:extLst>
          </p:cNvPr>
          <p:cNvSpPr txBox="1"/>
          <p:nvPr/>
        </p:nvSpPr>
        <p:spPr>
          <a:xfrm>
            <a:off x="4136035" y="5567621"/>
            <a:ext cx="2796314" cy="707886"/>
          </a:xfrm>
          <a:prstGeom prst="rect">
            <a:avLst/>
          </a:prstGeom>
          <a:noFill/>
        </p:spPr>
        <p:txBody>
          <a:bodyPr wrap="square" rtlCol="0">
            <a:spAutoFit/>
          </a:bodyPr>
          <a:lstStyle/>
          <a:p>
            <a:pPr algn="ctr"/>
            <a:r>
              <a:rPr lang="en-US" sz="2000" dirty="0"/>
              <a:t>Total Product</a:t>
            </a:r>
          </a:p>
          <a:p>
            <a:pPr algn="ctr"/>
            <a:r>
              <a:rPr lang="en-US" sz="2000" dirty="0"/>
              <a:t>season 3</a:t>
            </a:r>
          </a:p>
        </p:txBody>
      </p:sp>
      <p:sp>
        <p:nvSpPr>
          <p:cNvPr id="40" name="TextBox 39">
            <a:extLst>
              <a:ext uri="{FF2B5EF4-FFF2-40B4-BE49-F238E27FC236}">
                <a16:creationId xmlns:a16="http://schemas.microsoft.com/office/drawing/2014/main" id="{0143DB98-BE06-E347-9871-16FCCB8203D0}"/>
              </a:ext>
            </a:extLst>
          </p:cNvPr>
          <p:cNvSpPr txBox="1"/>
          <p:nvPr/>
        </p:nvSpPr>
        <p:spPr>
          <a:xfrm>
            <a:off x="6161314" y="5567621"/>
            <a:ext cx="2527358" cy="707886"/>
          </a:xfrm>
          <a:prstGeom prst="rect">
            <a:avLst/>
          </a:prstGeom>
          <a:noFill/>
        </p:spPr>
        <p:txBody>
          <a:bodyPr wrap="square" rtlCol="0">
            <a:spAutoFit/>
          </a:bodyPr>
          <a:lstStyle/>
          <a:p>
            <a:pPr algn="ctr"/>
            <a:r>
              <a:rPr lang="en-US" sz="2000" dirty="0"/>
              <a:t>Total Product</a:t>
            </a:r>
          </a:p>
          <a:p>
            <a:pPr algn="ctr"/>
            <a:r>
              <a:rPr lang="en-US" sz="2000" dirty="0"/>
              <a:t>season 4</a:t>
            </a:r>
          </a:p>
        </p:txBody>
      </p:sp>
      <p:sp>
        <p:nvSpPr>
          <p:cNvPr id="46" name="TextBox 45">
            <a:extLst>
              <a:ext uri="{FF2B5EF4-FFF2-40B4-BE49-F238E27FC236}">
                <a16:creationId xmlns:a16="http://schemas.microsoft.com/office/drawing/2014/main" id="{5D58E633-C935-BC48-B9B7-E62A9C7E24C1}"/>
              </a:ext>
            </a:extLst>
          </p:cNvPr>
          <p:cNvSpPr txBox="1"/>
          <p:nvPr/>
        </p:nvSpPr>
        <p:spPr>
          <a:xfrm>
            <a:off x="4816377" y="3198167"/>
            <a:ext cx="1478584" cy="461665"/>
          </a:xfrm>
          <a:prstGeom prst="rect">
            <a:avLst/>
          </a:prstGeom>
          <a:noFill/>
        </p:spPr>
        <p:txBody>
          <a:bodyPr wrap="square" rtlCol="0">
            <a:spAutoFit/>
          </a:bodyPr>
          <a:lstStyle/>
          <a:p>
            <a:pPr algn="ctr"/>
            <a:r>
              <a:rPr lang="en-US" sz="2400" dirty="0"/>
              <a:t>labor</a:t>
            </a:r>
          </a:p>
        </p:txBody>
      </p:sp>
      <p:sp>
        <p:nvSpPr>
          <p:cNvPr id="47" name="Left Brace 46">
            <a:extLst>
              <a:ext uri="{FF2B5EF4-FFF2-40B4-BE49-F238E27FC236}">
                <a16:creationId xmlns:a16="http://schemas.microsoft.com/office/drawing/2014/main" id="{DCE3ED31-72B4-A745-B05B-CF9D4C41E17B}"/>
              </a:ext>
            </a:extLst>
          </p:cNvPr>
          <p:cNvSpPr/>
          <p:nvPr/>
        </p:nvSpPr>
        <p:spPr>
          <a:xfrm rot="10800000">
            <a:off x="8290772" y="277841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CDED7AA1-EA5D-5041-BF36-5F81902A204B}"/>
              </a:ext>
            </a:extLst>
          </p:cNvPr>
          <p:cNvSpPr txBox="1"/>
          <p:nvPr/>
        </p:nvSpPr>
        <p:spPr>
          <a:xfrm rot="5400000">
            <a:off x="7536901" y="3854583"/>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Tree>
    <p:extLst>
      <p:ext uri="{BB962C8B-B14F-4D97-AF65-F5344CB8AC3E}">
        <p14:creationId xmlns:p14="http://schemas.microsoft.com/office/powerpoint/2010/main" val="1380633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Whence Surplus?</a:t>
            </a:r>
          </a:p>
        </p:txBody>
      </p:sp>
      <p:sp>
        <p:nvSpPr>
          <p:cNvPr id="4" name="Content Placeholder 2"/>
          <p:cNvSpPr txBox="1">
            <a:spLocks/>
          </p:cNvSpPr>
          <p:nvPr/>
        </p:nvSpPr>
        <p:spPr>
          <a:xfrm>
            <a:off x="462072" y="1663324"/>
            <a:ext cx="8229600" cy="66865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dirty="0"/>
              <a:t>take it from the necessary product</a:t>
            </a:r>
          </a:p>
          <a:p>
            <a:pPr marL="0" indent="0" algn="ctr">
              <a:buFont typeface="Arial"/>
              <a:buNone/>
            </a:pPr>
            <a:endParaRPr lang="en-US" dirty="0">
              <a:solidFill>
                <a:srgbClr val="BFFCFF"/>
              </a:solidFill>
            </a:endParaRPr>
          </a:p>
          <a:p>
            <a:pPr marL="0" indent="0" algn="ctr">
              <a:buFont typeface="Arial"/>
              <a:buNone/>
            </a:pPr>
            <a:endParaRPr lang="en-US" dirty="0">
              <a:solidFill>
                <a:srgbClr val="BFFCFF"/>
              </a:solidFill>
            </a:endParaRPr>
          </a:p>
        </p:txBody>
      </p:sp>
      <p:sp>
        <p:nvSpPr>
          <p:cNvPr id="6" name="Rectangle 5"/>
          <p:cNvSpPr/>
          <p:nvPr/>
        </p:nvSpPr>
        <p:spPr>
          <a:xfrm>
            <a:off x="1099461" y="2729928"/>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2957920" y="2729928"/>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910409" y="2729928"/>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923874" y="2729928"/>
            <a:ext cx="1478584" cy="25972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099461" y="2729928"/>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923874" y="3601554"/>
            <a:ext cx="1478584" cy="9085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2957920" y="3139888"/>
            <a:ext cx="1478584" cy="8602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910409" y="3251725"/>
            <a:ext cx="1478584" cy="127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1099462" y="4510056"/>
            <a:ext cx="1478584" cy="461665"/>
          </a:xfrm>
          <a:prstGeom prst="rect">
            <a:avLst/>
          </a:prstGeom>
          <a:noFill/>
        </p:spPr>
        <p:txBody>
          <a:bodyPr wrap="square" rtlCol="0">
            <a:spAutoFit/>
          </a:bodyPr>
          <a:lstStyle/>
          <a:p>
            <a:pPr algn="ctr"/>
            <a:r>
              <a:rPr lang="en-US" sz="2400" dirty="0"/>
              <a:t>materials</a:t>
            </a:r>
          </a:p>
        </p:txBody>
      </p:sp>
      <p:sp>
        <p:nvSpPr>
          <p:cNvPr id="15" name="TextBox 14"/>
          <p:cNvSpPr txBox="1"/>
          <p:nvPr/>
        </p:nvSpPr>
        <p:spPr>
          <a:xfrm>
            <a:off x="2957920" y="4510056"/>
            <a:ext cx="1478584" cy="461665"/>
          </a:xfrm>
          <a:prstGeom prst="rect">
            <a:avLst/>
          </a:prstGeom>
          <a:noFill/>
        </p:spPr>
        <p:txBody>
          <a:bodyPr wrap="square" rtlCol="0">
            <a:spAutoFit/>
          </a:bodyPr>
          <a:lstStyle/>
          <a:p>
            <a:pPr algn="ctr"/>
            <a:r>
              <a:rPr lang="en-US" sz="2400" dirty="0"/>
              <a:t>materials</a:t>
            </a:r>
          </a:p>
        </p:txBody>
      </p:sp>
      <p:sp>
        <p:nvSpPr>
          <p:cNvPr id="16" name="TextBox 15"/>
          <p:cNvSpPr txBox="1"/>
          <p:nvPr/>
        </p:nvSpPr>
        <p:spPr>
          <a:xfrm>
            <a:off x="4910409" y="4740888"/>
            <a:ext cx="1478584" cy="461665"/>
          </a:xfrm>
          <a:prstGeom prst="rect">
            <a:avLst/>
          </a:prstGeom>
          <a:noFill/>
        </p:spPr>
        <p:txBody>
          <a:bodyPr wrap="square" rtlCol="0">
            <a:spAutoFit/>
          </a:bodyPr>
          <a:lstStyle/>
          <a:p>
            <a:pPr algn="ctr"/>
            <a:r>
              <a:rPr lang="en-US" sz="2400" dirty="0"/>
              <a:t>materials</a:t>
            </a:r>
          </a:p>
        </p:txBody>
      </p:sp>
      <p:sp>
        <p:nvSpPr>
          <p:cNvPr id="17" name="TextBox 16"/>
          <p:cNvSpPr txBox="1"/>
          <p:nvPr/>
        </p:nvSpPr>
        <p:spPr>
          <a:xfrm>
            <a:off x="6923874" y="4740888"/>
            <a:ext cx="1478584" cy="461665"/>
          </a:xfrm>
          <a:prstGeom prst="rect">
            <a:avLst/>
          </a:prstGeom>
          <a:noFill/>
        </p:spPr>
        <p:txBody>
          <a:bodyPr wrap="square" rtlCol="0">
            <a:spAutoFit/>
          </a:bodyPr>
          <a:lstStyle/>
          <a:p>
            <a:pPr algn="ctr"/>
            <a:r>
              <a:rPr lang="en-US" sz="2400" dirty="0"/>
              <a:t>materials</a:t>
            </a:r>
          </a:p>
        </p:txBody>
      </p:sp>
      <p:sp>
        <p:nvSpPr>
          <p:cNvPr id="18" name="TextBox 17"/>
          <p:cNvSpPr txBox="1"/>
          <p:nvPr/>
        </p:nvSpPr>
        <p:spPr>
          <a:xfrm>
            <a:off x="1099462" y="3144354"/>
            <a:ext cx="1478584" cy="461665"/>
          </a:xfrm>
          <a:prstGeom prst="rect">
            <a:avLst/>
          </a:prstGeom>
          <a:noFill/>
        </p:spPr>
        <p:txBody>
          <a:bodyPr wrap="square" rtlCol="0">
            <a:spAutoFit/>
          </a:bodyPr>
          <a:lstStyle/>
          <a:p>
            <a:pPr algn="ctr"/>
            <a:r>
              <a:rPr lang="en-US" sz="2400" dirty="0"/>
              <a:t>labor</a:t>
            </a:r>
          </a:p>
        </p:txBody>
      </p:sp>
      <p:sp>
        <p:nvSpPr>
          <p:cNvPr id="19" name="TextBox 18"/>
          <p:cNvSpPr txBox="1"/>
          <p:nvPr/>
        </p:nvSpPr>
        <p:spPr>
          <a:xfrm>
            <a:off x="2957920" y="3370721"/>
            <a:ext cx="1478584" cy="461665"/>
          </a:xfrm>
          <a:prstGeom prst="rect">
            <a:avLst/>
          </a:prstGeom>
          <a:noFill/>
        </p:spPr>
        <p:txBody>
          <a:bodyPr wrap="square" rtlCol="0">
            <a:spAutoFit/>
          </a:bodyPr>
          <a:lstStyle/>
          <a:p>
            <a:pPr algn="ctr"/>
            <a:r>
              <a:rPr lang="en-US" sz="2400" dirty="0"/>
              <a:t>labor</a:t>
            </a:r>
          </a:p>
        </p:txBody>
      </p:sp>
      <p:sp>
        <p:nvSpPr>
          <p:cNvPr id="20" name="TextBox 19"/>
          <p:cNvSpPr txBox="1"/>
          <p:nvPr/>
        </p:nvSpPr>
        <p:spPr>
          <a:xfrm>
            <a:off x="4910409" y="3538438"/>
            <a:ext cx="1478584" cy="461665"/>
          </a:xfrm>
          <a:prstGeom prst="rect">
            <a:avLst/>
          </a:prstGeom>
          <a:noFill/>
        </p:spPr>
        <p:txBody>
          <a:bodyPr wrap="square" rtlCol="0">
            <a:spAutoFit/>
          </a:bodyPr>
          <a:lstStyle/>
          <a:p>
            <a:pPr algn="ctr"/>
            <a:r>
              <a:rPr lang="en-US" sz="2400" dirty="0"/>
              <a:t>labor</a:t>
            </a:r>
          </a:p>
        </p:txBody>
      </p:sp>
      <p:sp>
        <p:nvSpPr>
          <p:cNvPr id="21" name="TextBox 20"/>
          <p:cNvSpPr txBox="1"/>
          <p:nvPr/>
        </p:nvSpPr>
        <p:spPr>
          <a:xfrm>
            <a:off x="6923874" y="3832386"/>
            <a:ext cx="1478584" cy="461665"/>
          </a:xfrm>
          <a:prstGeom prst="rect">
            <a:avLst/>
          </a:prstGeom>
          <a:noFill/>
        </p:spPr>
        <p:txBody>
          <a:bodyPr wrap="square" rtlCol="0">
            <a:spAutoFit/>
          </a:bodyPr>
          <a:lstStyle/>
          <a:p>
            <a:pPr algn="ctr"/>
            <a:r>
              <a:rPr lang="en-US" sz="2400" dirty="0"/>
              <a:t>labor</a:t>
            </a:r>
          </a:p>
        </p:txBody>
      </p:sp>
      <p:sp>
        <p:nvSpPr>
          <p:cNvPr id="22" name="TextBox 21"/>
          <p:cNvSpPr txBox="1"/>
          <p:nvPr/>
        </p:nvSpPr>
        <p:spPr>
          <a:xfrm>
            <a:off x="6923874" y="2749778"/>
            <a:ext cx="1478584" cy="461665"/>
          </a:xfrm>
          <a:prstGeom prst="rect">
            <a:avLst/>
          </a:prstGeom>
          <a:noFill/>
        </p:spPr>
        <p:txBody>
          <a:bodyPr wrap="square" rtlCol="0">
            <a:spAutoFit/>
          </a:bodyPr>
          <a:lstStyle/>
          <a:p>
            <a:pPr algn="ctr"/>
            <a:r>
              <a:rPr lang="en-US" sz="2400" dirty="0"/>
              <a:t>surplus</a:t>
            </a:r>
          </a:p>
        </p:txBody>
      </p:sp>
      <p:sp>
        <p:nvSpPr>
          <p:cNvPr id="27" name="Left Brace 26"/>
          <p:cNvSpPr/>
          <p:nvPr/>
        </p:nvSpPr>
        <p:spPr>
          <a:xfrm rot="10800000">
            <a:off x="8438280" y="3606017"/>
            <a:ext cx="621407" cy="1721135"/>
          </a:xfrm>
          <a:prstGeom prst="leftBrace">
            <a:avLst>
              <a:gd name="adj1" fmla="val 10183"/>
              <a:gd name="adj2" fmla="val 50000"/>
            </a:avLst>
          </a:prstGeom>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26" name="TextBox 25"/>
          <p:cNvSpPr txBox="1"/>
          <p:nvPr/>
        </p:nvSpPr>
        <p:spPr>
          <a:xfrm>
            <a:off x="2957920" y="2724742"/>
            <a:ext cx="1478584" cy="461665"/>
          </a:xfrm>
          <a:prstGeom prst="rect">
            <a:avLst/>
          </a:prstGeom>
          <a:noFill/>
        </p:spPr>
        <p:txBody>
          <a:bodyPr wrap="square" rtlCol="0">
            <a:spAutoFit/>
          </a:bodyPr>
          <a:lstStyle/>
          <a:p>
            <a:pPr algn="ctr"/>
            <a:r>
              <a:rPr lang="en-US" sz="2400" dirty="0"/>
              <a:t>surplus</a:t>
            </a:r>
          </a:p>
        </p:txBody>
      </p:sp>
      <p:sp>
        <p:nvSpPr>
          <p:cNvPr id="29" name="TextBox 28"/>
          <p:cNvSpPr txBox="1"/>
          <p:nvPr/>
        </p:nvSpPr>
        <p:spPr>
          <a:xfrm>
            <a:off x="4910409" y="2729928"/>
            <a:ext cx="1478584" cy="461665"/>
          </a:xfrm>
          <a:prstGeom prst="rect">
            <a:avLst/>
          </a:prstGeom>
          <a:noFill/>
        </p:spPr>
        <p:txBody>
          <a:bodyPr wrap="square" rtlCol="0">
            <a:spAutoFit/>
          </a:bodyPr>
          <a:lstStyle/>
          <a:p>
            <a:pPr algn="ctr"/>
            <a:r>
              <a:rPr lang="en-US" sz="2400" dirty="0"/>
              <a:t>surplus</a:t>
            </a:r>
          </a:p>
        </p:txBody>
      </p:sp>
      <p:sp>
        <p:nvSpPr>
          <p:cNvPr id="30" name="TextBox 29"/>
          <p:cNvSpPr txBox="1"/>
          <p:nvPr/>
        </p:nvSpPr>
        <p:spPr>
          <a:xfrm rot="5400000">
            <a:off x="7890730" y="4556222"/>
            <a:ext cx="2337916" cy="369332"/>
          </a:xfrm>
          <a:prstGeom prst="rect">
            <a:avLst/>
          </a:prstGeom>
          <a:noFill/>
        </p:spPr>
        <p:txBody>
          <a:bodyPr wrap="square" rtlCol="0">
            <a:spAutoFit/>
          </a:bodyPr>
          <a:lstStyle/>
          <a:p>
            <a:r>
              <a:rPr lang="en-US" dirty="0"/>
              <a:t>necessary product</a:t>
            </a:r>
          </a:p>
        </p:txBody>
      </p:sp>
      <p:sp>
        <p:nvSpPr>
          <p:cNvPr id="31" name="Left Brace 30">
            <a:extLst>
              <a:ext uri="{FF2B5EF4-FFF2-40B4-BE49-F238E27FC236}">
                <a16:creationId xmlns:a16="http://schemas.microsoft.com/office/drawing/2014/main" id="{4DF40F9D-A714-A44A-8826-DB7EE85F4D1B}"/>
              </a:ext>
            </a:extLst>
          </p:cNvPr>
          <p:cNvSpPr/>
          <p:nvPr/>
        </p:nvSpPr>
        <p:spPr>
          <a:xfrm>
            <a:off x="462072" y="2786803"/>
            <a:ext cx="397900" cy="259722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C16F392B-7CF7-B242-BD73-1C48804C51E6}"/>
              </a:ext>
            </a:extLst>
          </p:cNvPr>
          <p:cNvSpPr txBox="1"/>
          <p:nvPr/>
        </p:nvSpPr>
        <p:spPr>
          <a:xfrm rot="16200000">
            <a:off x="-1166917" y="3938629"/>
            <a:ext cx="2796314" cy="461665"/>
          </a:xfrm>
          <a:prstGeom prst="rect">
            <a:avLst/>
          </a:prstGeom>
          <a:noFill/>
        </p:spPr>
        <p:txBody>
          <a:bodyPr wrap="square" rtlCol="0">
            <a:spAutoFit/>
          </a:bodyPr>
          <a:lstStyle/>
          <a:p>
            <a:pPr algn="ctr"/>
            <a:r>
              <a:rPr lang="en-US" sz="2000" dirty="0"/>
              <a:t>Necessary</a:t>
            </a:r>
            <a:r>
              <a:rPr lang="en-US" sz="2400" dirty="0"/>
              <a:t> </a:t>
            </a:r>
            <a:r>
              <a:rPr lang="en-US" sz="2000" dirty="0"/>
              <a:t>Product</a:t>
            </a:r>
          </a:p>
        </p:txBody>
      </p:sp>
      <p:sp>
        <p:nvSpPr>
          <p:cNvPr id="23" name="Rectangle 22">
            <a:extLst>
              <a:ext uri="{FF2B5EF4-FFF2-40B4-BE49-F238E27FC236}">
                <a16:creationId xmlns:a16="http://schemas.microsoft.com/office/drawing/2014/main" id="{FA67E7B5-240B-1A44-93DD-02E3CDBBF69A}"/>
              </a:ext>
            </a:extLst>
          </p:cNvPr>
          <p:cNvSpPr/>
          <p:nvPr/>
        </p:nvSpPr>
        <p:spPr>
          <a:xfrm>
            <a:off x="2957920" y="2729928"/>
            <a:ext cx="1478584" cy="46166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48C5B06-56D6-E747-BA9D-7F4CB97138EC}"/>
              </a:ext>
            </a:extLst>
          </p:cNvPr>
          <p:cNvSpPr/>
          <p:nvPr/>
        </p:nvSpPr>
        <p:spPr>
          <a:xfrm>
            <a:off x="4910409" y="2727760"/>
            <a:ext cx="1478584" cy="46166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C4DA8A27-BFB4-124B-9355-10FDBBF9F2AF}"/>
              </a:ext>
            </a:extLst>
          </p:cNvPr>
          <p:cNvSpPr/>
          <p:nvPr/>
        </p:nvSpPr>
        <p:spPr>
          <a:xfrm>
            <a:off x="6923874" y="2749778"/>
            <a:ext cx="1478584" cy="82215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9F35EC7A-9801-364A-9666-8D5578A6D0A3}"/>
              </a:ext>
            </a:extLst>
          </p:cNvPr>
          <p:cNvSpPr txBox="1"/>
          <p:nvPr/>
        </p:nvSpPr>
        <p:spPr>
          <a:xfrm>
            <a:off x="3177462" y="5505666"/>
            <a:ext cx="1045105" cy="646331"/>
          </a:xfrm>
          <a:prstGeom prst="rect">
            <a:avLst/>
          </a:prstGeom>
          <a:noFill/>
        </p:spPr>
        <p:txBody>
          <a:bodyPr wrap="square" rtlCol="0">
            <a:spAutoFit/>
          </a:bodyPr>
          <a:lstStyle/>
          <a:p>
            <a:pPr algn="ctr"/>
            <a:r>
              <a:rPr lang="en-US" dirty="0"/>
              <a:t>from labor</a:t>
            </a:r>
          </a:p>
        </p:txBody>
      </p:sp>
      <p:sp>
        <p:nvSpPr>
          <p:cNvPr id="45" name="TextBox 44">
            <a:extLst>
              <a:ext uri="{FF2B5EF4-FFF2-40B4-BE49-F238E27FC236}">
                <a16:creationId xmlns:a16="http://schemas.microsoft.com/office/drawing/2014/main" id="{D7B43195-1782-254D-BFD0-D1C70DB92817}"/>
              </a:ext>
            </a:extLst>
          </p:cNvPr>
          <p:cNvSpPr txBox="1"/>
          <p:nvPr/>
        </p:nvSpPr>
        <p:spPr>
          <a:xfrm>
            <a:off x="5086987" y="5505666"/>
            <a:ext cx="1125428" cy="646331"/>
          </a:xfrm>
          <a:prstGeom prst="rect">
            <a:avLst/>
          </a:prstGeom>
          <a:noFill/>
        </p:spPr>
        <p:txBody>
          <a:bodyPr wrap="square" rtlCol="0">
            <a:spAutoFit/>
          </a:bodyPr>
          <a:lstStyle/>
          <a:p>
            <a:pPr algn="ctr"/>
            <a:r>
              <a:rPr lang="en-US" dirty="0"/>
              <a:t>from materials</a:t>
            </a:r>
          </a:p>
        </p:txBody>
      </p:sp>
      <p:sp>
        <p:nvSpPr>
          <p:cNvPr id="46" name="TextBox 45">
            <a:extLst>
              <a:ext uri="{FF2B5EF4-FFF2-40B4-BE49-F238E27FC236}">
                <a16:creationId xmlns:a16="http://schemas.microsoft.com/office/drawing/2014/main" id="{7E6ECC27-959A-5A48-96F1-7BF7EA38584E}"/>
              </a:ext>
            </a:extLst>
          </p:cNvPr>
          <p:cNvSpPr txBox="1"/>
          <p:nvPr/>
        </p:nvSpPr>
        <p:spPr>
          <a:xfrm>
            <a:off x="7215711" y="5505666"/>
            <a:ext cx="894909" cy="646331"/>
          </a:xfrm>
          <a:prstGeom prst="rect">
            <a:avLst/>
          </a:prstGeom>
          <a:noFill/>
        </p:spPr>
        <p:txBody>
          <a:bodyPr wrap="square" rtlCol="0">
            <a:spAutoFit/>
          </a:bodyPr>
          <a:lstStyle/>
          <a:p>
            <a:pPr algn="ctr"/>
            <a:r>
              <a:rPr lang="en-US" dirty="0"/>
              <a:t>from both</a:t>
            </a:r>
          </a:p>
        </p:txBody>
      </p:sp>
    </p:spTree>
    <p:extLst>
      <p:ext uri="{BB962C8B-B14F-4D97-AF65-F5344CB8AC3E}">
        <p14:creationId xmlns:p14="http://schemas.microsoft.com/office/powerpoint/2010/main" val="5104731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cros21">
  <a:themeElements>
    <a:clrScheme name="Summer">
      <a:dk1>
        <a:sysClr val="windowText" lastClr="000000"/>
      </a:dk1>
      <a:lt1>
        <a:sysClr val="window" lastClr="FFFFFF"/>
      </a:lt1>
      <a:dk2>
        <a:srgbClr val="D16207"/>
      </a:dk2>
      <a:lt2>
        <a:srgbClr val="F0B31E"/>
      </a:lt2>
      <a:accent1>
        <a:srgbClr val="51A6C2"/>
      </a:accent1>
      <a:accent2>
        <a:srgbClr val="51C2A9"/>
      </a:accent2>
      <a:accent3>
        <a:srgbClr val="7EC251"/>
      </a:accent3>
      <a:accent4>
        <a:srgbClr val="E1DC53"/>
      </a:accent4>
      <a:accent5>
        <a:srgbClr val="B54721"/>
      </a:accent5>
      <a:accent6>
        <a:srgbClr val="A16BB1"/>
      </a:accent6>
      <a:hlink>
        <a:srgbClr val="A40A06"/>
      </a:hlink>
      <a:folHlink>
        <a:srgbClr val="837F16"/>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macros21" id="{7A80F4B9-9C37-3C4E-A670-F43282433F0A}" vid="{58967508-7787-8949-8F57-D0DBEA62F665}"/>
    </a:ext>
  </a:extLst>
</a:theme>
</file>

<file path=docProps/app.xml><?xml version="1.0" encoding="utf-8"?>
<Properties xmlns="http://schemas.openxmlformats.org/officeDocument/2006/extended-properties" xmlns:vt="http://schemas.openxmlformats.org/officeDocument/2006/docPropsVTypes">
  <Template>macros21</Template>
  <TotalTime>10953</TotalTime>
  <Words>560</Words>
  <Application>Microsoft Macintosh PowerPoint</Application>
  <PresentationFormat>On-screen Show (4:3)</PresentationFormat>
  <Paragraphs>190</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Franklin Gothic Medium</vt:lpstr>
      <vt:lpstr>Wingdings</vt:lpstr>
      <vt:lpstr>Wingdings 2</vt:lpstr>
      <vt:lpstr>macros21</vt:lpstr>
      <vt:lpstr>Economic Well-being</vt:lpstr>
      <vt:lpstr>How do you know when an Economy is growing?  Can everyone’s incomes grow at the same time? </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ECONOMIC GROWTH</vt:lpstr>
      <vt:lpstr>Where does Surplus Come From?</vt:lpstr>
      <vt:lpstr>Whence Surplus?</vt:lpstr>
      <vt:lpstr>Whence Surplus?</vt:lpstr>
      <vt:lpstr>Whence Surplus?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Well-being</dc:title>
  <dc:creator>Alexandria Eisenbarth</dc:creator>
  <cp:lastModifiedBy>Alexandria Eisenbarth</cp:lastModifiedBy>
  <cp:revision>16</cp:revision>
  <dcterms:created xsi:type="dcterms:W3CDTF">2021-02-20T23:51:15Z</dcterms:created>
  <dcterms:modified xsi:type="dcterms:W3CDTF">2021-03-02T18:03:32Z</dcterms:modified>
</cp:coreProperties>
</file>