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6"/>
  </p:notesMasterIdLst>
  <p:sldIdLst>
    <p:sldId id="256" r:id="rId2"/>
    <p:sldId id="261" r:id="rId3"/>
    <p:sldId id="262" r:id="rId4"/>
    <p:sldId id="281" r:id="rId5"/>
    <p:sldId id="280" r:id="rId6"/>
    <p:sldId id="282" r:id="rId7"/>
    <p:sldId id="263" r:id="rId8"/>
    <p:sldId id="284" r:id="rId9"/>
    <p:sldId id="285" r:id="rId10"/>
    <p:sldId id="287" r:id="rId11"/>
    <p:sldId id="286" r:id="rId12"/>
    <p:sldId id="266" r:id="rId13"/>
    <p:sldId id="267" r:id="rId14"/>
    <p:sldId id="290" r:id="rId15"/>
    <p:sldId id="291" r:id="rId16"/>
    <p:sldId id="292" r:id="rId17"/>
    <p:sldId id="293" r:id="rId18"/>
    <p:sldId id="297" r:id="rId19"/>
    <p:sldId id="296" r:id="rId20"/>
    <p:sldId id="295" r:id="rId21"/>
    <p:sldId id="294" r:id="rId22"/>
    <p:sldId id="283" r:id="rId23"/>
    <p:sldId id="288" r:id="rId24"/>
    <p:sldId id="26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7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52B15-F63E-4A7C-8F76-5F4A33CEE9C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95CEED-A1F5-4AD0-A4E7-5E3B2EC79A58}">
      <dgm:prSet/>
      <dgm:spPr/>
      <dgm:t>
        <a:bodyPr/>
        <a:lstStyle/>
        <a:p>
          <a:r>
            <a:rPr lang="en-US" dirty="0"/>
            <a:t>“Economics is the study of the way people organize themselves to sustain life and enhance its quality” (Goodwin, Nelson, and Harris, 2019, 3).</a:t>
          </a:r>
        </a:p>
      </dgm:t>
    </dgm:pt>
    <dgm:pt modelId="{6933FDCF-781E-4E05-A153-65045963C203}" type="parTrans" cxnId="{F05C93A8-9627-407F-89AF-01565F5BADE8}">
      <dgm:prSet/>
      <dgm:spPr/>
      <dgm:t>
        <a:bodyPr/>
        <a:lstStyle/>
        <a:p>
          <a:endParaRPr lang="en-US"/>
        </a:p>
      </dgm:t>
    </dgm:pt>
    <dgm:pt modelId="{7A563148-2C82-403E-B39C-FCF282CF3910}" type="sibTrans" cxnId="{F05C93A8-9627-407F-89AF-01565F5BADE8}">
      <dgm:prSet/>
      <dgm:spPr/>
      <dgm:t>
        <a:bodyPr/>
        <a:lstStyle/>
        <a:p>
          <a:endParaRPr lang="en-US"/>
        </a:p>
      </dgm:t>
    </dgm:pt>
    <dgm:pt modelId="{0873B892-DC5E-4786-B5C7-ACA219975EA3}">
      <dgm:prSet/>
      <dgm:spPr/>
      <dgm:t>
        <a:bodyPr/>
        <a:lstStyle/>
        <a:p>
          <a:r>
            <a:rPr lang="en-US" dirty="0"/>
            <a:t>“Economics is the science which studies human </a:t>
          </a:r>
          <a:r>
            <a:rPr lang="en-US" dirty="0" err="1"/>
            <a:t>behaviour</a:t>
          </a:r>
          <a:r>
            <a:rPr lang="en-US" dirty="0"/>
            <a:t> as a relationship between ends and scarce means which have alternative uses” (Robbins, 1932, 16).</a:t>
          </a:r>
        </a:p>
      </dgm:t>
    </dgm:pt>
    <dgm:pt modelId="{1442B36F-64D1-49F9-A8A6-DF969A9FEBE6}" type="parTrans" cxnId="{7AC89FC2-7B4E-4410-9487-B2A69E4A3072}">
      <dgm:prSet/>
      <dgm:spPr/>
      <dgm:t>
        <a:bodyPr/>
        <a:lstStyle/>
        <a:p>
          <a:endParaRPr lang="en-US"/>
        </a:p>
      </dgm:t>
    </dgm:pt>
    <dgm:pt modelId="{FBF716AF-A02C-4329-A32C-FC024200CE98}" type="sibTrans" cxnId="{7AC89FC2-7B4E-4410-9487-B2A69E4A3072}">
      <dgm:prSet/>
      <dgm:spPr/>
      <dgm:t>
        <a:bodyPr/>
        <a:lstStyle/>
        <a:p>
          <a:endParaRPr lang="en-US"/>
        </a:p>
      </dgm:t>
    </dgm:pt>
    <dgm:pt modelId="{A02B0E45-A855-A745-8B50-61537ACAEB04}" type="pres">
      <dgm:prSet presAssocID="{B9C52B15-F63E-4A7C-8F76-5F4A33CEE9CF}" presName="linear" presStyleCnt="0">
        <dgm:presLayoutVars>
          <dgm:animLvl val="lvl"/>
          <dgm:resizeHandles val="exact"/>
        </dgm:presLayoutVars>
      </dgm:prSet>
      <dgm:spPr/>
    </dgm:pt>
    <dgm:pt modelId="{9D304A05-D379-1E4F-BECF-3D440A4080F9}" type="pres">
      <dgm:prSet presAssocID="{2F95CEED-A1F5-4AD0-A4E7-5E3B2EC79A58}" presName="parentText" presStyleLbl="node1" presStyleIdx="0" presStyleCnt="2" custScaleY="96217" custLinFactY="-407" custLinFactNeighborY="-100000">
        <dgm:presLayoutVars>
          <dgm:chMax val="0"/>
          <dgm:bulletEnabled val="1"/>
        </dgm:presLayoutVars>
      </dgm:prSet>
      <dgm:spPr/>
    </dgm:pt>
    <dgm:pt modelId="{C8CF3E83-1FE9-0D46-B7B8-506484DA0967}" type="pres">
      <dgm:prSet presAssocID="{7A563148-2C82-403E-B39C-FCF282CF3910}" presName="spacer" presStyleCnt="0"/>
      <dgm:spPr/>
    </dgm:pt>
    <dgm:pt modelId="{801F309A-CD5F-E24F-917B-020738F7C055}" type="pres">
      <dgm:prSet presAssocID="{0873B892-DC5E-4786-B5C7-ACA219975EA3}" presName="parentText" presStyleLbl="node1" presStyleIdx="1" presStyleCnt="2" custLinFactY="1045" custLinFactNeighborY="100000">
        <dgm:presLayoutVars>
          <dgm:chMax val="0"/>
          <dgm:bulletEnabled val="1"/>
        </dgm:presLayoutVars>
      </dgm:prSet>
      <dgm:spPr/>
    </dgm:pt>
  </dgm:ptLst>
  <dgm:cxnLst>
    <dgm:cxn modelId="{EDB36807-54F9-D24D-B714-3B05BB9B9EEE}" type="presOf" srcId="{0873B892-DC5E-4786-B5C7-ACA219975EA3}" destId="{801F309A-CD5F-E24F-917B-020738F7C055}" srcOrd="0" destOrd="0" presId="urn:microsoft.com/office/officeart/2005/8/layout/vList2"/>
    <dgm:cxn modelId="{8F366E67-4250-E34F-AA49-E8AB2AE056DF}" type="presOf" srcId="{2F95CEED-A1F5-4AD0-A4E7-5E3B2EC79A58}" destId="{9D304A05-D379-1E4F-BECF-3D440A4080F9}" srcOrd="0" destOrd="0" presId="urn:microsoft.com/office/officeart/2005/8/layout/vList2"/>
    <dgm:cxn modelId="{201CA297-52AA-D643-8202-16E654356DC8}" type="presOf" srcId="{B9C52B15-F63E-4A7C-8F76-5F4A33CEE9CF}" destId="{A02B0E45-A855-A745-8B50-61537ACAEB04}" srcOrd="0" destOrd="0" presId="urn:microsoft.com/office/officeart/2005/8/layout/vList2"/>
    <dgm:cxn modelId="{F05C93A8-9627-407F-89AF-01565F5BADE8}" srcId="{B9C52B15-F63E-4A7C-8F76-5F4A33CEE9CF}" destId="{2F95CEED-A1F5-4AD0-A4E7-5E3B2EC79A58}" srcOrd="0" destOrd="0" parTransId="{6933FDCF-781E-4E05-A153-65045963C203}" sibTransId="{7A563148-2C82-403E-B39C-FCF282CF3910}"/>
    <dgm:cxn modelId="{7AC89FC2-7B4E-4410-9487-B2A69E4A3072}" srcId="{B9C52B15-F63E-4A7C-8F76-5F4A33CEE9CF}" destId="{0873B892-DC5E-4786-B5C7-ACA219975EA3}" srcOrd="1" destOrd="0" parTransId="{1442B36F-64D1-49F9-A8A6-DF969A9FEBE6}" sibTransId="{FBF716AF-A02C-4329-A32C-FC024200CE98}"/>
    <dgm:cxn modelId="{B5EE3485-C892-DC4F-BB2C-822EEC47C379}" type="presParOf" srcId="{A02B0E45-A855-A745-8B50-61537ACAEB04}" destId="{9D304A05-D379-1E4F-BECF-3D440A4080F9}" srcOrd="0" destOrd="0" presId="urn:microsoft.com/office/officeart/2005/8/layout/vList2"/>
    <dgm:cxn modelId="{7C6BBF27-7C2C-B94D-8298-F1E0B0DD216D}" type="presParOf" srcId="{A02B0E45-A855-A745-8B50-61537ACAEB04}" destId="{C8CF3E83-1FE9-0D46-B7B8-506484DA0967}" srcOrd="1" destOrd="0" presId="urn:microsoft.com/office/officeart/2005/8/layout/vList2"/>
    <dgm:cxn modelId="{31C4C4EC-2BFE-DA49-A51A-85A12B468BEF}" type="presParOf" srcId="{A02B0E45-A855-A745-8B50-61537ACAEB04}" destId="{801F309A-CD5F-E24F-917B-020738F7C05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F050CE-E451-44D4-A816-078C7B567EE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2B15C45-1699-4FD8-A739-3E60E9E45D6F}">
      <dgm:prSet/>
      <dgm:spPr/>
      <dgm:t>
        <a:bodyPr/>
        <a:lstStyle/>
        <a:p>
          <a:pPr>
            <a:defRPr cap="all"/>
          </a:pPr>
          <a:r>
            <a:rPr lang="en-US"/>
            <a:t>Scarce</a:t>
          </a:r>
        </a:p>
      </dgm:t>
    </dgm:pt>
    <dgm:pt modelId="{46694B12-6058-429B-BDA7-96D6EC184CC9}" type="parTrans" cxnId="{0E406CB6-2364-41CC-B300-4798337AB64E}">
      <dgm:prSet/>
      <dgm:spPr/>
      <dgm:t>
        <a:bodyPr/>
        <a:lstStyle/>
        <a:p>
          <a:endParaRPr lang="en-US"/>
        </a:p>
      </dgm:t>
    </dgm:pt>
    <dgm:pt modelId="{04CCD27F-3513-4241-AAEE-4EA31AEA6E8B}" type="sibTrans" cxnId="{0E406CB6-2364-41CC-B300-4798337AB64E}">
      <dgm:prSet/>
      <dgm:spPr/>
      <dgm:t>
        <a:bodyPr/>
        <a:lstStyle/>
        <a:p>
          <a:endParaRPr lang="en-US"/>
        </a:p>
      </dgm:t>
    </dgm:pt>
    <dgm:pt modelId="{1C85BE43-4C2F-4300-8793-8F1A443008D3}">
      <dgm:prSet/>
      <dgm:spPr/>
      <dgm:t>
        <a:bodyPr/>
        <a:lstStyle/>
        <a:p>
          <a:pPr>
            <a:defRPr cap="all"/>
          </a:pPr>
          <a:r>
            <a:rPr lang="en-US"/>
            <a:t>Finite</a:t>
          </a:r>
        </a:p>
      </dgm:t>
    </dgm:pt>
    <dgm:pt modelId="{48F18643-2EA2-41E9-82FB-A6F913CC6383}" type="parTrans" cxnId="{8A80C331-BDA0-4F3D-8D1B-0E1D9CF1A24C}">
      <dgm:prSet/>
      <dgm:spPr/>
      <dgm:t>
        <a:bodyPr/>
        <a:lstStyle/>
        <a:p>
          <a:endParaRPr lang="en-US"/>
        </a:p>
      </dgm:t>
    </dgm:pt>
    <dgm:pt modelId="{3B841596-EA2A-4356-AA3A-9A50B01BF219}" type="sibTrans" cxnId="{8A80C331-BDA0-4F3D-8D1B-0E1D9CF1A24C}">
      <dgm:prSet/>
      <dgm:spPr/>
      <dgm:t>
        <a:bodyPr/>
        <a:lstStyle/>
        <a:p>
          <a:endParaRPr lang="en-US"/>
        </a:p>
      </dgm:t>
    </dgm:pt>
    <dgm:pt modelId="{DF7A3C74-9ABC-4E4E-8316-9CACF1C302F8}">
      <dgm:prSet/>
      <dgm:spPr/>
      <dgm:t>
        <a:bodyPr/>
        <a:lstStyle/>
        <a:p>
          <a:pPr>
            <a:defRPr cap="all"/>
          </a:pPr>
          <a:r>
            <a:rPr lang="en-US"/>
            <a:t>Efficient</a:t>
          </a:r>
        </a:p>
      </dgm:t>
    </dgm:pt>
    <dgm:pt modelId="{27FCFBE2-022D-40E2-B888-A79CA6D8706A}" type="parTrans" cxnId="{71D311B6-40A5-4D6B-9E0D-CD420692E459}">
      <dgm:prSet/>
      <dgm:spPr/>
      <dgm:t>
        <a:bodyPr/>
        <a:lstStyle/>
        <a:p>
          <a:endParaRPr lang="en-US"/>
        </a:p>
      </dgm:t>
    </dgm:pt>
    <dgm:pt modelId="{B1BD2D4E-0EEE-42DC-97BA-C82AD97E33D1}" type="sibTrans" cxnId="{71D311B6-40A5-4D6B-9E0D-CD420692E459}">
      <dgm:prSet/>
      <dgm:spPr/>
      <dgm:t>
        <a:bodyPr/>
        <a:lstStyle/>
        <a:p>
          <a:endParaRPr lang="en-US"/>
        </a:p>
      </dgm:t>
    </dgm:pt>
    <dgm:pt modelId="{417A4F10-D08B-49C3-B52F-1F17DE5ECB34}">
      <dgm:prSet/>
      <dgm:spPr/>
      <dgm:t>
        <a:bodyPr/>
        <a:lstStyle/>
        <a:p>
          <a:pPr>
            <a:defRPr cap="all"/>
          </a:pPr>
          <a:r>
            <a:rPr lang="en-US"/>
            <a:t>Attainable</a:t>
          </a:r>
        </a:p>
      </dgm:t>
    </dgm:pt>
    <dgm:pt modelId="{26634CCF-2593-4C0D-A06D-FD540C546BEF}" type="parTrans" cxnId="{7AD97812-087C-40A3-AEB9-C57B499CDB29}">
      <dgm:prSet/>
      <dgm:spPr/>
      <dgm:t>
        <a:bodyPr/>
        <a:lstStyle/>
        <a:p>
          <a:endParaRPr lang="en-US"/>
        </a:p>
      </dgm:t>
    </dgm:pt>
    <dgm:pt modelId="{E390DBCA-9518-4CCC-B296-19B4F8BCD3F0}" type="sibTrans" cxnId="{7AD97812-087C-40A3-AEB9-C57B499CDB29}">
      <dgm:prSet/>
      <dgm:spPr/>
      <dgm:t>
        <a:bodyPr/>
        <a:lstStyle/>
        <a:p>
          <a:endParaRPr lang="en-US"/>
        </a:p>
      </dgm:t>
    </dgm:pt>
    <dgm:pt modelId="{838595D4-F837-430F-A7FD-BFDCBFFA8BB1}" type="pres">
      <dgm:prSet presAssocID="{36F050CE-E451-44D4-A816-078C7B567EE9}" presName="root" presStyleCnt="0">
        <dgm:presLayoutVars>
          <dgm:dir/>
          <dgm:resizeHandles val="exact"/>
        </dgm:presLayoutVars>
      </dgm:prSet>
      <dgm:spPr/>
    </dgm:pt>
    <dgm:pt modelId="{6FDB61DA-1747-47BE-84F6-4E1B568E87A5}" type="pres">
      <dgm:prSet presAssocID="{42B15C45-1699-4FD8-A739-3E60E9E45D6F}" presName="compNode" presStyleCnt="0"/>
      <dgm:spPr/>
    </dgm:pt>
    <dgm:pt modelId="{36ABC12D-86E5-49F9-B43E-2C78937BF71D}" type="pres">
      <dgm:prSet presAssocID="{42B15C45-1699-4FD8-A739-3E60E9E45D6F}" presName="iconBgRect" presStyleLbl="bgShp" presStyleIdx="0" presStyleCnt="4"/>
      <dgm:spPr/>
    </dgm:pt>
    <dgm:pt modelId="{4447111C-24BB-4753-AD78-E0EE69A14830}" type="pres">
      <dgm:prSet presAssocID="{42B15C45-1699-4FD8-A739-3E60E9E45D6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ty battery with solid fill"/>
        </a:ext>
      </dgm:extLst>
    </dgm:pt>
    <dgm:pt modelId="{6CB5D713-F7AF-4853-AFBA-EE793FEC4F96}" type="pres">
      <dgm:prSet presAssocID="{42B15C45-1699-4FD8-A739-3E60E9E45D6F}" presName="spaceRect" presStyleCnt="0"/>
      <dgm:spPr/>
    </dgm:pt>
    <dgm:pt modelId="{33D4D4AB-0A1A-4374-9344-4A979563FB23}" type="pres">
      <dgm:prSet presAssocID="{42B15C45-1699-4FD8-A739-3E60E9E45D6F}" presName="textRect" presStyleLbl="revTx" presStyleIdx="0" presStyleCnt="4">
        <dgm:presLayoutVars>
          <dgm:chMax val="1"/>
          <dgm:chPref val="1"/>
        </dgm:presLayoutVars>
      </dgm:prSet>
      <dgm:spPr/>
    </dgm:pt>
    <dgm:pt modelId="{6D9D1063-F573-4447-8D30-F13A9C3D9206}" type="pres">
      <dgm:prSet presAssocID="{04CCD27F-3513-4241-AAEE-4EA31AEA6E8B}" presName="sibTrans" presStyleCnt="0"/>
      <dgm:spPr/>
    </dgm:pt>
    <dgm:pt modelId="{D420DD5A-9C30-4C36-AFD4-AC68A7FDCB1A}" type="pres">
      <dgm:prSet presAssocID="{1C85BE43-4C2F-4300-8793-8F1A443008D3}" presName="compNode" presStyleCnt="0"/>
      <dgm:spPr/>
    </dgm:pt>
    <dgm:pt modelId="{E222D8FF-9314-4A45-A82A-C693089A3A3D}" type="pres">
      <dgm:prSet presAssocID="{1C85BE43-4C2F-4300-8793-8F1A443008D3}" presName="iconBgRect" presStyleLbl="bgShp" presStyleIdx="1" presStyleCnt="4"/>
      <dgm:spPr/>
    </dgm:pt>
    <dgm:pt modelId="{ECB68FD9-055E-4EA0-B646-D9DCEDDB02F1}" type="pres">
      <dgm:prSet presAssocID="{1C85BE43-4C2F-4300-8793-8F1A443008D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bacus with solid fill"/>
        </a:ext>
      </dgm:extLst>
    </dgm:pt>
    <dgm:pt modelId="{4860DED1-516A-4BD9-9D64-79BA96EBE3E1}" type="pres">
      <dgm:prSet presAssocID="{1C85BE43-4C2F-4300-8793-8F1A443008D3}" presName="spaceRect" presStyleCnt="0"/>
      <dgm:spPr/>
    </dgm:pt>
    <dgm:pt modelId="{8586EF2D-253E-4081-A144-698F3C4B632F}" type="pres">
      <dgm:prSet presAssocID="{1C85BE43-4C2F-4300-8793-8F1A443008D3}" presName="textRect" presStyleLbl="revTx" presStyleIdx="1" presStyleCnt="4">
        <dgm:presLayoutVars>
          <dgm:chMax val="1"/>
          <dgm:chPref val="1"/>
        </dgm:presLayoutVars>
      </dgm:prSet>
      <dgm:spPr/>
    </dgm:pt>
    <dgm:pt modelId="{8F22B3B9-12EE-4EAC-9221-589EDCFCED1E}" type="pres">
      <dgm:prSet presAssocID="{3B841596-EA2A-4356-AA3A-9A50B01BF219}" presName="sibTrans" presStyleCnt="0"/>
      <dgm:spPr/>
    </dgm:pt>
    <dgm:pt modelId="{80D0C91D-D030-450D-98FF-AB59E6C7E46D}" type="pres">
      <dgm:prSet presAssocID="{DF7A3C74-9ABC-4E4E-8316-9CACF1C302F8}" presName="compNode" presStyleCnt="0"/>
      <dgm:spPr/>
    </dgm:pt>
    <dgm:pt modelId="{F07832A2-9ACF-4E73-89CB-F6A275E6D5DE}" type="pres">
      <dgm:prSet presAssocID="{DF7A3C74-9ABC-4E4E-8316-9CACF1C302F8}" presName="iconBgRect" presStyleLbl="bgShp" presStyleIdx="2" presStyleCnt="4"/>
      <dgm:spPr/>
    </dgm:pt>
    <dgm:pt modelId="{3FAA8077-0793-4DD8-803A-F2D446D2B6F5}" type="pres">
      <dgm:prSet presAssocID="{DF7A3C74-9ABC-4E4E-8316-9CACF1C302F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85D8FA02-9CDF-4843-93A8-6F8756837709}" type="pres">
      <dgm:prSet presAssocID="{DF7A3C74-9ABC-4E4E-8316-9CACF1C302F8}" presName="spaceRect" presStyleCnt="0"/>
      <dgm:spPr/>
    </dgm:pt>
    <dgm:pt modelId="{96C7EFE6-A61E-4747-937C-230237AB47D9}" type="pres">
      <dgm:prSet presAssocID="{DF7A3C74-9ABC-4E4E-8316-9CACF1C302F8}" presName="textRect" presStyleLbl="revTx" presStyleIdx="2" presStyleCnt="4">
        <dgm:presLayoutVars>
          <dgm:chMax val="1"/>
          <dgm:chPref val="1"/>
        </dgm:presLayoutVars>
      </dgm:prSet>
      <dgm:spPr/>
    </dgm:pt>
    <dgm:pt modelId="{436380DF-42DC-4F1E-9B68-EBBF08CDC7F9}" type="pres">
      <dgm:prSet presAssocID="{B1BD2D4E-0EEE-42DC-97BA-C82AD97E33D1}" presName="sibTrans" presStyleCnt="0"/>
      <dgm:spPr/>
    </dgm:pt>
    <dgm:pt modelId="{A5A9EB7E-A4FA-4722-9852-3AFBBF27DDA8}" type="pres">
      <dgm:prSet presAssocID="{417A4F10-D08B-49C3-B52F-1F17DE5ECB34}" presName="compNode" presStyleCnt="0"/>
      <dgm:spPr/>
    </dgm:pt>
    <dgm:pt modelId="{605D47EF-1B51-4196-ABCF-B4970E74F423}" type="pres">
      <dgm:prSet presAssocID="{417A4F10-D08B-49C3-B52F-1F17DE5ECB34}" presName="iconBgRect" presStyleLbl="bgShp" presStyleIdx="3" presStyleCnt="4"/>
      <dgm:spPr/>
    </dgm:pt>
    <dgm:pt modelId="{E31E8EBC-8F4B-4123-AACA-DC827692BD9A}" type="pres">
      <dgm:prSet presAssocID="{417A4F10-D08B-49C3-B52F-1F17DE5ECB3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31755992-4A4A-4F9F-81C0-D066BFB7D759}" type="pres">
      <dgm:prSet presAssocID="{417A4F10-D08B-49C3-B52F-1F17DE5ECB34}" presName="spaceRect" presStyleCnt="0"/>
      <dgm:spPr/>
    </dgm:pt>
    <dgm:pt modelId="{4A93314B-7FC7-4C4F-9D01-371A8DBFD053}" type="pres">
      <dgm:prSet presAssocID="{417A4F10-D08B-49C3-B52F-1F17DE5ECB3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AD97812-087C-40A3-AEB9-C57B499CDB29}" srcId="{36F050CE-E451-44D4-A816-078C7B567EE9}" destId="{417A4F10-D08B-49C3-B52F-1F17DE5ECB34}" srcOrd="3" destOrd="0" parTransId="{26634CCF-2593-4C0D-A06D-FD540C546BEF}" sibTransId="{E390DBCA-9518-4CCC-B296-19B4F8BCD3F0}"/>
    <dgm:cxn modelId="{768A2E2B-CCDE-4FA7-BF7B-528ED85FCFBC}" type="presOf" srcId="{1C85BE43-4C2F-4300-8793-8F1A443008D3}" destId="{8586EF2D-253E-4081-A144-698F3C4B632F}" srcOrd="0" destOrd="0" presId="urn:microsoft.com/office/officeart/2018/5/layout/IconCircleLabelList"/>
    <dgm:cxn modelId="{8A80C331-BDA0-4F3D-8D1B-0E1D9CF1A24C}" srcId="{36F050CE-E451-44D4-A816-078C7B567EE9}" destId="{1C85BE43-4C2F-4300-8793-8F1A443008D3}" srcOrd="1" destOrd="0" parTransId="{48F18643-2EA2-41E9-82FB-A6F913CC6383}" sibTransId="{3B841596-EA2A-4356-AA3A-9A50B01BF219}"/>
    <dgm:cxn modelId="{1C201B63-5098-488B-A8CA-14523C2C1FEB}" type="presOf" srcId="{36F050CE-E451-44D4-A816-078C7B567EE9}" destId="{838595D4-F837-430F-A7FD-BFDCBFFA8BB1}" srcOrd="0" destOrd="0" presId="urn:microsoft.com/office/officeart/2018/5/layout/IconCircleLabelList"/>
    <dgm:cxn modelId="{871A0E98-8992-4E98-9E3A-540ED8E1F7B7}" type="presOf" srcId="{42B15C45-1699-4FD8-A739-3E60E9E45D6F}" destId="{33D4D4AB-0A1A-4374-9344-4A979563FB23}" srcOrd="0" destOrd="0" presId="urn:microsoft.com/office/officeart/2018/5/layout/IconCircleLabelList"/>
    <dgm:cxn modelId="{18C49EA2-DA79-4738-B692-F09EB8B7936A}" type="presOf" srcId="{DF7A3C74-9ABC-4E4E-8316-9CACF1C302F8}" destId="{96C7EFE6-A61E-4747-937C-230237AB47D9}" srcOrd="0" destOrd="0" presId="urn:microsoft.com/office/officeart/2018/5/layout/IconCircleLabelList"/>
    <dgm:cxn modelId="{71D311B6-40A5-4D6B-9E0D-CD420692E459}" srcId="{36F050CE-E451-44D4-A816-078C7B567EE9}" destId="{DF7A3C74-9ABC-4E4E-8316-9CACF1C302F8}" srcOrd="2" destOrd="0" parTransId="{27FCFBE2-022D-40E2-B888-A79CA6D8706A}" sibTransId="{B1BD2D4E-0EEE-42DC-97BA-C82AD97E33D1}"/>
    <dgm:cxn modelId="{0E406CB6-2364-41CC-B300-4798337AB64E}" srcId="{36F050CE-E451-44D4-A816-078C7B567EE9}" destId="{42B15C45-1699-4FD8-A739-3E60E9E45D6F}" srcOrd="0" destOrd="0" parTransId="{46694B12-6058-429B-BDA7-96D6EC184CC9}" sibTransId="{04CCD27F-3513-4241-AAEE-4EA31AEA6E8B}"/>
    <dgm:cxn modelId="{E90BDAE3-4DE5-41BD-BE5A-96478E09030D}" type="presOf" srcId="{417A4F10-D08B-49C3-B52F-1F17DE5ECB34}" destId="{4A93314B-7FC7-4C4F-9D01-371A8DBFD053}" srcOrd="0" destOrd="0" presId="urn:microsoft.com/office/officeart/2018/5/layout/IconCircleLabelList"/>
    <dgm:cxn modelId="{58D2164A-35A0-41A0-AEA2-189D3DC44528}" type="presParOf" srcId="{838595D4-F837-430F-A7FD-BFDCBFFA8BB1}" destId="{6FDB61DA-1747-47BE-84F6-4E1B568E87A5}" srcOrd="0" destOrd="0" presId="urn:microsoft.com/office/officeart/2018/5/layout/IconCircleLabelList"/>
    <dgm:cxn modelId="{FACAC91F-FF77-43BF-8BC5-0CC1319E8AF9}" type="presParOf" srcId="{6FDB61DA-1747-47BE-84F6-4E1B568E87A5}" destId="{36ABC12D-86E5-49F9-B43E-2C78937BF71D}" srcOrd="0" destOrd="0" presId="urn:microsoft.com/office/officeart/2018/5/layout/IconCircleLabelList"/>
    <dgm:cxn modelId="{708EA2C6-85DB-43BD-A2E9-5D4FA1B96621}" type="presParOf" srcId="{6FDB61DA-1747-47BE-84F6-4E1B568E87A5}" destId="{4447111C-24BB-4753-AD78-E0EE69A14830}" srcOrd="1" destOrd="0" presId="urn:microsoft.com/office/officeart/2018/5/layout/IconCircleLabelList"/>
    <dgm:cxn modelId="{C0871A9D-F8D1-4723-BE14-9D518229C0D4}" type="presParOf" srcId="{6FDB61DA-1747-47BE-84F6-4E1B568E87A5}" destId="{6CB5D713-F7AF-4853-AFBA-EE793FEC4F96}" srcOrd="2" destOrd="0" presId="urn:microsoft.com/office/officeart/2018/5/layout/IconCircleLabelList"/>
    <dgm:cxn modelId="{D958F5A5-A114-41B8-8120-62700291B1A3}" type="presParOf" srcId="{6FDB61DA-1747-47BE-84F6-4E1B568E87A5}" destId="{33D4D4AB-0A1A-4374-9344-4A979563FB23}" srcOrd="3" destOrd="0" presId="urn:microsoft.com/office/officeart/2018/5/layout/IconCircleLabelList"/>
    <dgm:cxn modelId="{6B32807D-CB35-4DB0-943E-6D3BC91D2CDC}" type="presParOf" srcId="{838595D4-F837-430F-A7FD-BFDCBFFA8BB1}" destId="{6D9D1063-F573-4447-8D30-F13A9C3D9206}" srcOrd="1" destOrd="0" presId="urn:microsoft.com/office/officeart/2018/5/layout/IconCircleLabelList"/>
    <dgm:cxn modelId="{A39C05A7-FD98-4D75-A3C4-BCAF4E22B9C1}" type="presParOf" srcId="{838595D4-F837-430F-A7FD-BFDCBFFA8BB1}" destId="{D420DD5A-9C30-4C36-AFD4-AC68A7FDCB1A}" srcOrd="2" destOrd="0" presId="urn:microsoft.com/office/officeart/2018/5/layout/IconCircleLabelList"/>
    <dgm:cxn modelId="{5195A69B-090E-4B10-AF09-F52F6496E094}" type="presParOf" srcId="{D420DD5A-9C30-4C36-AFD4-AC68A7FDCB1A}" destId="{E222D8FF-9314-4A45-A82A-C693089A3A3D}" srcOrd="0" destOrd="0" presId="urn:microsoft.com/office/officeart/2018/5/layout/IconCircleLabelList"/>
    <dgm:cxn modelId="{5A2271A9-86A3-4D69-9098-89E0328E1D24}" type="presParOf" srcId="{D420DD5A-9C30-4C36-AFD4-AC68A7FDCB1A}" destId="{ECB68FD9-055E-4EA0-B646-D9DCEDDB02F1}" srcOrd="1" destOrd="0" presId="urn:microsoft.com/office/officeart/2018/5/layout/IconCircleLabelList"/>
    <dgm:cxn modelId="{F582DAC5-D572-4094-92D4-9961CE9C5ACC}" type="presParOf" srcId="{D420DD5A-9C30-4C36-AFD4-AC68A7FDCB1A}" destId="{4860DED1-516A-4BD9-9D64-79BA96EBE3E1}" srcOrd="2" destOrd="0" presId="urn:microsoft.com/office/officeart/2018/5/layout/IconCircleLabelList"/>
    <dgm:cxn modelId="{601AEF52-A8EB-4A8B-950F-51A8D4D504FF}" type="presParOf" srcId="{D420DD5A-9C30-4C36-AFD4-AC68A7FDCB1A}" destId="{8586EF2D-253E-4081-A144-698F3C4B632F}" srcOrd="3" destOrd="0" presId="urn:microsoft.com/office/officeart/2018/5/layout/IconCircleLabelList"/>
    <dgm:cxn modelId="{E22CB2A8-B62E-4BC9-976A-63848D72DEBD}" type="presParOf" srcId="{838595D4-F837-430F-A7FD-BFDCBFFA8BB1}" destId="{8F22B3B9-12EE-4EAC-9221-589EDCFCED1E}" srcOrd="3" destOrd="0" presId="urn:microsoft.com/office/officeart/2018/5/layout/IconCircleLabelList"/>
    <dgm:cxn modelId="{2EAA0DC1-30BA-4A3B-978F-1D7829380C1B}" type="presParOf" srcId="{838595D4-F837-430F-A7FD-BFDCBFFA8BB1}" destId="{80D0C91D-D030-450D-98FF-AB59E6C7E46D}" srcOrd="4" destOrd="0" presId="urn:microsoft.com/office/officeart/2018/5/layout/IconCircleLabelList"/>
    <dgm:cxn modelId="{6B27625B-6A0B-4F36-A48A-ABC547E2532F}" type="presParOf" srcId="{80D0C91D-D030-450D-98FF-AB59E6C7E46D}" destId="{F07832A2-9ACF-4E73-89CB-F6A275E6D5DE}" srcOrd="0" destOrd="0" presId="urn:microsoft.com/office/officeart/2018/5/layout/IconCircleLabelList"/>
    <dgm:cxn modelId="{EDE2D841-FCE9-4017-A65A-92FF5FE1E663}" type="presParOf" srcId="{80D0C91D-D030-450D-98FF-AB59E6C7E46D}" destId="{3FAA8077-0793-4DD8-803A-F2D446D2B6F5}" srcOrd="1" destOrd="0" presId="urn:microsoft.com/office/officeart/2018/5/layout/IconCircleLabelList"/>
    <dgm:cxn modelId="{532A492A-7677-4E43-80D8-8D04D42F7AA2}" type="presParOf" srcId="{80D0C91D-D030-450D-98FF-AB59E6C7E46D}" destId="{85D8FA02-9CDF-4843-93A8-6F8756837709}" srcOrd="2" destOrd="0" presId="urn:microsoft.com/office/officeart/2018/5/layout/IconCircleLabelList"/>
    <dgm:cxn modelId="{A85EAD9E-ECF6-4266-9F26-07C87788A81F}" type="presParOf" srcId="{80D0C91D-D030-450D-98FF-AB59E6C7E46D}" destId="{96C7EFE6-A61E-4747-937C-230237AB47D9}" srcOrd="3" destOrd="0" presId="urn:microsoft.com/office/officeart/2018/5/layout/IconCircleLabelList"/>
    <dgm:cxn modelId="{46DD0FAA-47D3-4005-AD5A-5FB5E3B7D969}" type="presParOf" srcId="{838595D4-F837-430F-A7FD-BFDCBFFA8BB1}" destId="{436380DF-42DC-4F1E-9B68-EBBF08CDC7F9}" srcOrd="5" destOrd="0" presId="urn:microsoft.com/office/officeart/2018/5/layout/IconCircleLabelList"/>
    <dgm:cxn modelId="{EDA0A69E-2109-425A-99CE-D048E002841C}" type="presParOf" srcId="{838595D4-F837-430F-A7FD-BFDCBFFA8BB1}" destId="{A5A9EB7E-A4FA-4722-9852-3AFBBF27DDA8}" srcOrd="6" destOrd="0" presId="urn:microsoft.com/office/officeart/2018/5/layout/IconCircleLabelList"/>
    <dgm:cxn modelId="{C3ADFBF3-BE80-417F-A135-10B859D6A265}" type="presParOf" srcId="{A5A9EB7E-A4FA-4722-9852-3AFBBF27DDA8}" destId="{605D47EF-1B51-4196-ABCF-B4970E74F423}" srcOrd="0" destOrd="0" presId="urn:microsoft.com/office/officeart/2018/5/layout/IconCircleLabelList"/>
    <dgm:cxn modelId="{91846BD5-E555-4539-B682-9A0CEF372724}" type="presParOf" srcId="{A5A9EB7E-A4FA-4722-9852-3AFBBF27DDA8}" destId="{E31E8EBC-8F4B-4123-AACA-DC827692BD9A}" srcOrd="1" destOrd="0" presId="urn:microsoft.com/office/officeart/2018/5/layout/IconCircleLabelList"/>
    <dgm:cxn modelId="{404DB4B4-FB33-47C0-9978-D5B0165BBC97}" type="presParOf" srcId="{A5A9EB7E-A4FA-4722-9852-3AFBBF27DDA8}" destId="{31755992-4A4A-4F9F-81C0-D066BFB7D759}" srcOrd="2" destOrd="0" presId="urn:microsoft.com/office/officeart/2018/5/layout/IconCircleLabelList"/>
    <dgm:cxn modelId="{FECD2652-09CA-4B91-AA64-827F63C46366}" type="presParOf" srcId="{A5A9EB7E-A4FA-4722-9852-3AFBBF27DDA8}" destId="{4A93314B-7FC7-4C4F-9D01-371A8DBFD05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0E5CD5-8D2C-4DE8-BE64-F184BAD5413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92DC207-CD89-4F95-A5F5-2AA1062C2FB9}">
      <dgm:prSet/>
      <dgm:spPr/>
      <dgm:t>
        <a:bodyPr/>
        <a:lstStyle/>
        <a:p>
          <a:r>
            <a:rPr lang="en-US"/>
            <a:t>Scarce – An insufficient quantity available (supplied) to cover all uses (demands) at a particular price level</a:t>
          </a:r>
        </a:p>
      </dgm:t>
    </dgm:pt>
    <dgm:pt modelId="{A2CDCFBD-D125-4CDF-A800-F21D18E40C39}" type="parTrans" cxnId="{24022843-5BE6-463F-8B79-F4D7F7A5F42A}">
      <dgm:prSet/>
      <dgm:spPr/>
      <dgm:t>
        <a:bodyPr/>
        <a:lstStyle/>
        <a:p>
          <a:endParaRPr lang="en-US"/>
        </a:p>
      </dgm:t>
    </dgm:pt>
    <dgm:pt modelId="{7AF25FCD-54E9-4219-8B6F-657C6741C431}" type="sibTrans" cxnId="{24022843-5BE6-463F-8B79-F4D7F7A5F42A}">
      <dgm:prSet/>
      <dgm:spPr/>
      <dgm:t>
        <a:bodyPr/>
        <a:lstStyle/>
        <a:p>
          <a:endParaRPr lang="en-US"/>
        </a:p>
      </dgm:t>
    </dgm:pt>
    <dgm:pt modelId="{45CAA661-7107-44DE-A22A-6EF5CCEAA30C}">
      <dgm:prSet/>
      <dgm:spPr/>
      <dgm:t>
        <a:bodyPr/>
        <a:lstStyle/>
        <a:p>
          <a:r>
            <a:rPr lang="en-US"/>
            <a:t>Finite – Having a relevant, but not necessarily pressing, limit</a:t>
          </a:r>
        </a:p>
      </dgm:t>
    </dgm:pt>
    <dgm:pt modelId="{E6080B17-39EA-4F38-8EFD-E42F9600ED94}" type="parTrans" cxnId="{D83C9452-D618-4C6B-97B8-6DF99E6CA650}">
      <dgm:prSet/>
      <dgm:spPr/>
      <dgm:t>
        <a:bodyPr/>
        <a:lstStyle/>
        <a:p>
          <a:endParaRPr lang="en-US"/>
        </a:p>
      </dgm:t>
    </dgm:pt>
    <dgm:pt modelId="{5F10BC41-FB6C-4A5B-8685-4AC8DBF74249}" type="sibTrans" cxnId="{D83C9452-D618-4C6B-97B8-6DF99E6CA650}">
      <dgm:prSet/>
      <dgm:spPr/>
      <dgm:t>
        <a:bodyPr/>
        <a:lstStyle/>
        <a:p>
          <a:endParaRPr lang="en-US"/>
        </a:p>
      </dgm:t>
    </dgm:pt>
    <dgm:pt modelId="{52E00758-327A-4F45-BE7C-1A158B4D4A31}">
      <dgm:prSet/>
      <dgm:spPr/>
      <dgm:t>
        <a:bodyPr/>
        <a:lstStyle/>
        <a:p>
          <a:r>
            <a:rPr lang="en-US"/>
            <a:t>Efficient – Generating the most output for the least amount of input</a:t>
          </a:r>
        </a:p>
      </dgm:t>
    </dgm:pt>
    <dgm:pt modelId="{E559CE94-3E1E-4E6F-AFC7-9D8ADC0EC43D}" type="parTrans" cxnId="{A0426177-AD85-4FE7-BC3E-65EEA2C5D2A1}">
      <dgm:prSet/>
      <dgm:spPr/>
      <dgm:t>
        <a:bodyPr/>
        <a:lstStyle/>
        <a:p>
          <a:endParaRPr lang="en-US"/>
        </a:p>
      </dgm:t>
    </dgm:pt>
    <dgm:pt modelId="{D7E5A3CA-E9D2-4F21-A9F7-82654357325B}" type="sibTrans" cxnId="{A0426177-AD85-4FE7-BC3E-65EEA2C5D2A1}">
      <dgm:prSet/>
      <dgm:spPr/>
      <dgm:t>
        <a:bodyPr/>
        <a:lstStyle/>
        <a:p>
          <a:endParaRPr lang="en-US"/>
        </a:p>
      </dgm:t>
    </dgm:pt>
    <dgm:pt modelId="{CCC0ACA7-EE3D-443D-844A-F69E2905A7CE}">
      <dgm:prSet/>
      <dgm:spPr/>
      <dgm:t>
        <a:bodyPr/>
        <a:lstStyle/>
        <a:p>
          <a:r>
            <a:rPr lang="en-US"/>
            <a:t>Attainable  - A quantity of output of (a) good(s) that can be produced with presently available resources</a:t>
          </a:r>
        </a:p>
      </dgm:t>
    </dgm:pt>
    <dgm:pt modelId="{CC3856E3-ED95-4182-B3E2-DADDB342BC97}" type="parTrans" cxnId="{4182B63B-EDBC-4216-A63B-F4C191A167C5}">
      <dgm:prSet/>
      <dgm:spPr/>
      <dgm:t>
        <a:bodyPr/>
        <a:lstStyle/>
        <a:p>
          <a:endParaRPr lang="en-US"/>
        </a:p>
      </dgm:t>
    </dgm:pt>
    <dgm:pt modelId="{1D291850-3E18-47B4-A364-F70FC3C56153}" type="sibTrans" cxnId="{4182B63B-EDBC-4216-A63B-F4C191A167C5}">
      <dgm:prSet/>
      <dgm:spPr/>
      <dgm:t>
        <a:bodyPr/>
        <a:lstStyle/>
        <a:p>
          <a:endParaRPr lang="en-US"/>
        </a:p>
      </dgm:t>
    </dgm:pt>
    <dgm:pt modelId="{6DB4D8B6-060D-ED48-8543-80808A6FC066}" type="pres">
      <dgm:prSet presAssocID="{2F0E5CD5-8D2C-4DE8-BE64-F184BAD5413E}" presName="vert0" presStyleCnt="0">
        <dgm:presLayoutVars>
          <dgm:dir/>
          <dgm:animOne val="branch"/>
          <dgm:animLvl val="lvl"/>
        </dgm:presLayoutVars>
      </dgm:prSet>
      <dgm:spPr/>
    </dgm:pt>
    <dgm:pt modelId="{490361F2-49CD-A04B-9458-5106E1CE74CA}" type="pres">
      <dgm:prSet presAssocID="{592DC207-CD89-4F95-A5F5-2AA1062C2FB9}" presName="thickLine" presStyleLbl="alignNode1" presStyleIdx="0" presStyleCnt="4"/>
      <dgm:spPr/>
    </dgm:pt>
    <dgm:pt modelId="{68483C55-24C2-D249-B8CA-0BBC30A3DC77}" type="pres">
      <dgm:prSet presAssocID="{592DC207-CD89-4F95-A5F5-2AA1062C2FB9}" presName="horz1" presStyleCnt="0"/>
      <dgm:spPr/>
    </dgm:pt>
    <dgm:pt modelId="{C420E29A-11D7-5041-B6B3-5C4B348D866B}" type="pres">
      <dgm:prSet presAssocID="{592DC207-CD89-4F95-A5F5-2AA1062C2FB9}" presName="tx1" presStyleLbl="revTx" presStyleIdx="0" presStyleCnt="4"/>
      <dgm:spPr/>
    </dgm:pt>
    <dgm:pt modelId="{70255381-E330-6B4F-8D03-42E9F8EDA2FD}" type="pres">
      <dgm:prSet presAssocID="{592DC207-CD89-4F95-A5F5-2AA1062C2FB9}" presName="vert1" presStyleCnt="0"/>
      <dgm:spPr/>
    </dgm:pt>
    <dgm:pt modelId="{C1D8EA1E-C6F2-E945-878B-A3E0DFEE4F7F}" type="pres">
      <dgm:prSet presAssocID="{45CAA661-7107-44DE-A22A-6EF5CCEAA30C}" presName="thickLine" presStyleLbl="alignNode1" presStyleIdx="1" presStyleCnt="4"/>
      <dgm:spPr/>
    </dgm:pt>
    <dgm:pt modelId="{68FD151E-1A68-6C44-93E8-BA3FCCEF0654}" type="pres">
      <dgm:prSet presAssocID="{45CAA661-7107-44DE-A22A-6EF5CCEAA30C}" presName="horz1" presStyleCnt="0"/>
      <dgm:spPr/>
    </dgm:pt>
    <dgm:pt modelId="{B6312810-4643-1642-ACFB-516AC4E195C8}" type="pres">
      <dgm:prSet presAssocID="{45CAA661-7107-44DE-A22A-6EF5CCEAA30C}" presName="tx1" presStyleLbl="revTx" presStyleIdx="1" presStyleCnt="4"/>
      <dgm:spPr/>
    </dgm:pt>
    <dgm:pt modelId="{51B97AAA-614B-4847-BD6E-542685DBF5F7}" type="pres">
      <dgm:prSet presAssocID="{45CAA661-7107-44DE-A22A-6EF5CCEAA30C}" presName="vert1" presStyleCnt="0"/>
      <dgm:spPr/>
    </dgm:pt>
    <dgm:pt modelId="{8D596E11-1CEE-6A4F-9957-3772D3BD6050}" type="pres">
      <dgm:prSet presAssocID="{52E00758-327A-4F45-BE7C-1A158B4D4A31}" presName="thickLine" presStyleLbl="alignNode1" presStyleIdx="2" presStyleCnt="4"/>
      <dgm:spPr/>
    </dgm:pt>
    <dgm:pt modelId="{C8810A10-B043-E54F-AEBF-B83A2846498F}" type="pres">
      <dgm:prSet presAssocID="{52E00758-327A-4F45-BE7C-1A158B4D4A31}" presName="horz1" presStyleCnt="0"/>
      <dgm:spPr/>
    </dgm:pt>
    <dgm:pt modelId="{EE03C477-4BBB-4D48-B1AB-FE4D605B1DD5}" type="pres">
      <dgm:prSet presAssocID="{52E00758-327A-4F45-BE7C-1A158B4D4A31}" presName="tx1" presStyleLbl="revTx" presStyleIdx="2" presStyleCnt="4"/>
      <dgm:spPr/>
    </dgm:pt>
    <dgm:pt modelId="{29BA1E35-1F32-F349-BA4E-87D35B7FEE41}" type="pres">
      <dgm:prSet presAssocID="{52E00758-327A-4F45-BE7C-1A158B4D4A31}" presName="vert1" presStyleCnt="0"/>
      <dgm:spPr/>
    </dgm:pt>
    <dgm:pt modelId="{14331C6B-954C-0941-8896-2CD6683CE495}" type="pres">
      <dgm:prSet presAssocID="{CCC0ACA7-EE3D-443D-844A-F69E2905A7CE}" presName="thickLine" presStyleLbl="alignNode1" presStyleIdx="3" presStyleCnt="4"/>
      <dgm:spPr/>
    </dgm:pt>
    <dgm:pt modelId="{E10F3A88-3F33-3147-A106-FF22F9ABBA0F}" type="pres">
      <dgm:prSet presAssocID="{CCC0ACA7-EE3D-443D-844A-F69E2905A7CE}" presName="horz1" presStyleCnt="0"/>
      <dgm:spPr/>
    </dgm:pt>
    <dgm:pt modelId="{4BF3052C-18CF-CD49-B4B1-A42F2C71402E}" type="pres">
      <dgm:prSet presAssocID="{CCC0ACA7-EE3D-443D-844A-F69E2905A7CE}" presName="tx1" presStyleLbl="revTx" presStyleIdx="3" presStyleCnt="4"/>
      <dgm:spPr/>
    </dgm:pt>
    <dgm:pt modelId="{2BCB50F5-1FEA-7541-8862-C17BDF07848A}" type="pres">
      <dgm:prSet presAssocID="{CCC0ACA7-EE3D-443D-844A-F69E2905A7CE}" presName="vert1" presStyleCnt="0"/>
      <dgm:spPr/>
    </dgm:pt>
  </dgm:ptLst>
  <dgm:cxnLst>
    <dgm:cxn modelId="{591E0236-DE09-9D48-B3CE-6B21D197DC32}" type="presOf" srcId="{CCC0ACA7-EE3D-443D-844A-F69E2905A7CE}" destId="{4BF3052C-18CF-CD49-B4B1-A42F2C71402E}" srcOrd="0" destOrd="0" presId="urn:microsoft.com/office/officeart/2008/layout/LinedList"/>
    <dgm:cxn modelId="{4182B63B-EDBC-4216-A63B-F4C191A167C5}" srcId="{2F0E5CD5-8D2C-4DE8-BE64-F184BAD5413E}" destId="{CCC0ACA7-EE3D-443D-844A-F69E2905A7CE}" srcOrd="3" destOrd="0" parTransId="{CC3856E3-ED95-4182-B3E2-DADDB342BC97}" sibTransId="{1D291850-3E18-47B4-A364-F70FC3C56153}"/>
    <dgm:cxn modelId="{24022843-5BE6-463F-8B79-F4D7F7A5F42A}" srcId="{2F0E5CD5-8D2C-4DE8-BE64-F184BAD5413E}" destId="{592DC207-CD89-4F95-A5F5-2AA1062C2FB9}" srcOrd="0" destOrd="0" parTransId="{A2CDCFBD-D125-4CDF-A800-F21D18E40C39}" sibTransId="{7AF25FCD-54E9-4219-8B6F-657C6741C431}"/>
    <dgm:cxn modelId="{24BED64B-1136-2940-B4C2-8E447DF50D18}" type="presOf" srcId="{592DC207-CD89-4F95-A5F5-2AA1062C2FB9}" destId="{C420E29A-11D7-5041-B6B3-5C4B348D866B}" srcOrd="0" destOrd="0" presId="urn:microsoft.com/office/officeart/2008/layout/LinedList"/>
    <dgm:cxn modelId="{D83C9452-D618-4C6B-97B8-6DF99E6CA650}" srcId="{2F0E5CD5-8D2C-4DE8-BE64-F184BAD5413E}" destId="{45CAA661-7107-44DE-A22A-6EF5CCEAA30C}" srcOrd="1" destOrd="0" parTransId="{E6080B17-39EA-4F38-8EFD-E42F9600ED94}" sibTransId="{5F10BC41-FB6C-4A5B-8685-4AC8DBF74249}"/>
    <dgm:cxn modelId="{37D0E252-2B17-7B40-9A4E-731E40CCFBB0}" type="presOf" srcId="{2F0E5CD5-8D2C-4DE8-BE64-F184BAD5413E}" destId="{6DB4D8B6-060D-ED48-8543-80808A6FC066}" srcOrd="0" destOrd="0" presId="urn:microsoft.com/office/officeart/2008/layout/LinedList"/>
    <dgm:cxn modelId="{A0426177-AD85-4FE7-BC3E-65EEA2C5D2A1}" srcId="{2F0E5CD5-8D2C-4DE8-BE64-F184BAD5413E}" destId="{52E00758-327A-4F45-BE7C-1A158B4D4A31}" srcOrd="2" destOrd="0" parTransId="{E559CE94-3E1E-4E6F-AFC7-9D8ADC0EC43D}" sibTransId="{D7E5A3CA-E9D2-4F21-A9F7-82654357325B}"/>
    <dgm:cxn modelId="{81543A97-4B25-5840-9EA0-56D5F49F8DB5}" type="presOf" srcId="{45CAA661-7107-44DE-A22A-6EF5CCEAA30C}" destId="{B6312810-4643-1642-ACFB-516AC4E195C8}" srcOrd="0" destOrd="0" presId="urn:microsoft.com/office/officeart/2008/layout/LinedList"/>
    <dgm:cxn modelId="{D690EECB-A243-4342-94C6-84D28B42967F}" type="presOf" srcId="{52E00758-327A-4F45-BE7C-1A158B4D4A31}" destId="{EE03C477-4BBB-4D48-B1AB-FE4D605B1DD5}" srcOrd="0" destOrd="0" presId="urn:microsoft.com/office/officeart/2008/layout/LinedList"/>
    <dgm:cxn modelId="{668E64A5-66C1-434F-BD2E-36F3DB54AFC0}" type="presParOf" srcId="{6DB4D8B6-060D-ED48-8543-80808A6FC066}" destId="{490361F2-49CD-A04B-9458-5106E1CE74CA}" srcOrd="0" destOrd="0" presId="urn:microsoft.com/office/officeart/2008/layout/LinedList"/>
    <dgm:cxn modelId="{18B293E4-38BB-FA42-BEAC-73BE71CFE177}" type="presParOf" srcId="{6DB4D8B6-060D-ED48-8543-80808A6FC066}" destId="{68483C55-24C2-D249-B8CA-0BBC30A3DC77}" srcOrd="1" destOrd="0" presId="urn:microsoft.com/office/officeart/2008/layout/LinedList"/>
    <dgm:cxn modelId="{3B865D91-0530-8744-8C52-4EEECEC59A93}" type="presParOf" srcId="{68483C55-24C2-D249-B8CA-0BBC30A3DC77}" destId="{C420E29A-11D7-5041-B6B3-5C4B348D866B}" srcOrd="0" destOrd="0" presId="urn:microsoft.com/office/officeart/2008/layout/LinedList"/>
    <dgm:cxn modelId="{1AD645EF-206E-7949-AEBB-44B12C3638BC}" type="presParOf" srcId="{68483C55-24C2-D249-B8CA-0BBC30A3DC77}" destId="{70255381-E330-6B4F-8D03-42E9F8EDA2FD}" srcOrd="1" destOrd="0" presId="urn:microsoft.com/office/officeart/2008/layout/LinedList"/>
    <dgm:cxn modelId="{C07518BB-8CD6-904C-9DA6-6F729AFAF82C}" type="presParOf" srcId="{6DB4D8B6-060D-ED48-8543-80808A6FC066}" destId="{C1D8EA1E-C6F2-E945-878B-A3E0DFEE4F7F}" srcOrd="2" destOrd="0" presId="urn:microsoft.com/office/officeart/2008/layout/LinedList"/>
    <dgm:cxn modelId="{BC74242A-1B1F-A941-BDD4-417ECB1B2BAA}" type="presParOf" srcId="{6DB4D8B6-060D-ED48-8543-80808A6FC066}" destId="{68FD151E-1A68-6C44-93E8-BA3FCCEF0654}" srcOrd="3" destOrd="0" presId="urn:microsoft.com/office/officeart/2008/layout/LinedList"/>
    <dgm:cxn modelId="{153EF684-FC16-6149-B180-6248BBA1DF20}" type="presParOf" srcId="{68FD151E-1A68-6C44-93E8-BA3FCCEF0654}" destId="{B6312810-4643-1642-ACFB-516AC4E195C8}" srcOrd="0" destOrd="0" presId="urn:microsoft.com/office/officeart/2008/layout/LinedList"/>
    <dgm:cxn modelId="{90172515-3962-B945-8102-973377682833}" type="presParOf" srcId="{68FD151E-1A68-6C44-93E8-BA3FCCEF0654}" destId="{51B97AAA-614B-4847-BD6E-542685DBF5F7}" srcOrd="1" destOrd="0" presId="urn:microsoft.com/office/officeart/2008/layout/LinedList"/>
    <dgm:cxn modelId="{ACECE3CA-1D9D-644B-B4D8-4D39F3DDD1DF}" type="presParOf" srcId="{6DB4D8B6-060D-ED48-8543-80808A6FC066}" destId="{8D596E11-1CEE-6A4F-9957-3772D3BD6050}" srcOrd="4" destOrd="0" presId="urn:microsoft.com/office/officeart/2008/layout/LinedList"/>
    <dgm:cxn modelId="{63EEE010-B1F5-6E4E-982C-F93A1451C972}" type="presParOf" srcId="{6DB4D8B6-060D-ED48-8543-80808A6FC066}" destId="{C8810A10-B043-E54F-AEBF-B83A2846498F}" srcOrd="5" destOrd="0" presId="urn:microsoft.com/office/officeart/2008/layout/LinedList"/>
    <dgm:cxn modelId="{A13E9EC7-D880-A741-B048-9F40C1E4F111}" type="presParOf" srcId="{C8810A10-B043-E54F-AEBF-B83A2846498F}" destId="{EE03C477-4BBB-4D48-B1AB-FE4D605B1DD5}" srcOrd="0" destOrd="0" presId="urn:microsoft.com/office/officeart/2008/layout/LinedList"/>
    <dgm:cxn modelId="{75131F5C-5EBD-D14C-9368-6975563B58C4}" type="presParOf" srcId="{C8810A10-B043-E54F-AEBF-B83A2846498F}" destId="{29BA1E35-1F32-F349-BA4E-87D35B7FEE41}" srcOrd="1" destOrd="0" presId="urn:microsoft.com/office/officeart/2008/layout/LinedList"/>
    <dgm:cxn modelId="{7D4EF283-5A96-7046-A6B0-377B51B944ED}" type="presParOf" srcId="{6DB4D8B6-060D-ED48-8543-80808A6FC066}" destId="{14331C6B-954C-0941-8896-2CD6683CE495}" srcOrd="6" destOrd="0" presId="urn:microsoft.com/office/officeart/2008/layout/LinedList"/>
    <dgm:cxn modelId="{605B89B0-16AF-9241-82FD-1C4C588334B6}" type="presParOf" srcId="{6DB4D8B6-060D-ED48-8543-80808A6FC066}" destId="{E10F3A88-3F33-3147-A106-FF22F9ABBA0F}" srcOrd="7" destOrd="0" presId="urn:microsoft.com/office/officeart/2008/layout/LinedList"/>
    <dgm:cxn modelId="{C5739A6A-9359-B741-80B8-2224274CE19B}" type="presParOf" srcId="{E10F3A88-3F33-3147-A106-FF22F9ABBA0F}" destId="{4BF3052C-18CF-CD49-B4B1-A42F2C71402E}" srcOrd="0" destOrd="0" presId="urn:microsoft.com/office/officeart/2008/layout/LinedList"/>
    <dgm:cxn modelId="{A4CBB1C4-7F4C-504E-B12D-730136FAD0DF}" type="presParOf" srcId="{E10F3A88-3F33-3147-A106-FF22F9ABBA0F}" destId="{2BCB50F5-1FEA-7541-8862-C17BDF07848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04A05-D379-1E4F-BECF-3D440A4080F9}">
      <dsp:nvSpPr>
        <dsp:cNvPr id="0" name=""/>
        <dsp:cNvSpPr/>
      </dsp:nvSpPr>
      <dsp:spPr>
        <a:xfrm>
          <a:off x="0" y="135309"/>
          <a:ext cx="8218342" cy="2117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“Economics is the study of the way people organize themselves to sustain life and enhance its quality” (Goodwin, Nelson, and Harris, 2019, 3).</a:t>
          </a:r>
        </a:p>
      </dsp:txBody>
      <dsp:txXfrm>
        <a:off x="103369" y="238678"/>
        <a:ext cx="8011604" cy="1910776"/>
      </dsp:txXfrm>
    </dsp:sp>
    <dsp:sp modelId="{801F309A-CD5F-E24F-917B-020738F7C055}">
      <dsp:nvSpPr>
        <dsp:cNvPr id="0" name=""/>
        <dsp:cNvSpPr/>
      </dsp:nvSpPr>
      <dsp:spPr>
        <a:xfrm>
          <a:off x="0" y="2569899"/>
          <a:ext cx="8218342" cy="220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“Economics is the science which studies human </a:t>
          </a:r>
          <a:r>
            <a:rPr lang="en-US" sz="3200" kern="1200" dirty="0" err="1"/>
            <a:t>behaviour</a:t>
          </a:r>
          <a:r>
            <a:rPr lang="en-US" sz="3200" kern="1200" dirty="0"/>
            <a:t> as a relationship between ends and scarce means which have alternative uses” (Robbins, 1932, 16).</a:t>
          </a:r>
        </a:p>
      </dsp:txBody>
      <dsp:txXfrm>
        <a:off x="107433" y="2677332"/>
        <a:ext cx="8003476" cy="19859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BC12D-86E5-49F9-B43E-2C78937BF71D}">
      <dsp:nvSpPr>
        <dsp:cNvPr id="0" name=""/>
        <dsp:cNvSpPr/>
      </dsp:nvSpPr>
      <dsp:spPr>
        <a:xfrm>
          <a:off x="482446" y="1123703"/>
          <a:ext cx="1098000" cy="10980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47111C-24BB-4753-AD78-E0EE69A14830}">
      <dsp:nvSpPr>
        <dsp:cNvPr id="0" name=""/>
        <dsp:cNvSpPr/>
      </dsp:nvSpPr>
      <dsp:spPr>
        <a:xfrm>
          <a:off x="716446" y="1357704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4D4AB-0A1A-4374-9344-4A979563FB23}">
      <dsp:nvSpPr>
        <dsp:cNvPr id="0" name=""/>
        <dsp:cNvSpPr/>
      </dsp:nvSpPr>
      <dsp:spPr>
        <a:xfrm>
          <a:off x="131446" y="2563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/>
            <a:t>Scarce</a:t>
          </a:r>
        </a:p>
      </dsp:txBody>
      <dsp:txXfrm>
        <a:off x="131446" y="2563704"/>
        <a:ext cx="1800000" cy="720000"/>
      </dsp:txXfrm>
    </dsp:sp>
    <dsp:sp modelId="{E222D8FF-9314-4A45-A82A-C693089A3A3D}">
      <dsp:nvSpPr>
        <dsp:cNvPr id="0" name=""/>
        <dsp:cNvSpPr/>
      </dsp:nvSpPr>
      <dsp:spPr>
        <a:xfrm>
          <a:off x="2597446" y="1123703"/>
          <a:ext cx="1098000" cy="10980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68FD9-055E-4EA0-B646-D9DCEDDB02F1}">
      <dsp:nvSpPr>
        <dsp:cNvPr id="0" name=""/>
        <dsp:cNvSpPr/>
      </dsp:nvSpPr>
      <dsp:spPr>
        <a:xfrm>
          <a:off x="2831446" y="1357704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86EF2D-253E-4081-A144-698F3C4B632F}">
      <dsp:nvSpPr>
        <dsp:cNvPr id="0" name=""/>
        <dsp:cNvSpPr/>
      </dsp:nvSpPr>
      <dsp:spPr>
        <a:xfrm>
          <a:off x="2246446" y="2563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/>
            <a:t>Finite</a:t>
          </a:r>
        </a:p>
      </dsp:txBody>
      <dsp:txXfrm>
        <a:off x="2246446" y="2563704"/>
        <a:ext cx="1800000" cy="720000"/>
      </dsp:txXfrm>
    </dsp:sp>
    <dsp:sp modelId="{F07832A2-9ACF-4E73-89CB-F6A275E6D5DE}">
      <dsp:nvSpPr>
        <dsp:cNvPr id="0" name=""/>
        <dsp:cNvSpPr/>
      </dsp:nvSpPr>
      <dsp:spPr>
        <a:xfrm>
          <a:off x="4712446" y="1123703"/>
          <a:ext cx="1098000" cy="10980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A8077-0793-4DD8-803A-F2D446D2B6F5}">
      <dsp:nvSpPr>
        <dsp:cNvPr id="0" name=""/>
        <dsp:cNvSpPr/>
      </dsp:nvSpPr>
      <dsp:spPr>
        <a:xfrm>
          <a:off x="4946446" y="1357704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C7EFE6-A61E-4747-937C-230237AB47D9}">
      <dsp:nvSpPr>
        <dsp:cNvPr id="0" name=""/>
        <dsp:cNvSpPr/>
      </dsp:nvSpPr>
      <dsp:spPr>
        <a:xfrm>
          <a:off x="4361446" y="2563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/>
            <a:t>Efficient</a:t>
          </a:r>
        </a:p>
      </dsp:txBody>
      <dsp:txXfrm>
        <a:off x="4361446" y="2563704"/>
        <a:ext cx="1800000" cy="720000"/>
      </dsp:txXfrm>
    </dsp:sp>
    <dsp:sp modelId="{605D47EF-1B51-4196-ABCF-B4970E74F423}">
      <dsp:nvSpPr>
        <dsp:cNvPr id="0" name=""/>
        <dsp:cNvSpPr/>
      </dsp:nvSpPr>
      <dsp:spPr>
        <a:xfrm>
          <a:off x="6827446" y="1123703"/>
          <a:ext cx="1098000" cy="10980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1E8EBC-8F4B-4123-AACA-DC827692BD9A}">
      <dsp:nvSpPr>
        <dsp:cNvPr id="0" name=""/>
        <dsp:cNvSpPr/>
      </dsp:nvSpPr>
      <dsp:spPr>
        <a:xfrm>
          <a:off x="7061446" y="1357704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93314B-7FC7-4C4F-9D01-371A8DBFD053}">
      <dsp:nvSpPr>
        <dsp:cNvPr id="0" name=""/>
        <dsp:cNvSpPr/>
      </dsp:nvSpPr>
      <dsp:spPr>
        <a:xfrm>
          <a:off x="6476446" y="2563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/>
            <a:t>Attainable</a:t>
          </a:r>
        </a:p>
      </dsp:txBody>
      <dsp:txXfrm>
        <a:off x="6476446" y="2563704"/>
        <a:ext cx="18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0361F2-49CD-A04B-9458-5106E1CE74CA}">
      <dsp:nvSpPr>
        <dsp:cNvPr id="0" name=""/>
        <dsp:cNvSpPr/>
      </dsp:nvSpPr>
      <dsp:spPr>
        <a:xfrm>
          <a:off x="0" y="0"/>
          <a:ext cx="84078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0E29A-11D7-5041-B6B3-5C4B348D866B}">
      <dsp:nvSpPr>
        <dsp:cNvPr id="0" name=""/>
        <dsp:cNvSpPr/>
      </dsp:nvSpPr>
      <dsp:spPr>
        <a:xfrm>
          <a:off x="0" y="0"/>
          <a:ext cx="8407893" cy="1101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Scarce – An insufficient quantity available (supplied) to cover all uses (demands) at a particular price level</a:t>
          </a:r>
        </a:p>
      </dsp:txBody>
      <dsp:txXfrm>
        <a:off x="0" y="0"/>
        <a:ext cx="8407893" cy="1101851"/>
      </dsp:txXfrm>
    </dsp:sp>
    <dsp:sp modelId="{C1D8EA1E-C6F2-E945-878B-A3E0DFEE4F7F}">
      <dsp:nvSpPr>
        <dsp:cNvPr id="0" name=""/>
        <dsp:cNvSpPr/>
      </dsp:nvSpPr>
      <dsp:spPr>
        <a:xfrm>
          <a:off x="0" y="1101852"/>
          <a:ext cx="84078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312810-4643-1642-ACFB-516AC4E195C8}">
      <dsp:nvSpPr>
        <dsp:cNvPr id="0" name=""/>
        <dsp:cNvSpPr/>
      </dsp:nvSpPr>
      <dsp:spPr>
        <a:xfrm>
          <a:off x="0" y="1101851"/>
          <a:ext cx="8407893" cy="1101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Finite – Having a relevant, but not necessarily pressing, limit</a:t>
          </a:r>
        </a:p>
      </dsp:txBody>
      <dsp:txXfrm>
        <a:off x="0" y="1101851"/>
        <a:ext cx="8407893" cy="1101851"/>
      </dsp:txXfrm>
    </dsp:sp>
    <dsp:sp modelId="{8D596E11-1CEE-6A4F-9957-3772D3BD6050}">
      <dsp:nvSpPr>
        <dsp:cNvPr id="0" name=""/>
        <dsp:cNvSpPr/>
      </dsp:nvSpPr>
      <dsp:spPr>
        <a:xfrm>
          <a:off x="0" y="2203704"/>
          <a:ext cx="84078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3C477-4BBB-4D48-B1AB-FE4D605B1DD5}">
      <dsp:nvSpPr>
        <dsp:cNvPr id="0" name=""/>
        <dsp:cNvSpPr/>
      </dsp:nvSpPr>
      <dsp:spPr>
        <a:xfrm>
          <a:off x="0" y="2203703"/>
          <a:ext cx="8407893" cy="1101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Efficient – Generating the most output for the least amount of input</a:t>
          </a:r>
        </a:p>
      </dsp:txBody>
      <dsp:txXfrm>
        <a:off x="0" y="2203703"/>
        <a:ext cx="8407893" cy="1101851"/>
      </dsp:txXfrm>
    </dsp:sp>
    <dsp:sp modelId="{14331C6B-954C-0941-8896-2CD6683CE495}">
      <dsp:nvSpPr>
        <dsp:cNvPr id="0" name=""/>
        <dsp:cNvSpPr/>
      </dsp:nvSpPr>
      <dsp:spPr>
        <a:xfrm>
          <a:off x="0" y="3305555"/>
          <a:ext cx="84078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3052C-18CF-CD49-B4B1-A42F2C71402E}">
      <dsp:nvSpPr>
        <dsp:cNvPr id="0" name=""/>
        <dsp:cNvSpPr/>
      </dsp:nvSpPr>
      <dsp:spPr>
        <a:xfrm>
          <a:off x="0" y="3305555"/>
          <a:ext cx="8407893" cy="1101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Attainable  - A quantity of output of (a) good(s) that can be produced with presently available resources</a:t>
          </a:r>
        </a:p>
      </dsp:txBody>
      <dsp:txXfrm>
        <a:off x="0" y="3305555"/>
        <a:ext cx="8407893" cy="1101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2DD8-F1E5-6D44-9DC9-2EA31823843D}" type="datetimeFigureOut">
              <a:rPr lang="en-US" smtClean="0"/>
              <a:t>2/4/21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3AE6A-ADA1-E14A-84F4-3483BD60C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7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</a:t>
            </a:r>
            <a:r>
              <a:rPr lang="en-US" baseline="0" dirty="0"/>
              <a:t>k first or 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AE6A-ADA1-E14A-84F4-3483BD60C1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56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What’s ownership?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3AE6A-ADA1-E14A-84F4-3483BD60C1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15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Under Capitalism, societies organize production and allocation decisions through the following institutions:</a:t>
            </a:r>
          </a:p>
          <a:p>
            <a:pPr marL="45720" indent="0">
              <a:buNone/>
            </a:pPr>
            <a:r>
              <a:rPr lang="en-US" dirty="0"/>
              <a:t>	Private Property – the concept that things are owned by people, enforced by other institutions (social norms, legal systems)</a:t>
            </a:r>
          </a:p>
          <a:p>
            <a:pPr marL="45720" indent="0">
              <a:buNone/>
            </a:pPr>
            <a:r>
              <a:rPr lang="en-US" dirty="0"/>
              <a:t>		ownership - the right to decide how things are used and by whom</a:t>
            </a:r>
          </a:p>
          <a:p>
            <a:pPr marL="45720" indent="0">
              <a:buNone/>
            </a:pPr>
            <a:r>
              <a:rPr lang="en-US" dirty="0"/>
              <a:t>	Markets – method of transferring ownership of goods and services that is voluntary, reciprocal, and competitive</a:t>
            </a:r>
          </a:p>
          <a:p>
            <a:pPr marL="45720" indent="0">
              <a:buNone/>
            </a:pPr>
            <a:r>
              <a:rPr lang="en-US" dirty="0"/>
              <a:t>	Firms – method of production where labor is performed by individuals who receive a wage to work on privately owned capital goods for the purpose of making the owners a profit</a:t>
            </a:r>
          </a:p>
          <a:p>
            <a:pPr marL="45720" indent="0">
              <a:buNone/>
            </a:pPr>
            <a:r>
              <a:rPr lang="en-US" dirty="0"/>
              <a:t>Capital goods - things used to make commodities</a:t>
            </a:r>
          </a:p>
          <a:p>
            <a:pPr marL="45720" indent="0">
              <a:buNone/>
            </a:pPr>
            <a:r>
              <a:rPr lang="en-US" dirty="0"/>
              <a:t>Commodities are goods and services produced for the purpose of making a profit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3AE6A-ADA1-E14A-84F4-3483BD60C1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43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Under Capitalism, societies organize production and allocation decisions through the following institutions:</a:t>
            </a:r>
          </a:p>
          <a:p>
            <a:pPr marL="45720" indent="0">
              <a:buNone/>
            </a:pPr>
            <a:r>
              <a:rPr lang="en-US" dirty="0"/>
              <a:t>	Private Property – the concept that things are owned by people, enforced by other institutions (social norms, legal systems)</a:t>
            </a:r>
          </a:p>
          <a:p>
            <a:pPr marL="45720" indent="0">
              <a:buNone/>
            </a:pPr>
            <a:r>
              <a:rPr lang="en-US" dirty="0"/>
              <a:t>		ownership - the right to decide how things are used and by whom</a:t>
            </a:r>
          </a:p>
          <a:p>
            <a:pPr marL="45720" indent="0">
              <a:buNone/>
            </a:pPr>
            <a:r>
              <a:rPr lang="en-US" dirty="0"/>
              <a:t>	Markets – method of transferring ownership of goods and services that is voluntary, reciprocal, and competitive</a:t>
            </a:r>
          </a:p>
          <a:p>
            <a:pPr marL="45720" indent="0">
              <a:buNone/>
            </a:pPr>
            <a:r>
              <a:rPr lang="en-US" dirty="0"/>
              <a:t>	Firms – method of production where labor is performed by individuals who receive a wage to work on privately owned capital goods for the purpose of making the owners a profit</a:t>
            </a:r>
          </a:p>
          <a:p>
            <a:pPr marL="45720" indent="0">
              <a:buNone/>
            </a:pPr>
            <a:r>
              <a:rPr lang="en-US" dirty="0"/>
              <a:t>Capital goods - things used to make commodities</a:t>
            </a:r>
          </a:p>
          <a:p>
            <a:pPr marL="45720" indent="0">
              <a:buNone/>
            </a:pPr>
            <a:r>
              <a:rPr lang="en-US" dirty="0"/>
              <a:t>Commodities are goods and services produced for the purpose of making a profit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3AE6A-ADA1-E14A-84F4-3483BD60C1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43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Under Capitalism, societies organize production and allocation decisions through the following institutions:</a:t>
            </a:r>
          </a:p>
          <a:p>
            <a:pPr marL="45720" indent="0">
              <a:buNone/>
            </a:pPr>
            <a:r>
              <a:rPr lang="en-US" dirty="0"/>
              <a:t>	Private Property – the concept that things are owned by people, enforced by other institutions (social norms, legal systems)</a:t>
            </a:r>
          </a:p>
          <a:p>
            <a:pPr marL="45720" indent="0">
              <a:buNone/>
            </a:pPr>
            <a:r>
              <a:rPr lang="en-US" dirty="0"/>
              <a:t>		ownership - the right to decide how things are used and by whom</a:t>
            </a:r>
          </a:p>
          <a:p>
            <a:pPr marL="45720" indent="0">
              <a:buNone/>
            </a:pPr>
            <a:r>
              <a:rPr lang="en-US" dirty="0"/>
              <a:t>	Markets – method of transferring ownership of goods and services that is voluntary, reciprocal, and competitive</a:t>
            </a:r>
          </a:p>
          <a:p>
            <a:pPr marL="45720" indent="0">
              <a:buNone/>
            </a:pPr>
            <a:r>
              <a:rPr lang="en-US" dirty="0"/>
              <a:t>	Firms – method of production where labor is performed by individuals who receive a wage to work on privately owned capital goods for the purpose of making the owners a profit</a:t>
            </a:r>
          </a:p>
          <a:p>
            <a:pPr marL="45720" indent="0">
              <a:buNone/>
            </a:pPr>
            <a:r>
              <a:rPr lang="en-US" dirty="0"/>
              <a:t>Capital goods - things used to make commodities</a:t>
            </a:r>
          </a:p>
          <a:p>
            <a:pPr marL="45720" indent="0">
              <a:buNone/>
            </a:pPr>
            <a:r>
              <a:rPr lang="en-US" dirty="0"/>
              <a:t>Commodities are goods and services produced for the purpose of making a profit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3AE6A-ADA1-E14A-84F4-3483BD60C1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2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Under Capitalism, societies organize production and allocation decisions through the following institutions:</a:t>
            </a:r>
          </a:p>
          <a:p>
            <a:pPr marL="45720" indent="0">
              <a:buNone/>
            </a:pPr>
            <a:r>
              <a:rPr lang="en-US" dirty="0"/>
              <a:t>	Private Property – the concept that things are owned by people, enforced by other institutions (social norms, legal systems)</a:t>
            </a:r>
          </a:p>
          <a:p>
            <a:pPr marL="45720" indent="0">
              <a:buNone/>
            </a:pPr>
            <a:r>
              <a:rPr lang="en-US" dirty="0"/>
              <a:t>		ownership - the right to decide how things are used and by whom</a:t>
            </a:r>
          </a:p>
          <a:p>
            <a:pPr marL="45720" indent="0">
              <a:buNone/>
            </a:pPr>
            <a:r>
              <a:rPr lang="en-US" dirty="0"/>
              <a:t>	Markets – method of transferring ownership of goods and services that is voluntary, reciprocal, and competitive</a:t>
            </a:r>
          </a:p>
          <a:p>
            <a:pPr marL="45720" indent="0">
              <a:buNone/>
            </a:pPr>
            <a:r>
              <a:rPr lang="en-US" dirty="0"/>
              <a:t>	Firms – method of production where labor is performed by individuals who receive a wage to work on privately owned capital goods for the purpose of making the owners a profit</a:t>
            </a:r>
          </a:p>
          <a:p>
            <a:pPr marL="45720" indent="0">
              <a:buNone/>
            </a:pPr>
            <a:r>
              <a:rPr lang="en-US" dirty="0"/>
              <a:t>Capital goods - things used to make commodities</a:t>
            </a:r>
          </a:p>
          <a:p>
            <a:pPr marL="45720" indent="0">
              <a:buNone/>
            </a:pPr>
            <a:r>
              <a:rPr lang="en-US" dirty="0"/>
              <a:t>Commodities are goods and services produced for the purpose of making a profit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3AE6A-ADA1-E14A-84F4-3483BD60C1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70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4D8DEE8-7A87-4E01-8ADE-4C49CDD43F74}" type="datetime1">
              <a:rPr lang="en-US" smtClean="0"/>
              <a:pPr/>
              <a:t>2/4/21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F424-F111-43CB-9C75-D52325012943}" type="datetime1">
              <a:rPr lang="en-US" smtClean="0"/>
              <a:pPr/>
              <a:t>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A8BBF0-342D-409A-9C0A-B1B451E92883}" type="datetime1">
              <a:rPr lang="en-US" smtClean="0"/>
              <a:pPr/>
              <a:t>2/4/21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DA190-4BDC-4D39-B5BB-A14B3E8B1B3D}" type="datetime1">
              <a:rPr lang="en-US" smtClean="0"/>
              <a:pPr/>
              <a:t>2/4/21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D52F2-9B11-4FC0-9217-7D20B3AC9849}" type="datetime1">
              <a:rPr lang="en-US" smtClean="0"/>
              <a:pPr/>
              <a:t>2/4/21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3737-8506-438E-ABC0-0BE7E06DCCA6}" type="datetime1">
              <a:rPr lang="en-US" smtClean="0"/>
              <a:pPr/>
              <a:t>2/4/21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D58AA-1C84-40C9-BFEE-631CCB17636C}" type="datetime1">
              <a:rPr lang="en-US" smtClean="0"/>
              <a:pPr/>
              <a:t>2/4/21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42C1-4E96-413B-B72E-6C4B39D85C9D}" type="datetime1">
              <a:rPr lang="en-US" smtClean="0"/>
              <a:pPr/>
              <a:t>2/4/21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2AA2-D442-471A-9D69-80392E1E581D}" type="datetime1">
              <a:rPr lang="en-US" smtClean="0"/>
              <a:pPr/>
              <a:t>2/4/21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9461-E3EB-40CD-B93F-E5CBBBD8E0BA}" type="datetimeFigureOut">
              <a:rPr lang="en-US" smtClean="0"/>
              <a:pPr/>
              <a:t>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8FA3-38AD-400D-A4D2-18E8EF129E5F}" type="datetime1">
              <a:rPr lang="en-US" smtClean="0"/>
              <a:pPr/>
              <a:t>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C43563C-D9B3-4432-B336-144C997D6215}" type="datetime1">
              <a:rPr lang="en-US" smtClean="0"/>
              <a:pPr/>
              <a:t>2/4/21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i_wus-lnQl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_wus-lnQl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i_wus-lnQl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010400" y="331337"/>
            <a:ext cx="1990374" cy="996361"/>
          </a:xfrm>
        </p:spPr>
        <p:txBody>
          <a:bodyPr>
            <a:normAutofit/>
          </a:bodyPr>
          <a:lstStyle/>
          <a:p>
            <a:r>
              <a:rPr lang="en-US" dirty="0"/>
              <a:t>ECO 201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3834" y="165669"/>
            <a:ext cx="6324600" cy="1341504"/>
          </a:xfrm>
        </p:spPr>
        <p:txBody>
          <a:bodyPr/>
          <a:lstStyle/>
          <a:p>
            <a:r>
              <a:rPr lang="en-US" dirty="0"/>
              <a:t>Macroeconomics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65087" y="2782669"/>
            <a:ext cx="650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Week 1 - What Is Economics? &amp; What is Capitalism?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24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what do we know about it?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</p:spTree>
    <p:extLst>
      <p:ext uri="{BB962C8B-B14F-4D97-AF65-F5344CB8AC3E}">
        <p14:creationId xmlns:p14="http://schemas.microsoft.com/office/powerpoint/2010/main" val="4110686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3149600"/>
            <a:ext cx="8407893" cy="2946400"/>
          </a:xfrm>
        </p:spPr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 is Economics?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 makes Economics different from Political Science or Sociology?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 are some examples of questions Economists might ask?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 types of data do Economists look at?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4260" y="1912034"/>
            <a:ext cx="6607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Pause and make some notes for yourself</a:t>
            </a:r>
          </a:p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Take at least 3 minutes </a:t>
            </a:r>
          </a:p>
        </p:txBody>
      </p:sp>
    </p:spTree>
    <p:extLst>
      <p:ext uri="{BB962C8B-B14F-4D97-AF65-F5344CB8AC3E}">
        <p14:creationId xmlns:p14="http://schemas.microsoft.com/office/powerpoint/2010/main" val="3910740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3886059"/>
          </a:xfrm>
        </p:spPr>
        <p:txBody>
          <a:bodyPr/>
          <a:lstStyle/>
          <a:p>
            <a:pPr marL="45720" indent="0">
              <a:buNone/>
            </a:pPr>
            <a:endParaRPr lang="en-US" dirty="0">
              <a:solidFill>
                <a:srgbClr val="F8DEFD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rgbClr val="F8DEFD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166" y="2820014"/>
            <a:ext cx="5804034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45566"/>
                </a:solidFill>
              </a:rPr>
              <a:t>While watching, notice: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45566"/>
                </a:solidFill>
              </a:rPr>
              <a:t>What surprises you?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45566"/>
                </a:solidFill>
              </a:rPr>
              <a:t>What do you like?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45566"/>
                </a:solidFill>
              </a:rPr>
              <a:t>What do you already know?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45566"/>
                </a:solidFill>
              </a:rPr>
              <a:t>What do you disagree with?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4260" y="1912034"/>
            <a:ext cx="6607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0BDFB"/>
                </a:solidFill>
                <a:hlinkClick r:id="rId2"/>
              </a:rPr>
              <a:t>Learn the Langage of Power (Chang 2019)</a:t>
            </a:r>
            <a:endParaRPr lang="en-US" sz="2400" dirty="0">
              <a:solidFill>
                <a:srgbClr val="F0BD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60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3886059"/>
          </a:xfrm>
        </p:spPr>
        <p:txBody>
          <a:bodyPr/>
          <a:lstStyle/>
          <a:p>
            <a:pPr marL="45720" indent="0">
              <a:buNone/>
            </a:pPr>
            <a:endParaRPr lang="en-US" dirty="0">
              <a:solidFill>
                <a:srgbClr val="F8DEFD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rgbClr val="F8DEFD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  <p:pic>
        <p:nvPicPr>
          <p:cNvPr id="4" name="Picture 3" descr="hjc10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899" y="2672759"/>
            <a:ext cx="1994703" cy="29920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166" y="5664814"/>
            <a:ext cx="814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Image Source: (University of Cambridge, 2019)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4260" y="1912034"/>
            <a:ext cx="6607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0BDFB"/>
                </a:solidFill>
                <a:hlinkClick r:id="rId3"/>
              </a:rPr>
              <a:t>Learn the Language of Power! (Chang 2019)</a:t>
            </a:r>
            <a:endParaRPr lang="en-US" sz="2400" dirty="0">
              <a:solidFill>
                <a:srgbClr val="F0BD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38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3886059"/>
          </a:xfrm>
        </p:spPr>
        <p:txBody>
          <a:bodyPr/>
          <a:lstStyle/>
          <a:p>
            <a:pPr marL="45720" indent="0">
              <a:buNone/>
            </a:pPr>
            <a:endParaRPr lang="en-US" dirty="0">
              <a:solidFill>
                <a:srgbClr val="F8DEFD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rgbClr val="F8DEFD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166" y="2820014"/>
            <a:ext cx="5804034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45566"/>
                </a:solidFill>
              </a:rPr>
              <a:t>What did you notice: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45566"/>
                </a:solidFill>
              </a:rPr>
              <a:t>What surprised you?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45566"/>
                </a:solidFill>
              </a:rPr>
              <a:t>What did you like?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45566"/>
                </a:solidFill>
              </a:rPr>
              <a:t>What did you already know?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45566"/>
                </a:solidFill>
              </a:rPr>
              <a:t>What did you disagree with?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4260" y="1912034"/>
            <a:ext cx="6607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0BDFB"/>
                </a:solidFill>
                <a:hlinkClick r:id="rId2"/>
              </a:rPr>
              <a:t>Learn the Language of Power (Chang 2019)</a:t>
            </a:r>
            <a:endParaRPr lang="en-US" sz="2400" dirty="0">
              <a:solidFill>
                <a:srgbClr val="F0BDF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1199" y="5605130"/>
            <a:ext cx="6607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Pause and make some notes for yourself</a:t>
            </a:r>
          </a:p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Take at least 3 minutes </a:t>
            </a:r>
          </a:p>
        </p:txBody>
      </p:sp>
    </p:spTree>
    <p:extLst>
      <p:ext uri="{BB962C8B-B14F-4D97-AF65-F5344CB8AC3E}">
        <p14:creationId xmlns:p14="http://schemas.microsoft.com/office/powerpoint/2010/main" val="2877123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 anchor="ctr">
            <a:normAutofit/>
          </a:bodyPr>
          <a:lstStyle/>
          <a:p>
            <a:r>
              <a:rPr lang="en-US" dirty="0"/>
              <a:t>What is Economics?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188B6EB9-7AC0-4778-AEB7-08EFB065F0C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2997365"/>
              </p:ext>
            </p:extLst>
          </p:nvPr>
        </p:nvGraphicFramePr>
        <p:xfrm>
          <a:off x="543918" y="1610215"/>
          <a:ext cx="8218342" cy="4891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2109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CA8CC0-A674-F54D-8FF9-E5D0F99125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399" y="1621971"/>
            <a:ext cx="8860971" cy="5061858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For the purpose of our class, </a:t>
            </a:r>
            <a:endParaRPr lang="en-US" sz="1200" dirty="0"/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002060"/>
                </a:solidFill>
              </a:rPr>
              <a:t>Economics is the study of economies</a:t>
            </a:r>
            <a:r>
              <a:rPr lang="en-US" b="1" dirty="0">
                <a:solidFill>
                  <a:srgbClr val="002060"/>
                </a:solidFill>
              </a:rPr>
              <a:t>.</a:t>
            </a:r>
          </a:p>
          <a:p>
            <a:pPr marL="45720" indent="0">
              <a:buNone/>
            </a:pPr>
            <a:r>
              <a:rPr lang="en-US" dirty="0"/>
              <a:t>where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002060"/>
                </a:solidFill>
              </a:rPr>
              <a:t>an economy (or economic system) is a 	particular solution to </a:t>
            </a:r>
          </a:p>
          <a:p>
            <a:pPr marL="45720" indent="0">
              <a:buNone/>
            </a:pPr>
            <a:r>
              <a:rPr lang="en-US" dirty="0">
                <a:solidFill>
                  <a:srgbClr val="002060"/>
                </a:solidFill>
              </a:rPr>
              <a:t>	1) an allocation problem </a:t>
            </a:r>
          </a:p>
          <a:p>
            <a:pPr marL="45720" indent="0">
              <a:buNone/>
            </a:pPr>
            <a:r>
              <a:rPr lang="en-US" dirty="0">
                <a:solidFill>
                  <a:srgbClr val="002060"/>
                </a:solidFill>
              </a:rPr>
              <a:t>	&amp;</a:t>
            </a:r>
          </a:p>
          <a:p>
            <a:pPr marL="45720" indent="0">
              <a:buNone/>
            </a:pPr>
            <a:r>
              <a:rPr lang="en-US" dirty="0">
                <a:solidFill>
                  <a:srgbClr val="002060"/>
                </a:solidFill>
              </a:rPr>
              <a:t>	2) a production problem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EABB04-2A74-6744-B02C-8538DCC8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</p:spTree>
    <p:extLst>
      <p:ext uri="{BB962C8B-B14F-4D97-AF65-F5344CB8AC3E}">
        <p14:creationId xmlns:p14="http://schemas.microsoft.com/office/powerpoint/2010/main" val="1495271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CA8CC0-A674-F54D-8FF9-E5D0F99125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399" y="1621971"/>
            <a:ext cx="8860971" cy="5061858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For the purpose of our class, </a:t>
            </a:r>
            <a:endParaRPr lang="en-US" sz="1200" dirty="0"/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002060"/>
                </a:solidFill>
              </a:rPr>
              <a:t>Economics is the study of economies</a:t>
            </a:r>
            <a:r>
              <a:rPr lang="en-US" b="1" dirty="0">
                <a:solidFill>
                  <a:srgbClr val="002060"/>
                </a:solidFill>
              </a:rPr>
              <a:t>.</a:t>
            </a:r>
          </a:p>
          <a:p>
            <a:pPr marL="45720" indent="0">
              <a:buNone/>
            </a:pPr>
            <a:r>
              <a:rPr lang="en-US" dirty="0"/>
              <a:t>where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002060"/>
                </a:solidFill>
              </a:rPr>
              <a:t>an economy (or economic system) is a 	particular solution to </a:t>
            </a:r>
          </a:p>
          <a:p>
            <a:pPr marL="45720" indent="0">
              <a:buNone/>
            </a:pPr>
            <a:r>
              <a:rPr lang="en-US" dirty="0">
                <a:solidFill>
                  <a:srgbClr val="002060"/>
                </a:solidFill>
              </a:rPr>
              <a:t>	1) an allocation problem – who gets what?</a:t>
            </a:r>
          </a:p>
          <a:p>
            <a:pPr marL="45720" indent="0">
              <a:buNone/>
            </a:pPr>
            <a:r>
              <a:rPr lang="en-US" dirty="0">
                <a:solidFill>
                  <a:srgbClr val="002060"/>
                </a:solidFill>
              </a:rPr>
              <a:t>	&amp;</a:t>
            </a:r>
          </a:p>
          <a:p>
            <a:pPr marL="45720" indent="0">
              <a:buNone/>
            </a:pPr>
            <a:r>
              <a:rPr lang="en-US" dirty="0">
                <a:solidFill>
                  <a:srgbClr val="002060"/>
                </a:solidFill>
              </a:rPr>
              <a:t>	2) a production problem – what do we make 	and how do we make it?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EABB04-2A74-6744-B02C-8538DCC8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</p:spTree>
    <p:extLst>
      <p:ext uri="{BB962C8B-B14F-4D97-AF65-F5344CB8AC3E}">
        <p14:creationId xmlns:p14="http://schemas.microsoft.com/office/powerpoint/2010/main" val="2325227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CA8CC0-A674-F54D-8FF9-E5D0F99125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399" y="1621971"/>
            <a:ext cx="8860971" cy="5061858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For the purpose of our class, </a:t>
            </a:r>
            <a:endParaRPr lang="en-US" sz="1200" dirty="0"/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002060"/>
                </a:solidFill>
              </a:rPr>
              <a:t>Economics is the study of economies</a:t>
            </a:r>
            <a:r>
              <a:rPr lang="en-US" b="1" dirty="0">
                <a:solidFill>
                  <a:srgbClr val="002060"/>
                </a:solidFill>
              </a:rPr>
              <a:t>.</a:t>
            </a:r>
          </a:p>
          <a:p>
            <a:pPr marL="45720" indent="0">
              <a:buNone/>
            </a:pPr>
            <a:r>
              <a:rPr lang="en-US" dirty="0"/>
              <a:t>where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002060"/>
                </a:solidFill>
              </a:rPr>
              <a:t>an economy (or economic system) is a 	particular solution to an allocation problem 	&amp; a production problem</a:t>
            </a:r>
          </a:p>
          <a:p>
            <a:pPr marL="45720" indent="0">
              <a:buNone/>
            </a:pPr>
            <a:r>
              <a:rPr lang="en-US" dirty="0"/>
              <a:t>Micro:  </a:t>
            </a:r>
            <a:r>
              <a:rPr lang="en-US" dirty="0">
                <a:solidFill>
                  <a:srgbClr val="002060"/>
                </a:solidFill>
              </a:rPr>
              <a:t>this experience at the individual or household level</a:t>
            </a:r>
          </a:p>
          <a:p>
            <a:pPr marL="45720" indent="0">
              <a:buNone/>
            </a:pPr>
            <a:r>
              <a:rPr lang="en-US" dirty="0"/>
              <a:t>Macro: </a:t>
            </a:r>
            <a:r>
              <a:rPr lang="en-US" dirty="0">
                <a:solidFill>
                  <a:srgbClr val="002060"/>
                </a:solidFill>
              </a:rPr>
              <a:t>this experience at the community or national level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EABB04-2A74-6744-B02C-8538DCC8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</p:spTree>
    <p:extLst>
      <p:ext uri="{BB962C8B-B14F-4D97-AF65-F5344CB8AC3E}">
        <p14:creationId xmlns:p14="http://schemas.microsoft.com/office/powerpoint/2010/main" val="1012369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A119FE-939D-7F47-BECD-659B27EED5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229" y="1719072"/>
            <a:ext cx="4038600" cy="4407408"/>
          </a:xfrm>
        </p:spPr>
        <p:txBody>
          <a:bodyPr/>
          <a:lstStyle/>
          <a:p>
            <a:pPr marL="45720" indent="0">
              <a:buNone/>
            </a:pPr>
            <a:r>
              <a:rPr lang="en-US" u="sng" dirty="0"/>
              <a:t>Production Questions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39668-F488-3C48-B4F1-F19C85547E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u="sng" dirty="0"/>
              <a:t>Allocation Questions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747908-8E8B-5046-AD6F-F8EE48E7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Economics?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CBCF85-9149-ED48-A30F-2CF09820C890}"/>
              </a:ext>
            </a:extLst>
          </p:cNvPr>
          <p:cNvSpPr txBox="1"/>
          <p:nvPr/>
        </p:nvSpPr>
        <p:spPr>
          <a:xfrm rot="16200000">
            <a:off x="-1921328" y="3557937"/>
            <a:ext cx="4757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tx2"/>
                </a:solidFill>
              </a:rPr>
              <a:t>Macro                    Micro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B46AB4-88E1-D147-AEEF-6A30ECFEFA0A}"/>
              </a:ext>
            </a:extLst>
          </p:cNvPr>
          <p:cNvSpPr/>
          <p:nvPr/>
        </p:nvSpPr>
        <p:spPr>
          <a:xfrm>
            <a:off x="700221" y="2198914"/>
            <a:ext cx="3883596" cy="2144486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do you make?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What do you use to make it?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9FE5FF-72E2-DA43-8945-B6FAE5E120A6}"/>
              </a:ext>
            </a:extLst>
          </p:cNvPr>
          <p:cNvSpPr/>
          <p:nvPr/>
        </p:nvSpPr>
        <p:spPr>
          <a:xfrm>
            <a:off x="700221" y="4357667"/>
            <a:ext cx="3883596" cy="21444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do we make?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What institutions support the stuff we make?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What is the unintended impact of what we make?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040969-8BD8-9C48-B698-B854F0D4EFD3}"/>
              </a:ext>
            </a:extLst>
          </p:cNvPr>
          <p:cNvSpPr/>
          <p:nvPr/>
        </p:nvSpPr>
        <p:spPr>
          <a:xfrm>
            <a:off x="4596004" y="2209800"/>
            <a:ext cx="3883596" cy="21444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do you consume?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How do you get what you use?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What do you do with what you have?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655EAB-FD4C-1A45-A286-AC9E444FD548}"/>
              </a:ext>
            </a:extLst>
          </p:cNvPr>
          <p:cNvSpPr/>
          <p:nvPr/>
        </p:nvSpPr>
        <p:spPr>
          <a:xfrm>
            <a:off x="4596004" y="4357667"/>
            <a:ext cx="3883596" cy="21444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resources do we use?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What institutions are in place to facilitate distribution?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Are their patterns to who gets what?</a:t>
            </a:r>
          </a:p>
        </p:txBody>
      </p:sp>
    </p:spTree>
    <p:extLst>
      <p:ext uri="{BB962C8B-B14F-4D97-AF65-F5344CB8AC3E}">
        <p14:creationId xmlns:p14="http://schemas.microsoft.com/office/powerpoint/2010/main" val="1919859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 anchor="ctr">
            <a:normAutofit/>
          </a:bodyPr>
          <a:lstStyle/>
          <a:p>
            <a:r>
              <a:rPr lang="en-US" dirty="0"/>
              <a:t>What is Economics?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2782A171-6E66-4FBD-B705-08BDEBC02D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55962"/>
              </p:ext>
            </p:extLst>
          </p:nvPr>
        </p:nvGraphicFramePr>
        <p:xfrm>
          <a:off x="380999" y="1719071"/>
          <a:ext cx="8407893" cy="4407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9549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 anchor="ctr">
            <a:normAutofit/>
          </a:bodyPr>
          <a:lstStyle/>
          <a:p>
            <a:r>
              <a:rPr lang="en-US"/>
              <a:t>What is Economics?</a:t>
            </a:r>
            <a:endParaRPr lang="en-US" dirty="0"/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6C928A76-8DA2-4A04-ADBF-0D39F2FE9D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4625154"/>
              </p:ext>
            </p:extLst>
          </p:nvPr>
        </p:nvGraphicFramePr>
        <p:xfrm>
          <a:off x="380999" y="1719071"/>
          <a:ext cx="8407893" cy="4407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2361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61078-B87B-7A4A-BE20-4E9394CAB0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prevalent economic system today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13554B-34B4-C14F-ACB2-AB139D7C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Capitalism?</a:t>
            </a:r>
          </a:p>
        </p:txBody>
      </p:sp>
    </p:spTree>
    <p:extLst>
      <p:ext uri="{BB962C8B-B14F-4D97-AF65-F5344CB8AC3E}">
        <p14:creationId xmlns:p14="http://schemas.microsoft.com/office/powerpoint/2010/main" val="1129515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94808-36D1-3F44-B8D5-4692B9E4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Capitalism?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029BC-29C5-A342-A3E2-3A4B441096E5}"/>
              </a:ext>
            </a:extLst>
          </p:cNvPr>
          <p:cNvSpPr txBox="1"/>
          <p:nvPr/>
        </p:nvSpPr>
        <p:spPr>
          <a:xfrm>
            <a:off x="381000" y="1761067"/>
            <a:ext cx="8509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Capitalism is an economic system characterized by private property,  markets, and firms.</a:t>
            </a:r>
          </a:p>
          <a:p>
            <a:pPr marL="45720" indent="0">
              <a:buNone/>
            </a:pPr>
            <a:r>
              <a:rPr lang="en-US" dirty="0"/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827C1-1D84-A046-BA39-E81392D43949}"/>
              </a:ext>
            </a:extLst>
          </p:cNvPr>
          <p:cNvSpPr txBox="1"/>
          <p:nvPr/>
        </p:nvSpPr>
        <p:spPr>
          <a:xfrm>
            <a:off x="317130" y="4286162"/>
            <a:ext cx="8509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Capitalist societies solve production and allocation decisions with private property, markets, and firms.</a:t>
            </a:r>
          </a:p>
          <a:p>
            <a:pPr marL="45720" indent="0">
              <a:buNone/>
            </a:pPr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35842-815A-A147-A642-01739279208A}"/>
              </a:ext>
            </a:extLst>
          </p:cNvPr>
          <p:cNvSpPr txBox="1"/>
          <p:nvPr/>
        </p:nvSpPr>
        <p:spPr>
          <a:xfrm>
            <a:off x="4216030" y="3792392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584596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94808-36D1-3F44-B8D5-4692B9E4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Capitalism?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029BC-29C5-A342-A3E2-3A4B441096E5}"/>
              </a:ext>
            </a:extLst>
          </p:cNvPr>
          <p:cNvSpPr txBox="1"/>
          <p:nvPr/>
        </p:nvSpPr>
        <p:spPr>
          <a:xfrm>
            <a:off x="381000" y="1761067"/>
            <a:ext cx="8509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Capitalism is an economic system characterized by: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private property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markets &amp;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firms.</a:t>
            </a:r>
          </a:p>
          <a:p>
            <a:pPr marL="45720" indent="0">
              <a:buNone/>
            </a:pPr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35842-815A-A147-A642-01739279208A}"/>
              </a:ext>
            </a:extLst>
          </p:cNvPr>
          <p:cNvSpPr txBox="1"/>
          <p:nvPr/>
        </p:nvSpPr>
        <p:spPr>
          <a:xfrm>
            <a:off x="5883223" y="3792392"/>
            <a:ext cx="2015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INSTITUTIONS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B1002ED0-D1FE-3C4F-8638-7296AD5938EA}"/>
              </a:ext>
            </a:extLst>
          </p:cNvPr>
          <p:cNvSpPr/>
          <p:nvPr/>
        </p:nvSpPr>
        <p:spPr>
          <a:xfrm>
            <a:off x="5012267" y="3132666"/>
            <a:ext cx="711200" cy="1645920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4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94808-36D1-3F44-B8D5-4692B9E4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Capitalism?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029BC-29C5-A342-A3E2-3A4B441096E5}"/>
              </a:ext>
            </a:extLst>
          </p:cNvPr>
          <p:cNvSpPr txBox="1"/>
          <p:nvPr/>
        </p:nvSpPr>
        <p:spPr>
          <a:xfrm>
            <a:off x="381000" y="1761067"/>
            <a:ext cx="8509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Capitalism is an economic system characterized by: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private property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markets &amp;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firms.</a:t>
            </a:r>
          </a:p>
          <a:p>
            <a:pPr marL="45720" indent="0">
              <a:buNone/>
            </a:pPr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35842-815A-A147-A642-01739279208A}"/>
              </a:ext>
            </a:extLst>
          </p:cNvPr>
          <p:cNvSpPr txBox="1"/>
          <p:nvPr/>
        </p:nvSpPr>
        <p:spPr>
          <a:xfrm>
            <a:off x="4860607" y="2572174"/>
            <a:ext cx="3539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THE CONCEPT THAT THINGS ARE OWNED BY PEOPLE, ENFORCED BY OTHER INSTITUTIONS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D6B6610B-B0FA-7549-A674-2F4D8664F29D}"/>
              </a:ext>
            </a:extLst>
          </p:cNvPr>
          <p:cNvSpPr/>
          <p:nvPr/>
        </p:nvSpPr>
        <p:spPr>
          <a:xfrm rot="20153855">
            <a:off x="4826000" y="2848801"/>
            <a:ext cx="372533" cy="741066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52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94808-36D1-3F44-B8D5-4692B9E4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Capitalism?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029BC-29C5-A342-A3E2-3A4B441096E5}"/>
              </a:ext>
            </a:extLst>
          </p:cNvPr>
          <p:cNvSpPr txBox="1"/>
          <p:nvPr/>
        </p:nvSpPr>
        <p:spPr>
          <a:xfrm>
            <a:off x="381000" y="1761067"/>
            <a:ext cx="8509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Capitalism is an economic system characterized by: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private property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markets &amp;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firms.</a:t>
            </a:r>
          </a:p>
          <a:p>
            <a:pPr marL="45720" indent="0">
              <a:buNone/>
            </a:pPr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35842-815A-A147-A642-01739279208A}"/>
              </a:ext>
            </a:extLst>
          </p:cNvPr>
          <p:cNvSpPr txBox="1"/>
          <p:nvPr/>
        </p:nvSpPr>
        <p:spPr>
          <a:xfrm>
            <a:off x="4860607" y="2572174"/>
            <a:ext cx="3539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THE CONCEPT THAT THINGS ARE OWNED BY PEOPLE, ENFORCED BY OTHER INSTITUTIONS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D6B6610B-B0FA-7549-A674-2F4D8664F29D}"/>
              </a:ext>
            </a:extLst>
          </p:cNvPr>
          <p:cNvSpPr/>
          <p:nvPr/>
        </p:nvSpPr>
        <p:spPr>
          <a:xfrm rot="20153855">
            <a:off x="4826000" y="2848801"/>
            <a:ext cx="372533" cy="741066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5C246-6AB4-EE48-A33A-E0CCB34D1506}"/>
              </a:ext>
            </a:extLst>
          </p:cNvPr>
          <p:cNvSpPr txBox="1"/>
          <p:nvPr/>
        </p:nvSpPr>
        <p:spPr>
          <a:xfrm>
            <a:off x="3920808" y="4720861"/>
            <a:ext cx="4596658" cy="1754326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5"/>
              </a:spcAft>
            </a:pPr>
            <a:r>
              <a:rPr lang="en-US" dirty="0">
                <a:solidFill>
                  <a:schemeClr val="tx2"/>
                </a:solidFill>
              </a:rPr>
              <a:t>ownership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: the right to decide how things are used and by whom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58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94808-36D1-3F44-B8D5-4692B9E4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Capitalism?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029BC-29C5-A342-A3E2-3A4B441096E5}"/>
              </a:ext>
            </a:extLst>
          </p:cNvPr>
          <p:cNvSpPr txBox="1"/>
          <p:nvPr/>
        </p:nvSpPr>
        <p:spPr>
          <a:xfrm>
            <a:off x="381000" y="1761067"/>
            <a:ext cx="8509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Capitalism is an economic system characterized by: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private property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markets &amp;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firms.</a:t>
            </a:r>
          </a:p>
          <a:p>
            <a:pPr marL="45720" indent="0">
              <a:buNone/>
            </a:pPr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35842-815A-A147-A642-01739279208A}"/>
              </a:ext>
            </a:extLst>
          </p:cNvPr>
          <p:cNvSpPr txBox="1"/>
          <p:nvPr/>
        </p:nvSpPr>
        <p:spPr>
          <a:xfrm>
            <a:off x="4860607" y="2572174"/>
            <a:ext cx="3539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THE CONCEPT THAT THINGS ARE OWNED BY PEOPLE, ENFORCED BY OTHER INSTITUTIONS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D6B6610B-B0FA-7549-A674-2F4D8664F29D}"/>
              </a:ext>
            </a:extLst>
          </p:cNvPr>
          <p:cNvSpPr/>
          <p:nvPr/>
        </p:nvSpPr>
        <p:spPr>
          <a:xfrm rot="20153855">
            <a:off x="4826000" y="2848801"/>
            <a:ext cx="372533" cy="741066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D4D9D-B771-7A48-A117-9F906E55F287}"/>
              </a:ext>
            </a:extLst>
          </p:cNvPr>
          <p:cNvSpPr txBox="1"/>
          <p:nvPr/>
        </p:nvSpPr>
        <p:spPr>
          <a:xfrm>
            <a:off x="3803016" y="3693699"/>
            <a:ext cx="4596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METHOD OF TRANSFERRING OWNERSHIP OF GOODS AND SERVICES THAT IS VOLUNTARY, RECIPROCAL, and COMPETITIVE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E08996B9-EA2F-A842-852D-CED60DCA9807}"/>
              </a:ext>
            </a:extLst>
          </p:cNvPr>
          <p:cNvSpPr/>
          <p:nvPr/>
        </p:nvSpPr>
        <p:spPr>
          <a:xfrm>
            <a:off x="3666809" y="3679581"/>
            <a:ext cx="253999" cy="865867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5C246-6AB4-EE48-A33A-E0CCB34D1506}"/>
              </a:ext>
            </a:extLst>
          </p:cNvPr>
          <p:cNvSpPr txBox="1"/>
          <p:nvPr/>
        </p:nvSpPr>
        <p:spPr>
          <a:xfrm>
            <a:off x="3920808" y="4720861"/>
            <a:ext cx="4596658" cy="1754326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5"/>
              </a:spcAft>
            </a:pPr>
            <a:r>
              <a:rPr lang="en-US" dirty="0">
                <a:solidFill>
                  <a:schemeClr val="tx2"/>
                </a:solidFill>
              </a:rPr>
              <a:t>ownership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: the right to decide how things are used and by whom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711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94808-36D1-3F44-B8D5-4692B9E4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Capitalism?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029BC-29C5-A342-A3E2-3A4B441096E5}"/>
              </a:ext>
            </a:extLst>
          </p:cNvPr>
          <p:cNvSpPr txBox="1"/>
          <p:nvPr/>
        </p:nvSpPr>
        <p:spPr>
          <a:xfrm>
            <a:off x="381000" y="1761067"/>
            <a:ext cx="8509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Capitalism is an economic system characterized by: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private property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markets &amp;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firms.</a:t>
            </a:r>
          </a:p>
          <a:p>
            <a:pPr marL="45720" indent="0">
              <a:buNone/>
            </a:pPr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35842-815A-A147-A642-01739279208A}"/>
              </a:ext>
            </a:extLst>
          </p:cNvPr>
          <p:cNvSpPr txBox="1"/>
          <p:nvPr/>
        </p:nvSpPr>
        <p:spPr>
          <a:xfrm>
            <a:off x="4860607" y="2572174"/>
            <a:ext cx="3539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THE CONCEPT THAT THINGS ARE OWNED BY PEOPLE, ENFORCED BY OTHER INSTITUTIONS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D6B6610B-B0FA-7549-A674-2F4D8664F29D}"/>
              </a:ext>
            </a:extLst>
          </p:cNvPr>
          <p:cNvSpPr/>
          <p:nvPr/>
        </p:nvSpPr>
        <p:spPr>
          <a:xfrm rot="20153855">
            <a:off x="4826000" y="2848801"/>
            <a:ext cx="372533" cy="741066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D4D9D-B771-7A48-A117-9F906E55F287}"/>
              </a:ext>
            </a:extLst>
          </p:cNvPr>
          <p:cNvSpPr txBox="1"/>
          <p:nvPr/>
        </p:nvSpPr>
        <p:spPr>
          <a:xfrm>
            <a:off x="3803016" y="3693699"/>
            <a:ext cx="4596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METHOD OF TRANSFERRING OWNERSHIP OF GOODS AND SERVICES THAT IS VOLUNTARY, RECIPROCAL, and COMPETITIVE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E08996B9-EA2F-A842-852D-CED60DCA9807}"/>
              </a:ext>
            </a:extLst>
          </p:cNvPr>
          <p:cNvSpPr/>
          <p:nvPr/>
        </p:nvSpPr>
        <p:spPr>
          <a:xfrm>
            <a:off x="3666809" y="3679581"/>
            <a:ext cx="253999" cy="865867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11BAD-42C8-0743-83CC-E0DF61470420}"/>
              </a:ext>
            </a:extLst>
          </p:cNvPr>
          <p:cNvSpPr txBox="1"/>
          <p:nvPr/>
        </p:nvSpPr>
        <p:spPr>
          <a:xfrm>
            <a:off x="118534" y="5178397"/>
            <a:ext cx="35482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METHOD OF PRODUCTION WHERE COMMODITIES ARE MADE WITH PRIVATELY-OWNED CAPITAL GOODS BY LABORERS WORKING FOR A WAGE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F431C8C-FB1D-304B-BE7E-502554645F22}"/>
              </a:ext>
            </a:extLst>
          </p:cNvPr>
          <p:cNvSpPr/>
          <p:nvPr/>
        </p:nvSpPr>
        <p:spPr>
          <a:xfrm rot="5400000">
            <a:off x="1622016" y="4566071"/>
            <a:ext cx="397193" cy="923330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5C246-6AB4-EE48-A33A-E0CCB34D1506}"/>
              </a:ext>
            </a:extLst>
          </p:cNvPr>
          <p:cNvSpPr txBox="1"/>
          <p:nvPr/>
        </p:nvSpPr>
        <p:spPr>
          <a:xfrm>
            <a:off x="3920808" y="4720861"/>
            <a:ext cx="4596658" cy="1754326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5"/>
              </a:spcAft>
            </a:pPr>
            <a:r>
              <a:rPr lang="en-US" dirty="0">
                <a:solidFill>
                  <a:schemeClr val="tx2"/>
                </a:solidFill>
              </a:rPr>
              <a:t>ownership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: the right to decide how things are used and by whom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Aft>
                <a:spcPts val="15"/>
              </a:spcAf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14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94808-36D1-3F44-B8D5-4692B9E4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Capitalism?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029BC-29C5-A342-A3E2-3A4B441096E5}"/>
              </a:ext>
            </a:extLst>
          </p:cNvPr>
          <p:cNvSpPr txBox="1"/>
          <p:nvPr/>
        </p:nvSpPr>
        <p:spPr>
          <a:xfrm>
            <a:off x="381000" y="1761067"/>
            <a:ext cx="8509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Capitalism is an economic system characterized by: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private property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markets &amp;</a:t>
            </a:r>
          </a:p>
          <a:p>
            <a:pPr marL="788670" indent="-742950">
              <a:buAutoNum type="arabicParenR"/>
            </a:pPr>
            <a:r>
              <a:rPr lang="en-US" sz="4000" dirty="0">
                <a:solidFill>
                  <a:srgbClr val="002060"/>
                </a:solidFill>
              </a:rPr>
              <a:t>firms.</a:t>
            </a:r>
          </a:p>
          <a:p>
            <a:pPr marL="45720" indent="0">
              <a:buNone/>
            </a:pPr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35842-815A-A147-A642-01739279208A}"/>
              </a:ext>
            </a:extLst>
          </p:cNvPr>
          <p:cNvSpPr txBox="1"/>
          <p:nvPr/>
        </p:nvSpPr>
        <p:spPr>
          <a:xfrm>
            <a:off x="4860607" y="2572174"/>
            <a:ext cx="3539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THE CONCEPT THAT THINGS ARE OWNED BY PEOPLE, ENFORCED BY OTHER INSTITUTIONS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D6B6610B-B0FA-7549-A674-2F4D8664F29D}"/>
              </a:ext>
            </a:extLst>
          </p:cNvPr>
          <p:cNvSpPr/>
          <p:nvPr/>
        </p:nvSpPr>
        <p:spPr>
          <a:xfrm rot="20153855">
            <a:off x="4826000" y="2848801"/>
            <a:ext cx="372533" cy="741066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D4D9D-B771-7A48-A117-9F906E55F287}"/>
              </a:ext>
            </a:extLst>
          </p:cNvPr>
          <p:cNvSpPr txBox="1"/>
          <p:nvPr/>
        </p:nvSpPr>
        <p:spPr>
          <a:xfrm>
            <a:off x="3803016" y="3693699"/>
            <a:ext cx="4596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METHOD OF TRANSFERRING OWNERSHIP OF GOODS AND SERVICES THAT IS VOLUNTARY, RECIPROCAL, and COMPETITIVE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E08996B9-EA2F-A842-852D-CED60DCA9807}"/>
              </a:ext>
            </a:extLst>
          </p:cNvPr>
          <p:cNvSpPr/>
          <p:nvPr/>
        </p:nvSpPr>
        <p:spPr>
          <a:xfrm>
            <a:off x="3666809" y="3679581"/>
            <a:ext cx="253999" cy="865867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11BAD-42C8-0743-83CC-E0DF61470420}"/>
              </a:ext>
            </a:extLst>
          </p:cNvPr>
          <p:cNvSpPr txBox="1"/>
          <p:nvPr/>
        </p:nvSpPr>
        <p:spPr>
          <a:xfrm>
            <a:off x="118534" y="5178397"/>
            <a:ext cx="35482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METHOD OF PRODUCTION WHERE COMMODITIES ARE MADE WITH PRIVATELY-OWNED CAPITAL GOODS BY LABORERS WORKING FOR A WAGE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F431C8C-FB1D-304B-BE7E-502554645F22}"/>
              </a:ext>
            </a:extLst>
          </p:cNvPr>
          <p:cNvSpPr/>
          <p:nvPr/>
        </p:nvSpPr>
        <p:spPr>
          <a:xfrm rot="5400000">
            <a:off x="1622016" y="4566071"/>
            <a:ext cx="397193" cy="923330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5C246-6AB4-EE48-A33A-E0CCB34D1506}"/>
              </a:ext>
            </a:extLst>
          </p:cNvPr>
          <p:cNvSpPr txBox="1"/>
          <p:nvPr/>
        </p:nvSpPr>
        <p:spPr>
          <a:xfrm>
            <a:off x="3920808" y="4720861"/>
            <a:ext cx="4596658" cy="1754326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5"/>
              </a:spcAft>
            </a:pPr>
            <a:r>
              <a:rPr lang="en-US" dirty="0">
                <a:solidFill>
                  <a:schemeClr val="tx2"/>
                </a:solidFill>
              </a:rPr>
              <a:t>ownership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: the right to decide how things are used and by whom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commodities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: goods and services produced for the purpose of making a profit</a:t>
            </a:r>
          </a:p>
          <a:p>
            <a:pPr>
              <a:spcAft>
                <a:spcPts val="15"/>
              </a:spcAft>
            </a:pPr>
            <a:r>
              <a:rPr lang="en-US" dirty="0">
                <a:solidFill>
                  <a:schemeClr val="tx2"/>
                </a:solidFill>
              </a:rPr>
              <a:t>capital goods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goods that make commodities</a:t>
            </a:r>
          </a:p>
        </p:txBody>
      </p:sp>
    </p:spTree>
    <p:extLst>
      <p:ext uri="{BB962C8B-B14F-4D97-AF65-F5344CB8AC3E}">
        <p14:creationId xmlns:p14="http://schemas.microsoft.com/office/powerpoint/2010/main" val="3132479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530088" y="1466363"/>
            <a:ext cx="7434470" cy="972038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Before Class next Monday</a:t>
            </a:r>
            <a:br>
              <a:rPr lang="en-US" sz="3600" dirty="0"/>
            </a:br>
            <a:r>
              <a:rPr lang="en-US" sz="3600" dirty="0"/>
              <a:t>1. Watch Shaikh (2020)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866161-4394-344E-A98F-CF3F1F9CAFB0}"/>
              </a:ext>
            </a:extLst>
          </p:cNvPr>
          <p:cNvSpPr txBox="1"/>
          <p:nvPr/>
        </p:nvSpPr>
        <p:spPr>
          <a:xfrm>
            <a:off x="1129274" y="4004523"/>
            <a:ext cx="548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</a:rPr>
              <a:t>2. READ @SYWTTA (2020)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@SYWTTA is an IG/TW/FB account run by one person who collaborates with others – this is literally all I know about this person</a:t>
            </a:r>
          </a:p>
        </p:txBody>
      </p:sp>
      <p:pic>
        <p:nvPicPr>
          <p:cNvPr id="1028" name="Picture 4" descr="Anwar Shaikh">
            <a:extLst>
              <a:ext uri="{FF2B5EF4-FFF2-40B4-BE49-F238E27FC236}">
                <a16:creationId xmlns:a16="http://schemas.microsoft.com/office/drawing/2014/main" id="{03125A2E-FB39-264E-952C-6E05B100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08" y="1673077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3D9439-BCBC-DA47-A193-E7D5710DFE4B}"/>
              </a:ext>
            </a:extLst>
          </p:cNvPr>
          <p:cNvSpPr txBox="1"/>
          <p:nvPr/>
        </p:nvSpPr>
        <p:spPr>
          <a:xfrm>
            <a:off x="3107634" y="1631757"/>
            <a:ext cx="33594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Anwar Shaikh is a Professor of Economics at The New School for Social Research and Associate Editor of the Cambridge Journal of Economics.</a:t>
            </a:r>
          </a:p>
          <a:p>
            <a:endParaRPr lang="en-US" dirty="0"/>
          </a:p>
          <a:p>
            <a:r>
              <a:rPr lang="en-US" dirty="0"/>
              <a:t>From many places including Pakistan and New York City.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7422AA-B1CF-F34F-848F-DCCAB50F2C43}"/>
              </a:ext>
            </a:extLst>
          </p:cNvPr>
          <p:cNvSpPr/>
          <p:nvPr/>
        </p:nvSpPr>
        <p:spPr>
          <a:xfrm>
            <a:off x="1129274" y="3954837"/>
            <a:ext cx="808383" cy="691364"/>
          </a:xfrm>
          <a:prstGeom prst="ellipse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11A6FCC-DBE9-8A4E-B841-E6F3CBDFDE75}"/>
              </a:ext>
            </a:extLst>
          </p:cNvPr>
          <p:cNvSpPr/>
          <p:nvPr/>
        </p:nvSpPr>
        <p:spPr>
          <a:xfrm>
            <a:off x="1151992" y="732358"/>
            <a:ext cx="808383" cy="691364"/>
          </a:xfrm>
          <a:prstGeom prst="ellipse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EEFE63-0DAC-3F46-8EA6-FE43D048BF28}"/>
              </a:ext>
            </a:extLst>
          </p:cNvPr>
          <p:cNvSpPr txBox="1"/>
          <p:nvPr/>
        </p:nvSpPr>
        <p:spPr>
          <a:xfrm>
            <a:off x="510208" y="5524492"/>
            <a:ext cx="62915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</a:rPr>
              <a:t>3. READ EISENBARTH (2020) 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Argumentation (make sure its this one)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8B1563B-884E-9D4D-940F-0BDED811A384}"/>
              </a:ext>
            </a:extLst>
          </p:cNvPr>
          <p:cNvSpPr/>
          <p:nvPr/>
        </p:nvSpPr>
        <p:spPr>
          <a:xfrm>
            <a:off x="725082" y="5479544"/>
            <a:ext cx="808383" cy="691364"/>
          </a:xfrm>
          <a:prstGeom prst="ellipse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97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71922"/>
            <a:ext cx="6751439" cy="3054171"/>
          </a:xfrm>
        </p:spPr>
        <p:txBody>
          <a:bodyPr/>
          <a:lstStyle/>
          <a:p>
            <a:r>
              <a:rPr lang="en-US" sz="3600" dirty="0"/>
              <a:t>Instructions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weekly Reflection 1 </a:t>
            </a:r>
            <a:br>
              <a:rPr lang="en-US" sz="3600" dirty="0"/>
            </a:br>
            <a:r>
              <a:rPr lang="en-US" sz="3600" dirty="0"/>
              <a:t>Due next Thursday 02/11</a:t>
            </a:r>
            <a:br>
              <a:rPr lang="en-US" sz="3600" dirty="0"/>
            </a:br>
            <a:r>
              <a:rPr lang="en-US" sz="3600" dirty="0"/>
              <a:t>Available on </a:t>
            </a:r>
            <a:r>
              <a:rPr lang="en-US" sz="3600" dirty="0" err="1"/>
              <a:t>OpenLab</a:t>
            </a:r>
            <a:br>
              <a:rPr lang="en-US" sz="3600" dirty="0"/>
            </a:br>
            <a:r>
              <a:rPr lang="en-US" sz="3600" dirty="0"/>
              <a:t>We Will Grade In Class</a:t>
            </a:r>
            <a:br>
              <a:rPr lang="en-US" sz="3600" dirty="0"/>
            </a:br>
            <a:r>
              <a:rPr lang="en-US" sz="3600" dirty="0"/>
              <a:t>You can change your answers before you turn it in on Blackboard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4387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954842"/>
            <a:ext cx="83812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Chang, Ha-</a:t>
            </a:r>
            <a:r>
              <a:rPr lang="en-US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Joon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.(2016). Economics is for Everyone! </a:t>
            </a:r>
            <a:r>
              <a:rPr lang="en-US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RSA Animate.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Retrieved 	from https://</a:t>
            </a:r>
            <a:r>
              <a:rPr lang="en-US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www.thersa.org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/discover/videos/</a:t>
            </a:r>
            <a:r>
              <a:rPr lang="en-US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rsa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-animate/2016/economics-is-for-	everyone</a:t>
            </a:r>
          </a:p>
          <a:p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Goodwin, Neva, Julie A. Nelson, &amp; Jonathan Harris. (2009). </a:t>
            </a:r>
            <a:r>
              <a:rPr lang="en-US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Macroeconomics in 	Context.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Armonk, NY: M.E. Sharpe.</a:t>
            </a:r>
          </a:p>
          <a:p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Robbins, Lionel. (1945). </a:t>
            </a:r>
            <a:r>
              <a:rPr lang="en-US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An Essay on the Nature &amp; Significance of Economic 	Science 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(2</a:t>
            </a:r>
            <a:r>
              <a:rPr lang="en-US" baseline="30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nd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ed.)</a:t>
            </a:r>
            <a:r>
              <a:rPr lang="en-US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London: Macmillan and Co., Limited. </a:t>
            </a:r>
          </a:p>
          <a:p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University of Cambridge. (2019). </a:t>
            </a:r>
            <a:r>
              <a:rPr lang="en-US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Dr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Ha-</a:t>
            </a:r>
            <a:r>
              <a:rPr lang="en-US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Joon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Chang | Faculty of Economics. 	Retrieved September 2, 2019 from http://				</a:t>
            </a:r>
            <a:r>
              <a:rPr lang="en-US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www.econ.cam.ac.uk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/people/faculty/hjc1001</a:t>
            </a:r>
          </a:p>
        </p:txBody>
      </p:sp>
    </p:spTree>
    <p:extLst>
      <p:ext uri="{BB962C8B-B14F-4D97-AF65-F5344CB8AC3E}">
        <p14:creationId xmlns:p14="http://schemas.microsoft.com/office/powerpoint/2010/main" val="2812145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4110</TotalTime>
  <Words>1785</Words>
  <Application>Microsoft Macintosh PowerPoint</Application>
  <PresentationFormat>On-screen Show (4:3)</PresentationFormat>
  <Paragraphs>203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Franklin Gothic Medium</vt:lpstr>
      <vt:lpstr>Wingdings</vt:lpstr>
      <vt:lpstr>Wingdings 2</vt:lpstr>
      <vt:lpstr>Grid</vt:lpstr>
      <vt:lpstr>Macroeconomics</vt:lpstr>
      <vt:lpstr>What is Economics?</vt:lpstr>
      <vt:lpstr>What is economics?</vt:lpstr>
      <vt:lpstr>What is economics?</vt:lpstr>
      <vt:lpstr>What is economics?</vt:lpstr>
      <vt:lpstr>What is economics?</vt:lpstr>
      <vt:lpstr>What is Economics?</vt:lpstr>
      <vt:lpstr>What is Economics?</vt:lpstr>
      <vt:lpstr>What is Economics?</vt:lpstr>
      <vt:lpstr>What is Economics?</vt:lpstr>
      <vt:lpstr>What is Economics?</vt:lpstr>
      <vt:lpstr>What is Economics?</vt:lpstr>
      <vt:lpstr>What is Economics?</vt:lpstr>
      <vt:lpstr>What is Capitalism?</vt:lpstr>
      <vt:lpstr>What Is Capitalism?</vt:lpstr>
      <vt:lpstr>What Is Capitalism?</vt:lpstr>
      <vt:lpstr>What Is Capitalism?</vt:lpstr>
      <vt:lpstr>What Is Capitalism?</vt:lpstr>
      <vt:lpstr>What Is Capitalism?</vt:lpstr>
      <vt:lpstr>What Is Capitalism?</vt:lpstr>
      <vt:lpstr>What Is Capitalism?</vt:lpstr>
      <vt:lpstr>Before Class next Monday 1. Watch Shaikh (2020)     </vt:lpstr>
      <vt:lpstr>Instructions  weekly Reflection 1  Due next Thursday 02/11 Available on OpenLab We Will Grade In Class You can change your answers before you turn it in on Blackboard   </vt:lpstr>
      <vt:lpstr>Reference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Macroeconomics</dc:title>
  <dc:creator>Alexandria Eisenbarth</dc:creator>
  <cp:lastModifiedBy>Alexandria Eisenbarth</cp:lastModifiedBy>
  <cp:revision>24</cp:revision>
  <dcterms:created xsi:type="dcterms:W3CDTF">2021-01-26T19:14:10Z</dcterms:created>
  <dcterms:modified xsi:type="dcterms:W3CDTF">2021-02-04T14:16:54Z</dcterms:modified>
</cp:coreProperties>
</file>