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68" r:id="rId3"/>
    <p:sldId id="280" r:id="rId4"/>
    <p:sldId id="271" r:id="rId5"/>
    <p:sldId id="272" r:id="rId6"/>
    <p:sldId id="273" r:id="rId7"/>
    <p:sldId id="274" r:id="rId8"/>
    <p:sldId id="281" r:id="rId9"/>
    <p:sldId id="275" r:id="rId10"/>
    <p:sldId id="276" r:id="rId11"/>
    <p:sldId id="277" r:id="rId12"/>
    <p:sldId id="282" r:id="rId13"/>
    <p:sldId id="278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08"/>
  </p:normalViewPr>
  <p:slideViewPr>
    <p:cSldViewPr snapToGrid="0" snapToObjects="1">
      <p:cViewPr varScale="1">
        <p:scale>
          <a:sx n="118" d="100"/>
          <a:sy n="118" d="100"/>
        </p:scale>
        <p:origin x="1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F89EA-B934-2C4E-9031-6023BC199CDC}" type="datetimeFigureOut">
              <a:rPr lang="en-US" smtClean="0"/>
              <a:t>1/26/21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B82EE-ABD2-8C4E-8231-22FF9245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71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positive, helps us </a:t>
            </a:r>
            <a:r>
              <a:rPr lang="en-US" dirty="0" err="1"/>
              <a:t>determinne</a:t>
            </a:r>
            <a:r>
              <a:rPr lang="en-US" baseline="0" dirty="0"/>
              <a:t> the relationship between actions and </a:t>
            </a:r>
            <a:r>
              <a:rPr lang="en-US" baseline="0" dirty="0" err="1"/>
              <a:t>aoutcomes</a:t>
            </a:r>
            <a:r>
              <a:rPr lang="en-US" baseline="0" dirty="0"/>
              <a:t>: cause and effect</a:t>
            </a:r>
          </a:p>
          <a:p>
            <a:r>
              <a:rPr lang="en-US" baseline="0" dirty="0" err="1"/>
              <a:t>notmatie</a:t>
            </a:r>
            <a:r>
              <a:rPr lang="en-US" baseline="0" dirty="0"/>
              <a:t>, draws conclusions from positive </a:t>
            </a:r>
            <a:r>
              <a:rPr lang="en-US" baseline="0" dirty="0" err="1"/>
              <a:t>econnmics</a:t>
            </a:r>
            <a:r>
              <a:rPr lang="en-US" baseline="0" dirty="0"/>
              <a:t> and suggests a course of 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AE6A-ADA1-E14A-84F4-3483BD60C1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05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7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258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97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240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6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26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465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1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6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8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p.auburn.edu/rdggenie/home/critical/f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EEB06E-A502-9548-942F-1D16C9FEE8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8C039-BE21-F74F-A446-964AA0D1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2</a:t>
            </a:r>
            <a:br>
              <a:rPr lang="en-US" dirty="0"/>
            </a:br>
            <a:r>
              <a:rPr lang="en-US" dirty="0"/>
              <a:t>Argumentation &amp; </a:t>
            </a:r>
            <a:br>
              <a:rPr lang="en-US" dirty="0"/>
            </a:br>
            <a:r>
              <a:rPr lang="en-US" dirty="0"/>
              <a:t>Modeling</a:t>
            </a:r>
          </a:p>
        </p:txBody>
      </p:sp>
    </p:spTree>
    <p:extLst>
      <p:ext uri="{BB962C8B-B14F-4D97-AF65-F5344CB8AC3E}">
        <p14:creationId xmlns:p14="http://schemas.microsoft.com/office/powerpoint/2010/main" val="199583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make and evaluate claims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38694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Start from a premise (set of assumptions)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Follow a Certain Logic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223151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Start from a premise (set of assumptions)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 the premise be validated?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assumptions justified?</a:t>
            </a:r>
          </a:p>
          <a:p>
            <a:r>
              <a:rPr lang="en-US" dirty="0">
                <a:solidFill>
                  <a:schemeClr val="bg1"/>
                </a:solidFill>
              </a:rPr>
              <a:t>Follow a Certain Logic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logical rules reasonable?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they followed?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1224166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sea is blue because the sky is blue.</a:t>
            </a:r>
          </a:p>
          <a:p>
            <a:r>
              <a:rPr lang="en-US" dirty="0">
                <a:solidFill>
                  <a:schemeClr val="bg1"/>
                </a:solidFill>
              </a:rPr>
              <a:t>Start from a premise (set of assumptions)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 the premise be validated?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assumptions justified? </a:t>
            </a:r>
          </a:p>
          <a:p>
            <a:r>
              <a:rPr lang="en-US" dirty="0">
                <a:solidFill>
                  <a:schemeClr val="bg1"/>
                </a:solidFill>
              </a:rPr>
              <a:t>Follow a Certain Logic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logical rules reasonable?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they followed?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2125862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sea is blue because the sky is blue.</a:t>
            </a:r>
          </a:p>
          <a:p>
            <a:r>
              <a:rPr lang="en-US" dirty="0">
                <a:solidFill>
                  <a:schemeClr val="bg1"/>
                </a:solidFill>
              </a:rPr>
              <a:t>Start from a premise (set of assumptions) 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sky is blue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 the premise be validated?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assumptions justified? </a:t>
            </a:r>
          </a:p>
          <a:p>
            <a:r>
              <a:rPr lang="en-US" dirty="0">
                <a:solidFill>
                  <a:schemeClr val="bg1"/>
                </a:solidFill>
              </a:rPr>
              <a:t>Follow a Certain Logic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logical rules reasonable?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they followed?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323235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The sea is blue because the sky is blue.</a:t>
            </a:r>
          </a:p>
          <a:p>
            <a:r>
              <a:rPr lang="en-US" dirty="0">
                <a:solidFill>
                  <a:schemeClr val="bg1"/>
                </a:solidFill>
              </a:rPr>
              <a:t>Start from a premise (set of assumptions) 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sky is blue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 the premise be validated?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assumptions justified? </a:t>
            </a:r>
          </a:p>
          <a:p>
            <a:r>
              <a:rPr lang="en-US" dirty="0">
                <a:solidFill>
                  <a:schemeClr val="bg1"/>
                </a:solidFill>
              </a:rPr>
              <a:t>Follow a Certain Logic 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sea reflects the color of the sky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logical rules reasonable?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they followed?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142388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016834-F47D-C748-8102-9F8EABBF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752601"/>
            <a:ext cx="8407893" cy="4749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4000" dirty="0"/>
              <a:t>When we are trying to evaluate whether we agree with a claim, this can help us identify where the trouble is.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sz="4000" dirty="0"/>
              <a:t>In the next two slides, identify where the claim gets tripped up.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D184BE-6A8D-044F-9910-B79CF9758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174187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The sea is orange because the sky is orange.</a:t>
            </a:r>
          </a:p>
          <a:p>
            <a:r>
              <a:rPr lang="en-US" dirty="0">
                <a:solidFill>
                  <a:schemeClr val="bg1"/>
                </a:solidFill>
              </a:rPr>
              <a:t>Start from a premise/set of assumptions 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 the premise be validated?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assumptions justified? </a:t>
            </a:r>
          </a:p>
          <a:p>
            <a:r>
              <a:rPr lang="en-US" dirty="0">
                <a:solidFill>
                  <a:schemeClr val="bg1"/>
                </a:solidFill>
              </a:rPr>
              <a:t>Follow a Certain Logic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logical rules reasonable?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they followed?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404825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1"/>
                </a:solidFill>
              </a:rPr>
              <a:t>Making a Claim</a:t>
            </a:r>
          </a:p>
          <a:p>
            <a:pPr marL="4572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The sea is orange because the sky is blue.</a:t>
            </a:r>
          </a:p>
          <a:p>
            <a:r>
              <a:rPr lang="en-US" dirty="0">
                <a:solidFill>
                  <a:schemeClr val="bg1"/>
                </a:solidFill>
              </a:rPr>
              <a:t>Start from a premise/set of assumptions 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 the premise be validated?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assumptions justified? </a:t>
            </a:r>
          </a:p>
          <a:p>
            <a:r>
              <a:rPr lang="en-US" dirty="0">
                <a:solidFill>
                  <a:schemeClr val="bg1"/>
                </a:solidFill>
              </a:rPr>
              <a:t>Follow a Certain Logic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 logical rules reasonable?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Are they followed?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2043887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1951037"/>
            <a:ext cx="1868937" cy="63976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86055" y="2633310"/>
            <a:ext cx="2582476" cy="1518946"/>
          </a:xfrm>
        </p:spPr>
        <p:txBody>
          <a:bodyPr/>
          <a:lstStyle/>
          <a:p>
            <a:pPr marL="45720" indent="0" algn="ctr">
              <a:buNone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Verifiable and consistently validated true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3210926" y="2891002"/>
            <a:ext cx="2704425" cy="63976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Untested Claims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3389423" y="3530764"/>
            <a:ext cx="2426032" cy="1556899"/>
          </a:xfrm>
        </p:spPr>
        <p:txBody>
          <a:bodyPr/>
          <a:lstStyle/>
          <a:p>
            <a:pPr marL="45720" indent="0" algn="ctr">
              <a:buNone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Verifiable but haven’t been or cannot presently be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6057835" y="4162719"/>
            <a:ext cx="270442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400" b="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2000" b="1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800" b="1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600" b="1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Opinions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6191382" y="4802481"/>
            <a:ext cx="2426032" cy="155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4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Wingdings 2" pitchFamily="18" charset="2"/>
              <a:buNone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An untestable belief</a:t>
            </a:r>
          </a:p>
        </p:txBody>
      </p:sp>
    </p:spTree>
    <p:extLst>
      <p:ext uri="{BB962C8B-B14F-4D97-AF65-F5344CB8AC3E}">
        <p14:creationId xmlns:p14="http://schemas.microsoft.com/office/powerpoint/2010/main" val="1451759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1951037"/>
            <a:ext cx="1868937" cy="63976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86055" y="2633310"/>
            <a:ext cx="2582476" cy="1518946"/>
          </a:xfrm>
        </p:spPr>
        <p:txBody>
          <a:bodyPr/>
          <a:lstStyle/>
          <a:p>
            <a:pPr marL="45720" indent="0" algn="ctr">
              <a:buNone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Verifiable and consistently validated true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3210926" y="2891002"/>
            <a:ext cx="2704425" cy="63976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Untested Claims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3389423" y="3530764"/>
            <a:ext cx="2426032" cy="1556899"/>
          </a:xfrm>
        </p:spPr>
        <p:txBody>
          <a:bodyPr/>
          <a:lstStyle/>
          <a:p>
            <a:pPr marL="45720" indent="0" algn="ctr">
              <a:buNone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Verifiable but haven’t been or cannot presently be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6057835" y="4162719"/>
            <a:ext cx="270442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400" b="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2000" b="1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800" b="1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600" b="1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Opinions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6191382" y="4802481"/>
            <a:ext cx="2426032" cy="155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4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Wingdings 2" pitchFamily="18" charset="2"/>
              <a:buNone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An untestable belief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0159CA-B98F-024F-94BB-7000C605E2CA}"/>
              </a:ext>
            </a:extLst>
          </p:cNvPr>
          <p:cNvSpPr txBox="1"/>
          <p:nvPr/>
        </p:nvSpPr>
        <p:spPr>
          <a:xfrm>
            <a:off x="186056" y="6226629"/>
            <a:ext cx="826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about self reports? How would you categorize something like “I am cold.”?</a:t>
            </a:r>
          </a:p>
        </p:txBody>
      </p:sp>
    </p:spTree>
    <p:extLst>
      <p:ext uri="{BB962C8B-B14F-4D97-AF65-F5344CB8AC3E}">
        <p14:creationId xmlns:p14="http://schemas.microsoft.com/office/powerpoint/2010/main" val="271259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576746"/>
            <a:ext cx="4040188" cy="63976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Positive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how the world is.</a:t>
            </a:r>
          </a:p>
          <a:p>
            <a:pPr marL="45720" indent="0">
              <a:buNone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the sea level is rising.</a:t>
            </a:r>
          </a:p>
          <a:p>
            <a:pPr marL="45720" indent="0">
              <a:buNone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it is 80 degrees </a:t>
            </a:r>
            <a:r>
              <a:rPr lang="en-US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farenheit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in this room.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45025" y="1576746"/>
            <a:ext cx="4041775" cy="639762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Normative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how the world should be.</a:t>
            </a:r>
          </a:p>
          <a:p>
            <a:pPr marL="45720" indent="0">
              <a:buNone/>
            </a:pP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government’s primary focus should be climate change.</a:t>
            </a:r>
          </a:p>
          <a:p>
            <a:pPr marL="45720" indent="0">
              <a:buNone/>
            </a:pP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r>
              <a:rPr lang="en-US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i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am cold.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Argumentation</a:t>
            </a:r>
          </a:p>
        </p:txBody>
      </p:sp>
    </p:spTree>
    <p:extLst>
      <p:ext uri="{BB962C8B-B14F-4D97-AF65-F5344CB8AC3E}">
        <p14:creationId xmlns:p14="http://schemas.microsoft.com/office/powerpoint/2010/main" val="295027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0B839C-E4E0-BC40-8737-37DDCBAE8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9" y="1798637"/>
            <a:ext cx="8381260" cy="1815420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Murray, Bruce. (2018). Fact, Opinion, False Claim, or 	Untested Claim?  </a:t>
            </a:r>
            <a:r>
              <a:rPr lang="en-US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The 	Reading Genie, Auburn 	University. 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Retrieved September 5, 2019 from 	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  <a:hlinkClick r:id="rId2"/>
              </a:rPr>
              <a:t>http://wp.auburn.edu/rdggenie/home/critical/f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	act-opinion/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2BBFCC-1924-4D49-900F-5B190ACE6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List</a:t>
            </a:r>
          </a:p>
        </p:txBody>
      </p:sp>
    </p:spTree>
    <p:extLst>
      <p:ext uri="{BB962C8B-B14F-4D97-AF65-F5344CB8AC3E}">
        <p14:creationId xmlns:p14="http://schemas.microsoft.com/office/powerpoint/2010/main" val="29920160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cros21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cros21" id="{7A80F4B9-9C37-3C4E-A670-F43282433F0A}" vid="{58967508-7787-8949-8F57-D0DBEA62F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macros21</Template>
  <TotalTime>90</TotalTime>
  <Words>553</Words>
  <Application>Microsoft Macintosh PowerPoint</Application>
  <PresentationFormat>On-screen Show (4:3)</PresentationFormat>
  <Paragraphs>110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Franklin Gothic Medium</vt:lpstr>
      <vt:lpstr>Wingdings</vt:lpstr>
      <vt:lpstr>Wingdings 2</vt:lpstr>
      <vt:lpstr>macros21</vt:lpstr>
      <vt:lpstr>Week 2 Argumentation &amp;  Modeling</vt:lpstr>
      <vt:lpstr>Argumentation</vt:lpstr>
      <vt:lpstr>Argumentation</vt:lpstr>
      <vt:lpstr>Argumentation</vt:lpstr>
      <vt:lpstr>Argumentation</vt:lpstr>
      <vt:lpstr>Argumentation</vt:lpstr>
      <vt:lpstr>Argumentation</vt:lpstr>
      <vt:lpstr>Argumentation</vt:lpstr>
      <vt:lpstr>Argumentation</vt:lpstr>
      <vt:lpstr>Argumentation</vt:lpstr>
      <vt:lpstr>Argumentation</vt:lpstr>
      <vt:lpstr>Argumentation</vt:lpstr>
      <vt:lpstr>Argumentation</vt:lpstr>
      <vt:lpstr>Reference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2 Argumentation &amp;  Modeling</dc:title>
  <dc:creator>Alexandria Eisenbarth</dc:creator>
  <cp:lastModifiedBy>Alexandria Eisenbarth</cp:lastModifiedBy>
  <cp:revision>5</cp:revision>
  <dcterms:created xsi:type="dcterms:W3CDTF">2021-01-26T19:06:33Z</dcterms:created>
  <dcterms:modified xsi:type="dcterms:W3CDTF">2021-01-26T20:36:48Z</dcterms:modified>
</cp:coreProperties>
</file>