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8"/>
  </p:notesMasterIdLst>
  <p:sldIdLst>
    <p:sldId id="256" r:id="rId2"/>
    <p:sldId id="272" r:id="rId3"/>
    <p:sldId id="273" r:id="rId4"/>
    <p:sldId id="266" r:id="rId5"/>
    <p:sldId id="267" r:id="rId6"/>
    <p:sldId id="277" r:id="rId7"/>
    <p:sldId id="327" r:id="rId8"/>
    <p:sldId id="328" r:id="rId9"/>
    <p:sldId id="279" r:id="rId10"/>
    <p:sldId id="281" r:id="rId11"/>
    <p:sldId id="260" r:id="rId12"/>
    <p:sldId id="274" r:id="rId13"/>
    <p:sldId id="275" r:id="rId14"/>
    <p:sldId id="325" r:id="rId15"/>
    <p:sldId id="280" r:id="rId16"/>
    <p:sldId id="276" r:id="rId17"/>
    <p:sldId id="324" r:id="rId18"/>
    <p:sldId id="326" r:id="rId19"/>
    <p:sldId id="307" r:id="rId20"/>
    <p:sldId id="261" r:id="rId21"/>
    <p:sldId id="258" r:id="rId22"/>
    <p:sldId id="332" r:id="rId23"/>
    <p:sldId id="330" r:id="rId24"/>
    <p:sldId id="331" r:id="rId25"/>
    <p:sldId id="268" r:id="rId26"/>
    <p:sldId id="269" r:id="rId27"/>
    <p:sldId id="339" r:id="rId28"/>
    <p:sldId id="338" r:id="rId29"/>
    <p:sldId id="337" r:id="rId30"/>
    <p:sldId id="334" r:id="rId31"/>
    <p:sldId id="336" r:id="rId32"/>
    <p:sldId id="282" r:id="rId33"/>
    <p:sldId id="335" r:id="rId34"/>
    <p:sldId id="333" r:id="rId35"/>
    <p:sldId id="264" r:id="rId36"/>
    <p:sldId id="32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58DFCD-82BF-4056-89AF-411FF443422F}" v="701" dt="2020-10-06T12:24:51.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36"/>
    <p:restoredTop sz="94694"/>
  </p:normalViewPr>
  <p:slideViewPr>
    <p:cSldViewPr snapToGrid="0" snapToObjects="1">
      <p:cViewPr varScale="1">
        <p:scale>
          <a:sx n="112" d="100"/>
          <a:sy n="112" d="100"/>
        </p:scale>
        <p:origin x="208" y="3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1D8BA0-C483-4083-975F-BFBD93A53DD4}" type="datetimeFigureOut">
              <a:rPr lang="en-US" smtClean="0"/>
              <a:t>10/19/20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F261AF-5E42-4BBB-98D5-4D20212B0F79}" type="slidenum">
              <a:rPr lang="en-US" smtClean="0"/>
              <a:t>‹#›</a:t>
            </a:fld>
            <a:endParaRPr lang="en-US"/>
          </a:p>
        </p:txBody>
      </p:sp>
    </p:spTree>
    <p:extLst>
      <p:ext uri="{BB962C8B-B14F-4D97-AF65-F5344CB8AC3E}">
        <p14:creationId xmlns:p14="http://schemas.microsoft.com/office/powerpoint/2010/main" val="631399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a:extLst>
              <a:ext uri="{FF2B5EF4-FFF2-40B4-BE49-F238E27FC236}">
                <a16:creationId xmlns:a16="http://schemas.microsoft.com/office/drawing/2014/main" id="{5D84D982-407C-CD4E-9722-4CA01AE61750}"/>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4000">
                <a:solidFill>
                  <a:srgbClr val="3F3F3F"/>
                </a:solidFill>
                <a:latin typeface="Palatino" pitchFamily="2" charset="77"/>
                <a:ea typeface="ヒラギノ角ゴ Pro W3" panose="020B0300000000000000" pitchFamily="34" charset="-128"/>
                <a:sym typeface="Palatino" pitchFamily="2" charset="77"/>
              </a:defRPr>
            </a:lvl1pPr>
            <a:lvl2pPr marL="742950" indent="-285750">
              <a:defRPr sz="4000">
                <a:solidFill>
                  <a:srgbClr val="3F3F3F"/>
                </a:solidFill>
                <a:latin typeface="Palatino" pitchFamily="2" charset="77"/>
                <a:ea typeface="ヒラギノ角ゴ Pro W3" panose="020B0300000000000000" pitchFamily="34" charset="-128"/>
                <a:sym typeface="Palatino" pitchFamily="2" charset="77"/>
              </a:defRPr>
            </a:lvl2pPr>
            <a:lvl3pPr marL="1143000" indent="-228600">
              <a:defRPr sz="4000">
                <a:solidFill>
                  <a:srgbClr val="3F3F3F"/>
                </a:solidFill>
                <a:latin typeface="Palatino" pitchFamily="2" charset="77"/>
                <a:ea typeface="ヒラギノ角ゴ Pro W3" panose="020B0300000000000000" pitchFamily="34" charset="-128"/>
                <a:sym typeface="Palatino" pitchFamily="2" charset="77"/>
              </a:defRPr>
            </a:lvl3pPr>
            <a:lvl4pPr marL="1600200" indent="-228600">
              <a:defRPr sz="4000">
                <a:solidFill>
                  <a:srgbClr val="3F3F3F"/>
                </a:solidFill>
                <a:latin typeface="Palatino" pitchFamily="2" charset="77"/>
                <a:ea typeface="ヒラギノ角ゴ Pro W3" panose="020B0300000000000000" pitchFamily="34" charset="-128"/>
                <a:sym typeface="Palatino" pitchFamily="2" charset="77"/>
              </a:defRPr>
            </a:lvl4pPr>
            <a:lvl5pPr marL="2057400" indent="-228600">
              <a:defRPr sz="4000">
                <a:solidFill>
                  <a:srgbClr val="3F3F3F"/>
                </a:solidFill>
                <a:latin typeface="Palatino" pitchFamily="2" charset="77"/>
                <a:ea typeface="ヒラギノ角ゴ Pro W3" panose="020B0300000000000000" pitchFamily="34" charset="-128"/>
                <a:sym typeface="Palatino" pitchFamily="2" charset="77"/>
              </a:defRPr>
            </a:lvl5pPr>
            <a:lvl6pPr marL="25146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6pPr>
            <a:lvl7pPr marL="29718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7pPr>
            <a:lvl8pPr marL="34290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8pPr>
            <a:lvl9pPr marL="38862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9pPr>
          </a:lstStyle>
          <a:p>
            <a:fld id="{63890D09-D40C-F840-B193-C7DD98CF01BD}" type="slidenum">
              <a:rPr lang="en-US" altLang="en-US" sz="1200"/>
              <a:pPr/>
              <a:t>14</a:t>
            </a:fld>
            <a:endParaRPr lang="en-US" altLang="en-US" sz="1200"/>
          </a:p>
        </p:txBody>
      </p:sp>
      <p:sp>
        <p:nvSpPr>
          <p:cNvPr id="11266" name="Rectangle 2">
            <a:extLst>
              <a:ext uri="{FF2B5EF4-FFF2-40B4-BE49-F238E27FC236}">
                <a16:creationId xmlns:a16="http://schemas.microsoft.com/office/drawing/2014/main" id="{CC368BEF-66DC-0845-96D5-F3489F7AE7BD}"/>
              </a:ext>
            </a:extLst>
          </p:cNvPr>
          <p:cNvSpPr>
            <a:spLocks noChangeArrowheads="1" noTextEdit="1"/>
          </p:cNvSpPr>
          <p:nvPr>
            <p:ph type="sldImg"/>
          </p:nvPr>
        </p:nvSpPr>
        <p:spPr>
          <a:ln/>
        </p:spPr>
      </p:sp>
      <p:sp>
        <p:nvSpPr>
          <p:cNvPr id="11267" name="Rectangle 3">
            <a:extLst>
              <a:ext uri="{FF2B5EF4-FFF2-40B4-BE49-F238E27FC236}">
                <a16:creationId xmlns:a16="http://schemas.microsoft.com/office/drawing/2014/main" id="{52CD50C6-3873-4645-B2F4-388A8E9C4A5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Palatino" pitchFamily="2" charset="77"/>
              <a:ea typeface="ＭＳ Ｐゴシック" panose="020B0600070205080204" pitchFamily="34" charset="-128"/>
            </a:endParaRPr>
          </a:p>
        </p:txBody>
      </p:sp>
    </p:spTree>
    <p:extLst>
      <p:ext uri="{BB962C8B-B14F-4D97-AF65-F5344CB8AC3E}">
        <p14:creationId xmlns:p14="http://schemas.microsoft.com/office/powerpoint/2010/main" val="2922926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a:extLst>
              <a:ext uri="{FF2B5EF4-FFF2-40B4-BE49-F238E27FC236}">
                <a16:creationId xmlns:a16="http://schemas.microsoft.com/office/drawing/2014/main" id="{6B32182B-D3BA-9E4A-81B2-AC84D2895638}"/>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4000">
                <a:solidFill>
                  <a:srgbClr val="3F3F3F"/>
                </a:solidFill>
                <a:latin typeface="Palatino" pitchFamily="2" charset="77"/>
                <a:ea typeface="ヒラギノ角ゴ Pro W3" panose="020B0300000000000000" pitchFamily="34" charset="-128"/>
                <a:sym typeface="Palatino" pitchFamily="2" charset="77"/>
              </a:defRPr>
            </a:lvl1pPr>
            <a:lvl2pPr marL="742950" indent="-285750">
              <a:defRPr sz="4000">
                <a:solidFill>
                  <a:srgbClr val="3F3F3F"/>
                </a:solidFill>
                <a:latin typeface="Palatino" pitchFamily="2" charset="77"/>
                <a:ea typeface="ヒラギノ角ゴ Pro W3" panose="020B0300000000000000" pitchFamily="34" charset="-128"/>
                <a:sym typeface="Palatino" pitchFamily="2" charset="77"/>
              </a:defRPr>
            </a:lvl2pPr>
            <a:lvl3pPr marL="1143000" indent="-228600">
              <a:defRPr sz="4000">
                <a:solidFill>
                  <a:srgbClr val="3F3F3F"/>
                </a:solidFill>
                <a:latin typeface="Palatino" pitchFamily="2" charset="77"/>
                <a:ea typeface="ヒラギノ角ゴ Pro W3" panose="020B0300000000000000" pitchFamily="34" charset="-128"/>
                <a:sym typeface="Palatino" pitchFamily="2" charset="77"/>
              </a:defRPr>
            </a:lvl3pPr>
            <a:lvl4pPr marL="1600200" indent="-228600">
              <a:defRPr sz="4000">
                <a:solidFill>
                  <a:srgbClr val="3F3F3F"/>
                </a:solidFill>
                <a:latin typeface="Palatino" pitchFamily="2" charset="77"/>
                <a:ea typeface="ヒラギノ角ゴ Pro W3" panose="020B0300000000000000" pitchFamily="34" charset="-128"/>
                <a:sym typeface="Palatino" pitchFamily="2" charset="77"/>
              </a:defRPr>
            </a:lvl4pPr>
            <a:lvl5pPr marL="2057400" indent="-228600">
              <a:defRPr sz="4000">
                <a:solidFill>
                  <a:srgbClr val="3F3F3F"/>
                </a:solidFill>
                <a:latin typeface="Palatino" pitchFamily="2" charset="77"/>
                <a:ea typeface="ヒラギノ角ゴ Pro W3" panose="020B0300000000000000" pitchFamily="34" charset="-128"/>
                <a:sym typeface="Palatino" pitchFamily="2" charset="77"/>
              </a:defRPr>
            </a:lvl5pPr>
            <a:lvl6pPr marL="25146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6pPr>
            <a:lvl7pPr marL="29718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7pPr>
            <a:lvl8pPr marL="34290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8pPr>
            <a:lvl9pPr marL="38862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9pPr>
          </a:lstStyle>
          <a:p>
            <a:fld id="{5AFE9756-0A83-A142-94D6-80E306575F56}" type="slidenum">
              <a:rPr lang="en-US" altLang="en-US" sz="1200"/>
              <a:pPr/>
              <a:t>17</a:t>
            </a:fld>
            <a:endParaRPr lang="en-US" altLang="en-US" sz="1200"/>
          </a:p>
        </p:txBody>
      </p:sp>
      <p:sp>
        <p:nvSpPr>
          <p:cNvPr id="9218" name="Rectangle 2">
            <a:extLst>
              <a:ext uri="{FF2B5EF4-FFF2-40B4-BE49-F238E27FC236}">
                <a16:creationId xmlns:a16="http://schemas.microsoft.com/office/drawing/2014/main" id="{16C0B92A-3A71-DF4D-B089-3899E0DDA570}"/>
              </a:ext>
            </a:extLst>
          </p:cNvPr>
          <p:cNvSpPr>
            <a:spLocks noChangeArrowheads="1" noTextEdit="1"/>
          </p:cNvSpPr>
          <p:nvPr>
            <p:ph type="sldImg"/>
          </p:nvPr>
        </p:nvSpPr>
        <p:spPr>
          <a:ln/>
        </p:spPr>
      </p:sp>
      <p:sp>
        <p:nvSpPr>
          <p:cNvPr id="9219" name="Rectangle 3">
            <a:extLst>
              <a:ext uri="{FF2B5EF4-FFF2-40B4-BE49-F238E27FC236}">
                <a16:creationId xmlns:a16="http://schemas.microsoft.com/office/drawing/2014/main" id="{616DF605-298D-0240-AFDE-65089155EFF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Palatino" pitchFamily="2" charset="77"/>
              <a:ea typeface="ＭＳ Ｐゴシック" panose="020B0600070205080204" pitchFamily="34" charset="-128"/>
            </a:endParaRPr>
          </a:p>
        </p:txBody>
      </p:sp>
    </p:spTree>
    <p:extLst>
      <p:ext uri="{BB962C8B-B14F-4D97-AF65-F5344CB8AC3E}">
        <p14:creationId xmlns:p14="http://schemas.microsoft.com/office/powerpoint/2010/main" val="396734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a:extLst>
              <a:ext uri="{FF2B5EF4-FFF2-40B4-BE49-F238E27FC236}">
                <a16:creationId xmlns:a16="http://schemas.microsoft.com/office/drawing/2014/main" id="{A2875500-A4F7-ED4C-B1A8-E862F3B4A271}"/>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4000">
                <a:solidFill>
                  <a:srgbClr val="3F3F3F"/>
                </a:solidFill>
                <a:latin typeface="Palatino" pitchFamily="2" charset="77"/>
                <a:ea typeface="ヒラギノ角ゴ Pro W3" panose="020B0300000000000000" pitchFamily="34" charset="-128"/>
                <a:sym typeface="Palatino" pitchFamily="2" charset="77"/>
              </a:defRPr>
            </a:lvl1pPr>
            <a:lvl2pPr marL="742950" indent="-285750">
              <a:defRPr sz="4000">
                <a:solidFill>
                  <a:srgbClr val="3F3F3F"/>
                </a:solidFill>
                <a:latin typeface="Palatino" pitchFamily="2" charset="77"/>
                <a:ea typeface="ヒラギノ角ゴ Pro W3" panose="020B0300000000000000" pitchFamily="34" charset="-128"/>
                <a:sym typeface="Palatino" pitchFamily="2" charset="77"/>
              </a:defRPr>
            </a:lvl2pPr>
            <a:lvl3pPr marL="1143000" indent="-228600">
              <a:defRPr sz="4000">
                <a:solidFill>
                  <a:srgbClr val="3F3F3F"/>
                </a:solidFill>
                <a:latin typeface="Palatino" pitchFamily="2" charset="77"/>
                <a:ea typeface="ヒラギノ角ゴ Pro W3" panose="020B0300000000000000" pitchFamily="34" charset="-128"/>
                <a:sym typeface="Palatino" pitchFamily="2" charset="77"/>
              </a:defRPr>
            </a:lvl3pPr>
            <a:lvl4pPr marL="1600200" indent="-228600">
              <a:defRPr sz="4000">
                <a:solidFill>
                  <a:srgbClr val="3F3F3F"/>
                </a:solidFill>
                <a:latin typeface="Palatino" pitchFamily="2" charset="77"/>
                <a:ea typeface="ヒラギノ角ゴ Pro W3" panose="020B0300000000000000" pitchFamily="34" charset="-128"/>
                <a:sym typeface="Palatino" pitchFamily="2" charset="77"/>
              </a:defRPr>
            </a:lvl4pPr>
            <a:lvl5pPr marL="2057400" indent="-228600">
              <a:defRPr sz="4000">
                <a:solidFill>
                  <a:srgbClr val="3F3F3F"/>
                </a:solidFill>
                <a:latin typeface="Palatino" pitchFamily="2" charset="77"/>
                <a:ea typeface="ヒラギノ角ゴ Pro W3" panose="020B0300000000000000" pitchFamily="34" charset="-128"/>
                <a:sym typeface="Palatino" pitchFamily="2" charset="77"/>
              </a:defRPr>
            </a:lvl5pPr>
            <a:lvl6pPr marL="25146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6pPr>
            <a:lvl7pPr marL="29718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7pPr>
            <a:lvl8pPr marL="34290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8pPr>
            <a:lvl9pPr marL="38862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9pPr>
          </a:lstStyle>
          <a:p>
            <a:fld id="{A2BE579C-182F-F140-A670-4514B08335CC}" type="slidenum">
              <a:rPr lang="en-US" altLang="en-US" sz="1200"/>
              <a:pPr/>
              <a:t>18</a:t>
            </a:fld>
            <a:endParaRPr lang="en-US" altLang="en-US" sz="1200"/>
          </a:p>
        </p:txBody>
      </p:sp>
      <p:sp>
        <p:nvSpPr>
          <p:cNvPr id="13314" name="Rectangle 2">
            <a:extLst>
              <a:ext uri="{FF2B5EF4-FFF2-40B4-BE49-F238E27FC236}">
                <a16:creationId xmlns:a16="http://schemas.microsoft.com/office/drawing/2014/main" id="{7A8FD7DB-A5C1-9A46-AE37-CC8F2A3D996F}"/>
              </a:ext>
            </a:extLst>
          </p:cNvPr>
          <p:cNvSpPr>
            <a:spLocks noChangeArrowheads="1" noTextEdit="1"/>
          </p:cNvSpPr>
          <p:nvPr>
            <p:ph type="sldImg"/>
          </p:nvPr>
        </p:nvSpPr>
        <p:spPr>
          <a:ln/>
        </p:spPr>
      </p:sp>
      <p:sp>
        <p:nvSpPr>
          <p:cNvPr id="13315" name="Rectangle 3">
            <a:extLst>
              <a:ext uri="{FF2B5EF4-FFF2-40B4-BE49-F238E27FC236}">
                <a16:creationId xmlns:a16="http://schemas.microsoft.com/office/drawing/2014/main" id="{5E81E51C-5515-2E49-969E-E8299704C6A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Palatino" pitchFamily="2" charset="77"/>
              <a:ea typeface="ＭＳ Ｐゴシック" panose="020B0600070205080204" pitchFamily="34" charset="-128"/>
            </a:endParaRPr>
          </a:p>
        </p:txBody>
      </p:sp>
    </p:spTree>
    <p:extLst>
      <p:ext uri="{BB962C8B-B14F-4D97-AF65-F5344CB8AC3E}">
        <p14:creationId xmlns:p14="http://schemas.microsoft.com/office/powerpoint/2010/main" val="199139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385B887A-54B2-C341-B034-E254FA45D360}"/>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4000">
                <a:solidFill>
                  <a:srgbClr val="3F3F3F"/>
                </a:solidFill>
                <a:latin typeface="Palatino" pitchFamily="2" charset="77"/>
                <a:ea typeface="ヒラギノ角ゴ Pro W3" panose="020B0300000000000000" pitchFamily="34" charset="-128"/>
                <a:sym typeface="Palatino" pitchFamily="2" charset="77"/>
              </a:defRPr>
            </a:lvl1pPr>
            <a:lvl2pPr marL="742950" indent="-285750">
              <a:defRPr sz="4000">
                <a:solidFill>
                  <a:srgbClr val="3F3F3F"/>
                </a:solidFill>
                <a:latin typeface="Palatino" pitchFamily="2" charset="77"/>
                <a:ea typeface="ヒラギノ角ゴ Pro W3" panose="020B0300000000000000" pitchFamily="34" charset="-128"/>
                <a:sym typeface="Palatino" pitchFamily="2" charset="77"/>
              </a:defRPr>
            </a:lvl2pPr>
            <a:lvl3pPr marL="1143000" indent="-228600">
              <a:defRPr sz="4000">
                <a:solidFill>
                  <a:srgbClr val="3F3F3F"/>
                </a:solidFill>
                <a:latin typeface="Palatino" pitchFamily="2" charset="77"/>
                <a:ea typeface="ヒラギノ角ゴ Pro W3" panose="020B0300000000000000" pitchFamily="34" charset="-128"/>
                <a:sym typeface="Palatino" pitchFamily="2" charset="77"/>
              </a:defRPr>
            </a:lvl3pPr>
            <a:lvl4pPr marL="1600200" indent="-228600">
              <a:defRPr sz="4000">
                <a:solidFill>
                  <a:srgbClr val="3F3F3F"/>
                </a:solidFill>
                <a:latin typeface="Palatino" pitchFamily="2" charset="77"/>
                <a:ea typeface="ヒラギノ角ゴ Pro W3" panose="020B0300000000000000" pitchFamily="34" charset="-128"/>
                <a:sym typeface="Palatino" pitchFamily="2" charset="77"/>
              </a:defRPr>
            </a:lvl4pPr>
            <a:lvl5pPr marL="2057400" indent="-228600">
              <a:defRPr sz="4000">
                <a:solidFill>
                  <a:srgbClr val="3F3F3F"/>
                </a:solidFill>
                <a:latin typeface="Palatino" pitchFamily="2" charset="77"/>
                <a:ea typeface="ヒラギノ角ゴ Pro W3" panose="020B0300000000000000" pitchFamily="34" charset="-128"/>
                <a:sym typeface="Palatino" pitchFamily="2" charset="77"/>
              </a:defRPr>
            </a:lvl5pPr>
            <a:lvl6pPr marL="25146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6pPr>
            <a:lvl7pPr marL="29718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7pPr>
            <a:lvl8pPr marL="34290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8pPr>
            <a:lvl9pPr marL="3886200" indent="-228600" eaLnBrk="0" fontAlgn="base" hangingPunct="0">
              <a:spcBef>
                <a:spcPct val="0"/>
              </a:spcBef>
              <a:spcAft>
                <a:spcPct val="0"/>
              </a:spcAft>
              <a:defRPr sz="4000">
                <a:solidFill>
                  <a:srgbClr val="3F3F3F"/>
                </a:solidFill>
                <a:latin typeface="Palatino" pitchFamily="2" charset="77"/>
                <a:ea typeface="ヒラギノ角ゴ Pro W3" panose="020B0300000000000000" pitchFamily="34" charset="-128"/>
                <a:sym typeface="Palatino" pitchFamily="2" charset="77"/>
              </a:defRPr>
            </a:lvl9pPr>
          </a:lstStyle>
          <a:p>
            <a:fld id="{05AB11B8-8543-FC46-B42B-1D89695DD619}" type="slidenum">
              <a:rPr lang="en-US" altLang="en-US" sz="1200"/>
              <a:pPr/>
              <a:t>19</a:t>
            </a:fld>
            <a:endParaRPr lang="en-US" altLang="en-US" sz="1200"/>
          </a:p>
        </p:txBody>
      </p:sp>
      <p:sp>
        <p:nvSpPr>
          <p:cNvPr id="21506" name="Rectangle 2">
            <a:extLst>
              <a:ext uri="{FF2B5EF4-FFF2-40B4-BE49-F238E27FC236}">
                <a16:creationId xmlns:a16="http://schemas.microsoft.com/office/drawing/2014/main" id="{F606E79F-26D5-6C4E-85A4-175D00419D4B}"/>
              </a:ext>
            </a:extLst>
          </p:cNvPr>
          <p:cNvSpPr>
            <a:spLocks noChangeArrowheads="1" noTextEdit="1"/>
          </p:cNvSpPr>
          <p:nvPr>
            <p:ph type="sldImg"/>
          </p:nvPr>
        </p:nvSpPr>
        <p:spPr>
          <a:ln/>
        </p:spPr>
      </p:sp>
      <p:sp>
        <p:nvSpPr>
          <p:cNvPr id="21507" name="Rectangle 3">
            <a:extLst>
              <a:ext uri="{FF2B5EF4-FFF2-40B4-BE49-F238E27FC236}">
                <a16:creationId xmlns:a16="http://schemas.microsoft.com/office/drawing/2014/main" id="{CD73C502-8D5E-124E-A4EB-F120C0BBD9F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Palatino" pitchFamily="2" charset="77"/>
              <a:ea typeface="ＭＳ Ｐゴシック" panose="020B0600070205080204" pitchFamily="34" charset="-128"/>
            </a:endParaRPr>
          </a:p>
        </p:txBody>
      </p:sp>
    </p:spTree>
    <p:extLst>
      <p:ext uri="{BB962C8B-B14F-4D97-AF65-F5344CB8AC3E}">
        <p14:creationId xmlns:p14="http://schemas.microsoft.com/office/powerpoint/2010/main" val="2725862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D4EAA-7F80-4E63-900C-A9A00882BC0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5D10B00-BA9C-4426-B683-4B52E729DE7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3AA7D87-F876-4996-8FB7-BED286DE1449}"/>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5" name="Footer Placeholder 4">
            <a:extLst>
              <a:ext uri="{FF2B5EF4-FFF2-40B4-BE49-F238E27FC236}">
                <a16:creationId xmlns:a16="http://schemas.microsoft.com/office/drawing/2014/main" id="{07C0DD31-CA24-42F9-9A10-55F2492EE5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CDBAE-ECB2-4757-B8AF-04FFE001A94E}"/>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3866508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2D2AF-720E-4E69-B1B1-D1113F0DB5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24ADB8-40CC-422F-B072-B6A92AD023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222034-292B-4550-B5B8-0A73CC85F3EF}"/>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5" name="Footer Placeholder 4">
            <a:extLst>
              <a:ext uri="{FF2B5EF4-FFF2-40B4-BE49-F238E27FC236}">
                <a16:creationId xmlns:a16="http://schemas.microsoft.com/office/drawing/2014/main" id="{BCDFE494-0484-45F4-B288-8BC380E0A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5AF16-7467-4E7A-9DD9-880622C9F8FB}"/>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3495494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FEB1B-EA54-4CAB-9AC8-51A810F6FF2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87DDC2F-D79E-45C2-BFA7-E6ED12AA012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51914C-54E6-42D1-A25D-9FCFC4E42C28}"/>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5" name="Footer Placeholder 4">
            <a:extLst>
              <a:ext uri="{FF2B5EF4-FFF2-40B4-BE49-F238E27FC236}">
                <a16:creationId xmlns:a16="http://schemas.microsoft.com/office/drawing/2014/main" id="{8076EBE4-D33E-415C-A6AD-9CB77CFDB7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92A09B-ABCE-4D9A-9796-ABFFC3E5D6CC}"/>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2785836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20B9-3D89-491B-9ECF-3E58BFCB40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B4A3C4-9820-4259-B13D-2509C53763BF}"/>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457E84-2DE5-47C8-81AB-8D18707A85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5D12D9-F55D-4966-814A-157E6FC97A64}"/>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6" name="Footer Placeholder 5">
            <a:extLst>
              <a:ext uri="{FF2B5EF4-FFF2-40B4-BE49-F238E27FC236}">
                <a16:creationId xmlns:a16="http://schemas.microsoft.com/office/drawing/2014/main" id="{805F96E1-0E3D-44AA-9214-4E82E5DC50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32C4A9-1C8D-4EAF-9DE8-8A97CE9132A9}"/>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2792045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A646D-03AD-4234-9A4F-459964C0BE6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7C3041-0ECA-4445-80E4-A1067171EEF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250CF11-94EA-4126-B707-3BA84FA9E6A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89E638-AEBC-4F18-8761-96FB5A3005E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451467D-7917-46E7-9480-D207B5CD4DE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133DC6-B3A8-42E3-9496-8452E95A7B70}"/>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8" name="Footer Placeholder 7">
            <a:extLst>
              <a:ext uri="{FF2B5EF4-FFF2-40B4-BE49-F238E27FC236}">
                <a16:creationId xmlns:a16="http://schemas.microsoft.com/office/drawing/2014/main" id="{8F484EF4-380F-4F77-A0CD-ED764C4C79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6565D4-0ECA-443F-AE76-5D9EC1D42869}"/>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2995156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2DD1-E859-432B-B8BC-73FB32677E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9ACEE4-3533-4B61-B659-1940C392B38C}"/>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4" name="Footer Placeholder 3">
            <a:extLst>
              <a:ext uri="{FF2B5EF4-FFF2-40B4-BE49-F238E27FC236}">
                <a16:creationId xmlns:a16="http://schemas.microsoft.com/office/drawing/2014/main" id="{4B2E15AD-504D-4ABD-9D0A-5D42BCB75A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C51229-04AF-4B79-B2D9-AA64BAE3E377}"/>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58073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204BE0-AD76-4258-9AEB-8CACAFFC74D8}"/>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3" name="Footer Placeholder 2">
            <a:extLst>
              <a:ext uri="{FF2B5EF4-FFF2-40B4-BE49-F238E27FC236}">
                <a16:creationId xmlns:a16="http://schemas.microsoft.com/office/drawing/2014/main" id="{8A980154-76E8-4E06-902C-E950FEAD70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688C7E-757D-4998-84C4-7F173C966FE9}"/>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169935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2CC80-76F0-4C75-BA8D-D0A94B97DE0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634B754-3C3C-4FF0-8E5F-84FC73E7944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B69581-95E0-47D8-9A7B-8D01BE19E5B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448D9F9-3540-4D0B-B47E-5B87E7A16F26}"/>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6" name="Footer Placeholder 5">
            <a:extLst>
              <a:ext uri="{FF2B5EF4-FFF2-40B4-BE49-F238E27FC236}">
                <a16:creationId xmlns:a16="http://schemas.microsoft.com/office/drawing/2014/main" id="{4B273535-9A11-4B3D-925F-EBDA52AFAF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DD062-7B95-420E-AFDA-3DF2DAD7672C}"/>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97628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8457B-A2F1-4530-8368-98025BF3215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EE598AF-CA72-4377-B53E-994E054258A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C4DE13-969C-4548-BFEC-51BC6D51D3F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85C85A6-8315-439C-8A5A-0908813744E9}"/>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6" name="Footer Placeholder 5">
            <a:extLst>
              <a:ext uri="{FF2B5EF4-FFF2-40B4-BE49-F238E27FC236}">
                <a16:creationId xmlns:a16="http://schemas.microsoft.com/office/drawing/2014/main" id="{ECB810DF-7D2E-4990-99CC-7DE378EF9A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7E1A8F-AE0F-4EE1-A21F-0D074A2952AB}"/>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426039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C2AB-0A3B-4126-ACEF-ADFCAE7888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048512-8DA4-4DE1-B21E-0410E73177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97E82C-9A38-47CC-94A6-9AF836DF40D7}"/>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5" name="Footer Placeholder 4">
            <a:extLst>
              <a:ext uri="{FF2B5EF4-FFF2-40B4-BE49-F238E27FC236}">
                <a16:creationId xmlns:a16="http://schemas.microsoft.com/office/drawing/2014/main" id="{5790953A-2707-4E5E-9547-72ECCC69A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1E217-3474-4D84-BF5D-BC353350FF8C}"/>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155763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44F4D2-E8B3-4679-A00D-FFD12E59960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B16750-D90A-45AC-A1F1-4C8D947F8514}"/>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1CFCE-0434-4533-B259-6061B5DBEEB2}"/>
              </a:ext>
            </a:extLst>
          </p:cNvPr>
          <p:cNvSpPr>
            <a:spLocks noGrp="1"/>
          </p:cNvSpPr>
          <p:nvPr>
            <p:ph type="dt" sz="half" idx="10"/>
          </p:nvPr>
        </p:nvSpPr>
        <p:spPr/>
        <p:txBody>
          <a:bodyPr/>
          <a:lstStyle/>
          <a:p>
            <a:fld id="{01D6BB36-CB80-554B-A500-DD7FB14AC4BE}" type="datetimeFigureOut">
              <a:rPr lang="en-US" smtClean="0"/>
              <a:t>10/19/20</a:t>
            </a:fld>
            <a:endParaRPr lang="en-US"/>
          </a:p>
        </p:txBody>
      </p:sp>
      <p:sp>
        <p:nvSpPr>
          <p:cNvPr id="5" name="Footer Placeholder 4">
            <a:extLst>
              <a:ext uri="{FF2B5EF4-FFF2-40B4-BE49-F238E27FC236}">
                <a16:creationId xmlns:a16="http://schemas.microsoft.com/office/drawing/2014/main" id="{4AB040D9-4340-43F8-9838-C0E790369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069D7-05F8-4BB6-8FB6-2912A95BD889}"/>
              </a:ext>
            </a:extLst>
          </p:cNvPr>
          <p:cNvSpPr>
            <a:spLocks noGrp="1"/>
          </p:cNvSpPr>
          <p:nvPr>
            <p:ph type="sldNum" sz="quarter" idx="12"/>
          </p:nvPr>
        </p:nvSpPr>
        <p:spPr/>
        <p:txBody>
          <a:bodyPr/>
          <a:lstStyle/>
          <a:p>
            <a:fld id="{903ECC2D-F532-9E4A-96F0-64C43D7006E5}" type="slidenum">
              <a:rPr lang="en-US" smtClean="0"/>
              <a:t>‹#›</a:t>
            </a:fld>
            <a:endParaRPr lang="en-US"/>
          </a:p>
        </p:txBody>
      </p:sp>
    </p:spTree>
    <p:extLst>
      <p:ext uri="{BB962C8B-B14F-4D97-AF65-F5344CB8AC3E}">
        <p14:creationId xmlns:p14="http://schemas.microsoft.com/office/powerpoint/2010/main" val="346927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B6E49-3D26-465A-AF48-0FDCF8A430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2E788E-25E4-4637-9CCF-D726A201E96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93B53A-0879-4099-A6B8-598A384BBE1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1D6BB36-CB80-554B-A500-DD7FB14AC4BE}" type="datetimeFigureOut">
              <a:rPr lang="en-US" smtClean="0"/>
              <a:t>10/19/20</a:t>
            </a:fld>
            <a:endParaRPr lang="en-US"/>
          </a:p>
        </p:txBody>
      </p:sp>
      <p:sp>
        <p:nvSpPr>
          <p:cNvPr id="5" name="Footer Placeholder 4">
            <a:extLst>
              <a:ext uri="{FF2B5EF4-FFF2-40B4-BE49-F238E27FC236}">
                <a16:creationId xmlns:a16="http://schemas.microsoft.com/office/drawing/2014/main" id="{DCD4838D-CD44-4E96-9ADC-C181F232423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42DABD-B631-4198-8E9A-191EBB929F1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03ECC2D-F532-9E4A-96F0-64C43D7006E5}" type="slidenum">
              <a:rPr lang="en-US" smtClean="0"/>
              <a:t>‹#›</a:t>
            </a:fld>
            <a:endParaRPr lang="en-US"/>
          </a:p>
        </p:txBody>
      </p:sp>
    </p:spTree>
    <p:extLst>
      <p:ext uri="{BB962C8B-B14F-4D97-AF65-F5344CB8AC3E}">
        <p14:creationId xmlns:p14="http://schemas.microsoft.com/office/powerpoint/2010/main" val="8061845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mylifeandkids.com/best-way-organize-display-kids-artwor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 Id="rId4" Type="http://schemas.openxmlformats.org/officeDocument/2006/relationships/image" Target="../media/image6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95279" y="196286"/>
            <a:ext cx="7944130" cy="1000655"/>
          </a:xfrm>
        </p:spPr>
        <p:txBody>
          <a:bodyPr anchor="t">
            <a:normAutofit/>
          </a:bodyPr>
          <a:lstStyle/>
          <a:p>
            <a:pPr algn="l"/>
            <a:r>
              <a:rPr lang="en-US" sz="4800" dirty="0">
                <a:solidFill>
                  <a:schemeClr val="tx2"/>
                </a:solidFill>
                <a:latin typeface="+mn-lt"/>
              </a:rPr>
              <a:t>A look at early literacy</a:t>
            </a:r>
          </a:p>
        </p:txBody>
      </p:sp>
      <p:pic>
        <p:nvPicPr>
          <p:cNvPr id="5" name="Picture 4" descr="A picture containing table, implement, indoor, stationary&#10;&#10;Description automatically generated">
            <a:extLst>
              <a:ext uri="{FF2B5EF4-FFF2-40B4-BE49-F238E27FC236}">
                <a16:creationId xmlns:a16="http://schemas.microsoft.com/office/drawing/2014/main" id="{BC456445-FF50-4CFC-881D-2E6EF62F8B4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b="31165"/>
          <a:stretch/>
        </p:blipFill>
        <p:spPr>
          <a:xfrm>
            <a:off x="20" y="1180099"/>
            <a:ext cx="9143980" cy="4201449"/>
          </a:xfrm>
          <a:prstGeom prst="rect">
            <a:avLst/>
          </a:prstGeom>
        </p:spPr>
      </p:pic>
      <p:grpSp>
        <p:nvGrpSpPr>
          <p:cNvPr id="13" name="Group 1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4" name="Freeform: Shape 1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Subtitle 2"/>
          <p:cNvSpPr>
            <a:spLocks noGrp="1"/>
          </p:cNvSpPr>
          <p:nvPr>
            <p:ph type="subTitle" idx="1"/>
          </p:nvPr>
        </p:nvSpPr>
        <p:spPr>
          <a:xfrm>
            <a:off x="603504" y="5677012"/>
            <a:ext cx="7062673" cy="484374"/>
          </a:xfrm>
        </p:spPr>
        <p:txBody>
          <a:bodyPr anchor="b">
            <a:noAutofit/>
          </a:bodyPr>
          <a:lstStyle/>
          <a:p>
            <a:pPr algn="l"/>
            <a:r>
              <a:rPr lang="en-US" sz="3600" dirty="0">
                <a:solidFill>
                  <a:schemeClr val="tx2"/>
                </a:solidFill>
              </a:rPr>
              <a:t>Drawing and writing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C3410-2819-4D39-975B-E059DC206306}"/>
              </a:ext>
            </a:extLst>
          </p:cNvPr>
          <p:cNvSpPr>
            <a:spLocks noGrp="1"/>
          </p:cNvSpPr>
          <p:nvPr>
            <p:ph type="title"/>
          </p:nvPr>
        </p:nvSpPr>
        <p:spPr>
          <a:xfrm>
            <a:off x="312866" y="159181"/>
            <a:ext cx="7886700" cy="858752"/>
          </a:xfrm>
        </p:spPr>
        <p:txBody>
          <a:bodyPr>
            <a:normAutofit/>
          </a:bodyPr>
          <a:lstStyle/>
          <a:p>
            <a:r>
              <a:rPr lang="en-US" sz="3600" dirty="0">
                <a:latin typeface="Calibri"/>
                <a:cs typeface="Calibri Light"/>
              </a:rPr>
              <a:t>Rethinking the paths to literacy</a:t>
            </a:r>
            <a:endParaRPr lang="en-US" sz="3600" dirty="0">
              <a:latin typeface="Calibri"/>
            </a:endParaRPr>
          </a:p>
        </p:txBody>
      </p:sp>
      <p:pic>
        <p:nvPicPr>
          <p:cNvPr id="4" name="Picture 4" descr="A child sitting at a table in front of a window&#10;&#10;Description automatically generated">
            <a:extLst>
              <a:ext uri="{FF2B5EF4-FFF2-40B4-BE49-F238E27FC236}">
                <a16:creationId xmlns:a16="http://schemas.microsoft.com/office/drawing/2014/main" id="{90A4FA04-728A-45D4-9D5D-F232B2FD320D}"/>
              </a:ext>
            </a:extLst>
          </p:cNvPr>
          <p:cNvPicPr>
            <a:picLocks noChangeAspect="1"/>
          </p:cNvPicPr>
          <p:nvPr/>
        </p:nvPicPr>
        <p:blipFill>
          <a:blip r:embed="rId2"/>
          <a:stretch>
            <a:fillRect/>
          </a:stretch>
        </p:blipFill>
        <p:spPr>
          <a:xfrm>
            <a:off x="413265" y="948606"/>
            <a:ext cx="4459417" cy="2427653"/>
          </a:xfrm>
          <a:prstGeom prst="rect">
            <a:avLst/>
          </a:prstGeom>
        </p:spPr>
      </p:pic>
      <p:sp>
        <p:nvSpPr>
          <p:cNvPr id="5" name="TextBox 4">
            <a:extLst>
              <a:ext uri="{FF2B5EF4-FFF2-40B4-BE49-F238E27FC236}">
                <a16:creationId xmlns:a16="http://schemas.microsoft.com/office/drawing/2014/main" id="{BAFCF14B-7FF7-4067-AE03-EF7E81990711}"/>
              </a:ext>
            </a:extLst>
          </p:cNvPr>
          <p:cNvSpPr txBox="1"/>
          <p:nvPr/>
        </p:nvSpPr>
        <p:spPr>
          <a:xfrm>
            <a:off x="5053914" y="1147805"/>
            <a:ext cx="3786657" cy="2229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750"/>
              </a:spcBef>
            </a:pPr>
            <a:r>
              <a:rPr lang="en-US" sz="2000" b="1" u="sng" dirty="0"/>
              <a:t>Semiotics:</a:t>
            </a:r>
            <a:r>
              <a:rPr lang="en-US" sz="2000" dirty="0"/>
              <a:t> The study of signs and symbols </a:t>
            </a:r>
            <a:endParaRPr lang="en-US" sz="2000" dirty="0">
              <a:ea typeface="+mn-lt"/>
              <a:cs typeface="+mn-lt"/>
            </a:endParaRPr>
          </a:p>
          <a:p>
            <a:pPr>
              <a:lnSpc>
                <a:spcPct val="90000"/>
              </a:lnSpc>
              <a:spcBef>
                <a:spcPts val="750"/>
              </a:spcBef>
            </a:pPr>
            <a:r>
              <a:rPr lang="en-US" sz="2000" b="1" u="sng" dirty="0"/>
              <a:t>Mode:</a:t>
            </a:r>
            <a:r>
              <a:rPr lang="en-US" sz="2000" dirty="0"/>
              <a:t> An organized means of representation</a:t>
            </a:r>
            <a:endParaRPr lang="en-US" sz="2000" dirty="0">
              <a:ea typeface="+mn-lt"/>
              <a:cs typeface="+mn-lt"/>
            </a:endParaRPr>
          </a:p>
          <a:p>
            <a:pPr>
              <a:lnSpc>
                <a:spcPct val="90000"/>
              </a:lnSpc>
              <a:spcBef>
                <a:spcPts val="750"/>
              </a:spcBef>
            </a:pPr>
            <a:r>
              <a:rPr lang="en-US" sz="2000" b="1" u="sng" dirty="0"/>
              <a:t>Media:</a:t>
            </a:r>
            <a:r>
              <a:rPr lang="en-US" sz="2000" dirty="0"/>
              <a:t> The manner in which meaning is presented</a:t>
            </a:r>
            <a:endParaRPr lang="en-US" sz="2000" dirty="0">
              <a:ea typeface="+mn-lt"/>
              <a:cs typeface="+mn-lt"/>
            </a:endParaRPr>
          </a:p>
          <a:p>
            <a:pPr algn="l"/>
            <a:endParaRPr lang="en-US" dirty="0"/>
          </a:p>
        </p:txBody>
      </p:sp>
      <p:sp>
        <p:nvSpPr>
          <p:cNvPr id="6" name="TextBox 5">
            <a:extLst>
              <a:ext uri="{FF2B5EF4-FFF2-40B4-BE49-F238E27FC236}">
                <a16:creationId xmlns:a16="http://schemas.microsoft.com/office/drawing/2014/main" id="{1DBBF7F7-33A6-934E-AFF2-B6531F5EFD01}"/>
              </a:ext>
            </a:extLst>
          </p:cNvPr>
          <p:cNvSpPr txBox="1"/>
          <p:nvPr/>
        </p:nvSpPr>
        <p:spPr>
          <a:xfrm>
            <a:off x="312866" y="3837830"/>
            <a:ext cx="8263575" cy="2123658"/>
          </a:xfrm>
          <a:prstGeom prst="rect">
            <a:avLst/>
          </a:prstGeom>
          <a:noFill/>
        </p:spPr>
        <p:txBody>
          <a:bodyPr wrap="square" rtlCol="0">
            <a:spAutoFit/>
          </a:bodyPr>
          <a:lstStyle/>
          <a:p>
            <a:r>
              <a:rPr lang="en-US" sz="2200" dirty="0"/>
              <a:t>Before children learn to read and write, they are already experienced </a:t>
            </a:r>
            <a:r>
              <a:rPr lang="en-US" sz="2200" b="1" dirty="0"/>
              <a:t>makers of signs </a:t>
            </a:r>
            <a:r>
              <a:rPr lang="en-US" sz="2200" dirty="0"/>
              <a:t>and </a:t>
            </a:r>
            <a:r>
              <a:rPr lang="en-US" sz="2200" b="1" dirty="0"/>
              <a:t>makers of meaning </a:t>
            </a:r>
            <a:r>
              <a:rPr lang="en-US" sz="2200" dirty="0"/>
              <a:t>in a variety of media: </a:t>
            </a:r>
            <a:r>
              <a:rPr lang="en-US" sz="2200" dirty="0">
                <a:ea typeface="+mn-lt"/>
                <a:cs typeface="+mn-lt"/>
              </a:rPr>
              <a:t>building with blocks and other construction toys; creating "Not A Box" with cardboard boxes, blankets and chairs; pretending with scarves and hats and other dress-up; drawing and painting and designing with crayons, watercolors, fingerpaints, collage materials...   </a:t>
            </a:r>
            <a:endParaRPr lang="en-US" sz="2200" dirty="0"/>
          </a:p>
        </p:txBody>
      </p:sp>
    </p:spTree>
    <p:extLst>
      <p:ext uri="{BB962C8B-B14F-4D97-AF65-F5344CB8AC3E}">
        <p14:creationId xmlns:p14="http://schemas.microsoft.com/office/powerpoint/2010/main" val="227452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67E1C-53F9-9047-8BFC-1FD7C633B2D0}"/>
              </a:ext>
            </a:extLst>
          </p:cNvPr>
          <p:cNvSpPr>
            <a:spLocks noGrp="1"/>
          </p:cNvSpPr>
          <p:nvPr>
            <p:ph type="title"/>
          </p:nvPr>
        </p:nvSpPr>
        <p:spPr>
          <a:xfrm>
            <a:off x="422257" y="89567"/>
            <a:ext cx="8607973" cy="615950"/>
          </a:xfrm>
        </p:spPr>
        <p:txBody>
          <a:bodyPr>
            <a:normAutofit/>
          </a:bodyPr>
          <a:lstStyle/>
          <a:p>
            <a:r>
              <a:rPr lang="en-US" sz="3600" dirty="0">
                <a:latin typeface="+mn-lt"/>
              </a:rPr>
              <a:t>The transition of meaning-making to writing</a:t>
            </a:r>
          </a:p>
        </p:txBody>
      </p:sp>
      <p:sp>
        <p:nvSpPr>
          <p:cNvPr id="3" name="Content Placeholder 2">
            <a:extLst>
              <a:ext uri="{FF2B5EF4-FFF2-40B4-BE49-F238E27FC236}">
                <a16:creationId xmlns:a16="http://schemas.microsoft.com/office/drawing/2014/main" id="{7AD83BB2-3A37-834C-9EE0-49918642933A}"/>
              </a:ext>
            </a:extLst>
          </p:cNvPr>
          <p:cNvSpPr>
            <a:spLocks noGrp="1"/>
          </p:cNvSpPr>
          <p:nvPr>
            <p:ph idx="1"/>
          </p:nvPr>
        </p:nvSpPr>
        <p:spPr>
          <a:xfrm>
            <a:off x="581503" y="1225472"/>
            <a:ext cx="5162550" cy="4712873"/>
          </a:xfrm>
        </p:spPr>
        <p:txBody>
          <a:bodyPr>
            <a:noAutofit/>
          </a:bodyPr>
          <a:lstStyle/>
          <a:p>
            <a:pPr marL="0" indent="0">
              <a:spcBef>
                <a:spcPts val="0"/>
              </a:spcBef>
              <a:spcAft>
                <a:spcPts val="1800"/>
              </a:spcAft>
              <a:buNone/>
            </a:pPr>
            <a:r>
              <a:rPr lang="en-US" sz="2000" dirty="0"/>
              <a:t>When children enter school, they are already competent </a:t>
            </a:r>
            <a:r>
              <a:rPr lang="en-US" sz="2000" b="1" dirty="0"/>
              <a:t>makers of signs and meaning </a:t>
            </a:r>
            <a:r>
              <a:rPr lang="en-US" sz="2000" dirty="0"/>
              <a:t>in many different modes of representation.</a:t>
            </a:r>
          </a:p>
          <a:p>
            <a:pPr marL="0" indent="0">
              <a:spcBef>
                <a:spcPts val="0"/>
              </a:spcBef>
              <a:spcAft>
                <a:spcPts val="1800"/>
              </a:spcAft>
              <a:buNone/>
            </a:pPr>
            <a:r>
              <a:rPr lang="en-US" sz="2000" dirty="0"/>
              <a:t>The task for early childhood educators is to </a:t>
            </a:r>
            <a:r>
              <a:rPr lang="en-US" sz="2000" b="1" dirty="0"/>
              <a:t>bridge from what children already know </a:t>
            </a:r>
            <a:r>
              <a:rPr lang="en-US" sz="2000" dirty="0"/>
              <a:t>to learning to write. </a:t>
            </a:r>
          </a:p>
          <a:p>
            <a:pPr marL="0" indent="0">
              <a:spcBef>
                <a:spcPts val="0"/>
              </a:spcBef>
              <a:spcAft>
                <a:spcPts val="1800"/>
              </a:spcAft>
              <a:buNone/>
            </a:pPr>
            <a:r>
              <a:rPr lang="en-US" sz="2000" dirty="0"/>
              <a:t>Teachers need to “reflect on the </a:t>
            </a:r>
            <a:r>
              <a:rPr lang="en-US" sz="2000" b="1" dirty="0"/>
              <a:t>social</a:t>
            </a:r>
            <a:r>
              <a:rPr lang="en-US" sz="2000" dirty="0"/>
              <a:t>, </a:t>
            </a:r>
            <a:r>
              <a:rPr lang="en-US" sz="2000" b="1" dirty="0"/>
              <a:t>cultural</a:t>
            </a:r>
            <a:r>
              <a:rPr lang="en-US" sz="2000" dirty="0"/>
              <a:t>, and </a:t>
            </a:r>
            <a:r>
              <a:rPr lang="en-US" sz="2000" b="1" dirty="0"/>
              <a:t>cognitive </a:t>
            </a:r>
            <a:r>
              <a:rPr lang="en-US" sz="2000" dirty="0"/>
              <a:t>implications of the </a:t>
            </a:r>
            <a:r>
              <a:rPr lang="en-US" sz="2000" b="1" dirty="0"/>
              <a:t>transition</a:t>
            </a:r>
            <a:r>
              <a:rPr lang="en-US" sz="2000" dirty="0"/>
              <a:t> from the rich world of meanings made in countless ways, in countless forms, in the early years of children’s lives to the…world of </a:t>
            </a:r>
            <a:r>
              <a:rPr lang="en-US" sz="2000" b="1" dirty="0"/>
              <a:t>written language</a:t>
            </a:r>
            <a:r>
              <a:rPr lang="en-US" sz="2000" dirty="0"/>
              <a:t>.”</a:t>
            </a:r>
          </a:p>
          <a:p>
            <a:pPr marL="0" indent="0">
              <a:buNone/>
            </a:pPr>
            <a:r>
              <a:rPr lang="en-US" sz="2000" dirty="0"/>
              <a:t>(Kress, 1997)</a:t>
            </a:r>
          </a:p>
        </p:txBody>
      </p:sp>
      <p:pic>
        <p:nvPicPr>
          <p:cNvPr id="10" name="Picture 9" descr="A picture containing outdoor, person, little, child&#10;&#10;Description automatically generated">
            <a:extLst>
              <a:ext uri="{FF2B5EF4-FFF2-40B4-BE49-F238E27FC236}">
                <a16:creationId xmlns:a16="http://schemas.microsoft.com/office/drawing/2014/main" id="{4C8149AF-7EEB-1C45-B1CF-9AE3661221AD}"/>
              </a:ext>
            </a:extLst>
          </p:cNvPr>
          <p:cNvPicPr>
            <a:picLocks noChangeAspect="1"/>
          </p:cNvPicPr>
          <p:nvPr/>
        </p:nvPicPr>
        <p:blipFill>
          <a:blip r:embed="rId2"/>
          <a:stretch>
            <a:fillRect/>
          </a:stretch>
        </p:blipFill>
        <p:spPr>
          <a:xfrm>
            <a:off x="5981223" y="4758332"/>
            <a:ext cx="3049007" cy="2002333"/>
          </a:xfrm>
          <a:prstGeom prst="rect">
            <a:avLst/>
          </a:prstGeom>
        </p:spPr>
      </p:pic>
      <p:pic>
        <p:nvPicPr>
          <p:cNvPr id="12" name="Picture 11" descr="A picture containing person, building, table, young&#10;&#10;Description automatically generated">
            <a:extLst>
              <a:ext uri="{FF2B5EF4-FFF2-40B4-BE49-F238E27FC236}">
                <a16:creationId xmlns:a16="http://schemas.microsoft.com/office/drawing/2014/main" id="{CBD6A755-386C-8342-B7FB-859C21AF1F6A}"/>
              </a:ext>
            </a:extLst>
          </p:cNvPr>
          <p:cNvPicPr>
            <a:picLocks noChangeAspect="1"/>
          </p:cNvPicPr>
          <p:nvPr/>
        </p:nvPicPr>
        <p:blipFill>
          <a:blip r:embed="rId3"/>
          <a:stretch>
            <a:fillRect/>
          </a:stretch>
        </p:blipFill>
        <p:spPr>
          <a:xfrm>
            <a:off x="5955862" y="753666"/>
            <a:ext cx="3049606" cy="2002333"/>
          </a:xfrm>
          <a:prstGeom prst="rect">
            <a:avLst/>
          </a:prstGeom>
        </p:spPr>
      </p:pic>
      <p:pic>
        <p:nvPicPr>
          <p:cNvPr id="14" name="Picture 13" descr="A child sitting at a table&#10;&#10;Description automatically generated">
            <a:extLst>
              <a:ext uri="{FF2B5EF4-FFF2-40B4-BE49-F238E27FC236}">
                <a16:creationId xmlns:a16="http://schemas.microsoft.com/office/drawing/2014/main" id="{10384E4E-23DB-DD44-84E1-863873E5A72A}"/>
              </a:ext>
            </a:extLst>
          </p:cNvPr>
          <p:cNvPicPr>
            <a:picLocks noChangeAspect="1"/>
          </p:cNvPicPr>
          <p:nvPr/>
        </p:nvPicPr>
        <p:blipFill>
          <a:blip r:embed="rId4"/>
          <a:stretch>
            <a:fillRect/>
          </a:stretch>
        </p:blipFill>
        <p:spPr>
          <a:xfrm>
            <a:off x="5962449" y="2755999"/>
            <a:ext cx="3061194" cy="2002333"/>
          </a:xfrm>
          <a:prstGeom prst="rect">
            <a:avLst/>
          </a:prstGeom>
        </p:spPr>
      </p:pic>
    </p:spTree>
    <p:extLst>
      <p:ext uri="{BB962C8B-B14F-4D97-AF65-F5344CB8AC3E}">
        <p14:creationId xmlns:p14="http://schemas.microsoft.com/office/powerpoint/2010/main" val="410171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17BA-4121-4CA3-8BC5-8047FC160340}"/>
              </a:ext>
            </a:extLst>
          </p:cNvPr>
          <p:cNvSpPr>
            <a:spLocks noGrp="1"/>
          </p:cNvSpPr>
          <p:nvPr>
            <p:ph type="title"/>
          </p:nvPr>
        </p:nvSpPr>
        <p:spPr>
          <a:xfrm>
            <a:off x="302326" y="228493"/>
            <a:ext cx="8664830" cy="717440"/>
          </a:xfrm>
        </p:spPr>
        <p:txBody>
          <a:bodyPr>
            <a:normAutofit/>
          </a:bodyPr>
          <a:lstStyle/>
          <a:p>
            <a:r>
              <a:rPr lang="en-US" sz="3600" dirty="0">
                <a:latin typeface="+mn-lt"/>
              </a:rPr>
              <a:t>The connection between drawing and writing</a:t>
            </a:r>
          </a:p>
        </p:txBody>
      </p:sp>
      <p:sp>
        <p:nvSpPr>
          <p:cNvPr id="3" name="Content Placeholder 2">
            <a:extLst>
              <a:ext uri="{FF2B5EF4-FFF2-40B4-BE49-F238E27FC236}">
                <a16:creationId xmlns:a16="http://schemas.microsoft.com/office/drawing/2014/main" id="{87C84C11-0D43-447A-A1B4-CA8B48C63C7D}"/>
              </a:ext>
            </a:extLst>
          </p:cNvPr>
          <p:cNvSpPr>
            <a:spLocks noGrp="1"/>
          </p:cNvSpPr>
          <p:nvPr>
            <p:ph idx="1"/>
          </p:nvPr>
        </p:nvSpPr>
        <p:spPr>
          <a:xfrm>
            <a:off x="388884" y="4917522"/>
            <a:ext cx="8512745" cy="1249932"/>
          </a:xfrm>
        </p:spPr>
        <p:txBody>
          <a:bodyPr>
            <a:normAutofit/>
          </a:bodyPr>
          <a:lstStyle/>
          <a:p>
            <a:pPr marL="0" indent="0">
              <a:buNone/>
            </a:pPr>
            <a:endParaRPr lang="en-US" dirty="0"/>
          </a:p>
          <a:p>
            <a:pPr marL="0" indent="0">
              <a:buNone/>
            </a:pPr>
            <a:r>
              <a:rPr lang="en-US" sz="2400" dirty="0"/>
              <a:t>According to </a:t>
            </a:r>
            <a:r>
              <a:rPr lang="en-US" sz="2400" dirty="0" err="1"/>
              <a:t>Baghban</a:t>
            </a:r>
            <a:r>
              <a:rPr lang="en-US" sz="2400" dirty="0"/>
              <a:t> (2007), “Children draw pictures and write to </a:t>
            </a:r>
            <a:r>
              <a:rPr lang="en-US" sz="2400" b="1" dirty="0"/>
              <a:t>organize ideas </a:t>
            </a:r>
            <a:r>
              <a:rPr lang="en-US" sz="2400" dirty="0"/>
              <a:t>and </a:t>
            </a:r>
            <a:r>
              <a:rPr lang="en-US" sz="2400" b="1" dirty="0"/>
              <a:t>construct meaning </a:t>
            </a:r>
            <a:r>
              <a:rPr lang="en-US" sz="2400" dirty="0"/>
              <a:t>from their experiences.”</a:t>
            </a:r>
          </a:p>
          <a:p>
            <a:pPr marL="0" indent="0">
              <a:buNone/>
            </a:pPr>
            <a:endParaRPr lang="en-US" dirty="0"/>
          </a:p>
        </p:txBody>
      </p:sp>
      <p:pic>
        <p:nvPicPr>
          <p:cNvPr id="5" name="Picture 4" descr="A picture containing looking, standing, room, clock&#10;&#10;Description automatically generated">
            <a:extLst>
              <a:ext uri="{FF2B5EF4-FFF2-40B4-BE49-F238E27FC236}">
                <a16:creationId xmlns:a16="http://schemas.microsoft.com/office/drawing/2014/main" id="{934B6337-82B9-4C50-8B2E-6E049FD5341C}"/>
              </a:ext>
            </a:extLst>
          </p:cNvPr>
          <p:cNvPicPr>
            <a:picLocks noChangeAspect="1"/>
          </p:cNvPicPr>
          <p:nvPr/>
        </p:nvPicPr>
        <p:blipFill>
          <a:blip r:embed="rId2"/>
          <a:stretch>
            <a:fillRect/>
          </a:stretch>
        </p:blipFill>
        <p:spPr>
          <a:xfrm>
            <a:off x="3762703" y="1108443"/>
            <a:ext cx="4694385" cy="3651825"/>
          </a:xfrm>
          <a:prstGeom prst="rect">
            <a:avLst/>
          </a:prstGeom>
        </p:spPr>
      </p:pic>
      <p:sp>
        <p:nvSpPr>
          <p:cNvPr id="6" name="TextBox 5">
            <a:extLst>
              <a:ext uri="{FF2B5EF4-FFF2-40B4-BE49-F238E27FC236}">
                <a16:creationId xmlns:a16="http://schemas.microsoft.com/office/drawing/2014/main" id="{8B27B841-7A92-4050-93E4-CFFCDCED230D}"/>
              </a:ext>
            </a:extLst>
          </p:cNvPr>
          <p:cNvSpPr txBox="1"/>
          <p:nvPr/>
        </p:nvSpPr>
        <p:spPr>
          <a:xfrm>
            <a:off x="302326" y="1688913"/>
            <a:ext cx="3386805" cy="2215991"/>
          </a:xfrm>
          <a:prstGeom prst="rect">
            <a:avLst/>
          </a:prstGeom>
          <a:noFill/>
        </p:spPr>
        <p:txBody>
          <a:bodyPr wrap="square" rtlCol="0">
            <a:spAutoFit/>
          </a:bodyPr>
          <a:lstStyle/>
          <a:p>
            <a:r>
              <a:rPr lang="en-US" sz="2400" dirty="0"/>
              <a:t>What is the connection between drawing and writing for children who are in the stage of </a:t>
            </a:r>
            <a:r>
              <a:rPr lang="en-US" sz="2400" b="1" dirty="0"/>
              <a:t>emergent literacy</a:t>
            </a:r>
            <a:r>
              <a:rPr lang="en-US" sz="2400" dirty="0"/>
              <a:t>?</a:t>
            </a:r>
          </a:p>
          <a:p>
            <a:endParaRPr lang="en-US" dirty="0"/>
          </a:p>
        </p:txBody>
      </p:sp>
    </p:spTree>
    <p:extLst>
      <p:ext uri="{BB962C8B-B14F-4D97-AF65-F5344CB8AC3E}">
        <p14:creationId xmlns:p14="http://schemas.microsoft.com/office/powerpoint/2010/main" val="3742726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48445"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13">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975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10C4F91-453F-4DEB-ACAC-BF0B94AF760C}"/>
              </a:ext>
            </a:extLst>
          </p:cNvPr>
          <p:cNvSpPr>
            <a:spLocks noGrp="1"/>
          </p:cNvSpPr>
          <p:nvPr>
            <p:ph type="title"/>
          </p:nvPr>
        </p:nvSpPr>
        <p:spPr>
          <a:xfrm>
            <a:off x="261186" y="177808"/>
            <a:ext cx="4457959" cy="1619461"/>
          </a:xfrm>
        </p:spPr>
        <p:txBody>
          <a:bodyPr>
            <a:normAutofit/>
          </a:bodyPr>
          <a:lstStyle/>
          <a:p>
            <a:r>
              <a:rPr lang="en-US" sz="3600" dirty="0">
                <a:latin typeface="+mn-lt"/>
              </a:rPr>
              <a:t>From Scribbling to Storytelling</a:t>
            </a:r>
            <a:br>
              <a:rPr lang="en-US" sz="3600" dirty="0">
                <a:latin typeface="+mn-lt"/>
              </a:rPr>
            </a:br>
            <a:endParaRPr lang="en-US" sz="3600" dirty="0">
              <a:latin typeface="+mn-lt"/>
            </a:endParaRPr>
          </a:p>
        </p:txBody>
      </p:sp>
      <p:sp>
        <p:nvSpPr>
          <p:cNvPr id="3" name="Content Placeholder 2">
            <a:extLst>
              <a:ext uri="{FF2B5EF4-FFF2-40B4-BE49-F238E27FC236}">
                <a16:creationId xmlns:a16="http://schemas.microsoft.com/office/drawing/2014/main" id="{56ED39C6-B1EB-4576-ABAE-E56F2B5D0CDF}"/>
              </a:ext>
            </a:extLst>
          </p:cNvPr>
          <p:cNvSpPr>
            <a:spLocks noGrp="1"/>
          </p:cNvSpPr>
          <p:nvPr>
            <p:ph idx="1"/>
          </p:nvPr>
        </p:nvSpPr>
        <p:spPr>
          <a:xfrm>
            <a:off x="261185" y="1597572"/>
            <a:ext cx="4457959" cy="4750675"/>
          </a:xfrm>
        </p:spPr>
        <p:txBody>
          <a:bodyPr>
            <a:normAutofit fontScale="92500" lnSpcReduction="10000"/>
          </a:bodyPr>
          <a:lstStyle/>
          <a:p>
            <a:pPr marL="0" indent="0">
              <a:buNone/>
            </a:pPr>
            <a:r>
              <a:rPr lang="en-US" sz="2200" dirty="0"/>
              <a:t>From the scribbling of toddlers to the realism of early elementary age students, the drawing/writing of young children shows increasing complexity, symbolic representation and meaning-making. </a:t>
            </a:r>
          </a:p>
          <a:p>
            <a:pPr marL="0" indent="0">
              <a:buNone/>
            </a:pPr>
            <a:endParaRPr lang="en-US" sz="2200" dirty="0"/>
          </a:p>
          <a:p>
            <a:pPr marL="285750" indent="-285750"/>
            <a:r>
              <a:rPr lang="en-US" sz="2200" dirty="0"/>
              <a:t>What stories do children tell as they draw/paint?</a:t>
            </a:r>
          </a:p>
          <a:p>
            <a:pPr marL="285750" indent="-285750"/>
            <a:endParaRPr lang="en-US" sz="2200" dirty="0"/>
          </a:p>
          <a:p>
            <a:pPr marL="285750" indent="-285750"/>
            <a:r>
              <a:rPr lang="en-US" sz="2200" dirty="0"/>
              <a:t>How do children share observations and discoveries as they share their drawings/paintings in museum walks</a:t>
            </a:r>
          </a:p>
          <a:p>
            <a:pPr marL="285750" indent="-285750"/>
            <a:endParaRPr lang="en-US" sz="2200" dirty="0"/>
          </a:p>
          <a:p>
            <a:pPr marL="285750" indent="-285750"/>
            <a:r>
              <a:rPr lang="en-US" sz="2200" dirty="0"/>
              <a:t>As children move into the stage of representation, what is the focus of their work?</a:t>
            </a:r>
          </a:p>
          <a:p>
            <a:pPr marL="0" indent="0">
              <a:buNone/>
            </a:pPr>
            <a:endParaRPr lang="en-US" sz="1300" dirty="0"/>
          </a:p>
        </p:txBody>
      </p:sp>
      <p:pic>
        <p:nvPicPr>
          <p:cNvPr id="5" name="Picture 4" descr="A picture containing person, indoor, child, small&#10;&#10;Description automatically generated">
            <a:extLst>
              <a:ext uri="{FF2B5EF4-FFF2-40B4-BE49-F238E27FC236}">
                <a16:creationId xmlns:a16="http://schemas.microsoft.com/office/drawing/2014/main" id="{65132470-1F54-DA4C-AB91-9EA17735C765}"/>
              </a:ext>
            </a:extLst>
          </p:cNvPr>
          <p:cNvPicPr>
            <a:picLocks noChangeAspect="1"/>
          </p:cNvPicPr>
          <p:nvPr/>
        </p:nvPicPr>
        <p:blipFill rotWithShape="1">
          <a:blip r:embed="rId2"/>
          <a:srcRect l="10728" t="-268" b="1"/>
          <a:stretch/>
        </p:blipFill>
        <p:spPr>
          <a:xfrm rot="5400000">
            <a:off x="4894830" y="1574914"/>
            <a:ext cx="4217522" cy="3552722"/>
          </a:xfrm>
          <a:prstGeom prst="rect">
            <a:avLst/>
          </a:prstGeom>
        </p:spPr>
      </p:pic>
    </p:spTree>
    <p:extLst>
      <p:ext uri="{BB962C8B-B14F-4D97-AF65-F5344CB8AC3E}">
        <p14:creationId xmlns:p14="http://schemas.microsoft.com/office/powerpoint/2010/main" val="428078847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17BA-4121-4CA3-8BC5-8047FC160340}"/>
              </a:ext>
            </a:extLst>
          </p:cNvPr>
          <p:cNvSpPr>
            <a:spLocks noGrp="1"/>
          </p:cNvSpPr>
          <p:nvPr>
            <p:ph type="title"/>
          </p:nvPr>
        </p:nvSpPr>
        <p:spPr>
          <a:xfrm>
            <a:off x="106297" y="154714"/>
            <a:ext cx="4588003" cy="1701519"/>
          </a:xfrm>
        </p:spPr>
        <p:txBody>
          <a:bodyPr vert="horz" lIns="91440" tIns="45720" rIns="91440" bIns="45720" rtlCol="0" anchor="ctr">
            <a:normAutofit/>
          </a:bodyPr>
          <a:lstStyle/>
          <a:p>
            <a:pPr defTabSz="914400"/>
            <a:r>
              <a:rPr lang="en-US" sz="3600" dirty="0">
                <a:latin typeface="+mn-lt"/>
              </a:rPr>
              <a:t>Scribbling Stage – </a:t>
            </a:r>
            <a:br>
              <a:rPr lang="en-US" sz="3600" dirty="0">
                <a:latin typeface="+mn-lt"/>
              </a:rPr>
            </a:br>
            <a:r>
              <a:rPr lang="en-US" sz="3600" dirty="0">
                <a:latin typeface="+mn-lt"/>
              </a:rPr>
              <a:t>Kinesthetic Exploration</a:t>
            </a:r>
          </a:p>
        </p:txBody>
      </p:sp>
      <p:sp>
        <p:nvSpPr>
          <p:cNvPr id="6" name="TextBox 5">
            <a:extLst>
              <a:ext uri="{FF2B5EF4-FFF2-40B4-BE49-F238E27FC236}">
                <a16:creationId xmlns:a16="http://schemas.microsoft.com/office/drawing/2014/main" id="{8B27B841-7A92-4050-93E4-CFFCDCED230D}"/>
              </a:ext>
            </a:extLst>
          </p:cNvPr>
          <p:cNvSpPr txBox="1"/>
          <p:nvPr/>
        </p:nvSpPr>
        <p:spPr>
          <a:xfrm>
            <a:off x="276711" y="1892750"/>
            <a:ext cx="4162701" cy="3785419"/>
          </a:xfrm>
          <a:prstGeom prst="rect">
            <a:avLst/>
          </a:prstGeom>
        </p:spPr>
        <p:txBody>
          <a:bodyPr vert="horz" lIns="91440" tIns="45720" rIns="91440" bIns="45720" rtlCol="0">
            <a:noAutofit/>
          </a:bodyPr>
          <a:lstStyle/>
          <a:p>
            <a:pPr>
              <a:lnSpc>
                <a:spcPct val="90000"/>
              </a:lnSpc>
              <a:spcAft>
                <a:spcPts val="1200"/>
              </a:spcAft>
            </a:pPr>
            <a:r>
              <a:rPr lang="en-US" sz="2000" dirty="0"/>
              <a:t>(18 months – 3 years old)</a:t>
            </a:r>
          </a:p>
          <a:p>
            <a:pPr>
              <a:lnSpc>
                <a:spcPct val="90000"/>
              </a:lnSpc>
              <a:spcAft>
                <a:spcPts val="1200"/>
              </a:spcAft>
            </a:pPr>
            <a:r>
              <a:rPr lang="en-US" sz="2000" dirty="0"/>
              <a:t>Children are engaged in the </a:t>
            </a:r>
            <a:r>
              <a:rPr lang="en-US" sz="2000" b="1" dirty="0"/>
              <a:t>physical activity </a:t>
            </a:r>
            <a:r>
              <a:rPr lang="en-US" sz="2000" dirty="0"/>
              <a:t>of drawing (kinesthetic)</a:t>
            </a:r>
          </a:p>
          <a:p>
            <a:pPr>
              <a:lnSpc>
                <a:spcPct val="90000"/>
              </a:lnSpc>
              <a:spcAft>
                <a:spcPts val="1200"/>
              </a:spcAft>
            </a:pPr>
            <a:r>
              <a:rPr lang="en-US" sz="2000" dirty="0"/>
              <a:t>They are </a:t>
            </a:r>
            <a:r>
              <a:rPr lang="en-US" sz="2000" b="1" dirty="0"/>
              <a:t>experimenting</a:t>
            </a:r>
            <a:r>
              <a:rPr lang="en-US" sz="2000" dirty="0"/>
              <a:t> with making marks on paper (color, movement)</a:t>
            </a:r>
          </a:p>
          <a:p>
            <a:pPr>
              <a:lnSpc>
                <a:spcPct val="90000"/>
              </a:lnSpc>
              <a:spcAft>
                <a:spcPts val="1200"/>
              </a:spcAft>
            </a:pPr>
            <a:r>
              <a:rPr lang="en-US" sz="2000" dirty="0"/>
              <a:t>At the beginning of this stage, the marks are </a:t>
            </a:r>
            <a:r>
              <a:rPr lang="en-US" sz="2000" b="1" dirty="0"/>
              <a:t>not yet symbolic </a:t>
            </a:r>
            <a:r>
              <a:rPr lang="en-US" sz="2000" dirty="0"/>
              <a:t>or representational; toward the end of this stage, marks begin to have meaning</a:t>
            </a:r>
          </a:p>
        </p:txBody>
      </p:sp>
      <p:sp>
        <p:nvSpPr>
          <p:cNvPr id="21" name="Rectangle 15">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2584" y="0"/>
            <a:ext cx="4471416" cy="6858000"/>
          </a:xfrm>
          <a:prstGeom prst="rect">
            <a:avLst/>
          </a:prstGeom>
          <a:solidFill>
            <a:srgbClr val="7977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7488" y="484633"/>
            <a:ext cx="3634740" cy="274320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lose up of a map&#10;&#10;Description automatically generated">
            <a:extLst>
              <a:ext uri="{FF2B5EF4-FFF2-40B4-BE49-F238E27FC236}">
                <a16:creationId xmlns:a16="http://schemas.microsoft.com/office/drawing/2014/main" id="{F7F0F26E-5AAB-DF44-84EB-A261135114CC}"/>
              </a:ext>
            </a:extLst>
          </p:cNvPr>
          <p:cNvPicPr>
            <a:picLocks noChangeAspect="1"/>
          </p:cNvPicPr>
          <p:nvPr/>
        </p:nvPicPr>
        <p:blipFill>
          <a:blip r:embed="rId2"/>
          <a:stretch>
            <a:fillRect/>
          </a:stretch>
        </p:blipFill>
        <p:spPr>
          <a:xfrm>
            <a:off x="5352288" y="694945"/>
            <a:ext cx="3096768" cy="2322576"/>
          </a:xfrm>
          <a:prstGeom prst="rect">
            <a:avLst/>
          </a:prstGeom>
        </p:spPr>
      </p:pic>
      <p:sp>
        <p:nvSpPr>
          <p:cNvPr id="20" name="Rounded Rectangle 9">
            <a:extLst>
              <a:ext uri="{FF2B5EF4-FFF2-40B4-BE49-F238E27FC236}">
                <a16:creationId xmlns:a16="http://schemas.microsoft.com/office/drawing/2014/main" id="{39D6C490-0229-4573-9696-B73E5B3A9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7488" y="3511296"/>
            <a:ext cx="3634740" cy="274320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mall child sitting on a table&#10;&#10;Description automatically generated">
            <a:extLst>
              <a:ext uri="{FF2B5EF4-FFF2-40B4-BE49-F238E27FC236}">
                <a16:creationId xmlns:a16="http://schemas.microsoft.com/office/drawing/2014/main" id="{329CCAC1-7D78-5C4E-8C40-9FAEFF557416}"/>
              </a:ext>
            </a:extLst>
          </p:cNvPr>
          <p:cNvPicPr>
            <a:picLocks noChangeAspect="1"/>
          </p:cNvPicPr>
          <p:nvPr/>
        </p:nvPicPr>
        <p:blipFill>
          <a:blip r:embed="rId3"/>
          <a:stretch>
            <a:fillRect/>
          </a:stretch>
        </p:blipFill>
        <p:spPr>
          <a:xfrm>
            <a:off x="5294376" y="3995642"/>
            <a:ext cx="3154680" cy="1774507"/>
          </a:xfrm>
          <a:prstGeom prst="rect">
            <a:avLst/>
          </a:prstGeom>
          <a:effectLst/>
        </p:spPr>
      </p:pic>
    </p:spTree>
    <p:extLst>
      <p:ext uri="{BB962C8B-B14F-4D97-AF65-F5344CB8AC3E}">
        <p14:creationId xmlns:p14="http://schemas.microsoft.com/office/powerpoint/2010/main" val="125556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7D53D396-AC57-0844-9D47-6D4822326F9E}"/>
              </a:ext>
            </a:extLst>
          </p:cNvPr>
          <p:cNvSpPr>
            <a:spLocks noGrp="1" noChangeArrowheads="1"/>
          </p:cNvSpPr>
          <p:nvPr>
            <p:ph type="title"/>
          </p:nvPr>
        </p:nvSpPr>
        <p:spPr>
          <a:xfrm>
            <a:off x="524729" y="4312132"/>
            <a:ext cx="3458692" cy="868680"/>
          </a:xfrm>
        </p:spPr>
        <p:txBody>
          <a:bodyPr>
            <a:normAutofit/>
          </a:bodyPr>
          <a:lstStyle/>
          <a:p>
            <a:r>
              <a:rPr lang="en-US" altLang="en-US" sz="2000" dirty="0">
                <a:latin typeface="+mn-lt"/>
                <a:ea typeface="ＭＳ Ｐゴシック" panose="020B0600070205080204" pitchFamily="34" charset="-128"/>
                <a:sym typeface="Copperplate" panose="02000504000000020004" pitchFamily="2" charset="77"/>
              </a:rPr>
              <a:t>Explorers are not focus on the viewer.</a:t>
            </a:r>
            <a:endParaRPr lang="en-US" altLang="en-US" sz="2000" dirty="0">
              <a:solidFill>
                <a:srgbClr val="FFFFFF"/>
              </a:solidFill>
              <a:ea typeface="ＭＳ Ｐゴシック" panose="020B0600070205080204" pitchFamily="34" charset="-128"/>
              <a:sym typeface="Copperplate" panose="02000504000000020004" pitchFamily="2" charset="77"/>
            </a:endParaRPr>
          </a:p>
        </p:txBody>
      </p:sp>
      <p:pic>
        <p:nvPicPr>
          <p:cNvPr id="15362" name="Picture 3">
            <a:extLst>
              <a:ext uri="{FF2B5EF4-FFF2-40B4-BE49-F238E27FC236}">
                <a16:creationId xmlns:a16="http://schemas.microsoft.com/office/drawing/2014/main" id="{276356F3-8597-5F44-8BFA-A1589D55E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 y="353209"/>
            <a:ext cx="4546512" cy="291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 name="Rectangle 2">
            <a:extLst>
              <a:ext uri="{FF2B5EF4-FFF2-40B4-BE49-F238E27FC236}">
                <a16:creationId xmlns:a16="http://schemas.microsoft.com/office/drawing/2014/main" id="{402290B8-F87C-6440-8787-71A45B7BC341}"/>
              </a:ext>
            </a:extLst>
          </p:cNvPr>
          <p:cNvSpPr txBox="1">
            <a:spLocks noChangeArrowheads="1"/>
          </p:cNvSpPr>
          <p:nvPr/>
        </p:nvSpPr>
        <p:spPr bwMode="auto">
          <a:xfrm>
            <a:off x="5181598" y="778291"/>
            <a:ext cx="3614904" cy="1508760"/>
          </a:xfrm>
          <a:prstGeom prst="rect">
            <a:avLst/>
          </a:prstGeom>
          <a:noFill/>
          <a:ln>
            <a:noFill/>
          </a:ln>
          <a:effectLst>
            <a:outerShdw blurRad="12700" dist="12699" dir="5400000" algn="ctr" rotWithShape="0">
              <a:schemeClr val="bg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defRPr/>
            </a:pPr>
            <a:r>
              <a:rPr lang="en-US" sz="2000" kern="0" dirty="0">
                <a:ea typeface="+mj-ea"/>
                <a:cs typeface="+mj-cs"/>
                <a:sym typeface="Copperplate" pitchFamily="-109" charset="0"/>
              </a:rPr>
              <a:t>In this stage, children have little to no interest in or understanding of how their artwork can be representational. </a:t>
            </a:r>
          </a:p>
        </p:txBody>
      </p:sp>
      <p:pic>
        <p:nvPicPr>
          <p:cNvPr id="5" name="Picture 5" descr="max_paint01_sm">
            <a:extLst>
              <a:ext uri="{FF2B5EF4-FFF2-40B4-BE49-F238E27FC236}">
                <a16:creationId xmlns:a16="http://schemas.microsoft.com/office/drawing/2014/main" id="{E6A25177-3122-6E4D-8A1E-DC9AFD40F6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4007" y="3429000"/>
            <a:ext cx="4382495" cy="3287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21829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E84B150-D862-E346-9A26-C3346E2757AC}"/>
              </a:ext>
            </a:extLst>
          </p:cNvPr>
          <p:cNvSpPr>
            <a:spLocks noGrp="1" noChangeArrowheads="1"/>
          </p:cNvSpPr>
          <p:nvPr>
            <p:ph type="title"/>
          </p:nvPr>
        </p:nvSpPr>
        <p:spPr>
          <a:xfrm>
            <a:off x="4656083" y="4230035"/>
            <a:ext cx="4087867" cy="1519121"/>
          </a:xfrm>
        </p:spPr>
        <p:txBody>
          <a:bodyPr>
            <a:normAutofit/>
          </a:bodyPr>
          <a:lstStyle/>
          <a:p>
            <a:pPr>
              <a:defRPr/>
            </a:pPr>
            <a:r>
              <a:rPr lang="en-US" sz="2000" dirty="0">
                <a:latin typeface="+mn-lt"/>
              </a:rPr>
              <a:t>Materials invite sensory motor activities and exploration to discover what the material can do.</a:t>
            </a:r>
          </a:p>
        </p:txBody>
      </p:sp>
      <p:sp>
        <p:nvSpPr>
          <p:cNvPr id="2" name="TextBox 1">
            <a:extLst>
              <a:ext uri="{FF2B5EF4-FFF2-40B4-BE49-F238E27FC236}">
                <a16:creationId xmlns:a16="http://schemas.microsoft.com/office/drawing/2014/main" id="{BB327940-133C-5846-A3A3-E35906BB5073}"/>
              </a:ext>
            </a:extLst>
          </p:cNvPr>
          <p:cNvSpPr txBox="1"/>
          <p:nvPr/>
        </p:nvSpPr>
        <p:spPr>
          <a:xfrm>
            <a:off x="516198" y="1251229"/>
            <a:ext cx="3151912" cy="2246769"/>
          </a:xfrm>
          <a:prstGeom prst="rect">
            <a:avLst/>
          </a:prstGeom>
          <a:noFill/>
        </p:spPr>
        <p:txBody>
          <a:bodyPr wrap="square" rtlCol="0">
            <a:spAutoFit/>
          </a:bodyPr>
          <a:lstStyle/>
          <a:p>
            <a:r>
              <a:rPr lang="en-US" sz="2000" dirty="0"/>
              <a:t>Explorers are trial-and-error thinkers. Ideas are fluid in relation to the materials.</a:t>
            </a:r>
          </a:p>
          <a:p>
            <a:endParaRPr lang="en-US" sz="2000" dirty="0"/>
          </a:p>
          <a:p>
            <a:r>
              <a:rPr lang="en-US" sz="2000" dirty="0"/>
              <a:t>They are learning that their physical actions have visual consequences.</a:t>
            </a:r>
          </a:p>
        </p:txBody>
      </p:sp>
      <p:pic>
        <p:nvPicPr>
          <p:cNvPr id="6" name="Picture 3">
            <a:extLst>
              <a:ext uri="{FF2B5EF4-FFF2-40B4-BE49-F238E27FC236}">
                <a16:creationId xmlns:a16="http://schemas.microsoft.com/office/drawing/2014/main" id="{89E47F78-1953-5B40-81FA-539D290ABF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6562" y="236543"/>
            <a:ext cx="4937329" cy="3294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 name="Picture 3">
            <a:extLst>
              <a:ext uri="{FF2B5EF4-FFF2-40B4-BE49-F238E27FC236}">
                <a16:creationId xmlns:a16="http://schemas.microsoft.com/office/drawing/2014/main" id="{590100B3-0218-B14A-8698-81D3631F25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02" y="3775446"/>
            <a:ext cx="4236216" cy="2846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906323707"/>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17BA-4121-4CA3-8BC5-8047FC160340}"/>
              </a:ext>
            </a:extLst>
          </p:cNvPr>
          <p:cNvSpPr>
            <a:spLocks noGrp="1"/>
          </p:cNvSpPr>
          <p:nvPr>
            <p:ph type="title"/>
          </p:nvPr>
        </p:nvSpPr>
        <p:spPr>
          <a:xfrm>
            <a:off x="363472" y="215462"/>
            <a:ext cx="5091395" cy="1676603"/>
          </a:xfrm>
        </p:spPr>
        <p:txBody>
          <a:bodyPr vert="horz" lIns="91440" tIns="45720" rIns="91440" bIns="45720" rtlCol="0" anchor="ctr">
            <a:normAutofit/>
          </a:bodyPr>
          <a:lstStyle/>
          <a:p>
            <a:pPr defTabSz="914400"/>
            <a:r>
              <a:rPr lang="en-US" sz="3600" dirty="0">
                <a:latin typeface="+mn-lt"/>
              </a:rPr>
              <a:t>Pre-Schematic Stage – </a:t>
            </a:r>
            <a:br>
              <a:rPr lang="en-US" sz="3600" dirty="0">
                <a:latin typeface="+mn-lt"/>
              </a:rPr>
            </a:br>
            <a:r>
              <a:rPr lang="en-US" sz="3600" dirty="0">
                <a:latin typeface="+mn-lt"/>
              </a:rPr>
              <a:t>Connecting to the Physical World</a:t>
            </a:r>
          </a:p>
        </p:txBody>
      </p:sp>
      <p:sp>
        <p:nvSpPr>
          <p:cNvPr id="6" name="TextBox 5">
            <a:extLst>
              <a:ext uri="{FF2B5EF4-FFF2-40B4-BE49-F238E27FC236}">
                <a16:creationId xmlns:a16="http://schemas.microsoft.com/office/drawing/2014/main" id="{8B27B841-7A92-4050-93E4-CFFCDCED230D}"/>
              </a:ext>
            </a:extLst>
          </p:cNvPr>
          <p:cNvSpPr txBox="1"/>
          <p:nvPr/>
        </p:nvSpPr>
        <p:spPr>
          <a:xfrm>
            <a:off x="382036" y="1892065"/>
            <a:ext cx="4817136" cy="4498428"/>
          </a:xfrm>
          <a:prstGeom prst="rect">
            <a:avLst/>
          </a:prstGeom>
        </p:spPr>
        <p:txBody>
          <a:bodyPr vert="horz" lIns="91440" tIns="45720" rIns="91440" bIns="45720" rtlCol="0">
            <a:normAutofit lnSpcReduction="10000"/>
          </a:bodyPr>
          <a:lstStyle/>
          <a:p>
            <a:pPr fontAlgn="base">
              <a:lnSpc>
                <a:spcPct val="90000"/>
              </a:lnSpc>
              <a:spcAft>
                <a:spcPts val="1200"/>
              </a:spcAft>
            </a:pPr>
            <a:r>
              <a:rPr lang="en-US" sz="2000" dirty="0"/>
              <a:t>(3 – 4 years old)</a:t>
            </a:r>
          </a:p>
          <a:p>
            <a:pPr fontAlgn="base">
              <a:lnSpc>
                <a:spcPct val="90000"/>
              </a:lnSpc>
              <a:spcAft>
                <a:spcPts val="1200"/>
              </a:spcAft>
            </a:pPr>
            <a:r>
              <a:rPr lang="en-US" sz="2000" dirty="0"/>
              <a:t>Drawings are more </a:t>
            </a:r>
            <a:r>
              <a:rPr lang="en-US" sz="2000" b="1" dirty="0"/>
              <a:t>complex</a:t>
            </a:r>
            <a:r>
              <a:rPr lang="en-US" sz="2000" dirty="0"/>
              <a:t>, though not yet realistic. Children understand that drawings are </a:t>
            </a:r>
            <a:r>
              <a:rPr lang="en-US" sz="2000" b="1" dirty="0"/>
              <a:t>symbolic</a:t>
            </a:r>
            <a:r>
              <a:rPr lang="en-US" sz="2000" dirty="0"/>
              <a:t>, representing ideas, rather than real-life depictions.</a:t>
            </a:r>
          </a:p>
          <a:p>
            <a:pPr fontAlgn="base">
              <a:lnSpc>
                <a:spcPct val="90000"/>
              </a:lnSpc>
              <a:spcAft>
                <a:spcPts val="1200"/>
              </a:spcAft>
            </a:pPr>
            <a:r>
              <a:rPr lang="en-US" sz="2000" dirty="0"/>
              <a:t>Children at this stage begin to see </a:t>
            </a:r>
            <a:r>
              <a:rPr lang="en-US" sz="2000" b="1" dirty="0"/>
              <a:t>connections</a:t>
            </a:r>
            <a:r>
              <a:rPr lang="en-US" sz="2000" dirty="0"/>
              <a:t> between the shapes that they draw and the physical world around them. Circles and lines may be described as </a:t>
            </a:r>
            <a:r>
              <a:rPr lang="en-US" sz="2000" b="1" dirty="0"/>
              <a:t>people</a:t>
            </a:r>
            <a:r>
              <a:rPr lang="en-US" sz="2000" dirty="0"/>
              <a:t> or </a:t>
            </a:r>
            <a:r>
              <a:rPr lang="en-US" sz="2000" b="1" dirty="0"/>
              <a:t>objects</a:t>
            </a:r>
            <a:r>
              <a:rPr lang="en-US" sz="2000" dirty="0"/>
              <a:t> that are physically present in the child’s life. </a:t>
            </a:r>
          </a:p>
          <a:p>
            <a:pPr fontAlgn="base">
              <a:lnSpc>
                <a:spcPct val="90000"/>
              </a:lnSpc>
              <a:spcAft>
                <a:spcPts val="1200"/>
              </a:spcAft>
            </a:pPr>
            <a:r>
              <a:rPr lang="en-US" sz="2000" dirty="0"/>
              <a:t>Drawings are often self-portraits.</a:t>
            </a:r>
          </a:p>
          <a:p>
            <a:pPr fontAlgn="base">
              <a:lnSpc>
                <a:spcPct val="90000"/>
              </a:lnSpc>
            </a:pPr>
            <a:r>
              <a:rPr lang="en-US" sz="2000" dirty="0"/>
              <a:t>Children at this stage are beginning to understand that drawings can be used to </a:t>
            </a:r>
            <a:r>
              <a:rPr lang="en-US" sz="2000" b="1" dirty="0"/>
              <a:t>communicate ideas </a:t>
            </a:r>
            <a:r>
              <a:rPr lang="en-US" sz="2000" dirty="0"/>
              <a:t>(emergent literacy). </a:t>
            </a:r>
          </a:p>
          <a:p>
            <a:pPr indent="-228600">
              <a:lnSpc>
                <a:spcPct val="90000"/>
              </a:lnSpc>
              <a:buFont typeface="Arial" panose="020B0604020202020204" pitchFamily="34" charset="0"/>
              <a:buChar char="•"/>
            </a:pPr>
            <a:endParaRPr lang="en-US" sz="1600" dirty="0"/>
          </a:p>
        </p:txBody>
      </p:sp>
      <p:sp>
        <p:nvSpPr>
          <p:cNvPr id="13" name="Rectangle 12">
            <a:extLst>
              <a:ext uri="{FF2B5EF4-FFF2-40B4-BE49-F238E27FC236}">
                <a16:creationId xmlns:a16="http://schemas.microsoft.com/office/drawing/2014/main" id="{A98BC887-4916-4227-9F48-3B078D23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0"/>
          </a:xfrm>
          <a:prstGeom prst="rect">
            <a:avLst/>
          </a:prstGeom>
          <a:solidFill>
            <a:srgbClr val="5A7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9">
            <a:extLst>
              <a:ext uri="{FF2B5EF4-FFF2-40B4-BE49-F238E27FC236}">
                <a16:creationId xmlns:a16="http://schemas.microsoft.com/office/drawing/2014/main" id="{1AD6DCFA-0E71-4650-A5E4-3C20E73EB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0468" y="484632"/>
            <a:ext cx="275005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 up of text on a whiteboard&#10;&#10;Description automatically generated">
            <a:extLst>
              <a:ext uri="{FF2B5EF4-FFF2-40B4-BE49-F238E27FC236}">
                <a16:creationId xmlns:a16="http://schemas.microsoft.com/office/drawing/2014/main" id="{CDD15B5A-BA77-014F-8B0A-515D0F2BE4EA}"/>
              </a:ext>
            </a:extLst>
          </p:cNvPr>
          <p:cNvPicPr>
            <a:picLocks noChangeAspect="1"/>
          </p:cNvPicPr>
          <p:nvPr/>
        </p:nvPicPr>
        <p:blipFill>
          <a:blip r:embed="rId2"/>
          <a:stretch>
            <a:fillRect/>
          </a:stretch>
        </p:blipFill>
        <p:spPr>
          <a:xfrm>
            <a:off x="6444994" y="803049"/>
            <a:ext cx="1921002" cy="2470743"/>
          </a:xfrm>
          <a:prstGeom prst="rect">
            <a:avLst/>
          </a:prstGeom>
          <a:effectLst/>
        </p:spPr>
      </p:pic>
      <p:pic>
        <p:nvPicPr>
          <p:cNvPr id="8" name="Picture 7" descr="A picture containing text, whiteboard&#10;&#10;Description automatically generated">
            <a:extLst>
              <a:ext uri="{FF2B5EF4-FFF2-40B4-BE49-F238E27FC236}">
                <a16:creationId xmlns:a16="http://schemas.microsoft.com/office/drawing/2014/main" id="{3E6572BF-9746-C84D-B9E3-275C7B5BB3A9}"/>
              </a:ext>
            </a:extLst>
          </p:cNvPr>
          <p:cNvPicPr>
            <a:picLocks noChangeAspect="1"/>
          </p:cNvPicPr>
          <p:nvPr/>
        </p:nvPicPr>
        <p:blipFill>
          <a:blip r:embed="rId3"/>
          <a:stretch>
            <a:fillRect/>
          </a:stretch>
        </p:blipFill>
        <p:spPr>
          <a:xfrm>
            <a:off x="6270499" y="3800920"/>
            <a:ext cx="2269997" cy="1759247"/>
          </a:xfrm>
          <a:prstGeom prst="rect">
            <a:avLst/>
          </a:prstGeom>
        </p:spPr>
      </p:pic>
    </p:spTree>
    <p:extLst>
      <p:ext uri="{BB962C8B-B14F-4D97-AF65-F5344CB8AC3E}">
        <p14:creationId xmlns:p14="http://schemas.microsoft.com/office/powerpoint/2010/main" val="3208614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2D32AB-EA19-7C42-A5DC-819D18FD40DA}"/>
              </a:ext>
            </a:extLst>
          </p:cNvPr>
          <p:cNvSpPr>
            <a:spLocks noGrp="1"/>
          </p:cNvSpPr>
          <p:nvPr>
            <p:ph type="title"/>
          </p:nvPr>
        </p:nvSpPr>
        <p:spPr>
          <a:xfrm>
            <a:off x="541509" y="431053"/>
            <a:ext cx="8171567" cy="1002662"/>
          </a:xfrm>
        </p:spPr>
        <p:txBody>
          <a:bodyPr vert="horz" lIns="91440" tIns="45720" rIns="91440" bIns="45720" rtlCol="0" anchor="b">
            <a:normAutofit/>
          </a:bodyPr>
          <a:lstStyle/>
          <a:p>
            <a:pPr defTabSz="914400"/>
            <a:r>
              <a:rPr lang="en-US" sz="2000" dirty="0">
                <a:latin typeface="+mn-lt"/>
              </a:rPr>
              <a:t>Children at this stage are becoming aware of symbolization and there are signs of emerging representation in their artwork.</a:t>
            </a:r>
          </a:p>
        </p:txBody>
      </p:sp>
      <p:pic>
        <p:nvPicPr>
          <p:cNvPr id="5" name="Picture 4" descr="A picture containing table, sitting, computer, computer&#10;&#10;Description automatically generated">
            <a:extLst>
              <a:ext uri="{FF2B5EF4-FFF2-40B4-BE49-F238E27FC236}">
                <a16:creationId xmlns:a16="http://schemas.microsoft.com/office/drawing/2014/main" id="{014FF75F-8F6A-C34D-ABA6-4FFF091FDDA5}"/>
              </a:ext>
            </a:extLst>
          </p:cNvPr>
          <p:cNvPicPr>
            <a:picLocks noChangeAspect="1"/>
          </p:cNvPicPr>
          <p:nvPr/>
        </p:nvPicPr>
        <p:blipFill>
          <a:blip r:embed="rId2"/>
          <a:stretch>
            <a:fillRect/>
          </a:stretch>
        </p:blipFill>
        <p:spPr>
          <a:xfrm>
            <a:off x="5454213" y="1864768"/>
            <a:ext cx="3362243" cy="4338379"/>
          </a:xfrm>
          <a:prstGeom prst="rect">
            <a:avLst/>
          </a:prstGeom>
        </p:spPr>
      </p:pic>
      <p:pic>
        <p:nvPicPr>
          <p:cNvPr id="7" name="Picture 6" descr="A close up of text on a whiteboard&#10;&#10;Description automatically generated">
            <a:extLst>
              <a:ext uri="{FF2B5EF4-FFF2-40B4-BE49-F238E27FC236}">
                <a16:creationId xmlns:a16="http://schemas.microsoft.com/office/drawing/2014/main" id="{15C17FFB-BE15-3A4F-A4E5-4C7B45059A2A}"/>
              </a:ext>
            </a:extLst>
          </p:cNvPr>
          <p:cNvPicPr>
            <a:picLocks noChangeAspect="1"/>
          </p:cNvPicPr>
          <p:nvPr/>
        </p:nvPicPr>
        <p:blipFill rotWithShape="1">
          <a:blip r:embed="rId3"/>
          <a:srcRect r="464" b="13257"/>
          <a:stretch/>
        </p:blipFill>
        <p:spPr>
          <a:xfrm>
            <a:off x="541509" y="2553060"/>
            <a:ext cx="4371196" cy="2961794"/>
          </a:xfrm>
          <a:prstGeom prst="rect">
            <a:avLst/>
          </a:prstGeom>
        </p:spPr>
      </p:pic>
    </p:spTree>
    <p:extLst>
      <p:ext uri="{BB962C8B-B14F-4D97-AF65-F5344CB8AC3E}">
        <p14:creationId xmlns:p14="http://schemas.microsoft.com/office/powerpoint/2010/main" val="2000430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991" y="280837"/>
            <a:ext cx="8452588" cy="1842254"/>
          </a:xfrm>
        </p:spPr>
        <p:txBody>
          <a:bodyPr>
            <a:normAutofit/>
          </a:bodyPr>
          <a:lstStyle/>
          <a:p>
            <a:r>
              <a:rPr lang="en-US" sz="2000" dirty="0">
                <a:latin typeface="+mn-lt"/>
              </a:rPr>
              <a:t>Toward the end of this stage, as they move into a more representational phase, they may label or sign their artwork</a:t>
            </a:r>
          </a:p>
        </p:txBody>
      </p:sp>
      <p:pic>
        <p:nvPicPr>
          <p:cNvPr id="5" name="Picture 4" descr="7.jpg"/>
          <p:cNvPicPr>
            <a:picLocks noChangeAspect="1"/>
          </p:cNvPicPr>
          <p:nvPr/>
        </p:nvPicPr>
        <p:blipFill>
          <a:blip r:embed="rId2"/>
          <a:stretch>
            <a:fillRect/>
          </a:stretch>
        </p:blipFill>
        <p:spPr>
          <a:xfrm>
            <a:off x="5572996" y="2123091"/>
            <a:ext cx="3339583" cy="4284627"/>
          </a:xfrm>
          <a:prstGeom prst="rect">
            <a:avLst/>
          </a:prstGeom>
        </p:spPr>
      </p:pic>
      <p:pic>
        <p:nvPicPr>
          <p:cNvPr id="6" name="Picture 4" descr="marker_people">
            <a:extLst>
              <a:ext uri="{FF2B5EF4-FFF2-40B4-BE49-F238E27FC236}">
                <a16:creationId xmlns:a16="http://schemas.microsoft.com/office/drawing/2014/main" id="{CA748576-11A0-2748-9C4A-FAA24D074A9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9991" y="2123091"/>
            <a:ext cx="4829175" cy="4114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C4F91-453F-4DEB-ACAC-BF0B94AF760C}"/>
              </a:ext>
            </a:extLst>
          </p:cNvPr>
          <p:cNvSpPr>
            <a:spLocks noGrp="1"/>
          </p:cNvSpPr>
          <p:nvPr>
            <p:ph type="title"/>
          </p:nvPr>
        </p:nvSpPr>
        <p:spPr>
          <a:xfrm>
            <a:off x="266201" y="261404"/>
            <a:ext cx="5188668" cy="1676603"/>
          </a:xfrm>
        </p:spPr>
        <p:txBody>
          <a:bodyPr>
            <a:normAutofit/>
          </a:bodyPr>
          <a:lstStyle/>
          <a:p>
            <a:r>
              <a:rPr lang="en-US" sz="3600" dirty="0">
                <a:latin typeface="+mn-lt"/>
              </a:rPr>
              <a:t>Early Schematic Stage –  Meaning-Making</a:t>
            </a:r>
            <a:br>
              <a:rPr lang="en-US" dirty="0">
                <a:latin typeface="+mn-lt"/>
              </a:rPr>
            </a:br>
            <a:endParaRPr lang="en-US" dirty="0">
              <a:latin typeface="+mn-lt"/>
            </a:endParaRPr>
          </a:p>
        </p:txBody>
      </p:sp>
      <p:sp>
        <p:nvSpPr>
          <p:cNvPr id="3" name="Content Placeholder 2">
            <a:extLst>
              <a:ext uri="{FF2B5EF4-FFF2-40B4-BE49-F238E27FC236}">
                <a16:creationId xmlns:a16="http://schemas.microsoft.com/office/drawing/2014/main" id="{56ED39C6-B1EB-4576-ABAE-E56F2B5D0CDF}"/>
              </a:ext>
            </a:extLst>
          </p:cNvPr>
          <p:cNvSpPr>
            <a:spLocks noGrp="1"/>
          </p:cNvSpPr>
          <p:nvPr>
            <p:ph idx="1"/>
          </p:nvPr>
        </p:nvSpPr>
        <p:spPr>
          <a:xfrm>
            <a:off x="363474" y="1681656"/>
            <a:ext cx="5063490" cy="4914940"/>
          </a:xfrm>
        </p:spPr>
        <p:txBody>
          <a:bodyPr>
            <a:normAutofit fontScale="92500" lnSpcReduction="20000"/>
          </a:bodyPr>
          <a:lstStyle/>
          <a:p>
            <a:pPr marL="0" indent="0" fontAlgn="base">
              <a:spcAft>
                <a:spcPts val="1200"/>
              </a:spcAft>
              <a:buNone/>
            </a:pPr>
            <a:r>
              <a:rPr lang="en-US" sz="1800" dirty="0"/>
              <a:t>(5 – 6 years old)</a:t>
            </a:r>
          </a:p>
          <a:p>
            <a:pPr marL="0" indent="0" fontAlgn="base">
              <a:lnSpc>
                <a:spcPct val="110000"/>
              </a:lnSpc>
              <a:spcBef>
                <a:spcPts val="0"/>
              </a:spcBef>
              <a:spcAft>
                <a:spcPts val="1200"/>
              </a:spcAft>
              <a:buNone/>
            </a:pPr>
            <a:r>
              <a:rPr lang="en-US" sz="1800" dirty="0"/>
              <a:t>Children at this stage are beginning to understand </a:t>
            </a:r>
            <a:r>
              <a:rPr lang="en-US" sz="1800" b="1" dirty="0"/>
              <a:t>spatial relationships </a:t>
            </a:r>
            <a:r>
              <a:rPr lang="en-US" sz="1800" dirty="0"/>
              <a:t>and are developing a sense of </a:t>
            </a:r>
            <a:r>
              <a:rPr lang="en-US" sz="1800" b="1" dirty="0"/>
              <a:t>visual perspective.</a:t>
            </a:r>
            <a:endParaRPr lang="en-US" sz="1800" dirty="0"/>
          </a:p>
          <a:p>
            <a:pPr marL="0" indent="0" fontAlgn="base">
              <a:lnSpc>
                <a:spcPct val="110000"/>
              </a:lnSpc>
              <a:spcBef>
                <a:spcPts val="0"/>
              </a:spcBef>
              <a:spcAft>
                <a:spcPts val="1200"/>
              </a:spcAft>
              <a:buNone/>
            </a:pPr>
            <a:r>
              <a:rPr lang="en-US" sz="1800" dirty="0"/>
              <a:t>Drawings of people are more </a:t>
            </a:r>
            <a:r>
              <a:rPr lang="en-US" sz="1800" b="1" dirty="0"/>
              <a:t>proportional </a:t>
            </a:r>
            <a:r>
              <a:rPr lang="en-US" sz="1800" dirty="0"/>
              <a:t>and </a:t>
            </a:r>
            <a:r>
              <a:rPr lang="en-US" sz="1800" b="1" dirty="0"/>
              <a:t>detailed</a:t>
            </a:r>
            <a:r>
              <a:rPr lang="en-US" sz="1800" dirty="0"/>
              <a:t>. Children clearly assign </a:t>
            </a:r>
            <a:r>
              <a:rPr lang="en-US" sz="1800" b="1" dirty="0"/>
              <a:t>shapes</a:t>
            </a:r>
            <a:r>
              <a:rPr lang="en-US" sz="1800" dirty="0"/>
              <a:t> to objects that they are attempting to communicate. </a:t>
            </a:r>
          </a:p>
          <a:p>
            <a:pPr marL="0" indent="0" fontAlgn="base">
              <a:lnSpc>
                <a:spcPct val="110000"/>
              </a:lnSpc>
              <a:spcBef>
                <a:spcPts val="0"/>
              </a:spcBef>
              <a:spcAft>
                <a:spcPts val="1200"/>
              </a:spcAft>
              <a:buNone/>
            </a:pPr>
            <a:r>
              <a:rPr lang="en-US" sz="1800" dirty="0"/>
              <a:t>Drawings have a </a:t>
            </a:r>
            <a:r>
              <a:rPr lang="en-US" sz="1800" b="1" dirty="0"/>
              <a:t>clear separation </a:t>
            </a:r>
            <a:r>
              <a:rPr lang="en-US" sz="1800" dirty="0"/>
              <a:t>between sky and ground. Often the sky is a strip of blue at the top of the paper, while the ground is a strip of green at the bottom. Typically, all objects are on the baseline and all figures are looking directly at the viewer. </a:t>
            </a:r>
          </a:p>
          <a:p>
            <a:pPr marL="0" indent="0" fontAlgn="base">
              <a:lnSpc>
                <a:spcPct val="110000"/>
              </a:lnSpc>
              <a:spcBef>
                <a:spcPts val="0"/>
              </a:spcBef>
              <a:spcAft>
                <a:spcPts val="1200"/>
              </a:spcAft>
              <a:buNone/>
            </a:pPr>
            <a:r>
              <a:rPr lang="en-US" sz="1800" dirty="0"/>
              <a:t>Colors are more realistic and stereotypical (e.g., green grass, blue sky). </a:t>
            </a:r>
          </a:p>
          <a:p>
            <a:pPr marL="0" indent="0" fontAlgn="base">
              <a:lnSpc>
                <a:spcPct val="110000"/>
              </a:lnSpc>
              <a:spcBef>
                <a:spcPts val="0"/>
              </a:spcBef>
              <a:spcAft>
                <a:spcPts val="1200"/>
              </a:spcAft>
              <a:buNone/>
            </a:pPr>
            <a:r>
              <a:rPr lang="en-US" sz="1800" dirty="0"/>
              <a:t>Objects of importance are often drawn larger than objects of lesser importance.</a:t>
            </a:r>
          </a:p>
          <a:p>
            <a:pPr marL="0" indent="0">
              <a:buNone/>
            </a:pPr>
            <a:endParaRPr lang="en-US" sz="1200" dirty="0"/>
          </a:p>
        </p:txBody>
      </p:sp>
      <p:sp>
        <p:nvSpPr>
          <p:cNvPr id="32" name="Rectangle 31">
            <a:extLst>
              <a:ext uri="{FF2B5EF4-FFF2-40B4-BE49-F238E27FC236}">
                <a16:creationId xmlns:a16="http://schemas.microsoft.com/office/drawing/2014/main" id="{A98BC887-4916-4227-9F48-3B078D23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9">
            <a:extLst>
              <a:ext uri="{FF2B5EF4-FFF2-40B4-BE49-F238E27FC236}">
                <a16:creationId xmlns:a16="http://schemas.microsoft.com/office/drawing/2014/main" id="{1AD6DCFA-0E71-4650-A5E4-3C20E73EB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0468" y="484632"/>
            <a:ext cx="275005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 whiteboard, drawing&#10;&#10;Description automatically generated">
            <a:extLst>
              <a:ext uri="{FF2B5EF4-FFF2-40B4-BE49-F238E27FC236}">
                <a16:creationId xmlns:a16="http://schemas.microsoft.com/office/drawing/2014/main" id="{F063B29E-E5A3-EB43-8CDD-529D300BFDD0}"/>
              </a:ext>
            </a:extLst>
          </p:cNvPr>
          <p:cNvPicPr>
            <a:picLocks noChangeAspect="1"/>
          </p:cNvPicPr>
          <p:nvPr/>
        </p:nvPicPr>
        <p:blipFill>
          <a:blip r:embed="rId2"/>
          <a:stretch>
            <a:fillRect/>
          </a:stretch>
        </p:blipFill>
        <p:spPr>
          <a:xfrm>
            <a:off x="6417198" y="803049"/>
            <a:ext cx="1976594" cy="2470743"/>
          </a:xfrm>
          <a:prstGeom prst="rect">
            <a:avLst/>
          </a:prstGeom>
          <a:effectLst/>
        </p:spPr>
      </p:pic>
      <p:pic>
        <p:nvPicPr>
          <p:cNvPr id="6" name="Picture 5">
            <a:extLst>
              <a:ext uri="{FF2B5EF4-FFF2-40B4-BE49-F238E27FC236}">
                <a16:creationId xmlns:a16="http://schemas.microsoft.com/office/drawing/2014/main" id="{EF88F0AE-A18F-C74C-A80A-B41EE4FA8BA7}"/>
              </a:ext>
            </a:extLst>
          </p:cNvPr>
          <p:cNvPicPr>
            <a:picLocks noChangeAspect="1"/>
          </p:cNvPicPr>
          <p:nvPr/>
        </p:nvPicPr>
        <p:blipFill>
          <a:blip r:embed="rId3"/>
          <a:stretch>
            <a:fillRect/>
          </a:stretch>
        </p:blipFill>
        <p:spPr>
          <a:xfrm>
            <a:off x="6270499" y="3815108"/>
            <a:ext cx="2269997" cy="1730872"/>
          </a:xfrm>
          <a:prstGeom prst="rect">
            <a:avLst/>
          </a:prstGeom>
        </p:spPr>
      </p:pic>
    </p:spTree>
    <p:extLst>
      <p:ext uri="{BB962C8B-B14F-4D97-AF65-F5344CB8AC3E}">
        <p14:creationId xmlns:p14="http://schemas.microsoft.com/office/powerpoint/2010/main" val="2630070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C4F91-453F-4DEB-ACAC-BF0B94AF760C}"/>
              </a:ext>
            </a:extLst>
          </p:cNvPr>
          <p:cNvSpPr>
            <a:spLocks noGrp="1"/>
          </p:cNvSpPr>
          <p:nvPr>
            <p:ph type="title"/>
          </p:nvPr>
        </p:nvSpPr>
        <p:spPr>
          <a:xfrm>
            <a:off x="3800362" y="198342"/>
            <a:ext cx="5154452" cy="1676603"/>
          </a:xfrm>
        </p:spPr>
        <p:txBody>
          <a:bodyPr>
            <a:normAutofit/>
          </a:bodyPr>
          <a:lstStyle/>
          <a:p>
            <a:r>
              <a:rPr lang="en-US" sz="3600" dirty="0">
                <a:latin typeface="+mn-lt"/>
              </a:rPr>
              <a:t>Early Schematic Stage –  Meaning-Making</a:t>
            </a:r>
            <a:br>
              <a:rPr lang="en-US" dirty="0">
                <a:latin typeface="+mn-lt"/>
              </a:rPr>
            </a:br>
            <a:endParaRPr lang="en-US" dirty="0">
              <a:latin typeface="+mn-lt"/>
            </a:endParaRPr>
          </a:p>
        </p:txBody>
      </p:sp>
      <p:sp>
        <p:nvSpPr>
          <p:cNvPr id="21" name="Rectangle 20">
            <a:extLst>
              <a:ext uri="{FF2B5EF4-FFF2-40B4-BE49-F238E27FC236}">
                <a16:creationId xmlns:a16="http://schemas.microsoft.com/office/drawing/2014/main" id="{BBDB9CBB-F581-4208-9C34-D4E8577A9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solidFill>
            <a:srgbClr val="736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9">
            <a:extLst>
              <a:ext uri="{FF2B5EF4-FFF2-40B4-BE49-F238E27FC236}">
                <a16:creationId xmlns:a16="http://schemas.microsoft.com/office/drawing/2014/main" id="{F8F2DBF4-5F7B-457C-98A0-0337482F2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4" y="484632"/>
            <a:ext cx="275005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10;&#10;Description automatically generated">
            <a:extLst>
              <a:ext uri="{FF2B5EF4-FFF2-40B4-BE49-F238E27FC236}">
                <a16:creationId xmlns:a16="http://schemas.microsoft.com/office/drawing/2014/main" id="{91556AC2-37DF-494E-A100-754517795918}"/>
              </a:ext>
            </a:extLst>
          </p:cNvPr>
          <p:cNvPicPr>
            <a:picLocks noChangeAspect="1"/>
          </p:cNvPicPr>
          <p:nvPr/>
        </p:nvPicPr>
        <p:blipFill>
          <a:blip r:embed="rId2"/>
          <a:stretch>
            <a:fillRect/>
          </a:stretch>
        </p:blipFill>
        <p:spPr>
          <a:xfrm>
            <a:off x="686830" y="803049"/>
            <a:ext cx="2103345" cy="1635351"/>
          </a:xfrm>
          <a:prstGeom prst="rect">
            <a:avLst/>
          </a:prstGeom>
        </p:spPr>
      </p:pic>
      <p:pic>
        <p:nvPicPr>
          <p:cNvPr id="16" name="Picture 15" descr="A close up of a persons face&#10;&#10;Description automatically generated">
            <a:extLst>
              <a:ext uri="{FF2B5EF4-FFF2-40B4-BE49-F238E27FC236}">
                <a16:creationId xmlns:a16="http://schemas.microsoft.com/office/drawing/2014/main" id="{A5F035E0-1AD3-6240-89E4-99F41E1D23A3}"/>
              </a:ext>
            </a:extLst>
          </p:cNvPr>
          <p:cNvPicPr>
            <a:picLocks noChangeAspect="1"/>
          </p:cNvPicPr>
          <p:nvPr/>
        </p:nvPicPr>
        <p:blipFill>
          <a:blip r:embed="rId3"/>
          <a:stretch>
            <a:fillRect/>
          </a:stretch>
        </p:blipFill>
        <p:spPr>
          <a:xfrm>
            <a:off x="713285" y="2558128"/>
            <a:ext cx="2050436" cy="1594214"/>
          </a:xfrm>
          <a:prstGeom prst="rect">
            <a:avLst/>
          </a:prstGeom>
        </p:spPr>
      </p:pic>
      <p:pic>
        <p:nvPicPr>
          <p:cNvPr id="12" name="Picture 11" descr="A picture containing room&#10;&#10;Description automatically generated">
            <a:extLst>
              <a:ext uri="{FF2B5EF4-FFF2-40B4-BE49-F238E27FC236}">
                <a16:creationId xmlns:a16="http://schemas.microsoft.com/office/drawing/2014/main" id="{5076EA42-5F7C-7C43-9900-B9239FC1F187}"/>
              </a:ext>
            </a:extLst>
          </p:cNvPr>
          <p:cNvPicPr>
            <a:picLocks noChangeAspect="1"/>
          </p:cNvPicPr>
          <p:nvPr/>
        </p:nvPicPr>
        <p:blipFill>
          <a:blip r:embed="rId4"/>
          <a:stretch>
            <a:fillRect/>
          </a:stretch>
        </p:blipFill>
        <p:spPr>
          <a:xfrm>
            <a:off x="718223" y="4313208"/>
            <a:ext cx="2040559" cy="1586535"/>
          </a:xfrm>
          <a:prstGeom prst="rect">
            <a:avLst/>
          </a:prstGeom>
          <a:effectLst/>
        </p:spPr>
      </p:pic>
      <p:sp>
        <p:nvSpPr>
          <p:cNvPr id="3" name="Content Placeholder 2">
            <a:extLst>
              <a:ext uri="{FF2B5EF4-FFF2-40B4-BE49-F238E27FC236}">
                <a16:creationId xmlns:a16="http://schemas.microsoft.com/office/drawing/2014/main" id="{56ED39C6-B1EB-4576-ABAE-E56F2B5D0CDF}"/>
              </a:ext>
            </a:extLst>
          </p:cNvPr>
          <p:cNvSpPr>
            <a:spLocks noGrp="1"/>
          </p:cNvSpPr>
          <p:nvPr>
            <p:ph idx="1"/>
          </p:nvPr>
        </p:nvSpPr>
        <p:spPr>
          <a:xfrm>
            <a:off x="3840480" y="1620724"/>
            <a:ext cx="4817136" cy="3785419"/>
          </a:xfrm>
        </p:spPr>
        <p:txBody>
          <a:bodyPr>
            <a:normAutofit/>
          </a:bodyPr>
          <a:lstStyle/>
          <a:p>
            <a:pPr marL="0" indent="0" fontAlgn="base">
              <a:buNone/>
            </a:pPr>
            <a:r>
              <a:rPr lang="en-US" sz="2000" dirty="0"/>
              <a:t>(5 – 6 years old)</a:t>
            </a:r>
          </a:p>
          <a:p>
            <a:pPr marL="0" indent="0" fontAlgn="base">
              <a:spcAft>
                <a:spcPts val="1200"/>
              </a:spcAft>
              <a:buNone/>
            </a:pPr>
            <a:r>
              <a:rPr lang="en-US" sz="2000" dirty="0"/>
              <a:t>As their repertoire of symbols grows, their drawings become more complex. </a:t>
            </a:r>
          </a:p>
          <a:p>
            <a:pPr marL="0" indent="0" fontAlgn="base">
              <a:spcAft>
                <a:spcPts val="1200"/>
              </a:spcAft>
              <a:buNone/>
            </a:pPr>
            <a:r>
              <a:rPr lang="en-US" sz="2000" dirty="0"/>
              <a:t>They often have developed a schema for creating drawings. There is a defined order in the development of the drawing. </a:t>
            </a:r>
          </a:p>
          <a:p>
            <a:pPr marL="0" indent="0" fontAlgn="base">
              <a:spcAft>
                <a:spcPts val="1200"/>
              </a:spcAft>
              <a:buNone/>
            </a:pPr>
            <a:r>
              <a:rPr lang="en-US" sz="2000" dirty="0"/>
              <a:t>Drawing can be a form of storytelling.</a:t>
            </a:r>
          </a:p>
          <a:p>
            <a:pPr marL="0" indent="0" fontAlgn="base">
              <a:spcAft>
                <a:spcPts val="1200"/>
              </a:spcAft>
              <a:buNone/>
            </a:pPr>
            <a:r>
              <a:rPr lang="en-US" sz="2000" dirty="0"/>
              <a:t>Children may label objects in the drawing or add text.</a:t>
            </a:r>
          </a:p>
          <a:p>
            <a:pPr marL="0" indent="0">
              <a:buNone/>
            </a:pPr>
            <a:endParaRPr lang="en-US" sz="1700" dirty="0"/>
          </a:p>
        </p:txBody>
      </p:sp>
    </p:spTree>
    <p:extLst>
      <p:ext uri="{BB962C8B-B14F-4D97-AF65-F5344CB8AC3E}">
        <p14:creationId xmlns:p14="http://schemas.microsoft.com/office/powerpoint/2010/main" val="805945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90B630-5726-6C47-8546-08BDE15796A1}"/>
              </a:ext>
            </a:extLst>
          </p:cNvPr>
          <p:cNvSpPr txBox="1"/>
          <p:nvPr/>
        </p:nvSpPr>
        <p:spPr>
          <a:xfrm>
            <a:off x="409905" y="934929"/>
            <a:ext cx="3342290" cy="1015663"/>
          </a:xfrm>
          <a:prstGeom prst="rect">
            <a:avLst/>
          </a:prstGeom>
          <a:noFill/>
        </p:spPr>
        <p:txBody>
          <a:bodyPr wrap="square" rtlCol="0">
            <a:spAutoFit/>
          </a:bodyPr>
          <a:lstStyle/>
          <a:p>
            <a:r>
              <a:rPr lang="en-US" sz="2000" dirty="0"/>
              <a:t>Trial and error process gives way to inductive thinking and deliberate patterns.</a:t>
            </a:r>
          </a:p>
        </p:txBody>
      </p:sp>
      <p:pic>
        <p:nvPicPr>
          <p:cNvPr id="5" name="Picture 4" descr="paint_abs01">
            <a:extLst>
              <a:ext uri="{FF2B5EF4-FFF2-40B4-BE49-F238E27FC236}">
                <a16:creationId xmlns:a16="http://schemas.microsoft.com/office/drawing/2014/main" id="{DF05E3D3-A8BD-B94A-8646-C37AAFE364C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6013" b="6013"/>
          <a:stretch>
            <a:fillRect/>
          </a:stretch>
        </p:blipFill>
        <p:spPr>
          <a:xfrm>
            <a:off x="4303265" y="331045"/>
            <a:ext cx="4567466" cy="2768161"/>
          </a:xfrm>
        </p:spPr>
      </p:pic>
      <p:pic>
        <p:nvPicPr>
          <p:cNvPr id="6" name="Picture 4" descr="paint_ship">
            <a:extLst>
              <a:ext uri="{FF2B5EF4-FFF2-40B4-BE49-F238E27FC236}">
                <a16:creationId xmlns:a16="http://schemas.microsoft.com/office/drawing/2014/main" id="{423A2D7F-E31E-8243-9F97-F659D0AE8F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262758" y="3399547"/>
            <a:ext cx="4767619" cy="3127408"/>
          </a:xfrm>
          <a:prstGeom prst="rect">
            <a:avLst/>
          </a:prstGeom>
        </p:spPr>
      </p:pic>
      <p:sp>
        <p:nvSpPr>
          <p:cNvPr id="3" name="TextBox 2">
            <a:extLst>
              <a:ext uri="{FF2B5EF4-FFF2-40B4-BE49-F238E27FC236}">
                <a16:creationId xmlns:a16="http://schemas.microsoft.com/office/drawing/2014/main" id="{016A0A2B-05B0-6441-B051-6FF964C495A7}"/>
              </a:ext>
            </a:extLst>
          </p:cNvPr>
          <p:cNvSpPr txBox="1"/>
          <p:nvPr/>
        </p:nvSpPr>
        <p:spPr>
          <a:xfrm>
            <a:off x="5202621" y="3606020"/>
            <a:ext cx="3815255" cy="2554545"/>
          </a:xfrm>
          <a:prstGeom prst="rect">
            <a:avLst/>
          </a:prstGeom>
          <a:noFill/>
        </p:spPr>
        <p:txBody>
          <a:bodyPr wrap="square" rtlCol="0">
            <a:spAutoFit/>
          </a:bodyPr>
          <a:lstStyle/>
          <a:p>
            <a:r>
              <a:rPr lang="en-US" sz="2000" dirty="0"/>
              <a:t>Children use materials in a deliberate way to create visual effects. </a:t>
            </a:r>
          </a:p>
          <a:p>
            <a:endParaRPr lang="en-US" sz="2000" dirty="0"/>
          </a:p>
          <a:p>
            <a:r>
              <a:rPr lang="en-US" sz="2000" dirty="0"/>
              <a:t>They begin to make associations between visual effects and personal experiences outside the artwork.</a:t>
            </a:r>
          </a:p>
        </p:txBody>
      </p:sp>
    </p:spTree>
    <p:extLst>
      <p:ext uri="{BB962C8B-B14F-4D97-AF65-F5344CB8AC3E}">
        <p14:creationId xmlns:p14="http://schemas.microsoft.com/office/powerpoint/2010/main" val="44025950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7D67E-8570-2049-BCD8-D50103458DAB}"/>
              </a:ext>
            </a:extLst>
          </p:cNvPr>
          <p:cNvSpPr>
            <a:spLocks noGrp="1"/>
          </p:cNvSpPr>
          <p:nvPr>
            <p:ph type="title"/>
          </p:nvPr>
        </p:nvSpPr>
        <p:spPr>
          <a:xfrm>
            <a:off x="409763" y="433545"/>
            <a:ext cx="8354890" cy="930447"/>
          </a:xfrm>
        </p:spPr>
        <p:txBody>
          <a:bodyPr vert="horz" lIns="91440" tIns="45720" rIns="91440" bIns="45720" rtlCol="0" anchor="b">
            <a:normAutofit/>
          </a:bodyPr>
          <a:lstStyle/>
          <a:p>
            <a:pPr algn="ctr" defTabSz="914400"/>
            <a:r>
              <a:rPr lang="en-US" sz="2900">
                <a:solidFill>
                  <a:srgbClr val="FFFFFF"/>
                </a:solidFill>
              </a:rPr>
              <a:t>The experience of making is a representation of an object, person, action or event. </a:t>
            </a:r>
          </a:p>
        </p:txBody>
      </p:sp>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looking, clock, door, food&#10;&#10;Description automatically generated">
            <a:extLst>
              <a:ext uri="{FF2B5EF4-FFF2-40B4-BE49-F238E27FC236}">
                <a16:creationId xmlns:a16="http://schemas.microsoft.com/office/drawing/2014/main" id="{9C22D63A-B757-234D-9A79-4E7DFED1037B}"/>
              </a:ext>
            </a:extLst>
          </p:cNvPr>
          <p:cNvPicPr>
            <a:picLocks noChangeAspect="1"/>
          </p:cNvPicPr>
          <p:nvPr/>
        </p:nvPicPr>
        <p:blipFill>
          <a:blip r:embed="rId2"/>
          <a:stretch>
            <a:fillRect/>
          </a:stretch>
        </p:blipFill>
        <p:spPr>
          <a:xfrm>
            <a:off x="248675" y="2834896"/>
            <a:ext cx="4091938" cy="3181481"/>
          </a:xfrm>
          <a:prstGeom prst="rect">
            <a:avLst/>
          </a:prstGeom>
        </p:spPr>
      </p:pic>
      <p:cxnSp>
        <p:nvCxnSpPr>
          <p:cNvPr id="20" name="Straight Connector 1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4" descr="paint_snow">
            <a:extLst>
              <a:ext uri="{FF2B5EF4-FFF2-40B4-BE49-F238E27FC236}">
                <a16:creationId xmlns:a16="http://schemas.microsoft.com/office/drawing/2014/main" id="{D01D2C4F-C50D-964C-926B-4D98A85E727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4833804" y="3029263"/>
            <a:ext cx="4091938" cy="2792747"/>
          </a:xfrm>
          <a:prstGeom prst="rect">
            <a:avLst/>
          </a:prstGeom>
        </p:spPr>
      </p:pic>
    </p:spTree>
    <p:extLst>
      <p:ext uri="{BB962C8B-B14F-4D97-AF65-F5344CB8AC3E}">
        <p14:creationId xmlns:p14="http://schemas.microsoft.com/office/powerpoint/2010/main" val="3548641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D436019-F50A-4A9C-BB7A-A9F464C637D6}"/>
              </a:ext>
            </a:extLst>
          </p:cNvPr>
          <p:cNvSpPr>
            <a:spLocks noGrp="1"/>
          </p:cNvSpPr>
          <p:nvPr>
            <p:ph type="title"/>
          </p:nvPr>
        </p:nvSpPr>
        <p:spPr>
          <a:xfrm>
            <a:off x="118364" y="166810"/>
            <a:ext cx="4328675" cy="1162661"/>
          </a:xfrm>
        </p:spPr>
        <p:txBody>
          <a:bodyPr>
            <a:normAutofit/>
          </a:bodyPr>
          <a:lstStyle/>
          <a:p>
            <a:r>
              <a:rPr lang="en-US" sz="3600" dirty="0">
                <a:latin typeface="+mn-lt"/>
              </a:rPr>
              <a:t>Later Schematic Stage - Dawning Realism</a:t>
            </a:r>
          </a:p>
        </p:txBody>
      </p:sp>
      <p:sp>
        <p:nvSpPr>
          <p:cNvPr id="3" name="Content Placeholder 2">
            <a:extLst>
              <a:ext uri="{FF2B5EF4-FFF2-40B4-BE49-F238E27FC236}">
                <a16:creationId xmlns:a16="http://schemas.microsoft.com/office/drawing/2014/main" id="{3AD932FA-C572-49F9-80F8-E6844AEF6F5D}"/>
              </a:ext>
            </a:extLst>
          </p:cNvPr>
          <p:cNvSpPr>
            <a:spLocks noGrp="1"/>
          </p:cNvSpPr>
          <p:nvPr>
            <p:ph idx="1"/>
          </p:nvPr>
        </p:nvSpPr>
        <p:spPr>
          <a:xfrm>
            <a:off x="244959" y="1419053"/>
            <a:ext cx="4202080" cy="5156524"/>
          </a:xfrm>
        </p:spPr>
        <p:txBody>
          <a:bodyPr>
            <a:noAutofit/>
          </a:bodyPr>
          <a:lstStyle/>
          <a:p>
            <a:pPr marL="0" indent="0" fontAlgn="base">
              <a:spcBef>
                <a:spcPts val="0"/>
              </a:spcBef>
              <a:spcAft>
                <a:spcPts val="1200"/>
              </a:spcAft>
              <a:buNone/>
            </a:pPr>
            <a:r>
              <a:rPr lang="en-US" sz="2000" b="0" i="0" dirty="0">
                <a:effectLst/>
              </a:rPr>
              <a:t>(7 – 9 years </a:t>
            </a:r>
            <a:r>
              <a:rPr lang="en-US" sz="2000" dirty="0"/>
              <a:t>old</a:t>
            </a:r>
            <a:r>
              <a:rPr lang="en-US" sz="2000" b="0" i="0" dirty="0">
                <a:effectLst/>
              </a:rPr>
              <a:t>)</a:t>
            </a:r>
          </a:p>
          <a:p>
            <a:pPr marL="0" indent="0" fontAlgn="base">
              <a:spcBef>
                <a:spcPts val="0"/>
              </a:spcBef>
              <a:spcAft>
                <a:spcPts val="1200"/>
              </a:spcAft>
              <a:buNone/>
            </a:pPr>
            <a:r>
              <a:rPr lang="en-US" sz="2000" b="0" i="0" dirty="0">
                <a:effectLst/>
              </a:rPr>
              <a:t>Children at this stage are intentionally planning as they create works of art. Their drawings have a new complexity and show signs of deductive reasoning. </a:t>
            </a:r>
            <a:endParaRPr lang="en-US" sz="2000" dirty="0"/>
          </a:p>
          <a:p>
            <a:pPr marL="0" indent="0" fontAlgn="base">
              <a:spcBef>
                <a:spcPts val="0"/>
              </a:spcBef>
              <a:spcAft>
                <a:spcPts val="1200"/>
              </a:spcAft>
              <a:buNone/>
            </a:pPr>
            <a:r>
              <a:rPr lang="en-US" sz="2000" b="0" i="0" dirty="0">
                <a:effectLst/>
              </a:rPr>
              <a:t>Overlapping can be seen and a sense of spatial relationships is more evident.</a:t>
            </a:r>
          </a:p>
          <a:p>
            <a:pPr marL="0" indent="0">
              <a:spcBef>
                <a:spcPts val="0"/>
              </a:spcBef>
              <a:spcAft>
                <a:spcPts val="1200"/>
              </a:spcAft>
              <a:buNone/>
            </a:pPr>
            <a:r>
              <a:rPr lang="en-US" sz="2000" dirty="0"/>
              <a:t>Children begin to draw with more detail. Later in the phase, they become more focused on drawing realistically. </a:t>
            </a:r>
          </a:p>
          <a:p>
            <a:pPr marL="0" indent="0">
              <a:spcBef>
                <a:spcPts val="0"/>
              </a:spcBef>
              <a:spcAft>
                <a:spcPts val="1200"/>
              </a:spcAft>
              <a:buNone/>
            </a:pPr>
            <a:r>
              <a:rPr lang="en-US" sz="2000" dirty="0"/>
              <a:t>They move from a baseline to creating layers using the horizon. </a:t>
            </a:r>
          </a:p>
        </p:txBody>
      </p:sp>
      <p:sp>
        <p:nvSpPr>
          <p:cNvPr id="10" name="Rectangle 9">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9712" y="0"/>
            <a:ext cx="457428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186" y="557784"/>
            <a:ext cx="3847653"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hape&#10;&#10;Description automatically generated">
            <a:extLst>
              <a:ext uri="{FF2B5EF4-FFF2-40B4-BE49-F238E27FC236}">
                <a16:creationId xmlns:a16="http://schemas.microsoft.com/office/drawing/2014/main" id="{2795C740-3126-9248-9730-6F250C4D3294}"/>
              </a:ext>
            </a:extLst>
          </p:cNvPr>
          <p:cNvPicPr>
            <a:picLocks noChangeAspect="1"/>
          </p:cNvPicPr>
          <p:nvPr/>
        </p:nvPicPr>
        <p:blipFill>
          <a:blip r:embed="rId2"/>
          <a:stretch>
            <a:fillRect/>
          </a:stretch>
        </p:blipFill>
        <p:spPr>
          <a:xfrm>
            <a:off x="5178531" y="1329471"/>
            <a:ext cx="3356649" cy="4195811"/>
          </a:xfrm>
          <a:prstGeom prst="rect">
            <a:avLst/>
          </a:prstGeom>
          <a:effectLst/>
        </p:spPr>
      </p:pic>
    </p:spTree>
    <p:extLst>
      <p:ext uri="{BB962C8B-B14F-4D97-AF65-F5344CB8AC3E}">
        <p14:creationId xmlns:p14="http://schemas.microsoft.com/office/powerpoint/2010/main" val="136821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4">
            <a:extLst>
              <a:ext uri="{FF2B5EF4-FFF2-40B4-BE49-F238E27FC236}">
                <a16:creationId xmlns:a16="http://schemas.microsoft.com/office/drawing/2014/main" id="{439376FB-F465-9E42-8E54-4C0EA7E4B9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1696" y="306026"/>
            <a:ext cx="4098534" cy="3986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TextBox 1">
            <a:extLst>
              <a:ext uri="{FF2B5EF4-FFF2-40B4-BE49-F238E27FC236}">
                <a16:creationId xmlns:a16="http://schemas.microsoft.com/office/drawing/2014/main" id="{7898D3CD-52C4-B44F-B1C0-480EF798A2C3}"/>
              </a:ext>
            </a:extLst>
          </p:cNvPr>
          <p:cNvSpPr txBox="1"/>
          <p:nvPr/>
        </p:nvSpPr>
        <p:spPr>
          <a:xfrm>
            <a:off x="406344" y="1191310"/>
            <a:ext cx="4043669" cy="1046440"/>
          </a:xfrm>
          <a:prstGeom prst="rect">
            <a:avLst/>
          </a:prstGeom>
          <a:noFill/>
        </p:spPr>
        <p:txBody>
          <a:bodyPr wrap="square" rtlCol="0">
            <a:spAutoFit/>
          </a:bodyPr>
          <a:lstStyle/>
          <a:p>
            <a:r>
              <a:rPr lang="en-US" sz="2000" dirty="0"/>
              <a:t>In this stage, children’s artwork is intentionally representational.</a:t>
            </a:r>
          </a:p>
          <a:p>
            <a:endParaRPr lang="en-US" sz="2200" dirty="0"/>
          </a:p>
        </p:txBody>
      </p:sp>
      <p:pic>
        <p:nvPicPr>
          <p:cNvPr id="5" name="Picture 5">
            <a:extLst>
              <a:ext uri="{FF2B5EF4-FFF2-40B4-BE49-F238E27FC236}">
                <a16:creationId xmlns:a16="http://schemas.microsoft.com/office/drawing/2014/main" id="{E10D2C49-AD91-0A4E-88DF-C3259D7289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443" y="3292632"/>
            <a:ext cx="4119472" cy="3112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TextBox 2">
            <a:extLst>
              <a:ext uri="{FF2B5EF4-FFF2-40B4-BE49-F238E27FC236}">
                <a16:creationId xmlns:a16="http://schemas.microsoft.com/office/drawing/2014/main" id="{80B4E6F2-2266-0144-89D5-E517F2703AE4}"/>
              </a:ext>
            </a:extLst>
          </p:cNvPr>
          <p:cNvSpPr txBox="1"/>
          <p:nvPr/>
        </p:nvSpPr>
        <p:spPr>
          <a:xfrm>
            <a:off x="4771696" y="5023946"/>
            <a:ext cx="4098534" cy="707886"/>
          </a:xfrm>
          <a:prstGeom prst="rect">
            <a:avLst/>
          </a:prstGeom>
          <a:noFill/>
        </p:spPr>
        <p:txBody>
          <a:bodyPr wrap="square" rtlCol="0">
            <a:spAutoFit/>
          </a:bodyPr>
          <a:lstStyle/>
          <a:p>
            <a:r>
              <a:rPr lang="en-US" sz="2000" dirty="0"/>
              <a:t>They use visual effects to support representational intentions.</a:t>
            </a:r>
          </a:p>
        </p:txBody>
      </p:sp>
    </p:spTree>
    <p:extLst>
      <p:ext uri="{BB962C8B-B14F-4D97-AF65-F5344CB8AC3E}">
        <p14:creationId xmlns:p14="http://schemas.microsoft.com/office/powerpoint/2010/main" val="2284962941"/>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a:extLst>
              <a:ext uri="{FF2B5EF4-FFF2-40B4-BE49-F238E27FC236}">
                <a16:creationId xmlns:a16="http://schemas.microsoft.com/office/drawing/2014/main" id="{2DB3D811-5C2F-8244-A7BD-C82713C05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37" y="2304222"/>
            <a:ext cx="4210325" cy="3026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TextBox 1">
            <a:extLst>
              <a:ext uri="{FF2B5EF4-FFF2-40B4-BE49-F238E27FC236}">
                <a16:creationId xmlns:a16="http://schemas.microsoft.com/office/drawing/2014/main" id="{3CA12EBA-0ACE-E443-B439-04166553F3EF}"/>
              </a:ext>
            </a:extLst>
          </p:cNvPr>
          <p:cNvSpPr txBox="1"/>
          <p:nvPr/>
        </p:nvSpPr>
        <p:spPr>
          <a:xfrm>
            <a:off x="430537" y="789834"/>
            <a:ext cx="4519449" cy="1015663"/>
          </a:xfrm>
          <a:prstGeom prst="rect">
            <a:avLst/>
          </a:prstGeom>
          <a:noFill/>
        </p:spPr>
        <p:txBody>
          <a:bodyPr wrap="square" rtlCol="0">
            <a:spAutoFit/>
          </a:bodyPr>
          <a:lstStyle/>
          <a:p>
            <a:r>
              <a:rPr lang="en-US" sz="2000" dirty="0"/>
              <a:t>Children realize that their drawings, paintings, and other works of art have a role to play in communicating meaning.</a:t>
            </a:r>
          </a:p>
        </p:txBody>
      </p:sp>
      <p:pic>
        <p:nvPicPr>
          <p:cNvPr id="7" name="Picture 5">
            <a:extLst>
              <a:ext uri="{FF2B5EF4-FFF2-40B4-BE49-F238E27FC236}">
                <a16:creationId xmlns:a16="http://schemas.microsoft.com/office/drawing/2014/main" id="{E51250CB-C3DE-E24C-9CCC-6F426CECE1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3321" y="385528"/>
            <a:ext cx="2979958" cy="417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 name="TextBox 4">
            <a:extLst>
              <a:ext uri="{FF2B5EF4-FFF2-40B4-BE49-F238E27FC236}">
                <a16:creationId xmlns:a16="http://schemas.microsoft.com/office/drawing/2014/main" id="{860C5AFC-B29A-184C-BA7A-0FD98B61E9E1}"/>
              </a:ext>
            </a:extLst>
          </p:cNvPr>
          <p:cNvSpPr txBox="1"/>
          <p:nvPr/>
        </p:nvSpPr>
        <p:spPr>
          <a:xfrm>
            <a:off x="5627624" y="4977138"/>
            <a:ext cx="3262799" cy="707886"/>
          </a:xfrm>
          <a:prstGeom prst="rect">
            <a:avLst/>
          </a:prstGeom>
          <a:noFill/>
        </p:spPr>
        <p:txBody>
          <a:bodyPr wrap="square" rtlCol="0">
            <a:spAutoFit/>
          </a:bodyPr>
          <a:lstStyle/>
          <a:p>
            <a:r>
              <a:rPr lang="en-US" sz="2000" dirty="0"/>
              <a:t>The experience that concerns them is primarily personal.</a:t>
            </a:r>
          </a:p>
        </p:txBody>
      </p:sp>
    </p:spTree>
    <p:extLst>
      <p:ext uri="{BB962C8B-B14F-4D97-AF65-F5344CB8AC3E}">
        <p14:creationId xmlns:p14="http://schemas.microsoft.com/office/powerpoint/2010/main" val="3084085784"/>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E0D0B49-2A54-5341-A86D-4E069E06085F}"/>
              </a:ext>
            </a:extLst>
          </p:cNvPr>
          <p:cNvSpPr>
            <a:spLocks noGrp="1"/>
          </p:cNvSpPr>
          <p:nvPr>
            <p:ph type="title"/>
          </p:nvPr>
        </p:nvSpPr>
        <p:spPr>
          <a:xfrm>
            <a:off x="409763" y="433545"/>
            <a:ext cx="8354890" cy="930447"/>
          </a:xfrm>
        </p:spPr>
        <p:txBody>
          <a:bodyPr vert="horz" lIns="91440" tIns="45720" rIns="91440" bIns="45720" rtlCol="0" anchor="b">
            <a:normAutofit/>
          </a:bodyPr>
          <a:lstStyle/>
          <a:p>
            <a:pPr algn="ctr" defTabSz="914400"/>
            <a:r>
              <a:rPr lang="en-US" sz="4700">
                <a:solidFill>
                  <a:srgbClr val="FFFFFF"/>
                </a:solidFill>
              </a:rPr>
              <a:t>Their artwork tells a story…</a:t>
            </a:r>
          </a:p>
        </p:txBody>
      </p:sp>
      <p:cxnSp>
        <p:nvCxnSpPr>
          <p:cNvPr id="25" name="Straight Connector 2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Picture 4" descr="A picture containing snow, covered, sitting, cake&#10;&#10;Description automatically generated">
            <a:extLst>
              <a:ext uri="{FF2B5EF4-FFF2-40B4-BE49-F238E27FC236}">
                <a16:creationId xmlns:a16="http://schemas.microsoft.com/office/drawing/2014/main" id="{86E28CDA-2DA5-794B-B175-0C1182222C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33804" y="3029263"/>
            <a:ext cx="4091938" cy="27927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11" descr="A picture containing toy, doll, snow, skiing&#10;&#10;Description automatically generated">
            <a:extLst>
              <a:ext uri="{FF2B5EF4-FFF2-40B4-BE49-F238E27FC236}">
                <a16:creationId xmlns:a16="http://schemas.microsoft.com/office/drawing/2014/main" id="{4AB47E04-5C78-BE46-A1AA-3D76E4EBAB4F}"/>
              </a:ext>
            </a:extLst>
          </p:cNvPr>
          <p:cNvPicPr>
            <a:picLocks noChangeAspect="1"/>
          </p:cNvPicPr>
          <p:nvPr/>
        </p:nvPicPr>
        <p:blipFill>
          <a:blip r:embed="rId4"/>
          <a:stretch>
            <a:fillRect/>
          </a:stretch>
        </p:blipFill>
        <p:spPr>
          <a:xfrm>
            <a:off x="409763" y="3029263"/>
            <a:ext cx="3764372" cy="2923005"/>
          </a:xfrm>
          <a:prstGeom prst="rect">
            <a:avLst/>
          </a:prstGeom>
        </p:spPr>
      </p:pic>
    </p:spTree>
    <p:extLst>
      <p:ext uri="{BB962C8B-B14F-4D97-AF65-F5344CB8AC3E}">
        <p14:creationId xmlns:p14="http://schemas.microsoft.com/office/powerpoint/2010/main" val="3490624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0158" y="4907042"/>
            <a:ext cx="3722372" cy="807958"/>
          </a:xfrm>
        </p:spPr>
        <p:txBody>
          <a:bodyPr>
            <a:normAutofit fontScale="90000"/>
          </a:bodyPr>
          <a:lstStyle/>
          <a:p>
            <a:br>
              <a:rPr lang="en-US" dirty="0"/>
            </a:br>
            <a:r>
              <a:rPr lang="en-US" sz="2000" dirty="0"/>
              <a:t>“I’m writing a story about a rainbow.”</a:t>
            </a:r>
          </a:p>
        </p:txBody>
      </p:sp>
      <p:pic>
        <p:nvPicPr>
          <p:cNvPr id="5" name="Picture 4" descr="Blog-Post-Picture-Thousand-Words-Black-Border-Image-10-4-12.jpg"/>
          <p:cNvPicPr>
            <a:picLocks noChangeAspect="1"/>
          </p:cNvPicPr>
          <p:nvPr/>
        </p:nvPicPr>
        <p:blipFill>
          <a:blip r:embed="rId2"/>
          <a:stretch>
            <a:fillRect/>
          </a:stretch>
        </p:blipFill>
        <p:spPr>
          <a:xfrm>
            <a:off x="702338" y="3823331"/>
            <a:ext cx="4088132" cy="2812635"/>
          </a:xfrm>
          <a:prstGeom prst="rect">
            <a:avLst/>
          </a:prstGeom>
        </p:spPr>
      </p:pic>
      <p:sp>
        <p:nvSpPr>
          <p:cNvPr id="3" name="TextBox 2">
            <a:extLst>
              <a:ext uri="{FF2B5EF4-FFF2-40B4-BE49-F238E27FC236}">
                <a16:creationId xmlns:a16="http://schemas.microsoft.com/office/drawing/2014/main" id="{CECF4337-BF6C-5749-AA4D-40777F47A65B}"/>
              </a:ext>
            </a:extLst>
          </p:cNvPr>
          <p:cNvSpPr txBox="1"/>
          <p:nvPr/>
        </p:nvSpPr>
        <p:spPr>
          <a:xfrm>
            <a:off x="2462089" y="222034"/>
            <a:ext cx="3837141" cy="646331"/>
          </a:xfrm>
          <a:prstGeom prst="rect">
            <a:avLst/>
          </a:prstGeom>
          <a:noFill/>
        </p:spPr>
        <p:txBody>
          <a:bodyPr wrap="none" rtlCol="0">
            <a:spAutoFit/>
          </a:bodyPr>
          <a:lstStyle/>
          <a:p>
            <a:r>
              <a:rPr lang="en-US" sz="3600" dirty="0"/>
              <a:t>Drawing and Telling</a:t>
            </a:r>
          </a:p>
        </p:txBody>
      </p:sp>
      <p:sp>
        <p:nvSpPr>
          <p:cNvPr id="4" name="TextBox 3">
            <a:extLst>
              <a:ext uri="{FF2B5EF4-FFF2-40B4-BE49-F238E27FC236}">
                <a16:creationId xmlns:a16="http://schemas.microsoft.com/office/drawing/2014/main" id="{4684F9BC-A1CC-F448-A879-9603F0AFE8B3}"/>
              </a:ext>
            </a:extLst>
          </p:cNvPr>
          <p:cNvSpPr txBox="1"/>
          <p:nvPr/>
        </p:nvSpPr>
        <p:spPr>
          <a:xfrm>
            <a:off x="262890" y="1060494"/>
            <a:ext cx="8549640" cy="2246769"/>
          </a:xfrm>
          <a:prstGeom prst="rect">
            <a:avLst/>
          </a:prstGeom>
          <a:noFill/>
        </p:spPr>
        <p:txBody>
          <a:bodyPr wrap="square" rtlCol="0">
            <a:spAutoFit/>
          </a:bodyPr>
          <a:lstStyle/>
          <a:p>
            <a:r>
              <a:rPr lang="en-US" sz="2000" b="1" dirty="0"/>
              <a:t>Meaning-making</a:t>
            </a:r>
            <a:r>
              <a:rPr lang="en-US" sz="2000" dirty="0"/>
              <a:t> in art can be </a:t>
            </a:r>
            <a:r>
              <a:rPr lang="en-US" sz="2000" b="1" dirty="0"/>
              <a:t>verbal</a:t>
            </a:r>
            <a:r>
              <a:rPr lang="en-US" sz="2000" dirty="0"/>
              <a:t> or </a:t>
            </a:r>
            <a:r>
              <a:rPr lang="en-US" sz="2000" b="1" dirty="0"/>
              <a:t>non-verbal</a:t>
            </a:r>
            <a:r>
              <a:rPr lang="en-US" sz="2000" dirty="0"/>
              <a:t> or </a:t>
            </a:r>
            <a:r>
              <a:rPr lang="en-US" sz="2000" b="1" dirty="0"/>
              <a:t>both</a:t>
            </a:r>
            <a:r>
              <a:rPr lang="en-US" sz="2000" dirty="0"/>
              <a:t>.</a:t>
            </a:r>
          </a:p>
          <a:p>
            <a:r>
              <a:rPr lang="en-US" sz="2000" b="1" dirty="0"/>
              <a:t>Drawing and telling: </a:t>
            </a:r>
          </a:p>
          <a:p>
            <a:pPr marL="342900" indent="-342900">
              <a:buFont typeface="Arial" panose="020B0604020202020204" pitchFamily="34" charset="0"/>
              <a:buChar char="•"/>
            </a:pPr>
            <a:r>
              <a:rPr lang="en-US" sz="2000" dirty="0"/>
              <a:t>Allows each of these symbolic domains to enrich and inform the other.</a:t>
            </a:r>
          </a:p>
          <a:p>
            <a:pPr marL="342900" indent="-342900">
              <a:buFont typeface="Arial" panose="020B0604020202020204" pitchFamily="34" charset="0"/>
              <a:buChar char="•"/>
            </a:pPr>
            <a:r>
              <a:rPr lang="en-US" sz="2000" dirty="0"/>
              <a:t>Gives children the opportunity to create and share meaning using both verbal and non-verbal modes of communication.</a:t>
            </a:r>
          </a:p>
          <a:p>
            <a:pPr marL="342900" indent="-342900">
              <a:buFont typeface="Arial" panose="020B0604020202020204" pitchFamily="34" charset="0"/>
              <a:buChar char="•"/>
            </a:pPr>
            <a:r>
              <a:rPr lang="en-US" sz="2000" dirty="0"/>
              <a:t>Increases children’s capacity to use multiple forms of representational thinking and to mentally manipulate and organize images, ideas and feelings.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hiteboard&#10;&#10;Description automatically generated">
            <a:extLst>
              <a:ext uri="{FF2B5EF4-FFF2-40B4-BE49-F238E27FC236}">
                <a16:creationId xmlns:a16="http://schemas.microsoft.com/office/drawing/2014/main" id="{21C58631-A48F-3847-956C-789645293ECA}"/>
              </a:ext>
            </a:extLst>
          </p:cNvPr>
          <p:cNvPicPr>
            <a:picLocks noChangeAspect="1"/>
          </p:cNvPicPr>
          <p:nvPr/>
        </p:nvPicPr>
        <p:blipFill>
          <a:blip r:embed="rId2"/>
          <a:stretch>
            <a:fillRect/>
          </a:stretch>
        </p:blipFill>
        <p:spPr>
          <a:xfrm>
            <a:off x="4389120" y="905510"/>
            <a:ext cx="4399280" cy="3165196"/>
          </a:xfrm>
          <a:prstGeom prst="rect">
            <a:avLst/>
          </a:prstGeom>
        </p:spPr>
      </p:pic>
      <p:sp>
        <p:nvSpPr>
          <p:cNvPr id="8" name="TextBox 7">
            <a:extLst>
              <a:ext uri="{FF2B5EF4-FFF2-40B4-BE49-F238E27FC236}">
                <a16:creationId xmlns:a16="http://schemas.microsoft.com/office/drawing/2014/main" id="{CDCB2A8A-DB6B-F94E-A5A5-720B02CAAFC8}"/>
              </a:ext>
            </a:extLst>
          </p:cNvPr>
          <p:cNvSpPr txBox="1"/>
          <p:nvPr/>
        </p:nvSpPr>
        <p:spPr>
          <a:xfrm>
            <a:off x="207010" y="905510"/>
            <a:ext cx="3863340" cy="5078313"/>
          </a:xfrm>
          <a:prstGeom prst="rect">
            <a:avLst/>
          </a:prstGeom>
          <a:noFill/>
        </p:spPr>
        <p:txBody>
          <a:bodyPr wrap="square" rtlCol="0">
            <a:spAutoFit/>
          </a:bodyPr>
          <a:lstStyle/>
          <a:p>
            <a:r>
              <a:rPr lang="en-US" dirty="0"/>
              <a:t>Child (8-year-old): And this is a roadway now. The road is like a tunnel type of thing. </a:t>
            </a:r>
          </a:p>
          <a:p>
            <a:endParaRPr lang="en-US" dirty="0"/>
          </a:p>
          <a:p>
            <a:r>
              <a:rPr lang="en-US" dirty="0"/>
              <a:t> Adult: A tunnel type thing. Is part of it underground?</a:t>
            </a:r>
          </a:p>
          <a:p>
            <a:endParaRPr lang="en-US" dirty="0"/>
          </a:p>
          <a:p>
            <a:r>
              <a:rPr lang="en-US" dirty="0"/>
              <a:t>Child: Yeah, what it is is a tunnel so the cars can just go through the tunnel. They got cars that hover above the ground about eight centimeters…All the cars they run….What do they run on? Grass (adds green ‘whoosh’ lines behind the cars). Most of the people have to go to Earth to get the grass. Petrol stations, but they call them grass stations…Well, it’s up on space I suppose there is no gravity there. </a:t>
            </a:r>
          </a:p>
        </p:txBody>
      </p:sp>
      <p:sp>
        <p:nvSpPr>
          <p:cNvPr id="9" name="TextBox 8">
            <a:extLst>
              <a:ext uri="{FF2B5EF4-FFF2-40B4-BE49-F238E27FC236}">
                <a16:creationId xmlns:a16="http://schemas.microsoft.com/office/drawing/2014/main" id="{AF2BB1D3-F1D1-E040-AF09-56551E9DFBF1}"/>
              </a:ext>
            </a:extLst>
          </p:cNvPr>
          <p:cNvSpPr txBox="1"/>
          <p:nvPr/>
        </p:nvSpPr>
        <p:spPr>
          <a:xfrm>
            <a:off x="2663190" y="125730"/>
            <a:ext cx="3579313" cy="646331"/>
          </a:xfrm>
          <a:prstGeom prst="rect">
            <a:avLst/>
          </a:prstGeom>
          <a:noFill/>
        </p:spPr>
        <p:txBody>
          <a:bodyPr wrap="none" rtlCol="0">
            <a:spAutoFit/>
          </a:bodyPr>
          <a:lstStyle/>
          <a:p>
            <a:r>
              <a:rPr lang="en-US" sz="3600" dirty="0"/>
              <a:t>Art as storytelling </a:t>
            </a:r>
          </a:p>
        </p:txBody>
      </p:sp>
      <p:pic>
        <p:nvPicPr>
          <p:cNvPr id="11" name="Picture 10" descr="A picture containing text, map&#10;&#10;Description automatically generated">
            <a:extLst>
              <a:ext uri="{FF2B5EF4-FFF2-40B4-BE49-F238E27FC236}">
                <a16:creationId xmlns:a16="http://schemas.microsoft.com/office/drawing/2014/main" id="{6668BCFE-C54D-584F-928E-FBE2165FFC4C}"/>
              </a:ext>
            </a:extLst>
          </p:cNvPr>
          <p:cNvPicPr>
            <a:picLocks noChangeAspect="1"/>
          </p:cNvPicPr>
          <p:nvPr/>
        </p:nvPicPr>
        <p:blipFill>
          <a:blip r:embed="rId3"/>
          <a:stretch>
            <a:fillRect/>
          </a:stretch>
        </p:blipFill>
        <p:spPr>
          <a:xfrm>
            <a:off x="4452273" y="4286250"/>
            <a:ext cx="4336127" cy="24460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09330DD-B6FC-A946-B72E-49D1F4A038AB}"/>
              </a:ext>
            </a:extLst>
          </p:cNvPr>
          <p:cNvSpPr>
            <a:spLocks noGrp="1" noRot="1" noChangeArrowheads="1"/>
          </p:cNvSpPr>
          <p:nvPr>
            <p:ph type="title"/>
          </p:nvPr>
        </p:nvSpPr>
        <p:spPr>
          <a:xfrm>
            <a:off x="409763" y="433545"/>
            <a:ext cx="8354890" cy="930447"/>
          </a:xfrm>
        </p:spPr>
        <p:txBody>
          <a:bodyPr vert="horz" lIns="91440" tIns="45720" rIns="91440" bIns="45720" rtlCol="0" anchor="b">
            <a:normAutofit/>
          </a:bodyPr>
          <a:lstStyle/>
          <a:p>
            <a:pPr algn="ctr" defTabSz="914400" fontAlgn="auto">
              <a:spcAft>
                <a:spcPts val="0"/>
              </a:spcAft>
              <a:defRPr/>
            </a:pPr>
            <a:r>
              <a:rPr lang="en-US" sz="3600" dirty="0">
                <a:solidFill>
                  <a:srgbClr val="FFFFFF"/>
                </a:solidFill>
                <a:latin typeface="Calibri" panose="020F0502020204030204" pitchFamily="34" charset="0"/>
                <a:cs typeface="Calibri" panose="020F0502020204030204" pitchFamily="34" charset="0"/>
              </a:rPr>
              <a:t>Principles of Writing and Drawing</a:t>
            </a:r>
          </a:p>
        </p:txBody>
      </p:sp>
      <p:cxnSp>
        <p:nvCxnSpPr>
          <p:cNvPr id="12" name="Straight Connector 1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5" descr="IMG_0001">
            <a:extLst>
              <a:ext uri="{FF2B5EF4-FFF2-40B4-BE49-F238E27FC236}">
                <a16:creationId xmlns:a16="http://schemas.microsoft.com/office/drawing/2014/main" id="{1668C643-8C70-F846-9347-C72D5B902C0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0551" y="2426818"/>
            <a:ext cx="3068186" cy="3997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4" descr="IMG">
            <a:extLst>
              <a:ext uri="{FF2B5EF4-FFF2-40B4-BE49-F238E27FC236}">
                <a16:creationId xmlns:a16="http://schemas.microsoft.com/office/drawing/2014/main" id="{2B0B1BB9-5A33-8A46-A109-E5C64ECD08C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45680" y="2426818"/>
            <a:ext cx="3068186" cy="3997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076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a:extLst>
              <a:ext uri="{FF2B5EF4-FFF2-40B4-BE49-F238E27FC236}">
                <a16:creationId xmlns:a16="http://schemas.microsoft.com/office/drawing/2014/main" id="{84E9560B-B0C5-48F5-B2DC-1DAE3B46BA75}"/>
              </a:ext>
            </a:extLst>
          </p:cNvPr>
          <p:cNvSpPr txBox="1">
            <a:spLocks noChangeArrowheads="1"/>
          </p:cNvSpPr>
          <p:nvPr/>
        </p:nvSpPr>
        <p:spPr bwMode="auto">
          <a:xfrm>
            <a:off x="1319079" y="5946881"/>
            <a:ext cx="71102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2000" dirty="0">
                <a:latin typeface="+mn-lt"/>
              </a:rPr>
              <a:t>Children will use repeated forms in their writing and drawing</a:t>
            </a:r>
          </a:p>
        </p:txBody>
      </p:sp>
      <p:pic>
        <p:nvPicPr>
          <p:cNvPr id="25604" name="Picture 4" descr="figure 4">
            <a:extLst>
              <a:ext uri="{FF2B5EF4-FFF2-40B4-BE49-F238E27FC236}">
                <a16:creationId xmlns:a16="http://schemas.microsoft.com/office/drawing/2014/main" id="{FE339879-D65A-43A9-A057-28510426A2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79" y="1033934"/>
            <a:ext cx="3145221" cy="45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descr="IMG">
            <a:extLst>
              <a:ext uri="{FF2B5EF4-FFF2-40B4-BE49-F238E27FC236}">
                <a16:creationId xmlns:a16="http://schemas.microsoft.com/office/drawing/2014/main" id="{7070E411-5BA4-4FFA-AB61-FD3B20BD4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033934"/>
            <a:ext cx="3555094" cy="463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24A3780-6AD8-B34D-93C5-A602A1FB3FDE}"/>
              </a:ext>
            </a:extLst>
          </p:cNvPr>
          <p:cNvSpPr txBox="1"/>
          <p:nvPr/>
        </p:nvSpPr>
        <p:spPr>
          <a:xfrm>
            <a:off x="2717229" y="149677"/>
            <a:ext cx="3709542" cy="646331"/>
          </a:xfrm>
          <a:prstGeom prst="rect">
            <a:avLst/>
          </a:prstGeom>
          <a:noFill/>
        </p:spPr>
        <p:txBody>
          <a:bodyPr wrap="none" rtlCol="0">
            <a:spAutoFit/>
          </a:bodyPr>
          <a:lstStyle/>
          <a:p>
            <a:r>
              <a:rPr lang="en-US" altLang="en-US" sz="3600" dirty="0"/>
              <a:t>Recurring Principle</a:t>
            </a:r>
            <a:endParaRPr lang="en-US" sz="3600" dirty="0"/>
          </a:p>
        </p:txBody>
      </p:sp>
    </p:spTree>
    <p:extLst>
      <p:ext uri="{BB962C8B-B14F-4D97-AF65-F5344CB8AC3E}">
        <p14:creationId xmlns:p14="http://schemas.microsoft.com/office/powerpoint/2010/main" val="1975343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a:extLst>
              <a:ext uri="{FF2B5EF4-FFF2-40B4-BE49-F238E27FC236}">
                <a16:creationId xmlns:a16="http://schemas.microsoft.com/office/drawing/2014/main" id="{E61B4E47-D304-407A-B8EB-665BEFFBBA03}"/>
              </a:ext>
            </a:extLst>
          </p:cNvPr>
          <p:cNvSpPr txBox="1">
            <a:spLocks noChangeArrowheads="1"/>
          </p:cNvSpPr>
          <p:nvPr/>
        </p:nvSpPr>
        <p:spPr bwMode="auto">
          <a:xfrm>
            <a:off x="488731" y="5377553"/>
            <a:ext cx="8305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2000" dirty="0">
                <a:latin typeface="+mn-lt"/>
              </a:rPr>
              <a:t>Children will start at the top left (or right), move left to right (or right to left) across the word or line, return down the left (or right), and locate the next starting point.</a:t>
            </a:r>
          </a:p>
        </p:txBody>
      </p:sp>
      <p:pic>
        <p:nvPicPr>
          <p:cNvPr id="26627" name="Picture 3" descr="IMG_0005">
            <a:extLst>
              <a:ext uri="{FF2B5EF4-FFF2-40B4-BE49-F238E27FC236}">
                <a16:creationId xmlns:a16="http://schemas.microsoft.com/office/drawing/2014/main" id="{15249918-0C3C-4FA3-A308-2E24104607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14" y="1519154"/>
            <a:ext cx="4398048" cy="316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IMG_0007">
            <a:extLst>
              <a:ext uri="{FF2B5EF4-FFF2-40B4-BE49-F238E27FC236}">
                <a16:creationId xmlns:a16="http://schemas.microsoft.com/office/drawing/2014/main" id="{745E94D1-053B-4324-88B4-70FB875531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861" y="1313793"/>
            <a:ext cx="4263787" cy="346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2380B75F-E6DF-4C4D-903A-2E527399D3BE}"/>
              </a:ext>
            </a:extLst>
          </p:cNvPr>
          <p:cNvSpPr/>
          <p:nvPr/>
        </p:nvSpPr>
        <p:spPr>
          <a:xfrm>
            <a:off x="2323881" y="272534"/>
            <a:ext cx="4160113" cy="646331"/>
          </a:xfrm>
          <a:prstGeom prst="rect">
            <a:avLst/>
          </a:prstGeom>
        </p:spPr>
        <p:txBody>
          <a:bodyPr wrap="none">
            <a:spAutoFit/>
          </a:bodyPr>
          <a:lstStyle/>
          <a:p>
            <a:r>
              <a:rPr lang="en-US" altLang="en-US" sz="3600" dirty="0">
                <a:latin typeface="Calibri" panose="020F0502020204030204" pitchFamily="34" charset="0"/>
                <a:cs typeface="Calibri" panose="020F0502020204030204" pitchFamily="34" charset="0"/>
              </a:rPr>
              <a:t>Directional Principle </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4300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2716B53C-8370-4BF0-9C41-A323829A9EA7}"/>
              </a:ext>
            </a:extLst>
          </p:cNvPr>
          <p:cNvSpPr txBox="1">
            <a:spLocks noChangeArrowheads="1"/>
          </p:cNvSpPr>
          <p:nvPr/>
        </p:nvSpPr>
        <p:spPr bwMode="auto">
          <a:xfrm>
            <a:off x="361950" y="5764924"/>
            <a:ext cx="8305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2000" dirty="0">
                <a:latin typeface="Calibri" panose="020F0502020204030204" pitchFamily="34" charset="0"/>
                <a:cs typeface="Calibri" panose="020F0502020204030204" pitchFamily="34" charset="0"/>
              </a:rPr>
              <a:t>Writing and drawing can be generated from a limited number of symbols.</a:t>
            </a:r>
          </a:p>
        </p:txBody>
      </p:sp>
      <p:pic>
        <p:nvPicPr>
          <p:cNvPr id="27651" name="Picture 3" descr="figure 4">
            <a:extLst>
              <a:ext uri="{FF2B5EF4-FFF2-40B4-BE49-F238E27FC236}">
                <a16:creationId xmlns:a16="http://schemas.microsoft.com/office/drawing/2014/main" id="{B43AF392-AF31-44BA-B1A8-148D60841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1752600"/>
            <a:ext cx="335280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descr="Emma's letter">
            <a:extLst>
              <a:ext uri="{FF2B5EF4-FFF2-40B4-BE49-F238E27FC236}">
                <a16:creationId xmlns:a16="http://schemas.microsoft.com/office/drawing/2014/main" id="{9FC7EA25-AA4E-4AF7-A0EF-97025D6C5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145" y="872344"/>
            <a:ext cx="37147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C5F910C6-561E-BE4C-BFD5-08E9F03B7950}"/>
              </a:ext>
            </a:extLst>
          </p:cNvPr>
          <p:cNvSpPr/>
          <p:nvPr/>
        </p:nvSpPr>
        <p:spPr>
          <a:xfrm>
            <a:off x="2209298" y="134034"/>
            <a:ext cx="4134465" cy="646331"/>
          </a:xfrm>
          <a:prstGeom prst="rect">
            <a:avLst/>
          </a:prstGeom>
        </p:spPr>
        <p:txBody>
          <a:bodyPr wrap="none">
            <a:spAutoFit/>
          </a:bodyPr>
          <a:lstStyle/>
          <a:p>
            <a:r>
              <a:rPr lang="en-US" altLang="en-US" sz="3600" dirty="0">
                <a:latin typeface="Calibri" panose="020F0502020204030204" pitchFamily="34" charset="0"/>
                <a:cs typeface="Calibri" panose="020F0502020204030204" pitchFamily="34" charset="0"/>
              </a:rPr>
              <a:t>Generating Principle </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4445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a16="http://schemas.microsoft.com/office/drawing/2014/main" id="{770D32D8-2C70-420D-B3D3-CD3C777D60C7}"/>
              </a:ext>
            </a:extLst>
          </p:cNvPr>
          <p:cNvSpPr txBox="1">
            <a:spLocks noChangeArrowheads="1"/>
          </p:cNvSpPr>
          <p:nvPr/>
        </p:nvSpPr>
        <p:spPr bwMode="auto">
          <a:xfrm>
            <a:off x="345904" y="5899150"/>
            <a:ext cx="8305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2000" dirty="0">
                <a:latin typeface="+mn-lt"/>
              </a:rPr>
              <a:t>Children explore the limits of allowable variations in the written forms through active discovery during which children invent new forms.  </a:t>
            </a:r>
          </a:p>
        </p:txBody>
      </p:sp>
      <p:pic>
        <p:nvPicPr>
          <p:cNvPr id="28675" name="Picture 4" descr="IMG_0002">
            <a:extLst>
              <a:ext uri="{FF2B5EF4-FFF2-40B4-BE49-F238E27FC236}">
                <a16:creationId xmlns:a16="http://schemas.microsoft.com/office/drawing/2014/main" id="{715AD435-DF96-4A3C-B73E-1D0A4093B3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296" y="922227"/>
            <a:ext cx="35972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5" descr="figure 4">
            <a:extLst>
              <a:ext uri="{FF2B5EF4-FFF2-40B4-BE49-F238E27FC236}">
                <a16:creationId xmlns:a16="http://schemas.microsoft.com/office/drawing/2014/main" id="{80BE9AC2-0DFA-47E0-AD8D-836B1E154F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7" r="3245" b="64343"/>
          <a:stretch/>
        </p:blipFill>
        <p:spPr bwMode="auto">
          <a:xfrm>
            <a:off x="4921252" y="893542"/>
            <a:ext cx="3730452" cy="186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505F9EA-D1AD-E847-8532-59C83E4F2520}"/>
              </a:ext>
            </a:extLst>
          </p:cNvPr>
          <p:cNvSpPr/>
          <p:nvPr/>
        </p:nvSpPr>
        <p:spPr>
          <a:xfrm>
            <a:off x="2678982" y="165100"/>
            <a:ext cx="3786036" cy="646331"/>
          </a:xfrm>
          <a:prstGeom prst="rect">
            <a:avLst/>
          </a:prstGeom>
        </p:spPr>
        <p:txBody>
          <a:bodyPr wrap="none">
            <a:spAutoFit/>
          </a:bodyPr>
          <a:lstStyle/>
          <a:p>
            <a:r>
              <a:rPr lang="en-US" altLang="en-US" sz="3600" dirty="0"/>
              <a:t>Flexibility Principle </a:t>
            </a:r>
            <a:endParaRPr lang="en-US" sz="3600" dirty="0"/>
          </a:p>
        </p:txBody>
      </p:sp>
      <p:pic>
        <p:nvPicPr>
          <p:cNvPr id="6" name="Picture 2" descr="japfruit">
            <a:extLst>
              <a:ext uri="{FF2B5EF4-FFF2-40B4-BE49-F238E27FC236}">
                <a16:creationId xmlns:a16="http://schemas.microsoft.com/office/drawing/2014/main" id="{8E383DBB-B792-CD45-9F03-B65CC42326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252" y="2841515"/>
            <a:ext cx="3730452" cy="287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383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D3D32-0A7F-5443-8EF3-E07EE02E23C0}"/>
              </a:ext>
            </a:extLst>
          </p:cNvPr>
          <p:cNvSpPr>
            <a:spLocks noGrp="1"/>
          </p:cNvSpPr>
          <p:nvPr>
            <p:ph type="title"/>
          </p:nvPr>
        </p:nvSpPr>
        <p:spPr>
          <a:xfrm>
            <a:off x="2555421" y="237672"/>
            <a:ext cx="3660321" cy="843188"/>
          </a:xfrm>
        </p:spPr>
        <p:txBody>
          <a:bodyPr>
            <a:normAutofit/>
          </a:bodyPr>
          <a:lstStyle/>
          <a:p>
            <a:r>
              <a:rPr lang="en-US" sz="3600" dirty="0">
                <a:latin typeface="+mn-lt"/>
              </a:rPr>
              <a:t>Inventive Spelling</a:t>
            </a:r>
          </a:p>
        </p:txBody>
      </p:sp>
      <p:sp>
        <p:nvSpPr>
          <p:cNvPr id="3" name="Content Placeholder 2">
            <a:extLst>
              <a:ext uri="{FF2B5EF4-FFF2-40B4-BE49-F238E27FC236}">
                <a16:creationId xmlns:a16="http://schemas.microsoft.com/office/drawing/2014/main" id="{328FC025-71B2-ED4E-9113-96D120CC1F44}"/>
              </a:ext>
            </a:extLst>
          </p:cNvPr>
          <p:cNvSpPr>
            <a:spLocks noGrp="1"/>
          </p:cNvSpPr>
          <p:nvPr>
            <p:ph idx="1"/>
          </p:nvPr>
        </p:nvSpPr>
        <p:spPr>
          <a:xfrm>
            <a:off x="759279" y="1253331"/>
            <a:ext cx="7886700" cy="4351338"/>
          </a:xfrm>
        </p:spPr>
        <p:txBody>
          <a:bodyPr>
            <a:normAutofit/>
          </a:bodyPr>
          <a:lstStyle/>
          <a:p>
            <a:r>
              <a:rPr lang="en-US" sz="2400" dirty="0"/>
              <a:t>Supports risk taking </a:t>
            </a:r>
          </a:p>
          <a:p>
            <a:pPr lvl="1"/>
            <a:r>
              <a:rPr lang="en-US" sz="2400" dirty="0"/>
              <a:t>There is no wrong way to write</a:t>
            </a:r>
          </a:p>
          <a:p>
            <a:r>
              <a:rPr lang="en-US" sz="2400" dirty="0"/>
              <a:t>Self-expression</a:t>
            </a:r>
          </a:p>
          <a:p>
            <a:pPr lvl="1"/>
            <a:r>
              <a:rPr lang="en-US" sz="2400" dirty="0"/>
              <a:t>Children can express themselves with words and images as soon as they learn how to form letters</a:t>
            </a:r>
          </a:p>
          <a:p>
            <a:r>
              <a:rPr lang="en-US" sz="2400" dirty="0"/>
              <a:t>Natural development </a:t>
            </a:r>
          </a:p>
          <a:p>
            <a:pPr lvl="1"/>
            <a:r>
              <a:rPr lang="en-US" sz="2400" dirty="0"/>
              <a:t>Children self-correct their writing as they develop their literacy skills through phonics (sounding out) and word families, memorization of sight words, and recollection of words they see through reading</a:t>
            </a:r>
          </a:p>
        </p:txBody>
      </p:sp>
      <p:pic>
        <p:nvPicPr>
          <p:cNvPr id="7" name="Picture 6" descr="Text&#10;&#10;Description automatically generated">
            <a:extLst>
              <a:ext uri="{FF2B5EF4-FFF2-40B4-BE49-F238E27FC236}">
                <a16:creationId xmlns:a16="http://schemas.microsoft.com/office/drawing/2014/main" id="{D5BC0F00-03AC-054A-81FF-7FC65332DE38}"/>
              </a:ext>
            </a:extLst>
          </p:cNvPr>
          <p:cNvPicPr>
            <a:picLocks noChangeAspect="1"/>
          </p:cNvPicPr>
          <p:nvPr/>
        </p:nvPicPr>
        <p:blipFill>
          <a:blip r:embed="rId2"/>
          <a:stretch>
            <a:fillRect/>
          </a:stretch>
        </p:blipFill>
        <p:spPr>
          <a:xfrm>
            <a:off x="759279" y="5168503"/>
            <a:ext cx="3086100" cy="1016000"/>
          </a:xfrm>
          <a:prstGeom prst="rect">
            <a:avLst/>
          </a:prstGeom>
        </p:spPr>
      </p:pic>
      <p:pic>
        <p:nvPicPr>
          <p:cNvPr id="9" name="Picture 8" descr="Text, whiteboard&#10;&#10;Description automatically generated">
            <a:extLst>
              <a:ext uri="{FF2B5EF4-FFF2-40B4-BE49-F238E27FC236}">
                <a16:creationId xmlns:a16="http://schemas.microsoft.com/office/drawing/2014/main" id="{7FE20979-0E15-304C-8A46-A2AB5B336ECE}"/>
              </a:ext>
            </a:extLst>
          </p:cNvPr>
          <p:cNvPicPr>
            <a:picLocks noChangeAspect="1"/>
          </p:cNvPicPr>
          <p:nvPr/>
        </p:nvPicPr>
        <p:blipFill>
          <a:blip r:embed="rId3"/>
          <a:stretch>
            <a:fillRect/>
          </a:stretch>
        </p:blipFill>
        <p:spPr>
          <a:xfrm>
            <a:off x="5133521" y="5295503"/>
            <a:ext cx="3251200" cy="762000"/>
          </a:xfrm>
          <a:prstGeom prst="rect">
            <a:avLst/>
          </a:prstGeom>
        </p:spPr>
      </p:pic>
    </p:spTree>
    <p:extLst>
      <p:ext uri="{BB962C8B-B14F-4D97-AF65-F5344CB8AC3E}">
        <p14:creationId xmlns:p14="http://schemas.microsoft.com/office/powerpoint/2010/main" val="3363036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 letter&#10;&#10;Description automatically generated">
            <a:extLst>
              <a:ext uri="{FF2B5EF4-FFF2-40B4-BE49-F238E27FC236}">
                <a16:creationId xmlns:a16="http://schemas.microsoft.com/office/drawing/2014/main" id="{A2031958-0EFE-8040-868E-C57A5EC1A484}"/>
              </a:ext>
            </a:extLst>
          </p:cNvPr>
          <p:cNvPicPr>
            <a:picLocks noGrp="1" noChangeAspect="1"/>
          </p:cNvPicPr>
          <p:nvPr>
            <p:ph idx="1"/>
          </p:nvPr>
        </p:nvPicPr>
        <p:blipFill>
          <a:blip r:embed="rId2"/>
          <a:stretch>
            <a:fillRect/>
          </a:stretch>
        </p:blipFill>
        <p:spPr>
          <a:xfrm>
            <a:off x="1032933" y="442109"/>
            <a:ext cx="7373041" cy="5721624"/>
          </a:xfrm>
        </p:spPr>
      </p:pic>
    </p:spTree>
    <p:extLst>
      <p:ext uri="{BB962C8B-B14F-4D97-AF65-F5344CB8AC3E}">
        <p14:creationId xmlns:p14="http://schemas.microsoft.com/office/powerpoint/2010/main" val="1434038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73B3-9F4D-274F-845C-93F31C6FA236}"/>
              </a:ext>
            </a:extLst>
          </p:cNvPr>
          <p:cNvSpPr>
            <a:spLocks noGrp="1"/>
          </p:cNvSpPr>
          <p:nvPr>
            <p:ph type="title"/>
          </p:nvPr>
        </p:nvSpPr>
        <p:spPr>
          <a:xfrm>
            <a:off x="1040195" y="207471"/>
            <a:ext cx="6949309" cy="769991"/>
          </a:xfrm>
        </p:spPr>
        <p:txBody>
          <a:bodyPr/>
          <a:lstStyle/>
          <a:p>
            <a:r>
              <a:rPr lang="en-US" sz="3200" dirty="0">
                <a:latin typeface="Calibri" panose="020F0502020204030204" pitchFamily="34" charset="0"/>
                <a:cs typeface="Calibri" panose="020F0502020204030204" pitchFamily="34" charset="0"/>
              </a:rPr>
              <a:t>Developmental Stages of Early Writing</a:t>
            </a:r>
            <a:endParaRPr lang="en-US" dirty="0"/>
          </a:p>
        </p:txBody>
      </p:sp>
      <p:pic>
        <p:nvPicPr>
          <p:cNvPr id="9" name="Content Placeholder 8" descr="A picture containing text&#10;&#10;Description automatically generated">
            <a:extLst>
              <a:ext uri="{FF2B5EF4-FFF2-40B4-BE49-F238E27FC236}">
                <a16:creationId xmlns:a16="http://schemas.microsoft.com/office/drawing/2014/main" id="{3B057370-E44E-FA4F-83F1-3720B931C9E0}"/>
              </a:ext>
            </a:extLst>
          </p:cNvPr>
          <p:cNvPicPr>
            <a:picLocks noGrp="1" noChangeAspect="1"/>
          </p:cNvPicPr>
          <p:nvPr>
            <p:ph idx="1"/>
          </p:nvPr>
        </p:nvPicPr>
        <p:blipFill>
          <a:blip r:embed="rId2"/>
          <a:stretch>
            <a:fillRect/>
          </a:stretch>
        </p:blipFill>
        <p:spPr>
          <a:xfrm>
            <a:off x="790904" y="1532896"/>
            <a:ext cx="7772400" cy="3213100"/>
          </a:xfrm>
        </p:spPr>
      </p:pic>
    </p:spTree>
    <p:extLst>
      <p:ext uri="{BB962C8B-B14F-4D97-AF65-F5344CB8AC3E}">
        <p14:creationId xmlns:p14="http://schemas.microsoft.com/office/powerpoint/2010/main" val="406934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80B7F-2EC8-2D4C-8D1B-F86413913EB3}"/>
              </a:ext>
            </a:extLst>
          </p:cNvPr>
          <p:cNvSpPr>
            <a:spLocks noGrp="1"/>
          </p:cNvSpPr>
          <p:nvPr>
            <p:ph type="title"/>
          </p:nvPr>
        </p:nvSpPr>
        <p:spPr>
          <a:xfrm>
            <a:off x="860863" y="312575"/>
            <a:ext cx="7422274" cy="1001219"/>
          </a:xfrm>
        </p:spPr>
        <p:txBody>
          <a:bodyPr>
            <a:normAutofit/>
          </a:bodyPr>
          <a:lstStyle/>
          <a:p>
            <a:r>
              <a:rPr lang="en-US" sz="3600" dirty="0">
                <a:latin typeface="Calibri" panose="020F0502020204030204" pitchFamily="34" charset="0"/>
                <a:cs typeface="Calibri" panose="020F0502020204030204" pitchFamily="34" charset="0"/>
              </a:rPr>
              <a:t>Developmental Stages of Early Writing</a:t>
            </a:r>
          </a:p>
        </p:txBody>
      </p:sp>
      <p:pic>
        <p:nvPicPr>
          <p:cNvPr id="5" name="Content Placeholder 4" descr="A picture containing text&#10;&#10;Description automatically generated">
            <a:extLst>
              <a:ext uri="{FF2B5EF4-FFF2-40B4-BE49-F238E27FC236}">
                <a16:creationId xmlns:a16="http://schemas.microsoft.com/office/drawing/2014/main" id="{F426E318-80D5-334A-B082-3389075214CC}"/>
              </a:ext>
            </a:extLst>
          </p:cNvPr>
          <p:cNvPicPr>
            <a:picLocks noGrp="1" noChangeAspect="1"/>
          </p:cNvPicPr>
          <p:nvPr>
            <p:ph idx="1"/>
          </p:nvPr>
        </p:nvPicPr>
        <p:blipFill>
          <a:blip r:embed="rId2"/>
          <a:stretch>
            <a:fillRect/>
          </a:stretch>
        </p:blipFill>
        <p:spPr>
          <a:xfrm>
            <a:off x="660400" y="1953529"/>
            <a:ext cx="7823200" cy="2540000"/>
          </a:xfrm>
        </p:spPr>
      </p:pic>
    </p:spTree>
    <p:extLst>
      <p:ext uri="{BB962C8B-B14F-4D97-AF65-F5344CB8AC3E}">
        <p14:creationId xmlns:p14="http://schemas.microsoft.com/office/powerpoint/2010/main" val="2326709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2311-8196-A046-B674-597D3C325871}"/>
              </a:ext>
            </a:extLst>
          </p:cNvPr>
          <p:cNvSpPr>
            <a:spLocks noGrp="1"/>
          </p:cNvSpPr>
          <p:nvPr>
            <p:ph type="title"/>
          </p:nvPr>
        </p:nvSpPr>
        <p:spPr>
          <a:xfrm>
            <a:off x="1385395" y="186451"/>
            <a:ext cx="6760122" cy="1022240"/>
          </a:xfrm>
        </p:spPr>
        <p:txBody>
          <a:bodyPr/>
          <a:lstStyle/>
          <a:p>
            <a:r>
              <a:rPr lang="en-US" sz="3200" dirty="0">
                <a:latin typeface="Calibri" panose="020F0502020204030204" pitchFamily="34" charset="0"/>
                <a:cs typeface="Calibri" panose="020F0502020204030204" pitchFamily="34" charset="0"/>
              </a:rPr>
              <a:t>Developmental Stages of Early Writing</a:t>
            </a:r>
            <a:endParaRPr lang="en-US" dirty="0"/>
          </a:p>
        </p:txBody>
      </p:sp>
      <p:pic>
        <p:nvPicPr>
          <p:cNvPr id="5" name="Content Placeholder 4" descr="A picture containing text&#10;&#10;Description automatically generated">
            <a:extLst>
              <a:ext uri="{FF2B5EF4-FFF2-40B4-BE49-F238E27FC236}">
                <a16:creationId xmlns:a16="http://schemas.microsoft.com/office/drawing/2014/main" id="{A6F3C8B7-7060-E549-9364-CE1729F402A2}"/>
              </a:ext>
            </a:extLst>
          </p:cNvPr>
          <p:cNvPicPr>
            <a:picLocks noGrp="1" noChangeAspect="1"/>
          </p:cNvPicPr>
          <p:nvPr>
            <p:ph idx="1"/>
          </p:nvPr>
        </p:nvPicPr>
        <p:blipFill>
          <a:blip r:embed="rId2"/>
          <a:stretch>
            <a:fillRect/>
          </a:stretch>
        </p:blipFill>
        <p:spPr>
          <a:xfrm>
            <a:off x="872906" y="1424069"/>
            <a:ext cx="7785100" cy="1854200"/>
          </a:xfrm>
        </p:spPr>
      </p:pic>
      <p:pic>
        <p:nvPicPr>
          <p:cNvPr id="6" name="Content Placeholder 4" descr="Text, table&#10;&#10;Description automatically generated">
            <a:extLst>
              <a:ext uri="{FF2B5EF4-FFF2-40B4-BE49-F238E27FC236}">
                <a16:creationId xmlns:a16="http://schemas.microsoft.com/office/drawing/2014/main" id="{871F8223-640C-894E-AD64-7415F7526138}"/>
              </a:ext>
            </a:extLst>
          </p:cNvPr>
          <p:cNvPicPr>
            <a:picLocks noChangeAspect="1"/>
          </p:cNvPicPr>
          <p:nvPr/>
        </p:nvPicPr>
        <p:blipFill>
          <a:blip r:embed="rId3"/>
          <a:stretch>
            <a:fillRect/>
          </a:stretch>
        </p:blipFill>
        <p:spPr>
          <a:xfrm>
            <a:off x="841156" y="3579732"/>
            <a:ext cx="7848600" cy="2095500"/>
          </a:xfrm>
          <a:prstGeom prst="rect">
            <a:avLst/>
          </a:prstGeom>
        </p:spPr>
      </p:pic>
    </p:spTree>
    <p:extLst>
      <p:ext uri="{BB962C8B-B14F-4D97-AF65-F5344CB8AC3E}">
        <p14:creationId xmlns:p14="http://schemas.microsoft.com/office/powerpoint/2010/main" val="1842625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FEDBA-C916-4544-8529-DB9E2D3CA147}"/>
              </a:ext>
            </a:extLst>
          </p:cNvPr>
          <p:cNvSpPr>
            <a:spLocks noGrp="1"/>
          </p:cNvSpPr>
          <p:nvPr>
            <p:ph type="title"/>
          </p:nvPr>
        </p:nvSpPr>
        <p:spPr>
          <a:xfrm>
            <a:off x="1187669" y="186450"/>
            <a:ext cx="7956331" cy="906625"/>
          </a:xfrm>
        </p:spPr>
        <p:txBody>
          <a:bodyPr>
            <a:normAutofit/>
          </a:bodyPr>
          <a:lstStyle/>
          <a:p>
            <a:r>
              <a:rPr lang="en-US" sz="3600" dirty="0">
                <a:latin typeface="+mn-lt"/>
              </a:rPr>
              <a:t>Beginning Writing: Form and Function</a:t>
            </a:r>
          </a:p>
        </p:txBody>
      </p:sp>
      <p:pic>
        <p:nvPicPr>
          <p:cNvPr id="6" name="Picture 5" descr="Graffiti on a wall&#10;&#10;Description automatically generated">
            <a:extLst>
              <a:ext uri="{FF2B5EF4-FFF2-40B4-BE49-F238E27FC236}">
                <a16:creationId xmlns:a16="http://schemas.microsoft.com/office/drawing/2014/main" id="{638C4C32-3A26-A046-8256-C9D8B24A18E7}"/>
              </a:ext>
            </a:extLst>
          </p:cNvPr>
          <p:cNvPicPr>
            <a:picLocks noChangeAspect="1"/>
          </p:cNvPicPr>
          <p:nvPr/>
        </p:nvPicPr>
        <p:blipFill>
          <a:blip r:embed="rId2"/>
          <a:stretch>
            <a:fillRect/>
          </a:stretch>
        </p:blipFill>
        <p:spPr>
          <a:xfrm>
            <a:off x="1292772" y="1219200"/>
            <a:ext cx="6909655" cy="5362027"/>
          </a:xfrm>
          <a:prstGeom prst="rect">
            <a:avLst/>
          </a:prstGeom>
        </p:spPr>
      </p:pic>
    </p:spTree>
    <p:extLst>
      <p:ext uri="{BB962C8B-B14F-4D97-AF65-F5344CB8AC3E}">
        <p14:creationId xmlns:p14="http://schemas.microsoft.com/office/powerpoint/2010/main" val="3930344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xt, letter&#10;&#10;Description automatically generated">
            <a:extLst>
              <a:ext uri="{FF2B5EF4-FFF2-40B4-BE49-F238E27FC236}">
                <a16:creationId xmlns:a16="http://schemas.microsoft.com/office/drawing/2014/main" id="{416B41D4-E7A6-BD49-8C39-821B8A0E9405}"/>
              </a:ext>
            </a:extLst>
          </p:cNvPr>
          <p:cNvPicPr>
            <a:picLocks noChangeAspect="1"/>
          </p:cNvPicPr>
          <p:nvPr/>
        </p:nvPicPr>
        <p:blipFill>
          <a:blip r:embed="rId2"/>
          <a:stretch>
            <a:fillRect/>
          </a:stretch>
        </p:blipFill>
        <p:spPr>
          <a:xfrm>
            <a:off x="2540029" y="409903"/>
            <a:ext cx="4521305" cy="5822731"/>
          </a:xfrm>
          <a:prstGeom prst="rect">
            <a:avLst/>
          </a:prstGeom>
        </p:spPr>
      </p:pic>
    </p:spTree>
    <p:extLst>
      <p:ext uri="{BB962C8B-B14F-4D97-AF65-F5344CB8AC3E}">
        <p14:creationId xmlns:p14="http://schemas.microsoft.com/office/powerpoint/2010/main" val="3019223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G_0002">
            <a:extLst>
              <a:ext uri="{FF2B5EF4-FFF2-40B4-BE49-F238E27FC236}">
                <a16:creationId xmlns:a16="http://schemas.microsoft.com/office/drawing/2014/main" id="{B1520FA3-3022-2C4A-B1DF-139E5F1EA8E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717" y="1142452"/>
            <a:ext cx="3358157"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ard">
            <a:extLst>
              <a:ext uri="{FF2B5EF4-FFF2-40B4-BE49-F238E27FC236}">
                <a16:creationId xmlns:a16="http://schemas.microsoft.com/office/drawing/2014/main" id="{4FCAAA89-923F-E247-BA58-23DC86852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8834" y="1329073"/>
            <a:ext cx="5154010" cy="397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9343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log-Post-Picture-Thousand-Words-Mountain-Image-10-4-12.jpg"/>
          <p:cNvPicPr>
            <a:picLocks noChangeAspect="1"/>
          </p:cNvPicPr>
          <p:nvPr/>
        </p:nvPicPr>
        <p:blipFill>
          <a:blip r:embed="rId2"/>
          <a:stretch>
            <a:fillRect/>
          </a:stretch>
        </p:blipFill>
        <p:spPr>
          <a:xfrm>
            <a:off x="1051990" y="536944"/>
            <a:ext cx="7040019" cy="4224011"/>
          </a:xfrm>
          <a:prstGeom prst="rect">
            <a:avLst/>
          </a:prstGeom>
        </p:spPr>
      </p:pic>
      <p:sp>
        <p:nvSpPr>
          <p:cNvPr id="6" name="TextBox 5"/>
          <p:cNvSpPr txBox="1"/>
          <p:nvPr/>
        </p:nvSpPr>
        <p:spPr>
          <a:xfrm>
            <a:off x="2732631" y="5056169"/>
            <a:ext cx="3210970" cy="1354217"/>
          </a:xfrm>
          <a:prstGeom prst="rect">
            <a:avLst/>
          </a:prstGeom>
          <a:noFill/>
        </p:spPr>
        <p:txBody>
          <a:bodyPr wrap="square" rtlCol="0">
            <a:spAutoFit/>
          </a:bodyPr>
          <a:lstStyle/>
          <a:p>
            <a:r>
              <a:rPr lang="en-US" sz="1600" dirty="0"/>
              <a:t>“Once upon a time lived a man </a:t>
            </a:r>
          </a:p>
          <a:p>
            <a:r>
              <a:rPr lang="en-US" sz="1600" dirty="0"/>
              <a:t>He lived on a hill. </a:t>
            </a:r>
          </a:p>
          <a:p>
            <a:r>
              <a:rPr lang="en-US" sz="1600" dirty="0"/>
              <a:t>One day the house fell down the hill. </a:t>
            </a:r>
          </a:p>
          <a:p>
            <a:r>
              <a:rPr lang="en-US" sz="1600" dirty="0"/>
              <a:t>Thud”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sign&#10;&#10;Description automatically generated">
            <a:extLst>
              <a:ext uri="{FF2B5EF4-FFF2-40B4-BE49-F238E27FC236}">
                <a16:creationId xmlns:a16="http://schemas.microsoft.com/office/drawing/2014/main" id="{857DC5D9-F688-5F45-97E4-41BB8221E8DC}"/>
              </a:ext>
            </a:extLst>
          </p:cNvPr>
          <p:cNvPicPr>
            <a:picLocks noChangeAspect="1"/>
          </p:cNvPicPr>
          <p:nvPr/>
        </p:nvPicPr>
        <p:blipFill>
          <a:blip r:embed="rId2"/>
          <a:stretch>
            <a:fillRect/>
          </a:stretch>
        </p:blipFill>
        <p:spPr>
          <a:xfrm>
            <a:off x="2179312" y="117081"/>
            <a:ext cx="4262634" cy="3311919"/>
          </a:xfrm>
          <a:prstGeom prst="rect">
            <a:avLst/>
          </a:prstGeom>
        </p:spPr>
      </p:pic>
      <p:pic>
        <p:nvPicPr>
          <p:cNvPr id="8" name="Picture 7" descr="A close up of a sign&#10;&#10;Description automatically generated">
            <a:extLst>
              <a:ext uri="{FF2B5EF4-FFF2-40B4-BE49-F238E27FC236}">
                <a16:creationId xmlns:a16="http://schemas.microsoft.com/office/drawing/2014/main" id="{1617B26B-7683-2F49-B6EE-3B47A2EA6E30}"/>
              </a:ext>
            </a:extLst>
          </p:cNvPr>
          <p:cNvPicPr>
            <a:picLocks noChangeAspect="1"/>
          </p:cNvPicPr>
          <p:nvPr/>
        </p:nvPicPr>
        <p:blipFill>
          <a:blip r:embed="rId3"/>
          <a:stretch>
            <a:fillRect/>
          </a:stretch>
        </p:blipFill>
        <p:spPr>
          <a:xfrm>
            <a:off x="103519" y="3509372"/>
            <a:ext cx="4151587" cy="3231547"/>
          </a:xfrm>
          <a:prstGeom prst="rect">
            <a:avLst/>
          </a:prstGeom>
        </p:spPr>
      </p:pic>
      <p:pic>
        <p:nvPicPr>
          <p:cNvPr id="10" name="Picture 9" descr="A close up of a sign&#10;&#10;Description automatically generated">
            <a:extLst>
              <a:ext uri="{FF2B5EF4-FFF2-40B4-BE49-F238E27FC236}">
                <a16:creationId xmlns:a16="http://schemas.microsoft.com/office/drawing/2014/main" id="{CFB42D01-A6BB-7F47-8974-9DB7DF8F8750}"/>
              </a:ext>
            </a:extLst>
          </p:cNvPr>
          <p:cNvPicPr>
            <a:picLocks noChangeAspect="1"/>
          </p:cNvPicPr>
          <p:nvPr/>
        </p:nvPicPr>
        <p:blipFill>
          <a:blip r:embed="rId4"/>
          <a:stretch>
            <a:fillRect/>
          </a:stretch>
        </p:blipFill>
        <p:spPr>
          <a:xfrm>
            <a:off x="4487917" y="3519207"/>
            <a:ext cx="4151587" cy="3221712"/>
          </a:xfrm>
          <a:prstGeom prst="rect">
            <a:avLst/>
          </a:prstGeom>
        </p:spPr>
      </p:pic>
    </p:spTree>
    <p:extLst>
      <p:ext uri="{BB962C8B-B14F-4D97-AF65-F5344CB8AC3E}">
        <p14:creationId xmlns:p14="http://schemas.microsoft.com/office/powerpoint/2010/main" val="4220498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1451</Words>
  <Application>Microsoft Macintosh PowerPoint</Application>
  <PresentationFormat>On-screen Show (4:3)</PresentationFormat>
  <Paragraphs>113</Paragraphs>
  <Slides>36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Palatino</vt:lpstr>
      <vt:lpstr>Office Theme</vt:lpstr>
      <vt:lpstr>A look at early literacy</vt:lpstr>
      <vt:lpstr>Rethinking the paths to literacy</vt:lpstr>
      <vt:lpstr>The transition of meaning-making to writing</vt:lpstr>
      <vt:lpstr>The connection between drawing and writing</vt:lpstr>
      <vt:lpstr>From Scribbling to Storytelling </vt:lpstr>
      <vt:lpstr>Scribbling Stage –  Kinesthetic Exploration</vt:lpstr>
      <vt:lpstr>Explorers are not focus on the viewer.</vt:lpstr>
      <vt:lpstr>Materials invite sensory motor activities and exploration to discover what the material can do.</vt:lpstr>
      <vt:lpstr>Pre-Schematic Stage –  Connecting to the Physical World</vt:lpstr>
      <vt:lpstr>Children at this stage are becoming aware of symbolization and there are signs of emerging representation in their artwork.</vt:lpstr>
      <vt:lpstr>Toward the end of this stage, as they move into a more representational phase, they may label or sign their artwork</vt:lpstr>
      <vt:lpstr>Early Schematic Stage –  Meaning-Making </vt:lpstr>
      <vt:lpstr>Early Schematic Stage –  Meaning-Making </vt:lpstr>
      <vt:lpstr>PowerPoint Presentation</vt:lpstr>
      <vt:lpstr>The experience of making is a representation of an object, person, action or event. </vt:lpstr>
      <vt:lpstr>Later Schematic Stage - Dawning Realism</vt:lpstr>
      <vt:lpstr>PowerPoint Presentation</vt:lpstr>
      <vt:lpstr>PowerPoint Presentation</vt:lpstr>
      <vt:lpstr>Their artwork tells a story…</vt:lpstr>
      <vt:lpstr> “I’m writing a story about a rainbow.”</vt:lpstr>
      <vt:lpstr>PowerPoint Presentation</vt:lpstr>
      <vt:lpstr>Principles of Writing and Drawing</vt:lpstr>
      <vt:lpstr>PowerPoint Presentation</vt:lpstr>
      <vt:lpstr>PowerPoint Presentation</vt:lpstr>
      <vt:lpstr>PowerPoint Presentation</vt:lpstr>
      <vt:lpstr>PowerPoint Presentation</vt:lpstr>
      <vt:lpstr>Inventive Spelling</vt:lpstr>
      <vt:lpstr>PowerPoint Presentation</vt:lpstr>
      <vt:lpstr>Developmental Stages of Early Writing</vt:lpstr>
      <vt:lpstr>Developmental Stages of Early Writing</vt:lpstr>
      <vt:lpstr>Developmental Stages of Early Writing</vt:lpstr>
      <vt:lpstr>Beginning Writing: Form and Function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look at early literacy</dc:title>
  <dc:creator>Mindi Reich-Shapiro</dc:creator>
  <cp:lastModifiedBy>Mindi Reich-Shapiro</cp:lastModifiedBy>
  <cp:revision>10</cp:revision>
  <dcterms:created xsi:type="dcterms:W3CDTF">2020-10-19T18:12:23Z</dcterms:created>
  <dcterms:modified xsi:type="dcterms:W3CDTF">2020-10-19T19:35:46Z</dcterms:modified>
</cp:coreProperties>
</file>