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4"/>
  </p:notesMasterIdLst>
  <p:sldIdLst>
    <p:sldId id="256" r:id="rId2"/>
    <p:sldId id="257" r:id="rId3"/>
    <p:sldId id="285" r:id="rId4"/>
    <p:sldId id="260" r:id="rId5"/>
    <p:sldId id="286" r:id="rId6"/>
    <p:sldId id="263" r:id="rId7"/>
    <p:sldId id="262" r:id="rId8"/>
    <p:sldId id="264" r:id="rId9"/>
    <p:sldId id="265" r:id="rId10"/>
    <p:sldId id="267" r:id="rId11"/>
    <p:sldId id="271" r:id="rId12"/>
    <p:sldId id="288" r:id="rId13"/>
    <p:sldId id="287" r:id="rId14"/>
    <p:sldId id="289" r:id="rId15"/>
    <p:sldId id="290" r:id="rId16"/>
    <p:sldId id="276" r:id="rId17"/>
    <p:sldId id="277" r:id="rId18"/>
    <p:sldId id="291" r:id="rId19"/>
    <p:sldId id="279" r:id="rId20"/>
    <p:sldId id="280" r:id="rId21"/>
    <p:sldId id="292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76"/>
    <p:restoredTop sz="94694"/>
  </p:normalViewPr>
  <p:slideViewPr>
    <p:cSldViewPr snapToGrid="0" snapToObjects="1">
      <p:cViewPr varScale="1">
        <p:scale>
          <a:sx n="99" d="100"/>
          <a:sy n="99" d="100"/>
        </p:scale>
        <p:origin x="184" y="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EDEE4-6245-4B12-8C12-AB98B075370F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CDE5C4D-F22A-4BE5-9431-03AC517B76D3}">
      <dgm:prSet/>
      <dgm:spPr/>
      <dgm:t>
        <a:bodyPr/>
        <a:lstStyle/>
        <a:p>
          <a:r>
            <a:rPr lang="en-US"/>
            <a:t>Play</a:t>
          </a:r>
        </a:p>
      </dgm:t>
    </dgm:pt>
    <dgm:pt modelId="{90D7FEA9-67F7-4209-B7C1-E3EE37888F67}" type="parTrans" cxnId="{6C68A1D1-9ACF-4137-84BE-52314C52DECA}">
      <dgm:prSet/>
      <dgm:spPr/>
      <dgm:t>
        <a:bodyPr/>
        <a:lstStyle/>
        <a:p>
          <a:endParaRPr lang="en-US"/>
        </a:p>
      </dgm:t>
    </dgm:pt>
    <dgm:pt modelId="{CFDD3B4E-E90B-4FEE-BB6D-F2FEDFA73D21}" type="sibTrans" cxnId="{6C68A1D1-9ACF-4137-84BE-52314C52DECA}">
      <dgm:prSet/>
      <dgm:spPr/>
      <dgm:t>
        <a:bodyPr/>
        <a:lstStyle/>
        <a:p>
          <a:endParaRPr lang="en-US"/>
        </a:p>
      </dgm:t>
    </dgm:pt>
    <dgm:pt modelId="{35851031-09D5-4814-86DA-DCC3BA3B12B4}">
      <dgm:prSet custT="1"/>
      <dgm:spPr/>
      <dgm:t>
        <a:bodyPr/>
        <a:lstStyle/>
        <a:p>
          <a:r>
            <a:rPr lang="en-US" sz="2000" dirty="0"/>
            <a:t>Activities requiring higher-order thinking opportunities (designed by the teacher) provide children with an introduction to the concept being taught</a:t>
          </a:r>
        </a:p>
      </dgm:t>
    </dgm:pt>
    <dgm:pt modelId="{4C009E70-CF70-4B9D-8CC7-73007C5005CF}" type="parTrans" cxnId="{F5EEB580-B3E2-4D10-8940-E76E0746928D}">
      <dgm:prSet/>
      <dgm:spPr/>
      <dgm:t>
        <a:bodyPr/>
        <a:lstStyle/>
        <a:p>
          <a:endParaRPr lang="en-US"/>
        </a:p>
      </dgm:t>
    </dgm:pt>
    <dgm:pt modelId="{7994A1C7-DBD7-4A90-A995-9253EA465B91}" type="sibTrans" cxnId="{F5EEB580-B3E2-4D10-8940-E76E0746928D}">
      <dgm:prSet/>
      <dgm:spPr/>
      <dgm:t>
        <a:bodyPr/>
        <a:lstStyle/>
        <a:p>
          <a:endParaRPr lang="en-US"/>
        </a:p>
      </dgm:t>
    </dgm:pt>
    <dgm:pt modelId="{1A67230C-9C17-47D2-A521-544A41E976E6}">
      <dgm:prSet/>
      <dgm:spPr/>
      <dgm:t>
        <a:bodyPr/>
        <a:lstStyle/>
        <a:p>
          <a:r>
            <a:rPr lang="en-US"/>
            <a:t>Debrief</a:t>
          </a:r>
        </a:p>
      </dgm:t>
    </dgm:pt>
    <dgm:pt modelId="{BF6A4C4E-18A8-46FB-9811-9B6DE385645E}" type="parTrans" cxnId="{F60C95EE-C15F-4042-A74E-56DBD116264A}">
      <dgm:prSet/>
      <dgm:spPr/>
      <dgm:t>
        <a:bodyPr/>
        <a:lstStyle/>
        <a:p>
          <a:endParaRPr lang="en-US"/>
        </a:p>
      </dgm:t>
    </dgm:pt>
    <dgm:pt modelId="{77F5CE42-85AA-4D00-8CB8-D447C5D9FE8D}" type="sibTrans" cxnId="{F60C95EE-C15F-4042-A74E-56DBD116264A}">
      <dgm:prSet/>
      <dgm:spPr/>
      <dgm:t>
        <a:bodyPr/>
        <a:lstStyle/>
        <a:p>
          <a:endParaRPr lang="en-US"/>
        </a:p>
      </dgm:t>
    </dgm:pt>
    <dgm:pt modelId="{7FBF4EAA-1F2A-4410-9F2D-5C9DCC4BB779}">
      <dgm:prSet custT="1"/>
      <dgm:spPr/>
      <dgm:t>
        <a:bodyPr/>
        <a:lstStyle/>
        <a:p>
          <a:r>
            <a:rPr lang="en-US" sz="2000" dirty="0"/>
            <a:t>Open-ended questioning gives students the opportunity to reflect on their investigations and explore meanings</a:t>
          </a:r>
        </a:p>
      </dgm:t>
    </dgm:pt>
    <dgm:pt modelId="{8A7D1105-BEB6-4432-9833-068DB70E425A}" type="parTrans" cxnId="{AF216913-3A8E-47BA-B45A-0E8656DFCC64}">
      <dgm:prSet/>
      <dgm:spPr/>
      <dgm:t>
        <a:bodyPr/>
        <a:lstStyle/>
        <a:p>
          <a:endParaRPr lang="en-US"/>
        </a:p>
      </dgm:t>
    </dgm:pt>
    <dgm:pt modelId="{F3AB0150-B817-43D2-8B62-80146EA2BB4F}" type="sibTrans" cxnId="{AF216913-3A8E-47BA-B45A-0E8656DFCC64}">
      <dgm:prSet/>
      <dgm:spPr/>
      <dgm:t>
        <a:bodyPr/>
        <a:lstStyle/>
        <a:p>
          <a:endParaRPr lang="en-US"/>
        </a:p>
      </dgm:t>
    </dgm:pt>
    <dgm:pt modelId="{9800B471-EE5F-46D1-BAC3-01348401B93B}">
      <dgm:prSet/>
      <dgm:spPr/>
      <dgm:t>
        <a:bodyPr/>
        <a:lstStyle/>
        <a:p>
          <a:r>
            <a:rPr lang="en-US"/>
            <a:t>Replay</a:t>
          </a:r>
        </a:p>
      </dgm:t>
    </dgm:pt>
    <dgm:pt modelId="{F5065AFE-54DC-44AA-97BC-6640A666BDE9}" type="parTrans" cxnId="{0C0514C6-3DC5-457F-97BB-6962BB258F5C}">
      <dgm:prSet/>
      <dgm:spPr/>
      <dgm:t>
        <a:bodyPr/>
        <a:lstStyle/>
        <a:p>
          <a:endParaRPr lang="en-US"/>
        </a:p>
      </dgm:t>
    </dgm:pt>
    <dgm:pt modelId="{A7AE39FB-FEBC-4578-BBF0-A0EAB8CACA63}" type="sibTrans" cxnId="{0C0514C6-3DC5-457F-97BB-6962BB258F5C}">
      <dgm:prSet/>
      <dgm:spPr/>
      <dgm:t>
        <a:bodyPr/>
        <a:lstStyle/>
        <a:p>
          <a:endParaRPr lang="en-US"/>
        </a:p>
      </dgm:t>
    </dgm:pt>
    <dgm:pt modelId="{1572142C-7EF0-4347-8AD7-492E8BF804BE}">
      <dgm:prSet custT="1"/>
      <dgm:spPr/>
      <dgm:t>
        <a:bodyPr/>
        <a:lstStyle/>
        <a:p>
          <a:r>
            <a:rPr lang="en-US" sz="2000" dirty="0"/>
            <a:t>Allows continued and expanded exploration and reflection on the concept being taught</a:t>
          </a:r>
        </a:p>
      </dgm:t>
    </dgm:pt>
    <dgm:pt modelId="{BBA0AD57-D5BC-4D1C-8202-DB7D4FE24016}" type="parTrans" cxnId="{B2BCB4E6-2332-45B0-8767-FA56A653AB69}">
      <dgm:prSet/>
      <dgm:spPr/>
      <dgm:t>
        <a:bodyPr/>
        <a:lstStyle/>
        <a:p>
          <a:endParaRPr lang="en-US"/>
        </a:p>
      </dgm:t>
    </dgm:pt>
    <dgm:pt modelId="{FBF65543-7638-434A-81F8-15C048C1E8CE}" type="sibTrans" cxnId="{B2BCB4E6-2332-45B0-8767-FA56A653AB69}">
      <dgm:prSet/>
      <dgm:spPr/>
      <dgm:t>
        <a:bodyPr/>
        <a:lstStyle/>
        <a:p>
          <a:endParaRPr lang="en-US"/>
        </a:p>
      </dgm:t>
    </dgm:pt>
    <dgm:pt modelId="{C085FC53-A2F8-E740-A355-8DE451577779}" type="pres">
      <dgm:prSet presAssocID="{BC5EDEE4-6245-4B12-8C12-AB98B075370F}" presName="Name0" presStyleCnt="0">
        <dgm:presLayoutVars>
          <dgm:dir/>
          <dgm:animLvl val="lvl"/>
          <dgm:resizeHandles val="exact"/>
        </dgm:presLayoutVars>
      </dgm:prSet>
      <dgm:spPr/>
    </dgm:pt>
    <dgm:pt modelId="{38605CD0-ECB6-7544-8009-619FE123A4E0}" type="pres">
      <dgm:prSet presAssocID="{9800B471-EE5F-46D1-BAC3-01348401B93B}" presName="boxAndChildren" presStyleCnt="0"/>
      <dgm:spPr/>
    </dgm:pt>
    <dgm:pt modelId="{0198DC79-3852-A345-B65B-4F27FF305598}" type="pres">
      <dgm:prSet presAssocID="{9800B471-EE5F-46D1-BAC3-01348401B93B}" presName="parentTextBox" presStyleLbl="alignNode1" presStyleIdx="0" presStyleCnt="3"/>
      <dgm:spPr/>
    </dgm:pt>
    <dgm:pt modelId="{78B51D13-09FD-AC47-8834-70F720F476C7}" type="pres">
      <dgm:prSet presAssocID="{9800B471-EE5F-46D1-BAC3-01348401B93B}" presName="descendantBox" presStyleLbl="bgAccFollowNode1" presStyleIdx="0" presStyleCnt="3"/>
      <dgm:spPr/>
    </dgm:pt>
    <dgm:pt modelId="{94349FA7-F122-ED42-91DA-E139E30C6A9C}" type="pres">
      <dgm:prSet presAssocID="{77F5CE42-85AA-4D00-8CB8-D447C5D9FE8D}" presName="sp" presStyleCnt="0"/>
      <dgm:spPr/>
    </dgm:pt>
    <dgm:pt modelId="{8A3E699C-FF01-AC46-A007-F2C755E9310A}" type="pres">
      <dgm:prSet presAssocID="{1A67230C-9C17-47D2-A521-544A41E976E6}" presName="arrowAndChildren" presStyleCnt="0"/>
      <dgm:spPr/>
    </dgm:pt>
    <dgm:pt modelId="{D32F17B8-11F9-0642-9E34-EB1B2977D94C}" type="pres">
      <dgm:prSet presAssocID="{1A67230C-9C17-47D2-A521-544A41E976E6}" presName="parentTextArrow" presStyleLbl="node1" presStyleIdx="0" presStyleCnt="0"/>
      <dgm:spPr/>
    </dgm:pt>
    <dgm:pt modelId="{4A573774-1B0B-DE40-A203-BE6A73343A3D}" type="pres">
      <dgm:prSet presAssocID="{1A67230C-9C17-47D2-A521-544A41E976E6}" presName="arrow" presStyleLbl="alignNode1" presStyleIdx="1" presStyleCnt="3"/>
      <dgm:spPr/>
    </dgm:pt>
    <dgm:pt modelId="{799803AB-8812-3F44-91EC-4C28A0A4F595}" type="pres">
      <dgm:prSet presAssocID="{1A67230C-9C17-47D2-A521-544A41E976E6}" presName="descendantArrow" presStyleLbl="bgAccFollowNode1" presStyleIdx="1" presStyleCnt="3"/>
      <dgm:spPr/>
    </dgm:pt>
    <dgm:pt modelId="{2A1AE348-8839-DB48-8457-43A2F67FA9FA}" type="pres">
      <dgm:prSet presAssocID="{CFDD3B4E-E90B-4FEE-BB6D-F2FEDFA73D21}" presName="sp" presStyleCnt="0"/>
      <dgm:spPr/>
    </dgm:pt>
    <dgm:pt modelId="{DE73D5E1-EE3C-6142-B736-8D5F5151F484}" type="pres">
      <dgm:prSet presAssocID="{BCDE5C4D-F22A-4BE5-9431-03AC517B76D3}" presName="arrowAndChildren" presStyleCnt="0"/>
      <dgm:spPr/>
    </dgm:pt>
    <dgm:pt modelId="{BFF39E06-71C6-9144-8A19-ECAB7A93995D}" type="pres">
      <dgm:prSet presAssocID="{BCDE5C4D-F22A-4BE5-9431-03AC517B76D3}" presName="parentTextArrow" presStyleLbl="node1" presStyleIdx="0" presStyleCnt="0"/>
      <dgm:spPr/>
    </dgm:pt>
    <dgm:pt modelId="{EE3D2754-B9C1-B449-9C44-A83B66CA84AC}" type="pres">
      <dgm:prSet presAssocID="{BCDE5C4D-F22A-4BE5-9431-03AC517B76D3}" presName="arrow" presStyleLbl="alignNode1" presStyleIdx="2" presStyleCnt="3"/>
      <dgm:spPr/>
    </dgm:pt>
    <dgm:pt modelId="{E25A2A73-47B3-CE41-838E-675E6BC01463}" type="pres">
      <dgm:prSet presAssocID="{BCDE5C4D-F22A-4BE5-9431-03AC517B76D3}" presName="descendantArrow" presStyleLbl="bgAccFollowNode1" presStyleIdx="2" presStyleCnt="3"/>
      <dgm:spPr/>
    </dgm:pt>
  </dgm:ptLst>
  <dgm:cxnLst>
    <dgm:cxn modelId="{CCDD2605-4700-BB44-92EC-4C2590BD6979}" type="presOf" srcId="{1572142C-7EF0-4347-8AD7-492E8BF804BE}" destId="{78B51D13-09FD-AC47-8834-70F720F476C7}" srcOrd="0" destOrd="0" presId="urn:microsoft.com/office/officeart/2016/7/layout/VerticalDownArrowProcess"/>
    <dgm:cxn modelId="{8F932D07-2C29-464A-A933-C16F0A8CAE6F}" type="presOf" srcId="{1A67230C-9C17-47D2-A521-544A41E976E6}" destId="{4A573774-1B0B-DE40-A203-BE6A73343A3D}" srcOrd="1" destOrd="0" presId="urn:microsoft.com/office/officeart/2016/7/layout/VerticalDownArrowProcess"/>
    <dgm:cxn modelId="{AF216913-3A8E-47BA-B45A-0E8656DFCC64}" srcId="{1A67230C-9C17-47D2-A521-544A41E976E6}" destId="{7FBF4EAA-1F2A-4410-9F2D-5C9DCC4BB779}" srcOrd="0" destOrd="0" parTransId="{8A7D1105-BEB6-4432-9833-068DB70E425A}" sibTransId="{F3AB0150-B817-43D2-8B62-80146EA2BB4F}"/>
    <dgm:cxn modelId="{B9BAA626-8885-074D-99F1-0D23085EA930}" type="presOf" srcId="{7FBF4EAA-1F2A-4410-9F2D-5C9DCC4BB779}" destId="{799803AB-8812-3F44-91EC-4C28A0A4F595}" srcOrd="0" destOrd="0" presId="urn:microsoft.com/office/officeart/2016/7/layout/VerticalDownArrowProcess"/>
    <dgm:cxn modelId="{F5EEB580-B3E2-4D10-8940-E76E0746928D}" srcId="{BCDE5C4D-F22A-4BE5-9431-03AC517B76D3}" destId="{35851031-09D5-4814-86DA-DCC3BA3B12B4}" srcOrd="0" destOrd="0" parTransId="{4C009E70-CF70-4B9D-8CC7-73007C5005CF}" sibTransId="{7994A1C7-DBD7-4A90-A995-9253EA465B91}"/>
    <dgm:cxn modelId="{EB7E719C-5ABC-7145-AAA9-D7F469E4369B}" type="presOf" srcId="{BCDE5C4D-F22A-4BE5-9431-03AC517B76D3}" destId="{EE3D2754-B9C1-B449-9C44-A83B66CA84AC}" srcOrd="1" destOrd="0" presId="urn:microsoft.com/office/officeart/2016/7/layout/VerticalDownArrowProcess"/>
    <dgm:cxn modelId="{FA774DA3-C4CA-4E48-B22A-635B88E5878A}" type="presOf" srcId="{35851031-09D5-4814-86DA-DCC3BA3B12B4}" destId="{E25A2A73-47B3-CE41-838E-675E6BC01463}" srcOrd="0" destOrd="0" presId="urn:microsoft.com/office/officeart/2016/7/layout/VerticalDownArrowProcess"/>
    <dgm:cxn modelId="{656F84A5-9008-B944-B97F-30EB0355B2BE}" type="presOf" srcId="{1A67230C-9C17-47D2-A521-544A41E976E6}" destId="{D32F17B8-11F9-0642-9E34-EB1B2977D94C}" srcOrd="0" destOrd="0" presId="urn:microsoft.com/office/officeart/2016/7/layout/VerticalDownArrowProcess"/>
    <dgm:cxn modelId="{0C0514C6-3DC5-457F-97BB-6962BB258F5C}" srcId="{BC5EDEE4-6245-4B12-8C12-AB98B075370F}" destId="{9800B471-EE5F-46D1-BAC3-01348401B93B}" srcOrd="2" destOrd="0" parTransId="{F5065AFE-54DC-44AA-97BC-6640A666BDE9}" sibTransId="{A7AE39FB-FEBC-4578-BBF0-A0EAB8CACA63}"/>
    <dgm:cxn modelId="{5820DCC9-437B-C549-A7E8-C7BFDEEAF2BD}" type="presOf" srcId="{9800B471-EE5F-46D1-BAC3-01348401B93B}" destId="{0198DC79-3852-A345-B65B-4F27FF305598}" srcOrd="0" destOrd="0" presId="urn:microsoft.com/office/officeart/2016/7/layout/VerticalDownArrowProcess"/>
    <dgm:cxn modelId="{892DE9D0-7606-FB48-9919-5D45FE30A2E4}" type="presOf" srcId="{BC5EDEE4-6245-4B12-8C12-AB98B075370F}" destId="{C085FC53-A2F8-E740-A355-8DE451577779}" srcOrd="0" destOrd="0" presId="urn:microsoft.com/office/officeart/2016/7/layout/VerticalDownArrowProcess"/>
    <dgm:cxn modelId="{6C68A1D1-9ACF-4137-84BE-52314C52DECA}" srcId="{BC5EDEE4-6245-4B12-8C12-AB98B075370F}" destId="{BCDE5C4D-F22A-4BE5-9431-03AC517B76D3}" srcOrd="0" destOrd="0" parTransId="{90D7FEA9-67F7-4209-B7C1-E3EE37888F67}" sibTransId="{CFDD3B4E-E90B-4FEE-BB6D-F2FEDFA73D21}"/>
    <dgm:cxn modelId="{B2BCB4E6-2332-45B0-8767-FA56A653AB69}" srcId="{9800B471-EE5F-46D1-BAC3-01348401B93B}" destId="{1572142C-7EF0-4347-8AD7-492E8BF804BE}" srcOrd="0" destOrd="0" parTransId="{BBA0AD57-D5BC-4D1C-8202-DB7D4FE24016}" sibTransId="{FBF65543-7638-434A-81F8-15C048C1E8CE}"/>
    <dgm:cxn modelId="{C6300FEE-EAB3-EF48-8568-4BD8535092CE}" type="presOf" srcId="{BCDE5C4D-F22A-4BE5-9431-03AC517B76D3}" destId="{BFF39E06-71C6-9144-8A19-ECAB7A93995D}" srcOrd="0" destOrd="0" presId="urn:microsoft.com/office/officeart/2016/7/layout/VerticalDownArrowProcess"/>
    <dgm:cxn modelId="{F60C95EE-C15F-4042-A74E-56DBD116264A}" srcId="{BC5EDEE4-6245-4B12-8C12-AB98B075370F}" destId="{1A67230C-9C17-47D2-A521-544A41E976E6}" srcOrd="1" destOrd="0" parTransId="{BF6A4C4E-18A8-46FB-9811-9B6DE385645E}" sibTransId="{77F5CE42-85AA-4D00-8CB8-D447C5D9FE8D}"/>
    <dgm:cxn modelId="{6F602471-3443-5A46-8695-5F78659E8619}" type="presParOf" srcId="{C085FC53-A2F8-E740-A355-8DE451577779}" destId="{38605CD0-ECB6-7544-8009-619FE123A4E0}" srcOrd="0" destOrd="0" presId="urn:microsoft.com/office/officeart/2016/7/layout/VerticalDownArrowProcess"/>
    <dgm:cxn modelId="{94F2F0D2-45E9-9C43-A198-271066A6CBB3}" type="presParOf" srcId="{38605CD0-ECB6-7544-8009-619FE123A4E0}" destId="{0198DC79-3852-A345-B65B-4F27FF305598}" srcOrd="0" destOrd="0" presId="urn:microsoft.com/office/officeart/2016/7/layout/VerticalDownArrowProcess"/>
    <dgm:cxn modelId="{7B56B760-AAB5-1345-982B-FE06736E5672}" type="presParOf" srcId="{38605CD0-ECB6-7544-8009-619FE123A4E0}" destId="{78B51D13-09FD-AC47-8834-70F720F476C7}" srcOrd="1" destOrd="0" presId="urn:microsoft.com/office/officeart/2016/7/layout/VerticalDownArrowProcess"/>
    <dgm:cxn modelId="{A7B7D1F1-95A1-E84C-A4C4-2EEF72EF1073}" type="presParOf" srcId="{C085FC53-A2F8-E740-A355-8DE451577779}" destId="{94349FA7-F122-ED42-91DA-E139E30C6A9C}" srcOrd="1" destOrd="0" presId="urn:microsoft.com/office/officeart/2016/7/layout/VerticalDownArrowProcess"/>
    <dgm:cxn modelId="{9B82E095-D198-884E-8CDC-52503CBC5DA1}" type="presParOf" srcId="{C085FC53-A2F8-E740-A355-8DE451577779}" destId="{8A3E699C-FF01-AC46-A007-F2C755E9310A}" srcOrd="2" destOrd="0" presId="urn:microsoft.com/office/officeart/2016/7/layout/VerticalDownArrowProcess"/>
    <dgm:cxn modelId="{71DDED31-1373-B946-B12F-2C35B4BAC098}" type="presParOf" srcId="{8A3E699C-FF01-AC46-A007-F2C755E9310A}" destId="{D32F17B8-11F9-0642-9E34-EB1B2977D94C}" srcOrd="0" destOrd="0" presId="urn:microsoft.com/office/officeart/2016/7/layout/VerticalDownArrowProcess"/>
    <dgm:cxn modelId="{1D6ED991-5403-0049-B5C8-55C4C9E61484}" type="presParOf" srcId="{8A3E699C-FF01-AC46-A007-F2C755E9310A}" destId="{4A573774-1B0B-DE40-A203-BE6A73343A3D}" srcOrd="1" destOrd="0" presId="urn:microsoft.com/office/officeart/2016/7/layout/VerticalDownArrowProcess"/>
    <dgm:cxn modelId="{A0FB5C23-C7FA-EB4C-B42D-A7C684CE8BB4}" type="presParOf" srcId="{8A3E699C-FF01-AC46-A007-F2C755E9310A}" destId="{799803AB-8812-3F44-91EC-4C28A0A4F595}" srcOrd="2" destOrd="0" presId="urn:microsoft.com/office/officeart/2016/7/layout/VerticalDownArrowProcess"/>
    <dgm:cxn modelId="{2C7A570E-D373-944B-B476-A2946CC5E719}" type="presParOf" srcId="{C085FC53-A2F8-E740-A355-8DE451577779}" destId="{2A1AE348-8839-DB48-8457-43A2F67FA9FA}" srcOrd="3" destOrd="0" presId="urn:microsoft.com/office/officeart/2016/7/layout/VerticalDownArrowProcess"/>
    <dgm:cxn modelId="{3A644394-2D59-4D47-A256-E4C34013AB3E}" type="presParOf" srcId="{C085FC53-A2F8-E740-A355-8DE451577779}" destId="{DE73D5E1-EE3C-6142-B736-8D5F5151F484}" srcOrd="4" destOrd="0" presId="urn:microsoft.com/office/officeart/2016/7/layout/VerticalDownArrowProcess"/>
    <dgm:cxn modelId="{3EB4F7EF-949A-6746-B82B-FD9EEE09700F}" type="presParOf" srcId="{DE73D5E1-EE3C-6142-B736-8D5F5151F484}" destId="{BFF39E06-71C6-9144-8A19-ECAB7A93995D}" srcOrd="0" destOrd="0" presId="urn:microsoft.com/office/officeart/2016/7/layout/VerticalDownArrowProcess"/>
    <dgm:cxn modelId="{AEEC41FE-AFAC-BF45-90A5-80D021A4C9F0}" type="presParOf" srcId="{DE73D5E1-EE3C-6142-B736-8D5F5151F484}" destId="{EE3D2754-B9C1-B449-9C44-A83B66CA84AC}" srcOrd="1" destOrd="0" presId="urn:microsoft.com/office/officeart/2016/7/layout/VerticalDownArrowProcess"/>
    <dgm:cxn modelId="{AE83416D-D043-D344-B8C1-0D09F5F5F025}" type="presParOf" srcId="{DE73D5E1-EE3C-6142-B736-8D5F5151F484}" destId="{E25A2A73-47B3-CE41-838E-675E6BC01463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8DC79-3852-A345-B65B-4F27FF305598}">
      <dsp:nvSpPr>
        <dsp:cNvPr id="0" name=""/>
        <dsp:cNvSpPr/>
      </dsp:nvSpPr>
      <dsp:spPr>
        <a:xfrm>
          <a:off x="0" y="3001408"/>
          <a:ext cx="1996890" cy="9851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019" tIns="241808" rIns="142019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Replay</a:t>
          </a:r>
        </a:p>
      </dsp:txBody>
      <dsp:txXfrm>
        <a:off x="0" y="3001408"/>
        <a:ext cx="1996890" cy="985129"/>
      </dsp:txXfrm>
    </dsp:sp>
    <dsp:sp modelId="{78B51D13-09FD-AC47-8834-70F720F476C7}">
      <dsp:nvSpPr>
        <dsp:cNvPr id="0" name=""/>
        <dsp:cNvSpPr/>
      </dsp:nvSpPr>
      <dsp:spPr>
        <a:xfrm>
          <a:off x="1996889" y="3001408"/>
          <a:ext cx="5990670" cy="98512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19" tIns="254000" rIns="121519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Allows continued and expanded exploration and reflection on the concept being taught</a:t>
          </a:r>
        </a:p>
      </dsp:txBody>
      <dsp:txXfrm>
        <a:off x="1996889" y="3001408"/>
        <a:ext cx="5990670" cy="985129"/>
      </dsp:txXfrm>
    </dsp:sp>
    <dsp:sp modelId="{4A573774-1B0B-DE40-A203-BE6A73343A3D}">
      <dsp:nvSpPr>
        <dsp:cNvPr id="0" name=""/>
        <dsp:cNvSpPr/>
      </dsp:nvSpPr>
      <dsp:spPr>
        <a:xfrm rot="10800000">
          <a:off x="0" y="1501056"/>
          <a:ext cx="1996890" cy="151512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019" tIns="241808" rIns="142019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Debrief</a:t>
          </a:r>
        </a:p>
      </dsp:txBody>
      <dsp:txXfrm rot="-10800000">
        <a:off x="0" y="1501056"/>
        <a:ext cx="1996890" cy="984833"/>
      </dsp:txXfrm>
    </dsp:sp>
    <dsp:sp modelId="{799803AB-8812-3F44-91EC-4C28A0A4F595}">
      <dsp:nvSpPr>
        <dsp:cNvPr id="0" name=""/>
        <dsp:cNvSpPr/>
      </dsp:nvSpPr>
      <dsp:spPr>
        <a:xfrm>
          <a:off x="1996889" y="1501056"/>
          <a:ext cx="5990670" cy="984833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19" tIns="254000" rIns="121519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Open-ended questioning gives students the opportunity to reflect on their investigations and explore meanings</a:t>
          </a:r>
        </a:p>
      </dsp:txBody>
      <dsp:txXfrm>
        <a:off x="1996889" y="1501056"/>
        <a:ext cx="5990670" cy="984833"/>
      </dsp:txXfrm>
    </dsp:sp>
    <dsp:sp modelId="{EE3D2754-B9C1-B449-9C44-A83B66CA84AC}">
      <dsp:nvSpPr>
        <dsp:cNvPr id="0" name=""/>
        <dsp:cNvSpPr/>
      </dsp:nvSpPr>
      <dsp:spPr>
        <a:xfrm rot="10800000">
          <a:off x="0" y="704"/>
          <a:ext cx="1996890" cy="151512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019" tIns="241808" rIns="142019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Play</a:t>
          </a:r>
        </a:p>
      </dsp:txBody>
      <dsp:txXfrm rot="-10800000">
        <a:off x="0" y="704"/>
        <a:ext cx="1996890" cy="984833"/>
      </dsp:txXfrm>
    </dsp:sp>
    <dsp:sp modelId="{E25A2A73-47B3-CE41-838E-675E6BC01463}">
      <dsp:nvSpPr>
        <dsp:cNvPr id="0" name=""/>
        <dsp:cNvSpPr/>
      </dsp:nvSpPr>
      <dsp:spPr>
        <a:xfrm>
          <a:off x="1996889" y="704"/>
          <a:ext cx="5990670" cy="984833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19" tIns="254000" rIns="121519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Activities requiring higher-order thinking opportunities (designed by the teacher) provide children with an introduction to the concept being taught</a:t>
          </a:r>
        </a:p>
      </dsp:txBody>
      <dsp:txXfrm>
        <a:off x="1996889" y="704"/>
        <a:ext cx="5990670" cy="984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5B9AB-9865-2845-A44F-F42F042EDE0B}" type="datetimeFigureOut">
              <a:rPr lang="en-US" smtClean="0"/>
              <a:t>9/16/20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E9A8A-B966-4A47-9C65-439036E0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80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E9A8A-B966-4A47-9C65-439036E0B4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32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8D7-EF1F-CF40-9176-E360C1B13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E6CF6-AA08-FF41-A644-2BCBA61E0B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11181-182B-5D44-B3D0-3742B7D74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54A8-5152-0549-9F7E-26B4E81B8E5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05791-F4B4-5543-8BBB-1A4FE0C9F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D8E6A-26CE-5742-8C6E-F6B76294F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F478-6573-F242-AA72-AB3FF3934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3B75-C5DD-2A4E-96D3-88B2B645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D8339-0D78-7D4D-8AB8-5DE818448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FDEF6-D260-4749-AB82-FD598A3C1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1C948-D29B-FB4D-9E7D-BD5B6D684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F0A0E-C29D-2947-96AA-25D89D5D5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DD9E-23D7-804F-8828-E22BC1EAB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CEF90-65EE-414A-A81C-2AC5EF777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E2B06-4BC6-994B-AB3C-D1DAD9914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54A8-5152-0549-9F7E-26B4E81B8E5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9B9FE-6237-0A4B-995E-69CA1AAD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279CF-A7AE-444B-9297-132A2D8C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F478-6573-F242-AA72-AB3FF3934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50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4A1FD-C2BF-6044-9E2A-D6C30F63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AFF0D-F49E-864B-8968-FA429E5D7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46996-39D1-984B-A090-092A22062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41745-6124-9144-B6F7-C2082368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1794E-87E2-9A40-A5D0-7147A476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6AE13-23C0-1D40-B443-47E495C6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6B36-6A67-D247-A9E8-B6C6A5C36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E673B-9A1A-D14F-98CE-A6FC1C19F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999AD-5FD2-6D4F-99AF-6935B9C83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F1BEE8-7518-174D-8489-4166457F6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9E5B0-EDB9-3241-A807-6E9E0F97A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0D961E-F07A-9847-8B7B-D75BF9031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B9C550-1A99-4247-8F65-BB614725C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9E8B5A-1AE6-AB41-AF80-E205272B3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2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4462E-9FE6-EC41-B6D9-3F49E4E1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383D8-C20B-FD4A-B372-9C4FAB525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FEAB1-7154-9049-A05A-8984AE8F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12F5-02CF-8742-BA7A-F2F9E902E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0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05D065-BAE3-994A-BD21-A71EC169A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C7093-C214-3B4D-8386-77C72583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AFD77-CF18-7448-97D8-BDD59E9C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9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192BD-0488-6648-8D1C-C1BBD5CD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6FDE8-DCD4-CB41-8DD5-749E6ADF6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C39B9-B901-534A-9117-56F228CE3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E52E7-72BE-6148-9811-4541503CB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1985A-7938-DA4D-9A63-2EFC088A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9DC66-9C11-894C-9F63-38B38F65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D0775-082D-FA4F-9C60-80FC04D37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77D1B5-0C6E-D14F-BB51-F4735CE47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D979E-2146-DC4F-B034-FC0E7F8D6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49BA3-2C45-8F4B-9512-CBC0C0975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F3FC5-FBE4-7E45-9AA0-B42B92C1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68D88-A3AA-BE49-9761-B91E68E85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43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6B00-121C-8147-ACC6-E3FCAF8E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3B72D-1204-5C4D-9B6F-9DE4D57C3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3B735-654B-E14D-BA1D-71EB9CA44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11AA1-5C3C-5340-B148-A7C77CBBE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56D1F-3E4A-1141-ACD6-837C50DB4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7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8BFEA6-44CC-9A4E-B57E-EB0FCD080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53210-D639-FB4D-AA20-1B283AE22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CDF20-A58E-3241-B885-A04751808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05150-038A-1E43-B4BD-B61196FF4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89652-3C67-F34F-B296-AE873490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1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BB823B-7C39-2B4B-9ED2-2983B1ADB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A1779-B025-A446-BA6C-3A09385FB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555B2-AF9F-354F-93AD-4D3E8E00A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9/15/20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F848A-C937-B746-9E09-DE72C4A52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1EFEA-2D49-9E49-A3FA-5ABDF514C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679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people/children-kids/two-caucasian-and-two-african-american-children-playing-together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photos/lynlomasi/778213143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tchenandresidentialdesign.com/2011/04/further-proof-that-us-suburbia-is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liz0108.blogspot.com/2010/02/importance-of-play-in-child-development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6365" y="3812954"/>
            <a:ext cx="4848966" cy="1516014"/>
          </a:xfrm>
        </p:spPr>
        <p:txBody>
          <a:bodyPr>
            <a:normAutofit/>
          </a:bodyPr>
          <a:lstStyle/>
          <a:p>
            <a:pPr algn="l"/>
            <a:r>
              <a:rPr lang="en-US" sz="4200">
                <a:solidFill>
                  <a:srgbClr val="FFFFFF"/>
                </a:solidFill>
              </a:rPr>
              <a:t>The Power of </a:t>
            </a:r>
            <a:br>
              <a:rPr lang="en-US" sz="4200">
                <a:solidFill>
                  <a:srgbClr val="FFFFFF"/>
                </a:solidFill>
              </a:rPr>
            </a:br>
            <a:r>
              <a:rPr lang="en-US" sz="4200">
                <a:solidFill>
                  <a:srgbClr val="FFFFFF"/>
                </a:solidFill>
              </a:rPr>
              <a:t>Play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6365" y="5550568"/>
            <a:ext cx="4848965" cy="602551"/>
          </a:xfrm>
        </p:spPr>
        <p:txBody>
          <a:bodyPr>
            <a:normAutofit/>
          </a:bodyPr>
          <a:lstStyle/>
          <a:p>
            <a:pPr algn="l"/>
            <a:r>
              <a:rPr lang="en-US" sz="1400">
                <a:solidFill>
                  <a:srgbClr val="F0A835"/>
                </a:solidFill>
              </a:rPr>
              <a:t>ECE 211</a:t>
            </a:r>
          </a:p>
          <a:p>
            <a:pPr algn="l"/>
            <a:r>
              <a:rPr lang="en-US" sz="1400">
                <a:solidFill>
                  <a:srgbClr val="F0A835"/>
                </a:solidFill>
              </a:rPr>
              <a:t>Professor Reich-Shapiro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C94CBDB-A76C-499E-95AB-C0A049E31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A picture containing child, small, little, toy&#10;&#10;Description automatically generated">
            <a:extLst>
              <a:ext uri="{FF2B5EF4-FFF2-40B4-BE49-F238E27FC236}">
                <a16:creationId xmlns:a16="http://schemas.microsoft.com/office/drawing/2014/main" id="{ECE27B2E-D047-B34D-89E3-ED42BE9FD4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" r="-2" b="32692"/>
          <a:stretch/>
        </p:blipFill>
        <p:spPr>
          <a:xfrm rot="5400000">
            <a:off x="-1308871" y="1868830"/>
            <a:ext cx="6214534" cy="3120339"/>
          </a:xfrm>
          <a:prstGeom prst="rect">
            <a:avLst/>
          </a:prstGeom>
        </p:spPr>
      </p:pic>
      <p:pic>
        <p:nvPicPr>
          <p:cNvPr id="11" name="Picture 10" descr="A picture containing indoor, small, table, sitting&#10;&#10;Description automatically generated">
            <a:extLst>
              <a:ext uri="{FF2B5EF4-FFF2-40B4-BE49-F238E27FC236}">
                <a16:creationId xmlns:a16="http://schemas.microsoft.com/office/drawing/2014/main" id="{01947560-E888-284B-84EA-5C48F0ED45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9" r="33040" b="2"/>
          <a:stretch/>
        </p:blipFill>
        <p:spPr>
          <a:xfrm rot="5400000">
            <a:off x="4693034" y="-902949"/>
            <a:ext cx="3008188" cy="54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49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44FC1D-12F4-BE45-931A-2DF5ED54C156}"/>
              </a:ext>
            </a:extLst>
          </p:cNvPr>
          <p:cNvSpPr txBox="1"/>
          <p:nvPr/>
        </p:nvSpPr>
        <p:spPr>
          <a:xfrm>
            <a:off x="5460369" y="6361284"/>
            <a:ext cx="3546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SchoolHouse Printed A"/>
              </a:rPr>
              <a:t>(Rubin, Fein and Vandenberg, 1983)</a:t>
            </a:r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E973008-7F6A-3B4F-A7D9-EC385D3005A4}"/>
              </a:ext>
            </a:extLst>
          </p:cNvPr>
          <p:cNvSpPr txBox="1">
            <a:spLocks/>
          </p:cNvSpPr>
          <p:nvPr/>
        </p:nvSpPr>
        <p:spPr>
          <a:xfrm>
            <a:off x="249651" y="3301723"/>
            <a:ext cx="7722372" cy="342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200" dirty="0">
                <a:latin typeface="+mn-lt"/>
              </a:rPr>
              <a:t>Play is voluntary and intrinsically motivated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n-lt"/>
              </a:rPr>
              <a:t>Play is symbolic, meaningful and transformational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n-lt"/>
              </a:rPr>
              <a:t>Play actively engages the players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n-lt"/>
              </a:rPr>
              <a:t>Play is process oriented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n-lt"/>
              </a:rPr>
              <a:t>Play is governed by rules, but not rule-bound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n-lt"/>
              </a:rPr>
              <a:t>Play is controlled by the players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60AE3B-8A28-E645-9140-4DC881AC89C2}"/>
              </a:ext>
            </a:extLst>
          </p:cNvPr>
          <p:cNvSpPr txBox="1"/>
          <p:nvPr/>
        </p:nvSpPr>
        <p:spPr>
          <a:xfrm>
            <a:off x="196662" y="2925766"/>
            <a:ext cx="700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the characteristics of play?</a:t>
            </a:r>
          </a:p>
        </p:txBody>
      </p:sp>
      <p:pic>
        <p:nvPicPr>
          <p:cNvPr id="34" name="Picture 33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C66F0E0-1957-454B-848B-8C68AFDBE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6634" y="21834"/>
            <a:ext cx="4375338" cy="2917881"/>
          </a:xfrm>
          <a:prstGeom prst="rect">
            <a:avLst/>
          </a:prstGeom>
        </p:spPr>
      </p:pic>
      <p:pic>
        <p:nvPicPr>
          <p:cNvPr id="44" name="Picture 43" descr="A person sitting on a slide&#10;&#10;Description automatically generated">
            <a:extLst>
              <a:ext uri="{FF2B5EF4-FFF2-40B4-BE49-F238E27FC236}">
                <a16:creationId xmlns:a16="http://schemas.microsoft.com/office/drawing/2014/main" id="{3A7B00D0-A07D-AD43-96F6-7E8114C94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634" y="10917"/>
            <a:ext cx="4298732" cy="293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0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erson, indoor, young, boy&#10;&#10;Description automatically generated">
            <a:extLst>
              <a:ext uri="{FF2B5EF4-FFF2-40B4-BE49-F238E27FC236}">
                <a16:creationId xmlns:a16="http://schemas.microsoft.com/office/drawing/2014/main" id="{87E6BD4A-AC08-7640-A529-6E0E5BC8E1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8" r="20272" b="909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32" name="Rectangle 2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320" y="1161288"/>
            <a:ext cx="3945950" cy="1124712"/>
          </a:xfrm>
        </p:spPr>
        <p:txBody>
          <a:bodyPr anchor="b">
            <a:normAutofit fontScale="90000"/>
          </a:bodyPr>
          <a:lstStyle/>
          <a:p>
            <a:r>
              <a:rPr lang="en-US" sz="3600" dirty="0"/>
              <a:t>Play is voluntary and intrinsically motivated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78320" y="2928366"/>
            <a:ext cx="4113376" cy="2996946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Play is spontaneous.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/>
              <a:t>It </a:t>
            </a:r>
            <a:r>
              <a:rPr lang="en-US" sz="2200" dirty="0">
                <a:effectLst/>
              </a:rPr>
              <a:t>does not focus on external demands or expectations.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It </a:t>
            </a:r>
            <a:r>
              <a:rPr lang="en-US" sz="2200" dirty="0"/>
              <a:t>i</a:t>
            </a:r>
            <a:r>
              <a:rPr lang="en-US" sz="2200" dirty="0">
                <a:effectLst/>
              </a:rPr>
              <a:t>nvolves free choice and self-expression.</a:t>
            </a:r>
          </a:p>
          <a:p>
            <a:pPr marL="0" indent="0"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758992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irl in a pink dress&#10;&#10;Description automatically generated">
            <a:extLst>
              <a:ext uri="{FF2B5EF4-FFF2-40B4-BE49-F238E27FC236}">
                <a16:creationId xmlns:a16="http://schemas.microsoft.com/office/drawing/2014/main" id="{BB07A830-BC70-C047-B8DC-9868DE3601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0" b="47018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Picture 6" descr="A person holding a stuffed animal&#10;&#10;Description automatically generated">
            <a:extLst>
              <a:ext uri="{FF2B5EF4-FFF2-40B4-BE49-F238E27FC236}">
                <a16:creationId xmlns:a16="http://schemas.microsoft.com/office/drawing/2014/main" id="{EE19BC72-4848-7A46-8321-8A174EB337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-2" b="18151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53" y="634514"/>
            <a:ext cx="3759440" cy="1243584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Play is symbolic, meaningful and transformational</a:t>
            </a:r>
            <a:br>
              <a:rPr lang="en-US" sz="2300" b="1" dirty="0"/>
            </a:br>
            <a:endParaRPr lang="en-US" sz="23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2512611"/>
            <a:ext cx="3624602" cy="366435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Creativity and imagination are central to play.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/>
              <a:t>It </a:t>
            </a:r>
            <a:r>
              <a:rPr lang="en-US" sz="2200" dirty="0">
                <a:effectLst/>
              </a:rPr>
              <a:t> </a:t>
            </a:r>
            <a:r>
              <a:rPr lang="en-US" sz="2200" dirty="0"/>
              <a:t>a</a:t>
            </a:r>
            <a:r>
              <a:rPr lang="en-US" sz="2200" dirty="0">
                <a:effectLst/>
              </a:rPr>
              <a:t>llows builds on and connects to children’s prior experience of the world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/>
              <a:t>Play o</a:t>
            </a:r>
            <a:r>
              <a:rPr lang="en-US" sz="2200" dirty="0">
                <a:effectLst/>
              </a:rPr>
              <a:t>pens children up to a “what if” attitude as they take on other roles, generate ideas and try them out</a:t>
            </a:r>
          </a:p>
        </p:txBody>
      </p:sp>
    </p:spTree>
    <p:extLst>
      <p:ext uri="{BB962C8B-B14F-4D97-AF65-F5344CB8AC3E}">
        <p14:creationId xmlns:p14="http://schemas.microsoft.com/office/powerpoint/2010/main" val="326062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338" y="3042635"/>
            <a:ext cx="3148810" cy="2776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cap="none" dirty="0">
                <a:ln w="3175" cmpd="sng">
                  <a:noFill/>
                </a:ln>
                <a:effectLst/>
              </a:rPr>
              <a:t>Play actively engages the players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DE96A2-5DD4-0B44-8DA9-4C98E73077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3" b="40710"/>
          <a:stretch/>
        </p:blipFill>
        <p:spPr>
          <a:xfrm>
            <a:off x="865233" y="-1"/>
            <a:ext cx="7413534" cy="3042636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721669-FCDD-614C-BB36-8B298AE06CB8}"/>
              </a:ext>
            </a:extLst>
          </p:cNvPr>
          <p:cNvSpPr txBox="1"/>
          <p:nvPr/>
        </p:nvSpPr>
        <p:spPr>
          <a:xfrm>
            <a:off x="3953814" y="3181082"/>
            <a:ext cx="4828232" cy="34772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200" dirty="0"/>
              <a:t>Play is active—it is about “doing”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200" dirty="0"/>
              <a:t>Play involves the whole child:</a:t>
            </a:r>
          </a:p>
          <a:p>
            <a:pPr lvl="1" indent="-2286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Thinking</a:t>
            </a:r>
          </a:p>
          <a:p>
            <a:pPr lvl="1" indent="-2286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Communicating</a:t>
            </a:r>
          </a:p>
          <a:p>
            <a:pPr lvl="1" indent="-2286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Expressing self and engaged with others</a:t>
            </a:r>
          </a:p>
          <a:p>
            <a:pPr lvl="1" indent="-2286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Physically active</a:t>
            </a:r>
          </a:p>
        </p:txBody>
      </p:sp>
    </p:spTree>
    <p:extLst>
      <p:ext uri="{BB962C8B-B14F-4D97-AF65-F5344CB8AC3E}">
        <p14:creationId xmlns:p14="http://schemas.microsoft.com/office/powerpoint/2010/main" val="224900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sitting at a table with a birthday cake&#10;&#10;Description automatically generated">
            <a:extLst>
              <a:ext uri="{FF2B5EF4-FFF2-40B4-BE49-F238E27FC236}">
                <a16:creationId xmlns:a16="http://schemas.microsoft.com/office/drawing/2014/main" id="{C5B95C74-EB70-3044-AF3C-1B8F48C5FC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25" b="1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6" name="Picture 5" descr="A person sitting on a table&#10;&#10;Description automatically generated">
            <a:extLst>
              <a:ext uri="{FF2B5EF4-FFF2-40B4-BE49-F238E27FC236}">
                <a16:creationId xmlns:a16="http://schemas.microsoft.com/office/drawing/2014/main" id="{E68C1CC2-DBAB-3F46-B093-BCE1F92460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" r="6926" b="1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solidFill>
            <a:schemeClr val="bg1"/>
          </a:solidFill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42" y="681038"/>
            <a:ext cx="3624601" cy="1422082"/>
          </a:xfrm>
        </p:spPr>
        <p:txBody>
          <a:bodyPr>
            <a:normAutofit/>
          </a:bodyPr>
          <a:lstStyle/>
          <a:p>
            <a:r>
              <a:rPr lang="en-US" sz="3600" dirty="0"/>
              <a:t>Play is process oriented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2858337"/>
            <a:ext cx="3624602" cy="3318625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Play is important in and of itself, regardless of outcome (product)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It is about doing and being in the moment, not where the play ends up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416884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8" y="3752849"/>
            <a:ext cx="3180932" cy="2452687"/>
          </a:xfrm>
        </p:spPr>
        <p:txBody>
          <a:bodyPr anchor="ctr">
            <a:noAutofit/>
          </a:bodyPr>
          <a:lstStyle/>
          <a:p>
            <a:r>
              <a:rPr lang="en-US" sz="3600" dirty="0"/>
              <a:t>Play is governed by rules, but not rule-bound</a:t>
            </a:r>
          </a:p>
        </p:txBody>
      </p:sp>
      <p:pic>
        <p:nvPicPr>
          <p:cNvPr id="6" name="Picture 5" descr="A group of people standing on top of a grass covered field&#10;&#10;Description automatically generated">
            <a:extLst>
              <a:ext uri="{FF2B5EF4-FFF2-40B4-BE49-F238E27FC236}">
                <a16:creationId xmlns:a16="http://schemas.microsoft.com/office/drawing/2014/main" id="{DD4FFB11-CF91-4146-BAD0-FFE1DBDA48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3023" b="24447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056" y="3752850"/>
            <a:ext cx="5061398" cy="3008558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 dirty="0">
                <a:effectLst/>
              </a:rPr>
              <a:t>Play has internally-imposed rules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effectLst/>
              </a:rPr>
              <a:t>Explicit: conscious, aware, often verbalized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effectLst/>
              </a:rPr>
              <a:t>Implicit: unconscious or automatic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The goals are flexible, self-imposed and may change, depending on role behavior and object use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2253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that is standing in the kitchen&#10;&#10;Description automatically generated">
            <a:extLst>
              <a:ext uri="{FF2B5EF4-FFF2-40B4-BE49-F238E27FC236}">
                <a16:creationId xmlns:a16="http://schemas.microsoft.com/office/drawing/2014/main" id="{3C8A1B98-24AD-6847-89FA-9172D5E25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2" b="-2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6" name="Picture 5" descr="A picture containing child, person, indoor, boy&#10;&#10;Description automatically generated">
            <a:extLst>
              <a:ext uri="{FF2B5EF4-FFF2-40B4-BE49-F238E27FC236}">
                <a16:creationId xmlns:a16="http://schemas.microsoft.com/office/drawing/2014/main" id="{947819DA-81C0-264F-A7E1-5BE04AC675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931" r="-2" b="4398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2" name="Freeform: Shape 12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14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n-US" sz="3600" dirty="0"/>
              <a:t>Play is controlled by the players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2941019"/>
            <a:ext cx="3624602" cy="3235943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It makes sense 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It is satisfying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200" dirty="0">
                <a:effectLst/>
              </a:rPr>
              <a:t>Children are intrinsically motivated to participate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550913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CCAFB3E-E6E2-4587-A5FC-061F9AED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34450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975841F-9161-4650-BCE5-20FFE7E2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3" t="3964" b="3964"/>
          <a:stretch/>
        </p:blipFill>
        <p:spPr>
          <a:xfrm>
            <a:off x="431900" y="1"/>
            <a:ext cx="4972354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059" y="2297453"/>
            <a:ext cx="2743540" cy="17865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4900" kern="1200" dirty="0">
                <a:latin typeface="+mj-lt"/>
                <a:ea typeface="+mj-ea"/>
                <a:cs typeface="+mj-cs"/>
              </a:rPr>
              <a:t>Benefits of Play</a:t>
            </a:r>
            <a:br>
              <a:rPr lang="en-US" sz="4900" kern="1200" dirty="0">
                <a:latin typeface="+mj-lt"/>
                <a:ea typeface="+mj-ea"/>
                <a:cs typeface="+mj-cs"/>
              </a:rPr>
            </a:b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0086A0-762B-44EE-AA70-A7268A72A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446" y="0"/>
            <a:ext cx="442555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40180" y="801866"/>
            <a:ext cx="4323761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Increases tolerance for dissonance</a:t>
            </a:r>
          </a:p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Empowers children in self-concept</a:t>
            </a:r>
          </a:p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Increases social perspective, participation, cooperation and impulse control</a:t>
            </a:r>
          </a:p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Supports language and literacy skills</a:t>
            </a:r>
          </a:p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Encourages flexibility and openness</a:t>
            </a:r>
          </a:p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Builds conceptual awareness</a:t>
            </a:r>
          </a:p>
          <a:p>
            <a:pPr lvl="0">
              <a:lnSpc>
                <a:spcPct val="90000"/>
              </a:lnSpc>
              <a:spcAft>
                <a:spcPts val="1800"/>
              </a:spcAft>
            </a:pPr>
            <a:r>
              <a:rPr lang="en-US" sz="2200" dirty="0">
                <a:solidFill>
                  <a:srgbClr val="000000"/>
                </a:solidFill>
              </a:rPr>
              <a:t>Provides a risk-free environment for practicing problem-solving skills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74B26E-FFB7-9441-B6C5-DAD942E7A473}"/>
              </a:ext>
            </a:extLst>
          </p:cNvPr>
          <p:cNvSpPr txBox="1"/>
          <p:nvPr/>
        </p:nvSpPr>
        <p:spPr>
          <a:xfrm>
            <a:off x="6931223" y="6032500"/>
            <a:ext cx="1529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(Bruner, 1985)</a:t>
            </a:r>
          </a:p>
        </p:txBody>
      </p:sp>
    </p:spTree>
    <p:extLst>
      <p:ext uri="{BB962C8B-B14F-4D97-AF65-F5344CB8AC3E}">
        <p14:creationId xmlns:p14="http://schemas.microsoft.com/office/powerpoint/2010/main" val="38096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98" y="154546"/>
            <a:ext cx="5424420" cy="8886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Classical Theories of Play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315" y="912885"/>
            <a:ext cx="8270652" cy="534624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>
                <a:effectLst/>
              </a:rPr>
              <a:t>Surplus Energy Theory (Spencer)</a:t>
            </a:r>
          </a:p>
          <a:p>
            <a:pPr marL="0" lvl="0" indent="0">
              <a:buNone/>
            </a:pPr>
            <a:r>
              <a:rPr lang="en-US" sz="2200" dirty="0">
                <a:effectLst/>
              </a:rPr>
              <a:t>Play relieves stress and tension </a:t>
            </a:r>
          </a:p>
          <a:p>
            <a:pPr marL="0" lvl="0" indent="0">
              <a:buNone/>
            </a:pPr>
            <a:r>
              <a:rPr lang="en-US" sz="2200" dirty="0">
                <a:effectLst/>
              </a:rPr>
              <a:t>Play focuses on the need for physical activity </a:t>
            </a:r>
          </a:p>
          <a:p>
            <a:pPr marL="0" lvl="0" indent="0">
              <a:buNone/>
            </a:pPr>
            <a:r>
              <a:rPr lang="en-US" sz="2200" dirty="0">
                <a:effectLst/>
              </a:rPr>
              <a:t>and outdoor time</a:t>
            </a:r>
          </a:p>
          <a:p>
            <a:pPr marL="0" indent="0">
              <a:buNone/>
            </a:pPr>
            <a:r>
              <a:rPr lang="en-US" sz="2400" b="1" dirty="0"/>
              <a:t>Relaxation Theory (Patrick)</a:t>
            </a:r>
          </a:p>
          <a:p>
            <a:pPr marL="0" indent="0">
              <a:buNone/>
            </a:pPr>
            <a:r>
              <a:rPr lang="en-US" sz="2200" dirty="0"/>
              <a:t>Play replenishes energy </a:t>
            </a:r>
          </a:p>
          <a:p>
            <a:pPr marL="0" indent="0">
              <a:buNone/>
            </a:pPr>
            <a:r>
              <a:rPr lang="en-US" sz="2200" dirty="0"/>
              <a:t>Play helps to balance quiet and active time</a:t>
            </a:r>
          </a:p>
          <a:p>
            <a:pPr marL="0" indent="0">
              <a:buNone/>
            </a:pPr>
            <a:r>
              <a:rPr lang="en-US" sz="2400" b="1" dirty="0"/>
              <a:t>Practice Theory (</a:t>
            </a:r>
            <a:r>
              <a:rPr lang="en-US" sz="2400" b="1" dirty="0" err="1"/>
              <a:t>Groos</a:t>
            </a:r>
            <a:r>
              <a:rPr lang="en-US" sz="2400" b="1" dirty="0"/>
              <a:t>) </a:t>
            </a:r>
          </a:p>
          <a:p>
            <a:pPr marL="0" indent="0">
              <a:buNone/>
            </a:pPr>
            <a:r>
              <a:rPr lang="en-US" sz="2200" dirty="0">
                <a:effectLst/>
              </a:rPr>
              <a:t>Play prepares children for future roles and responsibilities </a:t>
            </a:r>
          </a:p>
          <a:p>
            <a:pPr marL="0" lvl="0" indent="0">
              <a:buNone/>
            </a:pPr>
            <a:r>
              <a:rPr lang="en-US" sz="2200" dirty="0">
                <a:effectLst/>
              </a:rPr>
              <a:t>Play provides a safe and risk-free opportunity to practice skills needed as adults</a:t>
            </a:r>
          </a:p>
          <a:p>
            <a:pPr marL="0" lvl="0" indent="0">
              <a:buNone/>
            </a:pPr>
            <a:r>
              <a:rPr lang="en-US" sz="2200" dirty="0">
                <a:effectLst/>
              </a:rPr>
              <a:t>Play provides opportunities for strategic thinking and creative problem solving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 descr="Screen Shot 2015-07-21 at 11.51.26 AM.png">
            <a:extLst>
              <a:ext uri="{FF2B5EF4-FFF2-40B4-BE49-F238E27FC236}">
                <a16:creationId xmlns:a16="http://schemas.microsoft.com/office/drawing/2014/main" id="{6763FF26-6478-9740-A68F-EFF7FA91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6" r="16593" b="3309"/>
          <a:stretch/>
        </p:blipFill>
        <p:spPr>
          <a:xfrm>
            <a:off x="5911403" y="0"/>
            <a:ext cx="3232597" cy="257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9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8">
            <a:extLst>
              <a:ext uri="{FF2B5EF4-FFF2-40B4-BE49-F238E27FC236}">
                <a16:creationId xmlns:a16="http://schemas.microsoft.com/office/drawing/2014/main" id="{75F4D120-3921-42A8-A063-46B023CB0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44" b="-1"/>
          <a:stretch/>
        </p:blipFill>
        <p:spPr>
          <a:xfrm>
            <a:off x="3357230" y="595421"/>
            <a:ext cx="5786770" cy="5658438"/>
          </a:xfrm>
          <a:prstGeom prst="rect">
            <a:avLst/>
          </a:prstGeom>
        </p:spPr>
      </p:pic>
      <p:pic>
        <p:nvPicPr>
          <p:cNvPr id="38" name="Picture 10">
            <a:extLst>
              <a:ext uri="{FF2B5EF4-FFF2-40B4-BE49-F238E27FC236}">
                <a16:creationId xmlns:a16="http://schemas.microsoft.com/office/drawing/2014/main" id="{9D01B3E5-85F4-41A9-A504-D5E6268DE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29"/>
          <a:stretch>
            <a:fillRect/>
          </a:stretch>
        </p:blipFill>
        <p:spPr>
          <a:xfrm>
            <a:off x="2599660" y="550975"/>
            <a:ext cx="6544340" cy="5756049"/>
          </a:xfrm>
          <a:custGeom>
            <a:avLst/>
            <a:gdLst>
              <a:gd name="connsiteX0" fmla="*/ 0 w 8725786"/>
              <a:gd name="connsiteY0" fmla="*/ 0 h 5756049"/>
              <a:gd name="connsiteX1" fmla="*/ 8725786 w 8725786"/>
              <a:gd name="connsiteY1" fmla="*/ 0 h 5756049"/>
              <a:gd name="connsiteX2" fmla="*/ 8725786 w 8725786"/>
              <a:gd name="connsiteY2" fmla="*/ 5756049 h 5756049"/>
              <a:gd name="connsiteX3" fmla="*/ 0 w 8725786"/>
              <a:gd name="connsiteY3" fmla="*/ 5756049 h 5756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25786" h="5756049">
                <a:moveTo>
                  <a:pt x="0" y="0"/>
                </a:moveTo>
                <a:lnTo>
                  <a:pt x="8725786" y="0"/>
                </a:lnTo>
                <a:lnTo>
                  <a:pt x="8725786" y="5756049"/>
                </a:lnTo>
                <a:lnTo>
                  <a:pt x="0" y="5756049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63" y="2546823"/>
            <a:ext cx="2961201" cy="2383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4400" dirty="0">
                <a:solidFill>
                  <a:srgbClr val="000000"/>
                </a:solidFill>
              </a:rPr>
              <a:t>Modern Theories of Play</a:t>
            </a:r>
          </a:p>
        </p:txBody>
      </p:sp>
    </p:spTree>
    <p:extLst>
      <p:ext uri="{BB962C8B-B14F-4D97-AF65-F5344CB8AC3E}">
        <p14:creationId xmlns:p14="http://schemas.microsoft.com/office/powerpoint/2010/main" val="3821900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CCAFB3E-E6E2-4587-A5FC-061F9AED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34450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975841F-9161-4650-BCE5-20FFE7E2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3" t="3964" b="3964"/>
          <a:stretch/>
        </p:blipFill>
        <p:spPr>
          <a:xfrm>
            <a:off x="431900" y="1"/>
            <a:ext cx="4972354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059" y="2297453"/>
            <a:ext cx="2743540" cy="1786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0086A0-762B-44EE-AA70-A7268A72A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446" y="0"/>
            <a:ext cx="442555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40180" y="801866"/>
            <a:ext cx="4323761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Aft>
                <a:spcPts val="1800"/>
              </a:spcAft>
            </a:pPr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53FAC8-FB31-7E46-9F28-E3AC294D2E41}"/>
              </a:ext>
            </a:extLst>
          </p:cNvPr>
          <p:cNvSpPr/>
          <p:nvPr/>
        </p:nvSpPr>
        <p:spPr>
          <a:xfrm>
            <a:off x="231820" y="2083658"/>
            <a:ext cx="30234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+mj-lt"/>
              </a:rPr>
              <a:t>Psychosocial Theory</a:t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(Erikson)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E9488C-CA4A-C84B-A5A5-6DA86B3FFB96}"/>
              </a:ext>
            </a:extLst>
          </p:cNvPr>
          <p:cNvSpPr/>
          <p:nvPr/>
        </p:nvSpPr>
        <p:spPr>
          <a:xfrm>
            <a:off x="4140100" y="1391160"/>
            <a:ext cx="4572000" cy="31547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1800"/>
              </a:spcAft>
            </a:pPr>
            <a:r>
              <a:rPr lang="en-US" sz="2200" dirty="0"/>
              <a:t>Play provides children new and more complex understandings of the world</a:t>
            </a:r>
          </a:p>
          <a:p>
            <a:pPr lvl="0">
              <a:spcAft>
                <a:spcPts val="1800"/>
              </a:spcAft>
            </a:pPr>
            <a:r>
              <a:rPr lang="en-US" sz="2200" dirty="0"/>
              <a:t>Play is a way to develop cooperative relationships and mutual trust</a:t>
            </a:r>
          </a:p>
          <a:p>
            <a:pPr lvl="0">
              <a:spcAft>
                <a:spcPts val="1800"/>
              </a:spcAft>
            </a:pPr>
            <a:r>
              <a:rPr lang="en-US" sz="2200" dirty="0"/>
              <a:t>Play is a vehicle for self-identity </a:t>
            </a:r>
          </a:p>
          <a:p>
            <a:pPr lvl="0">
              <a:spcAft>
                <a:spcPts val="1800"/>
              </a:spcAft>
            </a:pPr>
            <a:r>
              <a:rPr lang="en-US" sz="2200" dirty="0"/>
              <a:t>Play allows children to master skills needed for everyday life</a:t>
            </a:r>
          </a:p>
        </p:txBody>
      </p:sp>
    </p:spTree>
    <p:extLst>
      <p:ext uri="{BB962C8B-B14F-4D97-AF65-F5344CB8AC3E}">
        <p14:creationId xmlns:p14="http://schemas.microsoft.com/office/powerpoint/2010/main" val="1781708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CCAFB3E-E6E2-4587-A5FC-061F9AED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34450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975841F-9161-4650-BCE5-20FFE7E2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3" t="3964" b="3964"/>
          <a:stretch/>
        </p:blipFill>
        <p:spPr>
          <a:xfrm>
            <a:off x="431900" y="1"/>
            <a:ext cx="4972354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059" y="2297453"/>
            <a:ext cx="2743540" cy="17865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4000" dirty="0"/>
              <a:t>Constructivist Theory</a:t>
            </a:r>
            <a:br>
              <a:rPr lang="en-US" sz="4000" dirty="0"/>
            </a:br>
            <a:r>
              <a:rPr lang="en-US" sz="4000" dirty="0"/>
              <a:t>(Piaget)</a:t>
            </a:r>
            <a:br>
              <a:rPr lang="en-US" sz="4000" kern="1200" dirty="0">
                <a:latin typeface="+mj-lt"/>
                <a:ea typeface="+mj-ea"/>
                <a:cs typeface="+mj-cs"/>
              </a:rPr>
            </a:b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0086A0-762B-44EE-AA70-A7268A72A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446" y="0"/>
            <a:ext cx="442555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21240" y="528034"/>
            <a:ext cx="4542702" cy="6014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allows children to actively build an understanding of their experiences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provides opportunities for children to reason, communicate, and express themselves 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facilitates assimilation and accommodation of new ideas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supports cognitive flexibility (thinking outside the box) and problem solving in action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allows for the discovery of new ideas and building of instinctive knowledge without instruction</a:t>
            </a:r>
          </a:p>
        </p:txBody>
      </p:sp>
    </p:spTree>
    <p:extLst>
      <p:ext uri="{BB962C8B-B14F-4D97-AF65-F5344CB8AC3E}">
        <p14:creationId xmlns:p14="http://schemas.microsoft.com/office/powerpoint/2010/main" val="312072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CCAFB3E-E6E2-4587-A5FC-061F9AED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34450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975841F-9161-4650-BCE5-20FFE7E2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3" t="3964" b="3964"/>
          <a:stretch/>
        </p:blipFill>
        <p:spPr>
          <a:xfrm>
            <a:off x="431900" y="1"/>
            <a:ext cx="4972354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059" y="2297453"/>
            <a:ext cx="2743540" cy="17865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4000" dirty="0"/>
              <a:t>Sociocultural Theory</a:t>
            </a:r>
            <a:br>
              <a:rPr lang="en-US" sz="4000" dirty="0"/>
            </a:br>
            <a:r>
              <a:rPr lang="en-US" sz="4000" dirty="0"/>
              <a:t>(Vygotsky)</a:t>
            </a:r>
            <a:br>
              <a:rPr lang="en-US" sz="4000" kern="1200" dirty="0">
                <a:latin typeface="+mj-lt"/>
                <a:ea typeface="+mj-ea"/>
                <a:cs typeface="+mj-cs"/>
              </a:rPr>
            </a:b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0086A0-762B-44EE-AA70-A7268A72A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446" y="0"/>
            <a:ext cx="442555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38388" y="801866"/>
            <a:ext cx="4473712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is the leading factor in development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Social interaction in play supports cognitive development </a:t>
            </a:r>
          </a:p>
          <a:p>
            <a:pPr>
              <a:spcAft>
                <a:spcPts val="1800"/>
              </a:spcAft>
            </a:pPr>
            <a:r>
              <a:rPr lang="en-US" sz="2200" dirty="0">
                <a:effectLst/>
              </a:rPr>
              <a:t>Play contains embedded cultural rules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Play acts as a support/scaffolding to negotiate reality</a:t>
            </a:r>
          </a:p>
          <a:p>
            <a:pPr lvl="0">
              <a:spcAft>
                <a:spcPts val="1800"/>
              </a:spcAft>
            </a:pPr>
            <a:r>
              <a:rPr lang="en-US" sz="2200" dirty="0">
                <a:effectLst/>
              </a:rPr>
              <a:t>Children engaged in play are within the zone of proximal development and always acting above their cognitive level</a:t>
            </a:r>
          </a:p>
        </p:txBody>
      </p:sp>
    </p:spTree>
    <p:extLst>
      <p:ext uri="{BB962C8B-B14F-4D97-AF65-F5344CB8AC3E}">
        <p14:creationId xmlns:p14="http://schemas.microsoft.com/office/powerpoint/2010/main" val="1133322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129" y="180304"/>
            <a:ext cx="7987560" cy="78561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4000" dirty="0">
                <a:solidFill>
                  <a:srgbClr val="262626"/>
                </a:solidFill>
              </a:rPr>
            </a:br>
            <a:r>
              <a:rPr lang="en-US" sz="4000" dirty="0">
                <a:solidFill>
                  <a:srgbClr val="262626"/>
                </a:solidFill>
              </a:rPr>
              <a:t>Designing Lessons: Play – Debrief - Replay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45C984E-0731-478F-9820-91D4BB4CB7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932979"/>
              </p:ext>
            </p:extLst>
          </p:nvPr>
        </p:nvGraphicFramePr>
        <p:xfrm>
          <a:off x="571128" y="1674254"/>
          <a:ext cx="7987560" cy="398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BD59762-05B1-FD4C-9B80-8C1E8E73B0A5}"/>
              </a:ext>
            </a:extLst>
          </p:cNvPr>
          <p:cNvSpPr txBox="1"/>
          <p:nvPr/>
        </p:nvSpPr>
        <p:spPr>
          <a:xfrm>
            <a:off x="6554613" y="6083554"/>
            <a:ext cx="20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(Wasserman, 1990)</a:t>
            </a:r>
          </a:p>
        </p:txBody>
      </p:sp>
    </p:spTree>
    <p:extLst>
      <p:ext uri="{BB962C8B-B14F-4D97-AF65-F5344CB8AC3E}">
        <p14:creationId xmlns:p14="http://schemas.microsoft.com/office/powerpoint/2010/main" val="377516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 Shot 2015-07-21 at 11.49.23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4" r="22963" b="-1"/>
          <a:stretch/>
        </p:blipFill>
        <p:spPr>
          <a:xfrm>
            <a:off x="3082595" y="10"/>
            <a:ext cx="6061405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0" name="Freeform: Shape 1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1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85" y="1122363"/>
            <a:ext cx="3170326" cy="23066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200" dirty="0"/>
              <a:t>Development and Play</a:t>
            </a: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014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96" y="159644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4400" dirty="0"/>
              <a:t>Cognitive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F40B4B-8671-44AA-9B83-0857C482A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57" b="24950"/>
          <a:stretch/>
        </p:blipFill>
        <p:spPr>
          <a:xfrm>
            <a:off x="3167986" y="10"/>
            <a:ext cx="5976014" cy="2425051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9396" y="2844152"/>
            <a:ext cx="8216570" cy="3593206"/>
          </a:xfrm>
        </p:spPr>
        <p:txBody>
          <a:bodyPr anchor="ctr">
            <a:noAutofit/>
          </a:bodyPr>
          <a:lstStyle/>
          <a:p>
            <a:pPr marL="0" indent="0">
              <a:spcAft>
                <a:spcPts val="1400"/>
              </a:spcAft>
              <a:buNone/>
            </a:pPr>
            <a:r>
              <a:rPr lang="en-US" sz="2400" dirty="0"/>
              <a:t>Play is goal-oriented, using materials to build, create, imagine  and experiment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en-US" sz="2400" dirty="0"/>
              <a:t>Play provides opportunities to practice language skills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en-US" sz="2400" dirty="0"/>
              <a:t>Play develops creativity and critical thinking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en-US" sz="2400" dirty="0"/>
              <a:t>Play allows children to explore, try out new ideas, engage increasingly complex strategies and problem solve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en-US" sz="2400" dirty="0"/>
              <a:t>Exploratory play increases in complexity through early childhood</a:t>
            </a:r>
          </a:p>
        </p:txBody>
      </p:sp>
    </p:spTree>
    <p:extLst>
      <p:ext uri="{BB962C8B-B14F-4D97-AF65-F5344CB8AC3E}">
        <p14:creationId xmlns:p14="http://schemas.microsoft.com/office/powerpoint/2010/main" val="2544366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607" y="280490"/>
            <a:ext cx="2099105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/>
              <a:t>Social</a:t>
            </a:r>
            <a:br>
              <a:rPr lang="en-US" sz="3100" dirty="0"/>
            </a:br>
            <a:br>
              <a:rPr lang="en-US" sz="3100" dirty="0"/>
            </a:br>
            <a:endParaRPr lang="en-US" sz="3100" dirty="0"/>
          </a:p>
        </p:txBody>
      </p:sp>
      <p:pic>
        <p:nvPicPr>
          <p:cNvPr id="7" name="Picture 6" descr="A picture containing outdoor, person, little, child&#10;&#10;Description automatically generated">
            <a:extLst>
              <a:ext uri="{FF2B5EF4-FFF2-40B4-BE49-F238E27FC236}">
                <a16:creationId xmlns:a16="http://schemas.microsoft.com/office/drawing/2014/main" id="{51195D8B-14F3-FF43-A6A7-07CD2C7C0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t="5456" b="33811"/>
          <a:stretch/>
        </p:blipFill>
        <p:spPr>
          <a:xfrm>
            <a:off x="2743200" y="11"/>
            <a:ext cx="6400799" cy="284749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47555A-2032-4D40-A91F-BB8D31887A9E}"/>
              </a:ext>
            </a:extLst>
          </p:cNvPr>
          <p:cNvSpPr txBox="1"/>
          <p:nvPr/>
        </p:nvSpPr>
        <p:spPr>
          <a:xfrm>
            <a:off x="267431" y="2989071"/>
            <a:ext cx="8609138" cy="3408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dirty="0"/>
              <a:t>Play involves rules that are agreed upon by the players 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dirty="0"/>
              <a:t>Dramatic play allows children to explore status and relationships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dirty="0"/>
              <a:t>Play helps to develop empathy and perspective taking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dirty="0"/>
              <a:t>In play, children can explore nuanced gender roles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dirty="0"/>
              <a:t>Play requires the cooperation and collaboration of the players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dirty="0"/>
              <a:t>Play provides a safe environment in which children can develop perseverance, without fear of failure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38388" y="801866"/>
            <a:ext cx="4473712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1800"/>
              </a:spcAft>
            </a:pPr>
            <a:endParaRPr lang="en-US" sz="2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9025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sitting, small, table&#10;&#10;Description automatically generated">
            <a:extLst>
              <a:ext uri="{FF2B5EF4-FFF2-40B4-BE49-F238E27FC236}">
                <a16:creationId xmlns:a16="http://schemas.microsoft.com/office/drawing/2014/main" id="{7C3FF363-7448-534B-B475-2352E4E61F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9" r="2" b="4499"/>
          <a:stretch/>
        </p:blipFill>
        <p:spPr>
          <a:xfrm>
            <a:off x="4682637" y="2401918"/>
            <a:ext cx="4010603" cy="430153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335" y="93780"/>
            <a:ext cx="3602727" cy="842869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</a:rPr>
              <a:t>Emotional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3" y="2778230"/>
            <a:ext cx="4713670" cy="2806784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Play allows children to explore different roles and practice skills they will need as adults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Play requires self control and perseverance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425B90-63E2-0643-9578-F2089402C9B8}"/>
              </a:ext>
            </a:extLst>
          </p:cNvPr>
          <p:cNvSpPr/>
          <p:nvPr/>
        </p:nvSpPr>
        <p:spPr>
          <a:xfrm>
            <a:off x="283334" y="936649"/>
            <a:ext cx="83068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000000"/>
                </a:solidFill>
              </a:rPr>
              <a:t>Play provides opportunities for self-expression and self-understanding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000000"/>
                </a:solidFill>
              </a:rPr>
              <a:t>In play, children are actively engaged without externally-imposed expectations or rules</a:t>
            </a:r>
          </a:p>
          <a:p>
            <a:pPr>
              <a:spcAft>
                <a:spcPts val="180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94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8" y="327026"/>
            <a:ext cx="3993358" cy="690406"/>
          </a:xfrm>
        </p:spPr>
        <p:txBody>
          <a:bodyPr anchor="b">
            <a:noAutofit/>
          </a:bodyPr>
          <a:lstStyle/>
          <a:p>
            <a:r>
              <a:rPr lang="en-US" sz="4400" dirty="0"/>
              <a:t>Physical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58" y="1468438"/>
            <a:ext cx="3993357" cy="3919538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/>
              <a:t>Play provides children with opportunities to develop large motor and fine motor skills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/>
              <a:t>Play involves physical motor coordination and organization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/>
              <a:t>Play helps children develop their perceptual skills (e.g., eye-hand coordination)</a:t>
            </a:r>
          </a:p>
        </p:txBody>
      </p:sp>
      <p:pic>
        <p:nvPicPr>
          <p:cNvPr id="5" name="Picture 4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16C33DA7-657D-CC43-B81A-9D0E719329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" r="3" b="3"/>
          <a:stretch/>
        </p:blipFill>
        <p:spPr>
          <a:xfrm>
            <a:off x="4474766" y="1"/>
            <a:ext cx="4669234" cy="6856412"/>
          </a:xfrm>
          <a:custGeom>
            <a:avLst/>
            <a:gdLst/>
            <a:ahLst/>
            <a:cxnLst/>
            <a:rect l="l" t="t" r="r" b="b"/>
            <a:pathLst>
              <a:path w="5620032" h="6856412">
                <a:moveTo>
                  <a:pt x="13187" y="0"/>
                </a:moveTo>
                <a:lnTo>
                  <a:pt x="5620032" y="0"/>
                </a:lnTo>
                <a:lnTo>
                  <a:pt x="5620032" y="6856412"/>
                </a:lnTo>
                <a:lnTo>
                  <a:pt x="0" y="6856412"/>
                </a:lnTo>
                <a:lnTo>
                  <a:pt x="64318" y="6298274"/>
                </a:lnTo>
                <a:cubicBezTo>
                  <a:pt x="203221" y="4970220"/>
                  <a:pt x="240510" y="3632077"/>
                  <a:pt x="97152" y="2276000"/>
                </a:cubicBezTo>
                <a:cubicBezTo>
                  <a:pt x="35713" y="1694824"/>
                  <a:pt x="7455" y="1116942"/>
                  <a:pt x="6154" y="54173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8512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CCAFB3E-E6E2-4587-A5FC-061F9AED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34450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975841F-9161-4650-BCE5-20FFE7E2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3" t="3964" b="3964"/>
          <a:stretch/>
        </p:blipFill>
        <p:spPr>
          <a:xfrm>
            <a:off x="431900" y="1"/>
            <a:ext cx="4972354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059" y="2297453"/>
            <a:ext cx="2743540" cy="17865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4000" dirty="0"/>
              <a:t>Criteria for Productive Play Activities in the Classroom</a:t>
            </a:r>
            <a:br>
              <a:rPr lang="en-US" sz="4000" kern="1200" dirty="0">
                <a:latin typeface="+mj-lt"/>
                <a:ea typeface="+mj-ea"/>
                <a:cs typeface="+mj-cs"/>
              </a:rPr>
            </a:b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0086A0-762B-44EE-AA70-A7268A72A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446" y="0"/>
            <a:ext cx="442555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69724" y="415499"/>
            <a:ext cx="4642376" cy="574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US" sz="2200" dirty="0"/>
              <a:t>Children are </a:t>
            </a:r>
            <a:r>
              <a:rPr lang="en-US" sz="2200" b="1" dirty="0"/>
              <a:t>actively involved </a:t>
            </a:r>
            <a:r>
              <a:rPr lang="en-US" sz="2200" dirty="0"/>
              <a:t>in the learning (“the players”)</a:t>
            </a:r>
          </a:p>
          <a:p>
            <a:pPr>
              <a:spcAft>
                <a:spcPts val="1800"/>
              </a:spcAft>
            </a:pPr>
            <a:r>
              <a:rPr lang="en-US" sz="2200" b="1" dirty="0"/>
              <a:t>Open-ended</a:t>
            </a:r>
            <a:r>
              <a:rPr lang="en-US" sz="2200" dirty="0"/>
              <a:t> investigative tasks generate questions, rather than yielding answers</a:t>
            </a:r>
          </a:p>
          <a:p>
            <a:pPr>
              <a:spcAft>
                <a:spcPts val="1800"/>
              </a:spcAft>
            </a:pPr>
            <a:r>
              <a:rPr lang="en-US" sz="2200" b="1" dirty="0">
                <a:effectLst/>
              </a:rPr>
              <a:t>Higher-order thinking </a:t>
            </a:r>
            <a:r>
              <a:rPr lang="en-US" sz="2200" dirty="0">
                <a:effectLst/>
              </a:rPr>
              <a:t>challenges are built into each task</a:t>
            </a:r>
          </a:p>
          <a:p>
            <a:pPr>
              <a:spcAft>
                <a:spcPts val="1800"/>
              </a:spcAft>
            </a:pPr>
            <a:r>
              <a:rPr lang="en-US" sz="2200" dirty="0">
                <a:effectLst/>
              </a:rPr>
              <a:t>Tasks focus on the </a:t>
            </a:r>
            <a:r>
              <a:rPr lang="en-US" sz="2200" b="1" dirty="0">
                <a:effectLst/>
              </a:rPr>
              <a:t>“Big Ideas” </a:t>
            </a:r>
          </a:p>
          <a:p>
            <a:pPr>
              <a:spcAft>
                <a:spcPts val="1800"/>
              </a:spcAft>
            </a:pPr>
            <a:r>
              <a:rPr lang="en-US" sz="2200" dirty="0"/>
              <a:t>Each task provides opportunities for children to grow in their ability to understand </a:t>
            </a:r>
            <a:r>
              <a:rPr lang="en-US" sz="2200" b="1" dirty="0"/>
              <a:t>larger concepts </a:t>
            </a:r>
          </a:p>
          <a:p>
            <a:pPr>
              <a:spcAft>
                <a:spcPts val="1800"/>
              </a:spcAft>
            </a:pPr>
            <a:r>
              <a:rPr lang="en-US" sz="2200" dirty="0"/>
              <a:t>Children are working together in </a:t>
            </a:r>
            <a:r>
              <a:rPr lang="en-US" sz="2200" b="1" dirty="0"/>
              <a:t>cooperative</a:t>
            </a:r>
            <a:r>
              <a:rPr lang="en-US" sz="2200" dirty="0"/>
              <a:t> investigations</a:t>
            </a:r>
          </a:p>
          <a:p>
            <a:pPr>
              <a:spcAft>
                <a:spcPts val="1800"/>
              </a:spcAft>
            </a:pPr>
            <a:endParaRPr lang="en-US" sz="2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4240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728" y="211809"/>
            <a:ext cx="3993358" cy="1102530"/>
          </a:xfrm>
        </p:spPr>
        <p:txBody>
          <a:bodyPr anchor="b">
            <a:normAutofit/>
          </a:bodyPr>
          <a:lstStyle/>
          <a:p>
            <a:r>
              <a:rPr lang="en-US" sz="3600" dirty="0"/>
              <a:t>Children at play in the classroom are: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728" y="1693572"/>
            <a:ext cx="4217038" cy="4951927"/>
          </a:xfrm>
        </p:spPr>
        <p:txBody>
          <a:bodyPr anchor="t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Solving problems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Exploring, investigating and making decisions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Designing experiments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Observing and comparing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Sorting and classifying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Analyzing and interpreting data 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Suggesting hypotheses and examining assumptions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600" dirty="0">
                <a:effectLst/>
              </a:rPr>
              <a:t>Developing language and literacy skills</a:t>
            </a:r>
          </a:p>
          <a:p>
            <a:endParaRPr lang="en-US" sz="1600" dirty="0"/>
          </a:p>
        </p:txBody>
      </p:sp>
      <p:pic>
        <p:nvPicPr>
          <p:cNvPr id="5" name="Picture 4" descr="A person sitting at a table with a birthday cake&#10;&#10;Description automatically generated">
            <a:extLst>
              <a:ext uri="{FF2B5EF4-FFF2-40B4-BE49-F238E27FC236}">
                <a16:creationId xmlns:a16="http://schemas.microsoft.com/office/drawing/2014/main" id="{588D4145-A858-5E4E-8F59-117B5EC79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8" r="46829" b="1"/>
          <a:stretch/>
        </p:blipFill>
        <p:spPr>
          <a:xfrm>
            <a:off x="4474766" y="1"/>
            <a:ext cx="4669234" cy="6856412"/>
          </a:xfrm>
          <a:custGeom>
            <a:avLst/>
            <a:gdLst/>
            <a:ahLst/>
            <a:cxnLst/>
            <a:rect l="l" t="t" r="r" b="b"/>
            <a:pathLst>
              <a:path w="5620032" h="6856412">
                <a:moveTo>
                  <a:pt x="13187" y="0"/>
                </a:moveTo>
                <a:lnTo>
                  <a:pt x="5620032" y="0"/>
                </a:lnTo>
                <a:lnTo>
                  <a:pt x="5620032" y="6856412"/>
                </a:lnTo>
                <a:lnTo>
                  <a:pt x="0" y="6856412"/>
                </a:lnTo>
                <a:lnTo>
                  <a:pt x="64318" y="6298274"/>
                </a:lnTo>
                <a:cubicBezTo>
                  <a:pt x="203221" y="4970220"/>
                  <a:pt x="240510" y="3632077"/>
                  <a:pt x="97152" y="2276000"/>
                </a:cubicBezTo>
                <a:cubicBezTo>
                  <a:pt x="35713" y="1694824"/>
                  <a:pt x="7455" y="1116942"/>
                  <a:pt x="6154" y="54173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0745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940</Words>
  <Application>Microsoft Macintosh PowerPoint</Application>
  <PresentationFormat>On-screen Show (4:3)</PresentationFormat>
  <Paragraphs>126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The Power of  Play</vt:lpstr>
      <vt:lpstr>PowerPoint Presentation</vt:lpstr>
      <vt:lpstr>Play is voluntary and intrinsically motivated </vt:lpstr>
      <vt:lpstr>Play is symbolic, meaningful and transformational </vt:lpstr>
      <vt:lpstr>Play actively engages the players</vt:lpstr>
      <vt:lpstr>Play is process oriented</vt:lpstr>
      <vt:lpstr>Play is governed by rules, but not rule-bound</vt:lpstr>
      <vt:lpstr>Play is controlled by the players</vt:lpstr>
      <vt:lpstr>Benefits of Play  </vt:lpstr>
      <vt:lpstr>Classical Theories of Play </vt:lpstr>
      <vt:lpstr>Modern Theories of Play</vt:lpstr>
      <vt:lpstr> </vt:lpstr>
      <vt:lpstr>Constructivist Theory (Piaget)  </vt:lpstr>
      <vt:lpstr>Sociocultural Theory (Vygotsky)  </vt:lpstr>
      <vt:lpstr> Designing Lessons: Play – Debrief - Replay</vt:lpstr>
      <vt:lpstr>Development and Play</vt:lpstr>
      <vt:lpstr>Cognitive</vt:lpstr>
      <vt:lpstr>Social  </vt:lpstr>
      <vt:lpstr>Emotional</vt:lpstr>
      <vt:lpstr>Physical</vt:lpstr>
      <vt:lpstr>Criteria for Productive Play Activities in the Classroom  </vt:lpstr>
      <vt:lpstr>Children at play in the classroom are: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 Play</dc:title>
  <dc:creator>Mindi Reich-Shapiro</dc:creator>
  <cp:lastModifiedBy>Mindi Reich-Shapiro</cp:lastModifiedBy>
  <cp:revision>1</cp:revision>
  <dcterms:created xsi:type="dcterms:W3CDTF">2020-09-16T12:22:17Z</dcterms:created>
  <dcterms:modified xsi:type="dcterms:W3CDTF">2020-09-16T12:24:33Z</dcterms:modified>
</cp:coreProperties>
</file>