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5" r:id="rId1"/>
    <p:sldMasterId id="2147483766" r:id="rId2"/>
  </p:sldMasterIdLst>
  <p:notesMasterIdLst>
    <p:notesMasterId r:id="rId11"/>
  </p:notesMasterIdLst>
  <p:sldIdLst>
    <p:sldId id="256" r:id="rId3"/>
    <p:sldId id="257" r:id="rId4"/>
    <p:sldId id="264" r:id="rId5"/>
    <p:sldId id="259" r:id="rId6"/>
    <p:sldId id="266" r:id="rId7"/>
    <p:sldId id="260"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D1BFA9-3E18-44BD-D50E-768588FAF726}" v="5328" dt="2020-08-27T17:19:31.403"/>
    <p1510:client id="{FB133F81-D6B1-684B-916F-964601B90B42}" v="157" dt="2020-05-21T20:11:30.0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50"/>
    <p:restoredTop sz="94652"/>
  </p:normalViewPr>
  <p:slideViewPr>
    <p:cSldViewPr snapToGrid="0" snapToObjects="1">
      <p:cViewPr varScale="1">
        <p:scale>
          <a:sx n="125" d="100"/>
          <a:sy n="125" d="100"/>
        </p:scale>
        <p:origin x="184"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21T18:43:57.652"/>
    </inkml:context>
    <inkml:brush xml:id="br0">
      <inkml:brushProperty name="width" value="0.025" units="cm"/>
      <inkml:brushProperty name="height" value="0.025" units="cm"/>
    </inkml:brush>
  </inkml:definitions>
  <inkml:trace contextRef="#ctx0" brushRef="#br0">0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21T18:44:00.719"/>
    </inkml:context>
    <inkml:brush xml:id="br0">
      <inkml:brushProperty name="width" value="0.025" units="cm"/>
      <inkml:brushProperty name="height" value="0.025" units="cm"/>
    </inkml:brush>
  </inkml:definitions>
  <inkml:trace contextRef="#ctx0" brushRef="#br0">1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40C823-03D0-AB4E-A22C-E09F93C781F5}" type="datetimeFigureOut">
              <a:rPr lang="en-US" smtClean="0"/>
              <a:t>8/27/20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C95548-48CB-BF48-B0FA-76CAB79F2F8D}" type="slidenum">
              <a:rPr lang="en-US" smtClean="0"/>
              <a:t>‹#›</a:t>
            </a:fld>
            <a:endParaRPr lang="en-US"/>
          </a:p>
        </p:txBody>
      </p:sp>
    </p:spTree>
    <p:extLst>
      <p:ext uri="{BB962C8B-B14F-4D97-AF65-F5344CB8AC3E}">
        <p14:creationId xmlns:p14="http://schemas.microsoft.com/office/powerpoint/2010/main" val="301941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439490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36725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17155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27556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247761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31869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79521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39724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555044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51615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14250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84421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08B8B-8DF2-BB43-8969-A700D9FC78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A58ADC-44C2-7B43-8755-FB930E3A93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579A42-00A6-CB42-BF92-1BBF50F2D68F}"/>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5" name="Footer Placeholder 4">
            <a:extLst>
              <a:ext uri="{FF2B5EF4-FFF2-40B4-BE49-F238E27FC236}">
                <a16:creationId xmlns:a16="http://schemas.microsoft.com/office/drawing/2014/main" id="{27F7E479-BDDA-AF42-BA5F-CCB2632BC8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96DC3-56FE-6445-B630-DC98479BB96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85595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B41DB-B233-E74F-B77A-0DB7B791BB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F4C8E8-FD86-9A41-9E63-58CF3E5F8E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9C306D-8637-A34E-BF4F-738A72CCC3C0}"/>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5" name="Footer Placeholder 4">
            <a:extLst>
              <a:ext uri="{FF2B5EF4-FFF2-40B4-BE49-F238E27FC236}">
                <a16:creationId xmlns:a16="http://schemas.microsoft.com/office/drawing/2014/main" id="{05B07F94-4DC5-964D-9BB3-55A57FF94A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0CA4E0-761C-F94C-9182-76E089FCBE5C}"/>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53978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FEDE8-F18F-E641-80BC-D92B75697C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6E055F-2E34-B94E-A288-0311752DBF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EF4665-43F2-CB44-8602-820EB01FEA37}"/>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5" name="Footer Placeholder 4">
            <a:extLst>
              <a:ext uri="{FF2B5EF4-FFF2-40B4-BE49-F238E27FC236}">
                <a16:creationId xmlns:a16="http://schemas.microsoft.com/office/drawing/2014/main" id="{39220209-F8A1-1843-8C2C-94BC322B8D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1C2B5E-59ED-EE40-8A9B-B0E466FAC93C}"/>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56291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E89BF-A37D-524A-87FF-B3BDB94EDC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212038-700A-9A4A-97CA-13E0623DF1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D23DC0F-5DA0-2B48-BC4C-3D9B6CDD05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FD05911-1DFB-564D-8089-5D236031F3FA}"/>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6" name="Footer Placeholder 5">
            <a:extLst>
              <a:ext uri="{FF2B5EF4-FFF2-40B4-BE49-F238E27FC236}">
                <a16:creationId xmlns:a16="http://schemas.microsoft.com/office/drawing/2014/main" id="{3F0751A0-C541-5544-8D33-AFB377126B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68155E-400C-3241-830E-79088604F0E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685850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D08DD-C54E-7645-97F7-8C3CD444D5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7DDC90-489A-8244-8C82-6F0FA3D896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0CE089-4B7E-5D4E-AD6A-76CD649EC8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E8E158-F6EB-6A40-B81F-B8B50CE2A3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FA2B0E-36EF-1B49-AA5C-9E7A52E2DD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110AB2-E16A-EF4A-A8F8-E0E6A06EEA69}"/>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8" name="Footer Placeholder 7">
            <a:extLst>
              <a:ext uri="{FF2B5EF4-FFF2-40B4-BE49-F238E27FC236}">
                <a16:creationId xmlns:a16="http://schemas.microsoft.com/office/drawing/2014/main" id="{902F0DE8-555C-E84F-9086-C3BBF9611B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0350D0-92F0-8B4D-8CE1-8B45F752FF28}"/>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11588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40261-C699-964A-BB5E-87623441BB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86BF47-51FE-D046-A563-974AE97E7B2E}"/>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4" name="Footer Placeholder 3">
            <a:extLst>
              <a:ext uri="{FF2B5EF4-FFF2-40B4-BE49-F238E27FC236}">
                <a16:creationId xmlns:a16="http://schemas.microsoft.com/office/drawing/2014/main" id="{8355D4A9-0500-AF4F-A56D-6D504CB512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7382F8-05EA-1946-BC6F-19AF2846779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0727912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94D30A-8119-DF4E-982F-872A57C868E2}"/>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3" name="Footer Placeholder 2">
            <a:extLst>
              <a:ext uri="{FF2B5EF4-FFF2-40B4-BE49-F238E27FC236}">
                <a16:creationId xmlns:a16="http://schemas.microsoft.com/office/drawing/2014/main" id="{0F37E2C0-DCD7-5F4A-81E3-CA3170D0A5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66BBCEE-15B9-3E4B-AD77-84E6F9B2E6E6}"/>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539818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26CBA-66E5-CC4B-995F-B05C1688A9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B009D7-31AE-E540-8DD0-E0394A73AB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703166-7B42-7942-AC9B-04C9184501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A8F005-189F-6048-B8B5-61CB7FA1E44D}"/>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6" name="Footer Placeholder 5">
            <a:extLst>
              <a:ext uri="{FF2B5EF4-FFF2-40B4-BE49-F238E27FC236}">
                <a16:creationId xmlns:a16="http://schemas.microsoft.com/office/drawing/2014/main" id="{5EDA0642-E301-8B46-A53C-55F777937B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5D80A0-5B6F-5B4E-8ECA-3F128933948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8710678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B420C-A750-E94E-BBCD-CC78BB5AB5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845423-688A-EC4E-86B0-89B464CF3C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E34404-D0A6-7F43-A09B-7129717371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9D39D4-8D5E-7944-AB84-9962DB88F044}"/>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6" name="Footer Placeholder 5">
            <a:extLst>
              <a:ext uri="{FF2B5EF4-FFF2-40B4-BE49-F238E27FC236}">
                <a16:creationId xmlns:a16="http://schemas.microsoft.com/office/drawing/2014/main" id="{2B7264D7-7CA0-184C-83F4-620A77D087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2D92AC-AF90-D641-A26C-67D6C5EE64D5}"/>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00834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D1CFB-836C-A54B-B753-F559B2CAED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9D420B-EC9B-8149-AB1C-CDB3BC8EEB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FC8BA9-8C59-984A-8914-353AD76CA912}"/>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5" name="Footer Placeholder 4">
            <a:extLst>
              <a:ext uri="{FF2B5EF4-FFF2-40B4-BE49-F238E27FC236}">
                <a16:creationId xmlns:a16="http://schemas.microsoft.com/office/drawing/2014/main" id="{418B099B-FBFB-CC46-818D-8388B55FF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F554B9-6019-A449-93F5-B644EE0A3BF4}"/>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994728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C5A5D2-3D98-2A4E-92C7-0266095AAE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EAA5BD-8091-F941-BFAC-0F1B591658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447D66-0B2B-114E-82FC-5EEF6F21C167}"/>
              </a:ext>
            </a:extLst>
          </p:cNvPr>
          <p:cNvSpPr>
            <a:spLocks noGrp="1"/>
          </p:cNvSpPr>
          <p:nvPr>
            <p:ph type="dt" sz="half" idx="10"/>
          </p:nvPr>
        </p:nvSpPr>
        <p:spPr/>
        <p:txBody>
          <a:bodyPr/>
          <a:lstStyle/>
          <a:p>
            <a:fld id="{3C04E684-10F4-4CC3-A0B9-F03AA7BE37CF}" type="datetimeFigureOut">
              <a:rPr lang="en-US" smtClean="0"/>
              <a:t>8/27/20</a:t>
            </a:fld>
            <a:endParaRPr lang="en-US"/>
          </a:p>
        </p:txBody>
      </p:sp>
      <p:sp>
        <p:nvSpPr>
          <p:cNvPr id="5" name="Footer Placeholder 4">
            <a:extLst>
              <a:ext uri="{FF2B5EF4-FFF2-40B4-BE49-F238E27FC236}">
                <a16:creationId xmlns:a16="http://schemas.microsoft.com/office/drawing/2014/main" id="{78FFC312-9150-1749-A0F3-414DC618E3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52481E-ECD6-0241-BA40-62F2FCC7C81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58913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8/27/20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426412037"/>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53" r:id="rId5"/>
    <p:sldLayoutId id="2147483754" r:id="rId6"/>
    <p:sldLayoutId id="2147483760" r:id="rId7"/>
    <p:sldLayoutId id="2147483755" r:id="rId8"/>
    <p:sldLayoutId id="2147483756" r:id="rId9"/>
    <p:sldLayoutId id="2147483757" r:id="rId10"/>
    <p:sldLayoutId id="2147483758" r:id="rId11"/>
    <p:sldLayoutId id="2147483759"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ABFF8D-078B-3C49-9C94-5B11A5ADBB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2ED776-21F8-DD47-9EE6-F42BEDD1B8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BD25AD-9079-0741-88AD-EC47E55E05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8/27/20</a:t>
            </a:fld>
            <a:endParaRPr lang="en-US"/>
          </a:p>
        </p:txBody>
      </p:sp>
      <p:sp>
        <p:nvSpPr>
          <p:cNvPr id="5" name="Footer Placeholder 4">
            <a:extLst>
              <a:ext uri="{FF2B5EF4-FFF2-40B4-BE49-F238E27FC236}">
                <a16:creationId xmlns:a16="http://schemas.microsoft.com/office/drawing/2014/main" id="{F1CBE199-DF97-074C-8DFF-756EAC1682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E67992-D2D3-D94F-83D4-D48C4B4F8D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2618267382"/>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4.xml"/><Relationship Id="rId1" Type="http://schemas.openxmlformats.org/officeDocument/2006/relationships/video" Target="https://www.youtube.com/embed/5XIkoxBl-3w?feature=oembed" TargetMode="Externa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slideLayout" Target="../slideLayouts/slideLayout14.xml"/><Relationship Id="rId1" Type="http://schemas.openxmlformats.org/officeDocument/2006/relationships/video" Target="https://www.youtube.com/embed/yqlbn_nI2w8?feature=oembed" TargetMode="Externa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4.xml"/><Relationship Id="rId1" Type="http://schemas.openxmlformats.org/officeDocument/2006/relationships/video" Target="https://www.youtube.com/embed/_PWd7ELU02w?feature=oembed" TargetMode="External"/><Relationship Id="rId5" Type="http://schemas.openxmlformats.org/officeDocument/2006/relationships/image" Target="../media/image15.pn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60.png"/><Relationship Id="rId7" Type="http://schemas.openxmlformats.org/officeDocument/2006/relationships/image" Target="../media/image20.jpeg"/><Relationship Id="rId2" Type="http://schemas.openxmlformats.org/officeDocument/2006/relationships/customXml" Target="../ink/ink1.xml"/><Relationship Id="rId1" Type="http://schemas.openxmlformats.org/officeDocument/2006/relationships/slideLayout" Target="../slideLayouts/slideLayout14.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customXml" Target="../ink/ink2.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Rectangle 33">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35">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C590DD7-2A47-8242-97B2-381D77273D04}"/>
              </a:ext>
            </a:extLst>
          </p:cNvPr>
          <p:cNvSpPr>
            <a:spLocks noGrp="1"/>
          </p:cNvSpPr>
          <p:nvPr>
            <p:ph type="ctrTitle"/>
          </p:nvPr>
        </p:nvSpPr>
        <p:spPr>
          <a:xfrm>
            <a:off x="6727396" y="1056546"/>
            <a:ext cx="4805996" cy="1401448"/>
          </a:xfrm>
        </p:spPr>
        <p:txBody>
          <a:bodyPr vert="horz" lIns="91440" tIns="45720" rIns="91440" bIns="45720" rtlCol="0" anchor="t">
            <a:normAutofit/>
          </a:bodyPr>
          <a:lstStyle/>
          <a:p>
            <a:pPr algn="l"/>
            <a:r>
              <a:rPr lang="en-US" sz="4400" b="1">
                <a:solidFill>
                  <a:srgbClr val="000000"/>
                </a:solidFill>
              </a:rPr>
              <a:t>All About Me</a:t>
            </a:r>
            <a:endParaRPr lang="en-US" sz="4400">
              <a:solidFill>
                <a:srgbClr val="000000"/>
              </a:solidFill>
            </a:endParaRPr>
          </a:p>
        </p:txBody>
      </p:sp>
      <p:sp>
        <p:nvSpPr>
          <p:cNvPr id="62"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3" descr="A person wearing a hat&#10;&#10;Description automatically generated">
            <a:extLst>
              <a:ext uri="{FF2B5EF4-FFF2-40B4-BE49-F238E27FC236}">
                <a16:creationId xmlns:a16="http://schemas.microsoft.com/office/drawing/2014/main" id="{40FCC690-E382-4FCF-BFB1-F99D999DE0A2}"/>
              </a:ext>
            </a:extLst>
          </p:cNvPr>
          <p:cNvPicPr>
            <a:picLocks noChangeAspect="1"/>
          </p:cNvPicPr>
          <p:nvPr/>
        </p:nvPicPr>
        <p:blipFill rotWithShape="1">
          <a:blip r:embed="rId3">
            <a:alphaModFix/>
          </a:blip>
          <a:srcRect l="27465" r="10402" b="1"/>
          <a:stretch/>
        </p:blipFill>
        <p:spPr>
          <a:xfrm>
            <a:off x="1" y="770037"/>
            <a:ext cx="5298683" cy="6097438"/>
          </a:xfrm>
          <a:custGeom>
            <a:avLst/>
            <a:gdLst/>
            <a:ahLst/>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effectLst>
            <a:softEdge rad="0"/>
          </a:effectLst>
        </p:spPr>
      </p:pic>
      <p:sp>
        <p:nvSpPr>
          <p:cNvPr id="4" name="TextBox 3">
            <a:extLst>
              <a:ext uri="{FF2B5EF4-FFF2-40B4-BE49-F238E27FC236}">
                <a16:creationId xmlns:a16="http://schemas.microsoft.com/office/drawing/2014/main" id="{C6E7FAC3-BF91-4314-9DBF-7495D8ACD7CF}"/>
              </a:ext>
            </a:extLst>
          </p:cNvPr>
          <p:cNvSpPr txBox="1"/>
          <p:nvPr/>
        </p:nvSpPr>
        <p:spPr>
          <a:xfrm>
            <a:off x="6792686" y="2182585"/>
            <a:ext cx="4359728"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A Themed Curriculum Web</a:t>
            </a:r>
          </a:p>
          <a:p>
            <a:endParaRPr lang="en-US" dirty="0">
              <a:cs typeface="Calibri"/>
            </a:endParaRPr>
          </a:p>
        </p:txBody>
      </p:sp>
      <p:sp>
        <p:nvSpPr>
          <p:cNvPr id="8" name="TextBox 7">
            <a:extLst>
              <a:ext uri="{FF2B5EF4-FFF2-40B4-BE49-F238E27FC236}">
                <a16:creationId xmlns:a16="http://schemas.microsoft.com/office/drawing/2014/main" id="{A75E1ED8-64AE-49EF-9E59-28F169FB68E1}"/>
              </a:ext>
            </a:extLst>
          </p:cNvPr>
          <p:cNvSpPr txBox="1"/>
          <p:nvPr/>
        </p:nvSpPr>
        <p:spPr>
          <a:xfrm>
            <a:off x="8089446" y="5928632"/>
            <a:ext cx="398961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Created by Kristin Scarola</a:t>
            </a:r>
          </a:p>
          <a:p>
            <a:r>
              <a:rPr lang="en-US" dirty="0">
                <a:ea typeface="+mn-lt"/>
                <a:cs typeface="+mn-lt"/>
              </a:rPr>
              <a:t>Adapted by Mindi Reich-Shapiro</a:t>
            </a:r>
            <a:endParaRPr lang="en-US" dirty="0"/>
          </a:p>
        </p:txBody>
      </p:sp>
    </p:spTree>
    <p:extLst>
      <p:ext uri="{BB962C8B-B14F-4D97-AF65-F5344CB8AC3E}">
        <p14:creationId xmlns:p14="http://schemas.microsoft.com/office/powerpoint/2010/main" val="3435848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593917F-D84A-2043-8ED3-77FFE0F0334C}"/>
              </a:ext>
            </a:extLst>
          </p:cNvPr>
          <p:cNvSpPr>
            <a:spLocks noGrp="1"/>
          </p:cNvSpPr>
          <p:nvPr>
            <p:ph type="title"/>
          </p:nvPr>
        </p:nvSpPr>
        <p:spPr>
          <a:xfrm>
            <a:off x="640079" y="2053641"/>
            <a:ext cx="3669161" cy="2760098"/>
          </a:xfrm>
        </p:spPr>
        <p:txBody>
          <a:bodyPr>
            <a:normAutofit/>
          </a:bodyPr>
          <a:lstStyle/>
          <a:p>
            <a:r>
              <a:rPr lang="en-US" dirty="0">
                <a:solidFill>
                  <a:srgbClr val="FFFFFF"/>
                </a:solidFill>
              </a:rPr>
              <a:t>All About Me</a:t>
            </a:r>
          </a:p>
        </p:txBody>
      </p:sp>
      <p:sp>
        <p:nvSpPr>
          <p:cNvPr id="4" name="TextBox 3">
            <a:extLst>
              <a:ext uri="{FF2B5EF4-FFF2-40B4-BE49-F238E27FC236}">
                <a16:creationId xmlns:a16="http://schemas.microsoft.com/office/drawing/2014/main" id="{29829D77-BE6E-4EF0-AE30-3F80277F4367}"/>
              </a:ext>
            </a:extLst>
          </p:cNvPr>
          <p:cNvSpPr txBox="1"/>
          <p:nvPr/>
        </p:nvSpPr>
        <p:spPr>
          <a:xfrm>
            <a:off x="5949043" y="566057"/>
            <a:ext cx="5818414" cy="55030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Aft>
                <a:spcPts val="1200"/>
              </a:spcAft>
            </a:pPr>
            <a:r>
              <a:rPr lang="en-US" dirty="0">
                <a:ea typeface="+mn-lt"/>
                <a:cs typeface="+mn-lt"/>
              </a:rPr>
              <a:t>This themed curriculum unit is adapted from the NYCDOE prekindergarten unit of study, "All About Us" </a:t>
            </a:r>
          </a:p>
          <a:p>
            <a:pPr>
              <a:lnSpc>
                <a:spcPct val="90000"/>
              </a:lnSpc>
              <a:spcAft>
                <a:spcPts val="1200"/>
              </a:spcAft>
            </a:pPr>
            <a:endParaRPr lang="en-US" dirty="0">
              <a:ea typeface="+mn-lt"/>
              <a:cs typeface="+mn-lt"/>
            </a:endParaRPr>
          </a:p>
          <a:p>
            <a:pPr>
              <a:lnSpc>
                <a:spcPct val="90000"/>
              </a:lnSpc>
              <a:spcAft>
                <a:spcPts val="1200"/>
              </a:spcAft>
            </a:pPr>
            <a:r>
              <a:rPr lang="en-US" dirty="0">
                <a:ea typeface="+mn-lt"/>
                <a:cs typeface="+mn-lt"/>
              </a:rPr>
              <a:t>It is designed in conjunction with the NYS Pre-K Foundation for the Common Core. It</a:t>
            </a:r>
            <a:r>
              <a:rPr lang="en-US" i="1" dirty="0">
                <a:ea typeface="+mn-lt"/>
                <a:cs typeface="+mn-lt"/>
              </a:rPr>
              <a:t> </a:t>
            </a:r>
            <a:r>
              <a:rPr lang="en-US" dirty="0">
                <a:ea typeface="+mn-lt"/>
                <a:cs typeface="+mn-lt"/>
              </a:rPr>
              <a:t>applies both developmentally appropriate and culturally responsive practice.</a:t>
            </a:r>
          </a:p>
          <a:p>
            <a:pPr>
              <a:lnSpc>
                <a:spcPct val="90000"/>
              </a:lnSpc>
              <a:spcAft>
                <a:spcPts val="1200"/>
              </a:spcAft>
            </a:pPr>
            <a:endParaRPr lang="en-US" dirty="0">
              <a:ea typeface="+mn-lt"/>
              <a:cs typeface="+mn-lt"/>
            </a:endParaRPr>
          </a:p>
          <a:p>
            <a:pPr>
              <a:lnSpc>
                <a:spcPct val="90000"/>
              </a:lnSpc>
              <a:spcAft>
                <a:spcPts val="1200"/>
              </a:spcAft>
            </a:pPr>
            <a:r>
              <a:rPr lang="en-US" dirty="0">
                <a:ea typeface="+mn-lt"/>
                <a:cs typeface="+mn-lt"/>
              </a:rPr>
              <a:t>Through this curriculum, Pre-K students will consider the question “What makes me, </a:t>
            </a:r>
            <a:r>
              <a:rPr lang="en-US" i="1" dirty="0">
                <a:ea typeface="+mn-lt"/>
                <a:cs typeface="+mn-lt"/>
              </a:rPr>
              <a:t>me</a:t>
            </a:r>
            <a:r>
              <a:rPr lang="en-US" dirty="0">
                <a:ea typeface="+mn-lt"/>
                <a:cs typeface="+mn-lt"/>
              </a:rPr>
              <a:t>?” They will learn to value their unique attributes and, at the same time, learn to value, respect, and build relationships by exploring how they are similar and different from their classmates. </a:t>
            </a:r>
          </a:p>
          <a:p>
            <a:pPr>
              <a:lnSpc>
                <a:spcPct val="90000"/>
              </a:lnSpc>
              <a:spcAft>
                <a:spcPts val="1200"/>
              </a:spcAft>
            </a:pPr>
            <a:endParaRPr lang="en-US" dirty="0">
              <a:ea typeface="+mn-lt"/>
              <a:cs typeface="+mn-lt"/>
            </a:endParaRPr>
          </a:p>
          <a:p>
            <a:pPr>
              <a:lnSpc>
                <a:spcPct val="90000"/>
              </a:lnSpc>
              <a:spcAft>
                <a:spcPts val="1200"/>
              </a:spcAft>
            </a:pPr>
            <a:r>
              <a:rPr lang="en-US" dirty="0">
                <a:ea typeface="+mn-lt"/>
                <a:cs typeface="+mn-lt"/>
              </a:rPr>
              <a:t>Each </a:t>
            </a:r>
            <a:r>
              <a:rPr lang="en-US" b="1" dirty="0">
                <a:ea typeface="+mn-lt"/>
                <a:cs typeface="+mn-lt"/>
              </a:rPr>
              <a:t>subtheme</a:t>
            </a:r>
            <a:r>
              <a:rPr lang="en-US" dirty="0">
                <a:ea typeface="+mn-lt"/>
                <a:cs typeface="+mn-lt"/>
              </a:rPr>
              <a:t> explores the main theme "Me and You" through a different perspective while providing students with activities to support development across all domains. Each subtheme represents approximately two weeks of work.</a:t>
            </a:r>
            <a:endParaRPr lang="en-US" dirty="0"/>
          </a:p>
        </p:txBody>
      </p:sp>
    </p:spTree>
    <p:extLst>
      <p:ext uri="{BB962C8B-B14F-4D97-AF65-F5344CB8AC3E}">
        <p14:creationId xmlns:p14="http://schemas.microsoft.com/office/powerpoint/2010/main" val="206124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8D3F9-3039-4CCA-8509-37C1675A22D5}"/>
              </a:ext>
            </a:extLst>
          </p:cNvPr>
          <p:cNvSpPr>
            <a:spLocks noGrp="1"/>
          </p:cNvSpPr>
          <p:nvPr>
            <p:ph type="title"/>
          </p:nvPr>
        </p:nvSpPr>
        <p:spPr>
          <a:xfrm>
            <a:off x="4239986" y="98425"/>
            <a:ext cx="4131129" cy="939120"/>
          </a:xfrm>
        </p:spPr>
        <p:txBody>
          <a:bodyPr/>
          <a:lstStyle/>
          <a:p>
            <a:r>
              <a:rPr lang="en-US" b="1" dirty="0">
                <a:ea typeface="+mj-lt"/>
                <a:cs typeface="+mj-lt"/>
              </a:rPr>
              <a:t>Faces and Bodies</a:t>
            </a:r>
            <a:endParaRPr lang="en-US" b="1" dirty="0"/>
          </a:p>
        </p:txBody>
      </p:sp>
      <p:pic>
        <p:nvPicPr>
          <p:cNvPr id="4" name="Picture 4" descr="A picture containing person, indoor, table, boy&#10;&#10;Description automatically generated">
            <a:extLst>
              <a:ext uri="{FF2B5EF4-FFF2-40B4-BE49-F238E27FC236}">
                <a16:creationId xmlns:a16="http://schemas.microsoft.com/office/drawing/2014/main" id="{D35EEE07-51D0-42D3-852C-F77F4A67F71C}"/>
              </a:ext>
            </a:extLst>
          </p:cNvPr>
          <p:cNvPicPr>
            <a:picLocks noGrp="1" noChangeAspect="1"/>
          </p:cNvPicPr>
          <p:nvPr>
            <p:ph idx="1"/>
          </p:nvPr>
        </p:nvPicPr>
        <p:blipFill>
          <a:blip r:embed="rId3"/>
          <a:stretch>
            <a:fillRect/>
          </a:stretch>
        </p:blipFill>
        <p:spPr>
          <a:xfrm>
            <a:off x="9644743" y="98765"/>
            <a:ext cx="2438400" cy="3249385"/>
          </a:xfrm>
        </p:spPr>
      </p:pic>
      <p:sp>
        <p:nvSpPr>
          <p:cNvPr id="8" name="Content Placeholder 2">
            <a:extLst>
              <a:ext uri="{FF2B5EF4-FFF2-40B4-BE49-F238E27FC236}">
                <a16:creationId xmlns:a16="http://schemas.microsoft.com/office/drawing/2014/main" id="{7EA90406-5E44-4CA7-A4E7-E269A9764E73}"/>
              </a:ext>
            </a:extLst>
          </p:cNvPr>
          <p:cNvSpPr txBox="1">
            <a:spLocks/>
          </p:cNvSpPr>
          <p:nvPr/>
        </p:nvSpPr>
        <p:spPr>
          <a:xfrm>
            <a:off x="178492" y="2860827"/>
            <a:ext cx="9086800" cy="228371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u="sng" dirty="0"/>
              <a:t>Activities:</a:t>
            </a:r>
            <a:endParaRPr lang="en-US" sz="1600" dirty="0"/>
          </a:p>
          <a:p>
            <a:pPr marL="0" indent="0">
              <a:buFont typeface="Arial" panose="020B0604020202020204" pitchFamily="34" charset="0"/>
              <a:buNone/>
            </a:pPr>
            <a:r>
              <a:rPr lang="en-US" sz="1600" dirty="0"/>
              <a:t>(1) </a:t>
            </a:r>
            <a:r>
              <a:rPr lang="en-US" sz="1600" b="1" dirty="0"/>
              <a:t>Self-portrait</a:t>
            </a:r>
            <a:r>
              <a:rPr lang="en-US" sz="1600" dirty="0"/>
              <a:t>: Students will use a mirror to study their physical features and represent them. (They will repeat this activity at the end of the school year to document their growth, self-concept, symbolic representation, and drawing ability</a:t>
            </a:r>
            <a:r>
              <a:rPr lang="en-US" sz="1600" b="1" dirty="0"/>
              <a:t>.</a:t>
            </a:r>
            <a:endParaRPr lang="en-US" sz="1600">
              <a:cs typeface="Calibri"/>
            </a:endParaRPr>
          </a:p>
          <a:p>
            <a:pPr marL="0" indent="0">
              <a:buNone/>
            </a:pPr>
            <a:r>
              <a:rPr lang="en-US" sz="1600" dirty="0"/>
              <a:t>(2)</a:t>
            </a:r>
            <a:r>
              <a:rPr lang="en-US" sz="1600" b="1" dirty="0"/>
              <a:t> Songs: </a:t>
            </a:r>
            <a:r>
              <a:rPr lang="en-US" sz="1600" dirty="0"/>
              <a:t> We will sing together at morning meeting and closing circle a variety of songs that celebrate each child's uniqueness, such as "I Am Special" and "It's Nice To Be Me"  and "You Are Unique." </a:t>
            </a:r>
          </a:p>
          <a:p>
            <a:pPr marL="0" indent="0">
              <a:buNone/>
            </a:pPr>
            <a:r>
              <a:rPr lang="en-US" sz="1600" dirty="0">
                <a:ea typeface="+mn-lt"/>
                <a:cs typeface="+mn-lt"/>
              </a:rPr>
              <a:t>(3) </a:t>
            </a:r>
            <a:r>
              <a:rPr lang="en-US" sz="1600" b="1" dirty="0">
                <a:ea typeface="+mn-lt"/>
                <a:cs typeface="+mn-lt"/>
              </a:rPr>
              <a:t>Class Portrait Quilt:</a:t>
            </a:r>
            <a:r>
              <a:rPr lang="en-US" sz="1600" dirty="0">
                <a:ea typeface="+mn-lt"/>
                <a:cs typeface="+mn-lt"/>
              </a:rPr>
              <a:t> Inspired by the book </a:t>
            </a:r>
            <a:r>
              <a:rPr lang="en-US" sz="1600" i="1" dirty="0">
                <a:ea typeface="+mn-lt"/>
                <a:cs typeface="+mn-lt"/>
              </a:rPr>
              <a:t>It’s Okay to Be Different</a:t>
            </a:r>
            <a:r>
              <a:rPr lang="en-US" sz="1600" dirty="0">
                <a:ea typeface="+mn-lt"/>
                <a:cs typeface="+mn-lt"/>
              </a:rPr>
              <a:t> by Todd Parr, each student will contribute a self-portrait to a class quilt.</a:t>
            </a:r>
            <a:endParaRPr lang="en-US" sz="1600" dirty="0">
              <a:cs typeface="Calibri"/>
            </a:endParaRPr>
          </a:p>
        </p:txBody>
      </p:sp>
      <p:sp>
        <p:nvSpPr>
          <p:cNvPr id="9" name="TextBox 8">
            <a:extLst>
              <a:ext uri="{FF2B5EF4-FFF2-40B4-BE49-F238E27FC236}">
                <a16:creationId xmlns:a16="http://schemas.microsoft.com/office/drawing/2014/main" id="{509DC76B-CD32-424F-9591-2ADE4C5F2574}"/>
              </a:ext>
            </a:extLst>
          </p:cNvPr>
          <p:cNvSpPr txBox="1"/>
          <p:nvPr/>
        </p:nvSpPr>
        <p:spPr>
          <a:xfrm>
            <a:off x="2917372" y="1039585"/>
            <a:ext cx="702128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Goals:</a:t>
            </a:r>
            <a:r>
              <a:rPr lang="en-US" dirty="0"/>
              <a:t> Students will: (1) explore their physical attributes, (2) develop language and self-awareness describing themselves, (3) practice fine motor skills drawing a self-portrait, and (4) express understanding of similarities and differences with classmates and that each unique individual is a valued member of our class.</a:t>
            </a:r>
          </a:p>
        </p:txBody>
      </p:sp>
      <p:pic>
        <p:nvPicPr>
          <p:cNvPr id="12" name="Picture 12">
            <a:hlinkClick r:id="" action="ppaction://media"/>
            <a:extLst>
              <a:ext uri="{FF2B5EF4-FFF2-40B4-BE49-F238E27FC236}">
                <a16:creationId xmlns:a16="http://schemas.microsoft.com/office/drawing/2014/main" id="{CAA14D64-6EBF-4AD0-BB5C-75CBE8BE3324}"/>
              </a:ext>
            </a:extLst>
          </p:cNvPr>
          <p:cNvPicPr>
            <a:picLocks noRot="1" noChangeAspect="1"/>
          </p:cNvPicPr>
          <p:nvPr>
            <a:videoFile r:link="rId1"/>
          </p:nvPr>
        </p:nvPicPr>
        <p:blipFill>
          <a:blip r:embed="rId4"/>
          <a:stretch>
            <a:fillRect/>
          </a:stretch>
        </p:blipFill>
        <p:spPr>
          <a:xfrm>
            <a:off x="8790215" y="4842783"/>
            <a:ext cx="3064329" cy="1766208"/>
          </a:xfrm>
          <a:prstGeom prst="rect">
            <a:avLst/>
          </a:prstGeom>
        </p:spPr>
      </p:pic>
      <p:sp>
        <p:nvSpPr>
          <p:cNvPr id="13" name="TextBox 12">
            <a:extLst>
              <a:ext uri="{FF2B5EF4-FFF2-40B4-BE49-F238E27FC236}">
                <a16:creationId xmlns:a16="http://schemas.microsoft.com/office/drawing/2014/main" id="{33E54DAC-6C56-47F6-B3BF-0AB8E5CFABD4}"/>
              </a:ext>
            </a:extLst>
          </p:cNvPr>
          <p:cNvSpPr txBox="1"/>
          <p:nvPr/>
        </p:nvSpPr>
        <p:spPr>
          <a:xfrm>
            <a:off x="179614" y="5143499"/>
            <a:ext cx="4550228"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cs typeface="Segoe UI"/>
              </a:rPr>
              <a:t>Books:</a:t>
            </a:r>
            <a:r>
              <a:rPr lang="en-US" sz="1600" dirty="0">
                <a:cs typeface="Segoe UI"/>
              </a:rPr>
              <a:t> ​</a:t>
            </a:r>
          </a:p>
          <a:p>
            <a:r>
              <a:rPr lang="en-US" sz="1600" i="1" dirty="0">
                <a:cs typeface="Segoe UI"/>
              </a:rPr>
              <a:t>It’s Okay to Be Different, </a:t>
            </a:r>
            <a:r>
              <a:rPr lang="en-US" sz="1600" dirty="0">
                <a:cs typeface="Segoe UI"/>
              </a:rPr>
              <a:t>Todd Parr​</a:t>
            </a:r>
          </a:p>
          <a:p>
            <a:r>
              <a:rPr lang="en-US" sz="1600" i="1" dirty="0">
                <a:cs typeface="Segoe UI"/>
              </a:rPr>
              <a:t>I Like Myself, Karen Beaumont</a:t>
            </a:r>
            <a:r>
              <a:rPr lang="en-US" sz="1600" dirty="0">
                <a:cs typeface="Segoe UI"/>
              </a:rPr>
              <a:t>​</a:t>
            </a:r>
          </a:p>
          <a:p>
            <a:r>
              <a:rPr lang="en-US" sz="1600" i="1" dirty="0">
                <a:cs typeface="Segoe UI"/>
              </a:rPr>
              <a:t>I Like Me</a:t>
            </a:r>
            <a:r>
              <a:rPr lang="en-US" sz="1600" dirty="0">
                <a:cs typeface="Segoe UI"/>
              </a:rPr>
              <a:t>, Nancy Carlson​</a:t>
            </a:r>
          </a:p>
          <a:p>
            <a:r>
              <a:rPr lang="en-US" sz="1600" i="1" dirty="0">
                <a:cs typeface="Segoe UI"/>
              </a:rPr>
              <a:t>The Colors of Us, </a:t>
            </a:r>
            <a:r>
              <a:rPr lang="en-US" sz="1600" dirty="0">
                <a:cs typeface="Segoe UI"/>
              </a:rPr>
              <a:t>Karen Katz</a:t>
            </a:r>
          </a:p>
          <a:p>
            <a:r>
              <a:rPr lang="en-US" sz="1600" i="1" dirty="0">
                <a:cs typeface="Segoe UI"/>
              </a:rPr>
              <a:t>We're Different, We're the Same</a:t>
            </a:r>
            <a:r>
              <a:rPr lang="en-US" sz="1600" dirty="0">
                <a:cs typeface="Segoe UI"/>
              </a:rPr>
              <a:t>, Bobby Jane Kates</a:t>
            </a:r>
          </a:p>
        </p:txBody>
      </p:sp>
      <p:sp>
        <p:nvSpPr>
          <p:cNvPr id="14" name="TextBox 13">
            <a:extLst>
              <a:ext uri="{FF2B5EF4-FFF2-40B4-BE49-F238E27FC236}">
                <a16:creationId xmlns:a16="http://schemas.microsoft.com/office/drawing/2014/main" id="{51C98718-A5F9-4079-97B8-1D74EE90BB8A}"/>
              </a:ext>
            </a:extLst>
          </p:cNvPr>
          <p:cNvSpPr txBox="1"/>
          <p:nvPr/>
        </p:nvSpPr>
        <p:spPr>
          <a:xfrm>
            <a:off x="4909458" y="5187043"/>
            <a:ext cx="3499757"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t>Note: </a:t>
            </a:r>
            <a:endParaRPr lang="en-US" dirty="0"/>
          </a:p>
          <a:p>
            <a:r>
              <a:rPr lang="en-US" sz="1600" dirty="0"/>
              <a:t>These are just a sample of books. In each sub-theme, there would usually be a minimum of 10 books selected by the teacher.</a:t>
            </a:r>
            <a:endParaRPr lang="en-US"/>
          </a:p>
        </p:txBody>
      </p:sp>
      <p:pic>
        <p:nvPicPr>
          <p:cNvPr id="3" name="Picture 4" descr="A close up of a horse&#10;&#10;Description automatically generated">
            <a:extLst>
              <a:ext uri="{FF2B5EF4-FFF2-40B4-BE49-F238E27FC236}">
                <a16:creationId xmlns:a16="http://schemas.microsoft.com/office/drawing/2014/main" id="{115B0EF5-AA72-48DB-AAC0-F6534C919C63}"/>
              </a:ext>
            </a:extLst>
          </p:cNvPr>
          <p:cNvPicPr>
            <a:picLocks noChangeAspect="1"/>
          </p:cNvPicPr>
          <p:nvPr/>
        </p:nvPicPr>
        <p:blipFill>
          <a:blip r:embed="rId5"/>
          <a:stretch>
            <a:fillRect/>
          </a:stretch>
        </p:blipFill>
        <p:spPr>
          <a:xfrm>
            <a:off x="97972" y="97972"/>
            <a:ext cx="2743200" cy="2106385"/>
          </a:xfrm>
          <a:prstGeom prst="rect">
            <a:avLst/>
          </a:prstGeom>
        </p:spPr>
      </p:pic>
    </p:spTree>
    <p:extLst>
      <p:ext uri="{BB962C8B-B14F-4D97-AF65-F5344CB8AC3E}">
        <p14:creationId xmlns:p14="http://schemas.microsoft.com/office/powerpoint/2010/main" val="4033271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4EE8A-2F7E-B945-952B-23C46FF6FC51}"/>
              </a:ext>
            </a:extLst>
          </p:cNvPr>
          <p:cNvSpPr>
            <a:spLocks noGrp="1"/>
          </p:cNvSpPr>
          <p:nvPr>
            <p:ph type="title"/>
          </p:nvPr>
        </p:nvSpPr>
        <p:spPr>
          <a:xfrm>
            <a:off x="2340429" y="60325"/>
            <a:ext cx="4996544" cy="868362"/>
          </a:xfrm>
        </p:spPr>
        <p:txBody>
          <a:bodyPr/>
          <a:lstStyle/>
          <a:p>
            <a:r>
              <a:rPr lang="en-US" b="1" dirty="0">
                <a:cs typeface="Calibri Light"/>
              </a:rPr>
              <a:t>My Name is...</a:t>
            </a:r>
            <a:endParaRPr lang="en-US" b="1" dirty="0"/>
          </a:p>
        </p:txBody>
      </p:sp>
      <p:sp>
        <p:nvSpPr>
          <p:cNvPr id="3" name="Content Placeholder 2">
            <a:extLst>
              <a:ext uri="{FF2B5EF4-FFF2-40B4-BE49-F238E27FC236}">
                <a16:creationId xmlns:a16="http://schemas.microsoft.com/office/drawing/2014/main" id="{CBFF7F97-54FB-6442-834C-093EDA0D5479}"/>
              </a:ext>
            </a:extLst>
          </p:cNvPr>
          <p:cNvSpPr>
            <a:spLocks noGrp="1"/>
          </p:cNvSpPr>
          <p:nvPr>
            <p:ph idx="1"/>
          </p:nvPr>
        </p:nvSpPr>
        <p:spPr>
          <a:xfrm>
            <a:off x="2405744" y="2204358"/>
            <a:ext cx="9521370" cy="2247221"/>
          </a:xfrm>
        </p:spPr>
        <p:txBody>
          <a:bodyPr vert="horz" lIns="91440" tIns="45720" rIns="91440" bIns="45720" rtlCol="0" anchor="t">
            <a:normAutofit/>
          </a:bodyPr>
          <a:lstStyle/>
          <a:p>
            <a:pPr marL="0" indent="0">
              <a:buNone/>
            </a:pPr>
            <a:r>
              <a:rPr lang="en-US" sz="1500" b="1" dirty="0"/>
              <a:t>Activities:</a:t>
            </a:r>
            <a:endParaRPr lang="en-US" sz="2300" dirty="0"/>
          </a:p>
          <a:p>
            <a:pPr marL="0" indent="0">
              <a:buNone/>
            </a:pPr>
            <a:r>
              <a:rPr lang="en-US" sz="1500" dirty="0"/>
              <a:t>(1) </a:t>
            </a:r>
            <a:r>
              <a:rPr lang="en-US" sz="1500" b="1" dirty="0"/>
              <a:t>Family Engagement</a:t>
            </a:r>
            <a:r>
              <a:rPr lang="en-US" sz="1500" dirty="0"/>
              <a:t>: We will read </a:t>
            </a:r>
            <a:r>
              <a:rPr lang="en-US" sz="1500" i="1" dirty="0"/>
              <a:t>Alma and How She Got Her Name</a:t>
            </a:r>
            <a:r>
              <a:rPr lang="en-US" sz="1500" dirty="0"/>
              <a:t>. Then each will learn their name story, no matter how simple. Each child will contribute to a page of our class book called, “My name is…”Students will each illustrate a page, write their name and the teacher will write each child’s story. This will serve as a document to see each child’s growth to compare with mid-year and end-of-year writing.</a:t>
            </a:r>
            <a:endParaRPr lang="en-US" sz="2300">
              <a:cs typeface="Calibri"/>
            </a:endParaRPr>
          </a:p>
          <a:p>
            <a:pPr marL="0" indent="0">
              <a:buNone/>
            </a:pPr>
            <a:r>
              <a:rPr lang="en-US" sz="1500" dirty="0"/>
              <a:t> (2)</a:t>
            </a:r>
            <a:r>
              <a:rPr lang="en-US" sz="1500" b="1" dirty="0"/>
              <a:t> Songs:</a:t>
            </a:r>
            <a:r>
              <a:rPr lang="en-US" sz="1500" dirty="0"/>
              <a:t> "Hello, What's Your Name" song. Variations on "BINGO" with each child's name.</a:t>
            </a:r>
          </a:p>
          <a:p>
            <a:pPr marL="0" indent="0">
              <a:buNone/>
            </a:pPr>
            <a:r>
              <a:rPr lang="en-US" sz="1500" dirty="0"/>
              <a:t>3)</a:t>
            </a:r>
            <a:r>
              <a:rPr lang="en-US" sz="1500" b="1" dirty="0"/>
              <a:t> Name Art</a:t>
            </a:r>
            <a:r>
              <a:rPr lang="en-US" sz="1500" dirty="0"/>
              <a:t>: In this sensory art activity, children will fill in each letter of their name with a range of textured collage materials. It will support memorization and letter formation.</a:t>
            </a:r>
          </a:p>
          <a:p>
            <a:endParaRPr lang="en-US" dirty="0"/>
          </a:p>
        </p:txBody>
      </p:sp>
      <p:pic>
        <p:nvPicPr>
          <p:cNvPr id="3074" name="Picture 2" descr="PreK/K 5 senses activity: texture collages. Rough, soft ...">
            <a:extLst>
              <a:ext uri="{FF2B5EF4-FFF2-40B4-BE49-F238E27FC236}">
                <a16:creationId xmlns:a16="http://schemas.microsoft.com/office/drawing/2014/main" id="{E78D1296-E0F1-954E-876D-FCC71DD837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9" y="2481047"/>
            <a:ext cx="2170946" cy="41531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lma and How She Got Her Name by Juana Martinez-Neal [in ...">
            <a:extLst>
              <a:ext uri="{FF2B5EF4-FFF2-40B4-BE49-F238E27FC236}">
                <a16:creationId xmlns:a16="http://schemas.microsoft.com/office/drawing/2014/main" id="{F29F22B0-7ABE-6048-BCCB-46A8635992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5513" y="4482421"/>
            <a:ext cx="2294114" cy="219528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hrysanthemum by Kevin Henkes - Audiobooks on Google Play">
            <a:extLst>
              <a:ext uri="{FF2B5EF4-FFF2-40B4-BE49-F238E27FC236}">
                <a16:creationId xmlns:a16="http://schemas.microsoft.com/office/drawing/2014/main" id="{F84040C4-98DA-2244-8606-6CE3A45B2A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8328" y="4623065"/>
            <a:ext cx="2005163" cy="20051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 close up of a mans face&#10;&#10;Description automatically generated">
            <a:extLst>
              <a:ext uri="{FF2B5EF4-FFF2-40B4-BE49-F238E27FC236}">
                <a16:creationId xmlns:a16="http://schemas.microsoft.com/office/drawing/2014/main" id="{15E34534-5975-46BA-AE0B-77DFC1F667B2}"/>
              </a:ext>
            </a:extLst>
          </p:cNvPr>
          <p:cNvPicPr>
            <a:picLocks noChangeAspect="1"/>
          </p:cNvPicPr>
          <p:nvPr/>
        </p:nvPicPr>
        <p:blipFill>
          <a:blip r:embed="rId6"/>
          <a:stretch>
            <a:fillRect/>
          </a:stretch>
        </p:blipFill>
        <p:spPr>
          <a:xfrm>
            <a:off x="-681" y="4082"/>
            <a:ext cx="2156732" cy="2016578"/>
          </a:xfrm>
          <a:prstGeom prst="rect">
            <a:avLst/>
          </a:prstGeom>
        </p:spPr>
      </p:pic>
      <p:pic>
        <p:nvPicPr>
          <p:cNvPr id="7" name="Picture 7" descr="A picture containing text, table&#10;&#10;Description automatically generated">
            <a:extLst>
              <a:ext uri="{FF2B5EF4-FFF2-40B4-BE49-F238E27FC236}">
                <a16:creationId xmlns:a16="http://schemas.microsoft.com/office/drawing/2014/main" id="{8DFF2DFC-B308-41AF-9F62-6161E3E0C8A9}"/>
              </a:ext>
            </a:extLst>
          </p:cNvPr>
          <p:cNvPicPr>
            <a:picLocks noChangeAspect="1"/>
          </p:cNvPicPr>
          <p:nvPr/>
        </p:nvPicPr>
        <p:blipFill>
          <a:blip r:embed="rId7"/>
          <a:stretch>
            <a:fillRect/>
          </a:stretch>
        </p:blipFill>
        <p:spPr>
          <a:xfrm>
            <a:off x="10020300" y="1361"/>
            <a:ext cx="2171700" cy="2201636"/>
          </a:xfrm>
          <a:prstGeom prst="rect">
            <a:avLst/>
          </a:prstGeom>
        </p:spPr>
      </p:pic>
      <p:sp>
        <p:nvSpPr>
          <p:cNvPr id="9" name="TextBox 8">
            <a:extLst>
              <a:ext uri="{FF2B5EF4-FFF2-40B4-BE49-F238E27FC236}">
                <a16:creationId xmlns:a16="http://schemas.microsoft.com/office/drawing/2014/main" id="{9A2DC8F7-2DB0-4055-B16D-8C6685D17342}"/>
              </a:ext>
            </a:extLst>
          </p:cNvPr>
          <p:cNvSpPr txBox="1"/>
          <p:nvPr/>
        </p:nvSpPr>
        <p:spPr>
          <a:xfrm>
            <a:off x="2340430" y="930729"/>
            <a:ext cx="7598226" cy="12112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Goals: </a:t>
            </a:r>
            <a:r>
              <a:rPr lang="en-US" dirty="0"/>
              <a:t>Students will: (1) explore spelling, pronunciation and story of their name (self-concept), (2) develop language and understanding of others as they share the stories of their names, (3) practice fine motor skills writing/creating their name.</a:t>
            </a:r>
            <a:endParaRPr lang="en-US" dirty="0">
              <a:cs typeface="Calibri"/>
            </a:endParaRPr>
          </a:p>
        </p:txBody>
      </p:sp>
      <p:pic>
        <p:nvPicPr>
          <p:cNvPr id="11" name="Picture 11">
            <a:hlinkClick r:id="" action="ppaction://media"/>
            <a:extLst>
              <a:ext uri="{FF2B5EF4-FFF2-40B4-BE49-F238E27FC236}">
                <a16:creationId xmlns:a16="http://schemas.microsoft.com/office/drawing/2014/main" id="{A7AD776E-DB34-4ADC-929E-6693842ED4A3}"/>
              </a:ext>
            </a:extLst>
          </p:cNvPr>
          <p:cNvPicPr>
            <a:picLocks noRot="1" noChangeAspect="1"/>
          </p:cNvPicPr>
          <p:nvPr>
            <a:videoFile r:link="rId1"/>
          </p:nvPr>
        </p:nvPicPr>
        <p:blipFill>
          <a:blip r:embed="rId8"/>
          <a:stretch>
            <a:fillRect/>
          </a:stretch>
        </p:blipFill>
        <p:spPr>
          <a:xfrm>
            <a:off x="8305800" y="4603296"/>
            <a:ext cx="3554186" cy="2212522"/>
          </a:xfrm>
          <a:prstGeom prst="rect">
            <a:avLst/>
          </a:prstGeom>
        </p:spPr>
      </p:pic>
    </p:spTree>
    <p:extLst>
      <p:ext uri="{BB962C8B-B14F-4D97-AF65-F5344CB8AC3E}">
        <p14:creationId xmlns:p14="http://schemas.microsoft.com/office/powerpoint/2010/main" val="1853286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close up of a sign&#10;&#10;Description automatically generated">
            <a:extLst>
              <a:ext uri="{FF2B5EF4-FFF2-40B4-BE49-F238E27FC236}">
                <a16:creationId xmlns:a16="http://schemas.microsoft.com/office/drawing/2014/main" id="{FBBE4130-DBA4-4865-ABBE-F35633A0F4E2}"/>
              </a:ext>
            </a:extLst>
          </p:cNvPr>
          <p:cNvPicPr>
            <a:picLocks noGrp="1" noChangeAspect="1"/>
          </p:cNvPicPr>
          <p:nvPr>
            <p:ph idx="1"/>
          </p:nvPr>
        </p:nvPicPr>
        <p:blipFill>
          <a:blip r:embed="rId3"/>
          <a:stretch>
            <a:fillRect/>
          </a:stretch>
        </p:blipFill>
        <p:spPr>
          <a:xfrm>
            <a:off x="9824357" y="4491150"/>
            <a:ext cx="2334987" cy="2351315"/>
          </a:xfrm>
        </p:spPr>
      </p:pic>
      <p:sp>
        <p:nvSpPr>
          <p:cNvPr id="4" name="Title 1">
            <a:extLst>
              <a:ext uri="{FF2B5EF4-FFF2-40B4-BE49-F238E27FC236}">
                <a16:creationId xmlns:a16="http://schemas.microsoft.com/office/drawing/2014/main" id="{83432409-C42B-42C9-A445-4D7A95D2BF3F}"/>
              </a:ext>
            </a:extLst>
          </p:cNvPr>
          <p:cNvSpPr>
            <a:spLocks noGrp="1"/>
          </p:cNvSpPr>
          <p:nvPr/>
        </p:nvSpPr>
        <p:spPr>
          <a:xfrm>
            <a:off x="4566558" y="98424"/>
            <a:ext cx="4278086" cy="7976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ea typeface="+mj-lt"/>
                <a:cs typeface="+mj-lt"/>
              </a:rPr>
              <a:t>My Blue is Happy</a:t>
            </a:r>
            <a:endParaRPr lang="en-US" b="1" dirty="0"/>
          </a:p>
        </p:txBody>
      </p:sp>
      <p:pic>
        <p:nvPicPr>
          <p:cNvPr id="7" name="Picture 8">
            <a:hlinkClick r:id="" action="ppaction://media"/>
            <a:extLst>
              <a:ext uri="{FF2B5EF4-FFF2-40B4-BE49-F238E27FC236}">
                <a16:creationId xmlns:a16="http://schemas.microsoft.com/office/drawing/2014/main" id="{4DBD6C46-9720-423D-8660-D1609F5EBCE2}"/>
              </a:ext>
            </a:extLst>
          </p:cNvPr>
          <p:cNvPicPr>
            <a:picLocks noRot="1" noChangeAspect="1"/>
          </p:cNvPicPr>
          <p:nvPr>
            <a:videoFile r:link="rId1"/>
          </p:nvPr>
        </p:nvPicPr>
        <p:blipFill>
          <a:blip r:embed="rId4"/>
          <a:stretch>
            <a:fillRect/>
          </a:stretch>
        </p:blipFill>
        <p:spPr>
          <a:xfrm>
            <a:off x="304800" y="80283"/>
            <a:ext cx="4103915" cy="2250623"/>
          </a:xfrm>
          <a:prstGeom prst="rect">
            <a:avLst/>
          </a:prstGeom>
        </p:spPr>
      </p:pic>
      <p:sp>
        <p:nvSpPr>
          <p:cNvPr id="8" name="Content Placeholder 2">
            <a:extLst>
              <a:ext uri="{FF2B5EF4-FFF2-40B4-BE49-F238E27FC236}">
                <a16:creationId xmlns:a16="http://schemas.microsoft.com/office/drawing/2014/main" id="{F9A2AA70-9654-41C3-B358-96759A265C45}"/>
              </a:ext>
            </a:extLst>
          </p:cNvPr>
          <p:cNvSpPr>
            <a:spLocks noGrp="1"/>
          </p:cNvSpPr>
          <p:nvPr/>
        </p:nvSpPr>
        <p:spPr>
          <a:xfrm>
            <a:off x="272142" y="2467881"/>
            <a:ext cx="10673444" cy="223406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ea typeface="+mn-lt"/>
                <a:cs typeface="+mn-lt"/>
              </a:rPr>
              <a:t>Activities:</a:t>
            </a:r>
            <a:endParaRPr lang="en-US" sz="1600" dirty="0">
              <a:ea typeface="+mn-lt"/>
              <a:cs typeface="+mn-lt"/>
            </a:endParaRPr>
          </a:p>
          <a:p>
            <a:pPr marL="0" indent="0">
              <a:buNone/>
            </a:pPr>
            <a:r>
              <a:rPr lang="en-US" sz="1600" dirty="0">
                <a:ea typeface="+mn-lt"/>
                <a:cs typeface="+mn-lt"/>
              </a:rPr>
              <a:t>(1)</a:t>
            </a:r>
            <a:r>
              <a:rPr lang="en-US" sz="1600" b="1" dirty="0">
                <a:ea typeface="+mn-lt"/>
                <a:cs typeface="+mn-lt"/>
              </a:rPr>
              <a:t>Color My Feelings Art</a:t>
            </a:r>
            <a:r>
              <a:rPr lang="en-US" sz="1600" dirty="0">
                <a:ea typeface="+mn-lt"/>
                <a:cs typeface="+mn-lt"/>
              </a:rPr>
              <a:t>: We will read </a:t>
            </a:r>
            <a:r>
              <a:rPr lang="en-US" sz="1600" i="1" dirty="0">
                <a:ea typeface="+mn-lt"/>
                <a:cs typeface="+mn-lt"/>
              </a:rPr>
              <a:t>My Blue is Happy </a:t>
            </a:r>
            <a:r>
              <a:rPr lang="en-US" sz="1600" dirty="0">
                <a:ea typeface="+mn-lt"/>
                <a:cs typeface="+mn-lt"/>
              </a:rPr>
              <a:t>and talk about feelings, moods and how we can express our feelings with colors. Children will use pastels or watercolors to create their own feelings pictures.</a:t>
            </a:r>
          </a:p>
          <a:p>
            <a:pPr marL="0" indent="0">
              <a:buNone/>
            </a:pPr>
            <a:r>
              <a:rPr lang="en-US" sz="1600" dirty="0">
                <a:ea typeface="+mn-lt"/>
                <a:cs typeface="+mn-lt"/>
              </a:rPr>
              <a:t>(2) </a:t>
            </a:r>
            <a:r>
              <a:rPr lang="en-US" sz="1600" b="1" dirty="0">
                <a:ea typeface="+mn-lt"/>
                <a:cs typeface="+mn-lt"/>
              </a:rPr>
              <a:t>Feelings Collages:</a:t>
            </a:r>
            <a:r>
              <a:rPr lang="en-US" sz="1600" dirty="0">
                <a:ea typeface="+mn-lt"/>
                <a:cs typeface="+mn-lt"/>
              </a:rPr>
              <a:t> We will read The Feelings Book (or another book). The children will then make colorful collages and use their emotion vocabulary to describe their feelings.</a:t>
            </a:r>
            <a:endParaRPr lang="en-US" sz="1600" dirty="0">
              <a:cs typeface="Calibri"/>
            </a:endParaRPr>
          </a:p>
          <a:p>
            <a:pPr marL="0" indent="0">
              <a:buNone/>
            </a:pPr>
            <a:r>
              <a:rPr lang="en-US" sz="1600" dirty="0">
                <a:ea typeface="+mn-lt"/>
                <a:cs typeface="+mn-lt"/>
              </a:rPr>
              <a:t>(3)</a:t>
            </a:r>
            <a:r>
              <a:rPr lang="en-US" sz="1600" b="1" dirty="0">
                <a:ea typeface="+mn-lt"/>
                <a:cs typeface="+mn-lt"/>
              </a:rPr>
              <a:t> Music, Emotion and Motion</a:t>
            </a:r>
            <a:r>
              <a:rPr lang="en-US" sz="1600" dirty="0">
                <a:ea typeface="+mn-lt"/>
                <a:cs typeface="+mn-lt"/>
              </a:rPr>
              <a:t>: At the listening center, students will put on headphones and listen to a song. Listening to the song, they will draw how the song makes them feel. As a class, we will also listen to a playlist of songs each day at Morning Meeting. Students will dance to one song on the playlist and discuss how the music makes them feel. </a:t>
            </a:r>
          </a:p>
          <a:p>
            <a:endParaRPr lang="en-US" dirty="0">
              <a:ea typeface="+mn-lt"/>
              <a:cs typeface="+mn-lt"/>
            </a:endParaRPr>
          </a:p>
          <a:p>
            <a:pPr marL="0" indent="0">
              <a:buNone/>
            </a:pPr>
            <a:endParaRPr lang="en-US" b="1" u="sng" dirty="0">
              <a:cs typeface="Calibri"/>
            </a:endParaRPr>
          </a:p>
          <a:p>
            <a:endParaRPr lang="en-US" dirty="0">
              <a:cs typeface="Calibri"/>
            </a:endParaRPr>
          </a:p>
        </p:txBody>
      </p:sp>
      <p:sp>
        <p:nvSpPr>
          <p:cNvPr id="10" name="TextBox 9">
            <a:extLst>
              <a:ext uri="{FF2B5EF4-FFF2-40B4-BE49-F238E27FC236}">
                <a16:creationId xmlns:a16="http://schemas.microsoft.com/office/drawing/2014/main" id="{FD7FFD6E-54B3-46ED-8D0C-25075DE2AA0F}"/>
              </a:ext>
            </a:extLst>
          </p:cNvPr>
          <p:cNvSpPr txBox="1"/>
          <p:nvPr/>
        </p:nvSpPr>
        <p:spPr>
          <a:xfrm>
            <a:off x="4082144" y="4795157"/>
            <a:ext cx="5246914"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b="1" dirty="0"/>
              <a:t>Books</a:t>
            </a:r>
          </a:p>
          <a:p>
            <a:r>
              <a:rPr lang="en-US" sz="1600" i="1" dirty="0">
                <a:cs typeface="Calibri"/>
              </a:rPr>
              <a:t>My Blue is Happy </a:t>
            </a:r>
            <a:r>
              <a:rPr lang="en-US" sz="1600" dirty="0">
                <a:cs typeface="Calibri"/>
              </a:rPr>
              <a:t>– Jessica Young</a:t>
            </a:r>
          </a:p>
          <a:p>
            <a:r>
              <a:rPr lang="en-US" sz="1600" i="1" dirty="0">
                <a:cs typeface="Calibri"/>
              </a:rPr>
              <a:t>Happy</a:t>
            </a:r>
            <a:r>
              <a:rPr lang="en-US" sz="1600" dirty="0">
                <a:cs typeface="Calibri"/>
              </a:rPr>
              <a:t> – Mies Van Hout</a:t>
            </a:r>
          </a:p>
          <a:p>
            <a:r>
              <a:rPr lang="en-US" sz="1600" i="1" dirty="0">
                <a:cs typeface="Calibri"/>
              </a:rPr>
              <a:t>In My Heart: A Book of Feelings</a:t>
            </a:r>
            <a:r>
              <a:rPr lang="en-US" sz="1600" dirty="0">
                <a:cs typeface="Calibri"/>
              </a:rPr>
              <a:t> – Jo Witek</a:t>
            </a:r>
          </a:p>
          <a:p>
            <a:r>
              <a:rPr lang="en-US" sz="1600" i="1" dirty="0">
                <a:cs typeface="Calibri"/>
              </a:rPr>
              <a:t>When Sophie's Feelings Are Really, Really Hurt</a:t>
            </a:r>
            <a:r>
              <a:rPr lang="en-US" sz="1600" dirty="0">
                <a:cs typeface="Calibri"/>
              </a:rPr>
              <a:t> – Molly Bang</a:t>
            </a:r>
          </a:p>
          <a:p>
            <a:r>
              <a:rPr lang="en-US" sz="1600" i="1" dirty="0">
                <a:ea typeface="+mn-lt"/>
                <a:cs typeface="+mn-lt"/>
              </a:rPr>
              <a:t>Listening to My Body </a:t>
            </a:r>
            <a:r>
              <a:rPr lang="en-US" sz="1600" dirty="0">
                <a:ea typeface="+mn-lt"/>
                <a:cs typeface="+mn-lt"/>
              </a:rPr>
              <a:t>– Gabi Garcia</a:t>
            </a:r>
            <a:endParaRPr lang="en-US" dirty="0"/>
          </a:p>
          <a:p>
            <a:r>
              <a:rPr lang="en-US" sz="1600" i="1" dirty="0">
                <a:cs typeface="Calibri"/>
              </a:rPr>
              <a:t>The Feelings Book </a:t>
            </a:r>
            <a:r>
              <a:rPr lang="en-US" sz="1600" dirty="0">
                <a:cs typeface="Calibri"/>
              </a:rPr>
              <a:t>– Todd Parr</a:t>
            </a:r>
          </a:p>
          <a:p>
            <a:r>
              <a:rPr lang="en-US" sz="1600" i="1" dirty="0">
                <a:ea typeface="+mn-lt"/>
                <a:cs typeface="+mn-lt"/>
              </a:rPr>
              <a:t>My Many Colored Day</a:t>
            </a:r>
            <a:r>
              <a:rPr lang="en-US" sz="1600" dirty="0">
                <a:ea typeface="+mn-lt"/>
                <a:cs typeface="+mn-lt"/>
              </a:rPr>
              <a:t> – Dr. Suess</a:t>
            </a:r>
            <a:endParaRPr lang="en-US" dirty="0"/>
          </a:p>
        </p:txBody>
      </p:sp>
      <p:sp>
        <p:nvSpPr>
          <p:cNvPr id="11" name="TextBox 10">
            <a:extLst>
              <a:ext uri="{FF2B5EF4-FFF2-40B4-BE49-F238E27FC236}">
                <a16:creationId xmlns:a16="http://schemas.microsoft.com/office/drawing/2014/main" id="{26C482F4-F2B6-4B1D-9B87-083EAD54FDD9}"/>
              </a:ext>
            </a:extLst>
          </p:cNvPr>
          <p:cNvSpPr txBox="1"/>
          <p:nvPr/>
        </p:nvSpPr>
        <p:spPr>
          <a:xfrm>
            <a:off x="4567918" y="932089"/>
            <a:ext cx="740228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Goals: </a:t>
            </a:r>
            <a:r>
              <a:rPr lang="en-US" dirty="0"/>
              <a:t>Students will: (1) learn how to identify their different emotions, as a step to self-regulation, (2) explore and learn to recognize and describe more nuanced emotions, (3) practice fine motor and large motor skills as they draw, make collages and sing and dance, and (4)  begin to understand that they may have more than one emotion at a time.</a:t>
            </a:r>
          </a:p>
        </p:txBody>
      </p:sp>
      <p:pic>
        <p:nvPicPr>
          <p:cNvPr id="12" name="Picture 12" descr="A close up of a logo&#10;&#10;Description automatically generated">
            <a:extLst>
              <a:ext uri="{FF2B5EF4-FFF2-40B4-BE49-F238E27FC236}">
                <a16:creationId xmlns:a16="http://schemas.microsoft.com/office/drawing/2014/main" id="{DD00366C-5F4B-4937-A366-A76F88B73E8D}"/>
              </a:ext>
            </a:extLst>
          </p:cNvPr>
          <p:cNvPicPr>
            <a:picLocks noChangeAspect="1"/>
          </p:cNvPicPr>
          <p:nvPr/>
        </p:nvPicPr>
        <p:blipFill>
          <a:blip r:embed="rId5"/>
          <a:stretch>
            <a:fillRect/>
          </a:stretch>
        </p:blipFill>
        <p:spPr>
          <a:xfrm>
            <a:off x="271463" y="4782911"/>
            <a:ext cx="2505074" cy="1945821"/>
          </a:xfrm>
          <a:prstGeom prst="rect">
            <a:avLst/>
          </a:prstGeom>
        </p:spPr>
      </p:pic>
    </p:spTree>
    <p:extLst>
      <p:ext uri="{BB962C8B-B14F-4D97-AF65-F5344CB8AC3E}">
        <p14:creationId xmlns:p14="http://schemas.microsoft.com/office/powerpoint/2010/main" val="3557438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3C9D1-53DB-EE49-845B-D45B6FAEF2CC}"/>
              </a:ext>
            </a:extLst>
          </p:cNvPr>
          <p:cNvSpPr>
            <a:spLocks noGrp="1"/>
          </p:cNvSpPr>
          <p:nvPr>
            <p:ph type="title"/>
          </p:nvPr>
        </p:nvSpPr>
        <p:spPr>
          <a:xfrm>
            <a:off x="4697186" y="87539"/>
            <a:ext cx="4616116" cy="906463"/>
          </a:xfrm>
        </p:spPr>
        <p:txBody>
          <a:bodyPr/>
          <a:lstStyle/>
          <a:p>
            <a:r>
              <a:rPr lang="en-US" b="1" dirty="0"/>
              <a:t>When I Was Little</a:t>
            </a:r>
          </a:p>
        </p:txBody>
      </p:sp>
      <p:sp>
        <p:nvSpPr>
          <p:cNvPr id="7" name="Content Placeholder 2">
            <a:extLst>
              <a:ext uri="{FF2B5EF4-FFF2-40B4-BE49-F238E27FC236}">
                <a16:creationId xmlns:a16="http://schemas.microsoft.com/office/drawing/2014/main" id="{303C4C9C-E975-CC41-AC29-ED854F28FF53}"/>
              </a:ext>
            </a:extLst>
          </p:cNvPr>
          <p:cNvSpPr>
            <a:spLocks noGrp="1"/>
          </p:cNvSpPr>
          <p:nvPr>
            <p:ph idx="1"/>
          </p:nvPr>
        </p:nvSpPr>
        <p:spPr>
          <a:xfrm>
            <a:off x="146957" y="2623457"/>
            <a:ext cx="9064171" cy="3331029"/>
          </a:xfrm>
        </p:spPr>
        <p:txBody>
          <a:bodyPr vert="horz" lIns="91440" tIns="45720" rIns="91440" bIns="45720" rtlCol="0" anchor="t">
            <a:noAutofit/>
          </a:bodyPr>
          <a:lstStyle/>
          <a:p>
            <a:pPr marL="0" indent="0">
              <a:buNone/>
            </a:pPr>
            <a:endParaRPr lang="en-US" sz="1600" dirty="0">
              <a:cs typeface="Calibri"/>
            </a:endParaRPr>
          </a:p>
          <a:p>
            <a:pPr marL="0" indent="0">
              <a:buNone/>
            </a:pPr>
            <a:r>
              <a:rPr lang="en-US" sz="1600" b="1" dirty="0"/>
              <a:t>Activities:</a:t>
            </a:r>
            <a:endParaRPr lang="en-US" sz="1600" b="1">
              <a:cs typeface="Calibri"/>
            </a:endParaRPr>
          </a:p>
          <a:p>
            <a:pPr marL="0" indent="0">
              <a:buNone/>
            </a:pPr>
            <a:r>
              <a:rPr lang="en-US" sz="1600" dirty="0"/>
              <a:t>(1) </a:t>
            </a:r>
            <a:r>
              <a:rPr lang="en-US" sz="1600" b="1" dirty="0">
                <a:ea typeface="+mn-lt"/>
                <a:cs typeface="+mn-lt"/>
              </a:rPr>
              <a:t>Timeline</a:t>
            </a:r>
            <a:r>
              <a:rPr lang="en-US" sz="1600" dirty="0">
                <a:ea typeface="+mn-lt"/>
                <a:cs typeface="+mn-lt"/>
              </a:rPr>
              <a:t>: Students will bring in three pictures of themselves to create a timeline of their lives. They will explain how they have changed.</a:t>
            </a:r>
            <a:endParaRPr lang="en-US" sz="1600" dirty="0"/>
          </a:p>
          <a:p>
            <a:pPr marL="0" indent="0">
              <a:buNone/>
            </a:pPr>
            <a:r>
              <a:rPr lang="en-US" sz="1600" dirty="0"/>
              <a:t>(2)</a:t>
            </a:r>
            <a:r>
              <a:rPr lang="en-US" sz="1600" b="1" dirty="0"/>
              <a:t> Dramatic Play</a:t>
            </a:r>
            <a:r>
              <a:rPr lang="en-US" sz="1600" dirty="0"/>
              <a:t>: In the dramatic play center, a baby station will be set up with a changing table, high-chair, pretend food and bottles, baby clothes, and a bath with water. As a class, we will learn lullabies and sing them each day before rest time. </a:t>
            </a:r>
            <a:endParaRPr lang="en-US" sz="1600">
              <a:cs typeface="Calibri"/>
            </a:endParaRPr>
          </a:p>
          <a:p>
            <a:pPr marL="0" indent="0">
              <a:buNone/>
            </a:pPr>
            <a:r>
              <a:rPr lang="en-US" sz="1600" b="1" dirty="0"/>
              <a:t>(3) Look How I've Grown Art: </a:t>
            </a:r>
            <a:r>
              <a:rPr lang="en-US" sz="1600" dirty="0"/>
              <a:t>Children will use drawing materials and/or collage materials to make a picture that shows something they can do now that they could not do when they were babies.  </a:t>
            </a:r>
          </a:p>
          <a:p>
            <a:pPr marL="0" indent="0">
              <a:buNone/>
            </a:pPr>
            <a:endParaRPr lang="en-US" sz="1600" dirty="0">
              <a:cs typeface="Calibri" panose="020F0502020204030204"/>
            </a:endParaRPr>
          </a:p>
          <a:p>
            <a:pPr marL="0" indent="0">
              <a:buNone/>
            </a:pPr>
            <a:endParaRPr lang="en-US" sz="1600" b="1" dirty="0"/>
          </a:p>
          <a:p>
            <a:pPr marL="0" indent="0">
              <a:buNone/>
            </a:pPr>
            <a:endParaRPr lang="en-US" sz="1600" dirty="0"/>
          </a:p>
          <a:p>
            <a:endParaRPr lang="en-US" sz="1600" dirty="0"/>
          </a:p>
        </p:txBody>
      </p:sp>
      <p:pic>
        <p:nvPicPr>
          <p:cNvPr id="2053" name="Picture 5" descr="A person looking at the camera&#10;&#10;Description automatically generated">
            <a:extLst>
              <a:ext uri="{FF2B5EF4-FFF2-40B4-BE49-F238E27FC236}">
                <a16:creationId xmlns:a16="http://schemas.microsoft.com/office/drawing/2014/main" id="{104FE3FB-32B4-EB41-8BDB-555718C30FED}"/>
              </a:ext>
            </a:extLst>
          </p:cNvPr>
          <p:cNvPicPr>
            <a:picLocks noChangeAspect="1" noChangeArrowheads="1"/>
          </p:cNvPicPr>
          <p:nvPr/>
        </p:nvPicPr>
        <p:blipFill>
          <a:blip r:embed="rId2"/>
          <a:srcRect/>
          <a:stretch>
            <a:fillRect/>
          </a:stretch>
        </p:blipFill>
        <p:spPr bwMode="auto">
          <a:xfrm>
            <a:off x="146097" y="113171"/>
            <a:ext cx="4099053" cy="21782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A picture containing person, indoor, sitting, person&#10;&#10;Description automatically generated">
            <a:extLst>
              <a:ext uri="{FF2B5EF4-FFF2-40B4-BE49-F238E27FC236}">
                <a16:creationId xmlns:a16="http://schemas.microsoft.com/office/drawing/2014/main" id="{51A18496-6ACC-4397-BD9C-07B2F31349E1}"/>
              </a:ext>
            </a:extLst>
          </p:cNvPr>
          <p:cNvPicPr>
            <a:picLocks noChangeAspect="1"/>
          </p:cNvPicPr>
          <p:nvPr/>
        </p:nvPicPr>
        <p:blipFill>
          <a:blip r:embed="rId3"/>
          <a:stretch>
            <a:fillRect/>
          </a:stretch>
        </p:blipFill>
        <p:spPr>
          <a:xfrm>
            <a:off x="9356272" y="103125"/>
            <a:ext cx="2661556" cy="3995637"/>
          </a:xfrm>
          <a:prstGeom prst="rect">
            <a:avLst/>
          </a:prstGeom>
        </p:spPr>
      </p:pic>
      <p:sp>
        <p:nvSpPr>
          <p:cNvPr id="4" name="TextBox 3">
            <a:extLst>
              <a:ext uri="{FF2B5EF4-FFF2-40B4-BE49-F238E27FC236}">
                <a16:creationId xmlns:a16="http://schemas.microsoft.com/office/drawing/2014/main" id="{A12FB12F-C5C1-4A97-88EA-A7773A15D05F}"/>
              </a:ext>
            </a:extLst>
          </p:cNvPr>
          <p:cNvSpPr txBox="1"/>
          <p:nvPr/>
        </p:nvSpPr>
        <p:spPr>
          <a:xfrm>
            <a:off x="4555672" y="996043"/>
            <a:ext cx="4463142"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Goals: </a:t>
            </a:r>
            <a:r>
              <a:rPr lang="en-US" dirty="0">
                <a:ea typeface="+mn-lt"/>
                <a:cs typeface="+mn-lt"/>
              </a:rPr>
              <a:t>Students will:</a:t>
            </a:r>
            <a:r>
              <a:rPr lang="en-US" b="1" dirty="0">
                <a:ea typeface="+mn-lt"/>
                <a:cs typeface="+mn-lt"/>
              </a:rPr>
              <a:t> </a:t>
            </a:r>
            <a:r>
              <a:rPr lang="en-US" dirty="0">
                <a:ea typeface="+mn-lt"/>
                <a:cs typeface="+mn-lt"/>
              </a:rPr>
              <a:t>(1) Reflect on how much they have grown and how much more independent they are, (2) develop language as they describe their self-help skills, and (3) practice fine and large motor skills in the dramatic play and art center.  </a:t>
            </a:r>
            <a:endParaRPr lang="en-US" dirty="0"/>
          </a:p>
        </p:txBody>
      </p:sp>
      <p:sp>
        <p:nvSpPr>
          <p:cNvPr id="5" name="TextBox 4">
            <a:extLst>
              <a:ext uri="{FF2B5EF4-FFF2-40B4-BE49-F238E27FC236}">
                <a16:creationId xmlns:a16="http://schemas.microsoft.com/office/drawing/2014/main" id="{D93E6486-1A5D-4378-B1D1-6E548F8988F2}"/>
              </a:ext>
            </a:extLst>
          </p:cNvPr>
          <p:cNvSpPr txBox="1"/>
          <p:nvPr/>
        </p:nvSpPr>
        <p:spPr>
          <a:xfrm>
            <a:off x="9280072" y="4354285"/>
            <a:ext cx="2819400" cy="21564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1600" b="1" dirty="0">
                <a:ea typeface="+mn-lt"/>
                <a:cs typeface="+mn-lt"/>
              </a:rPr>
              <a:t>Books: </a:t>
            </a:r>
            <a:endParaRPr lang="en-US"/>
          </a:p>
          <a:p>
            <a:pPr>
              <a:lnSpc>
                <a:spcPct val="90000"/>
              </a:lnSpc>
              <a:spcBef>
                <a:spcPts val="1000"/>
              </a:spcBef>
            </a:pPr>
            <a:r>
              <a:rPr lang="en-US" sz="1600" b="1" dirty="0">
                <a:ea typeface="+mn-lt"/>
                <a:cs typeface="+mn-lt"/>
              </a:rPr>
              <a:t>”</a:t>
            </a:r>
            <a:r>
              <a:rPr lang="en-US" sz="1600" i="1" dirty="0">
                <a:ea typeface="+mn-lt"/>
                <a:cs typeface="+mn-lt"/>
              </a:rPr>
              <a:t>More, More, More,” Said the Baby</a:t>
            </a:r>
            <a:r>
              <a:rPr lang="en-US" sz="1600" dirty="0">
                <a:ea typeface="+mn-lt"/>
                <a:cs typeface="+mn-lt"/>
              </a:rPr>
              <a:t> – Vera B. Williams</a:t>
            </a:r>
            <a:endParaRPr lang="en-US"/>
          </a:p>
          <a:p>
            <a:pPr>
              <a:lnSpc>
                <a:spcPct val="90000"/>
              </a:lnSpc>
              <a:spcBef>
                <a:spcPts val="1000"/>
              </a:spcBef>
            </a:pPr>
            <a:r>
              <a:rPr lang="en-US" sz="1600" i="1" dirty="0" err="1">
                <a:ea typeface="+mn-lt"/>
                <a:cs typeface="+mn-lt"/>
              </a:rPr>
              <a:t>Knuffle</a:t>
            </a:r>
            <a:r>
              <a:rPr lang="en-US" sz="1600" i="1" dirty="0">
                <a:ea typeface="+mn-lt"/>
                <a:cs typeface="+mn-lt"/>
              </a:rPr>
              <a:t> Bunny</a:t>
            </a:r>
            <a:r>
              <a:rPr lang="en-US" sz="1600" dirty="0">
                <a:ea typeface="+mn-lt"/>
                <a:cs typeface="+mn-lt"/>
              </a:rPr>
              <a:t>- Mo Willems</a:t>
            </a:r>
          </a:p>
          <a:p>
            <a:pPr>
              <a:lnSpc>
                <a:spcPct val="90000"/>
              </a:lnSpc>
              <a:spcBef>
                <a:spcPts val="1000"/>
              </a:spcBef>
            </a:pPr>
            <a:r>
              <a:rPr lang="en-US" sz="1600" i="1" dirty="0">
                <a:cs typeface="Calibri" panose="020F0502020204030204"/>
              </a:rPr>
              <a:t>All By Myself </a:t>
            </a:r>
            <a:r>
              <a:rPr lang="en-US" sz="1600" dirty="0">
                <a:cs typeface="Calibri" panose="020F0502020204030204"/>
              </a:rPr>
              <a:t>– Mercer Mayer</a:t>
            </a:r>
          </a:p>
          <a:p>
            <a:pPr>
              <a:lnSpc>
                <a:spcPct val="90000"/>
              </a:lnSpc>
              <a:spcBef>
                <a:spcPts val="1000"/>
              </a:spcBef>
            </a:pPr>
            <a:r>
              <a:rPr lang="en-US" sz="1600" i="1" dirty="0">
                <a:cs typeface="Calibri" panose="020F0502020204030204"/>
              </a:rPr>
              <a:t>When You Were Small</a:t>
            </a:r>
            <a:r>
              <a:rPr lang="en-US" sz="1600" dirty="0">
                <a:cs typeface="Calibri" panose="020F0502020204030204"/>
              </a:rPr>
              <a:t> – Sarah O'Leary</a:t>
            </a:r>
          </a:p>
        </p:txBody>
      </p:sp>
    </p:spTree>
    <p:extLst>
      <p:ext uri="{BB962C8B-B14F-4D97-AF65-F5344CB8AC3E}">
        <p14:creationId xmlns:p14="http://schemas.microsoft.com/office/powerpoint/2010/main" val="4002281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62357-2AD7-AF47-8691-D91232F05BD4}"/>
              </a:ext>
            </a:extLst>
          </p:cNvPr>
          <p:cNvSpPr>
            <a:spLocks noGrp="1"/>
          </p:cNvSpPr>
          <p:nvPr>
            <p:ph type="title"/>
          </p:nvPr>
        </p:nvSpPr>
        <p:spPr>
          <a:xfrm>
            <a:off x="3592285" y="207282"/>
            <a:ext cx="4909457" cy="726849"/>
          </a:xfrm>
        </p:spPr>
        <p:txBody>
          <a:bodyPr/>
          <a:lstStyle/>
          <a:p>
            <a:r>
              <a:rPr lang="en-US" b="1" dirty="0"/>
              <a:t>Me and My Family</a:t>
            </a:r>
          </a:p>
        </p:txBody>
      </p:sp>
      <p:sp>
        <p:nvSpPr>
          <p:cNvPr id="7" name="Content Placeholder 2">
            <a:extLst>
              <a:ext uri="{FF2B5EF4-FFF2-40B4-BE49-F238E27FC236}">
                <a16:creationId xmlns:a16="http://schemas.microsoft.com/office/drawing/2014/main" id="{D9FCB888-B5A7-164D-8CD3-38406DFD9AE9}"/>
              </a:ext>
            </a:extLst>
          </p:cNvPr>
          <p:cNvSpPr>
            <a:spLocks noGrp="1"/>
          </p:cNvSpPr>
          <p:nvPr>
            <p:ph idx="1"/>
          </p:nvPr>
        </p:nvSpPr>
        <p:spPr>
          <a:xfrm>
            <a:off x="2547258" y="2373085"/>
            <a:ext cx="6598556" cy="2618015"/>
          </a:xfrm>
        </p:spPr>
        <p:txBody>
          <a:bodyPr vert="horz" lIns="91440" tIns="45720" rIns="91440" bIns="45720" rtlCol="0" anchor="t">
            <a:normAutofit/>
          </a:bodyPr>
          <a:lstStyle/>
          <a:p>
            <a:pPr marL="0" indent="0">
              <a:buNone/>
            </a:pPr>
            <a:r>
              <a:rPr lang="en-US" sz="1400" b="1"/>
              <a:t>Activities:</a:t>
            </a:r>
            <a:endParaRPr lang="en-US" sz="1800" dirty="0"/>
          </a:p>
          <a:p>
            <a:pPr marL="0" indent="0">
              <a:buNone/>
            </a:pPr>
            <a:r>
              <a:rPr lang="en-US" sz="1400" dirty="0"/>
              <a:t>(1) </a:t>
            </a:r>
            <a:r>
              <a:rPr lang="en-US" sz="1400" b="1" dirty="0"/>
              <a:t>Family Portrait</a:t>
            </a:r>
            <a:r>
              <a:rPr lang="en-US" sz="1400"/>
              <a:t>: Students will use drawing materials and/or photographs to make a picture/collage of the people who they share </a:t>
            </a:r>
            <a:r>
              <a:rPr lang="en-US" sz="1400" dirty="0"/>
              <a:t>their home with. Through this activity, each child learns that everyone's family is different, but all (hopefully) create a loving home together.</a:t>
            </a:r>
            <a:endParaRPr lang="en-US" sz="1800">
              <a:cs typeface="Calibri"/>
            </a:endParaRPr>
          </a:p>
          <a:p>
            <a:pPr marL="0" indent="0">
              <a:buNone/>
            </a:pPr>
            <a:r>
              <a:rPr lang="en-US" sz="1400" dirty="0"/>
              <a:t>(2)</a:t>
            </a:r>
            <a:r>
              <a:rPr lang="en-US" sz="1400" b="1" dirty="0"/>
              <a:t> Favorite Recipes: </a:t>
            </a:r>
            <a:r>
              <a:rPr lang="en-US" sz="1400"/>
              <a:t>Each family will send in their favorite recipe to share with the class. </a:t>
            </a:r>
            <a:r>
              <a:rPr lang="en-US" sz="1400" dirty="0"/>
              <a:t>The class will create a book that provides the recipe and a student illustration of their favorite meal.</a:t>
            </a:r>
          </a:p>
          <a:p>
            <a:pPr marL="0" indent="0">
              <a:buNone/>
            </a:pPr>
            <a:r>
              <a:rPr lang="en-US" sz="1400" dirty="0"/>
              <a:t>3)</a:t>
            </a:r>
            <a:r>
              <a:rPr lang="en-US" sz="1400" b="1" dirty="0"/>
              <a:t> Hello Song</a:t>
            </a:r>
            <a:r>
              <a:rPr lang="en-US" sz="1400" dirty="0"/>
              <a:t>: Students will teach everyone how to say hello in the language they speak </a:t>
            </a:r>
            <a:r>
              <a:rPr lang="en-US" sz="1400"/>
              <a:t>at home. Each day at morning meeting, </a:t>
            </a:r>
            <a:r>
              <a:rPr lang="en-US" sz="1400" dirty="0"/>
              <a:t>students will sing ”Hello” in three different </a:t>
            </a:r>
            <a:r>
              <a:rPr lang="en-US" sz="1400"/>
              <a:t>languages. </a:t>
            </a:r>
            <a:endParaRPr lang="en-US" sz="1400">
              <a:cs typeface="Calibri"/>
            </a:endParaRPr>
          </a:p>
          <a:p>
            <a:pPr marL="0" indent="0">
              <a:buNone/>
            </a:pPr>
            <a:endParaRPr lang="en-US" sz="1400" b="1" dirty="0">
              <a:cs typeface="Calibri"/>
            </a:endParaRPr>
          </a:p>
          <a:p>
            <a:pPr marL="0" indent="0">
              <a:buNone/>
            </a:pPr>
            <a:endParaRPr lang="en-US" sz="1500" b="1" dirty="0"/>
          </a:p>
          <a:p>
            <a:pPr marL="0" indent="0">
              <a:buNone/>
            </a:pPr>
            <a:endParaRPr lang="en-US" sz="1500" dirty="0"/>
          </a:p>
          <a:p>
            <a:endParaRPr lang="en-US" dirty="0"/>
          </a:p>
        </p:txBody>
      </p:sp>
      <mc:AlternateContent xmlns:mc="http://schemas.openxmlformats.org/markup-compatibility/2006" xmlns:p14="http://schemas.microsoft.com/office/powerpoint/2010/main">
        <mc:Choice Requires="p14">
          <p:contentPart p14:bwMode="auto" r:id="rId2">
            <p14:nvContentPartPr>
              <p14:cNvPr id="45" name="Ink 44">
                <a:extLst>
                  <a:ext uri="{FF2B5EF4-FFF2-40B4-BE49-F238E27FC236}">
                    <a16:creationId xmlns:a16="http://schemas.microsoft.com/office/drawing/2014/main" id="{5EAFE8FF-F52E-1B47-8324-D8E6CF60BEE9}"/>
                  </a:ext>
                </a:extLst>
              </p14:cNvPr>
              <p14:cNvContentPartPr/>
              <p14:nvPr/>
            </p14:nvContentPartPr>
            <p14:xfrm>
              <a:off x="10671120" y="4526021"/>
              <a:ext cx="360" cy="360"/>
            </p14:xfrm>
          </p:contentPart>
        </mc:Choice>
        <mc:Fallback xmlns="">
          <p:pic>
            <p:nvPicPr>
              <p:cNvPr id="45" name="Ink 44">
                <a:extLst>
                  <a:ext uri="{FF2B5EF4-FFF2-40B4-BE49-F238E27FC236}">
                    <a16:creationId xmlns:a16="http://schemas.microsoft.com/office/drawing/2014/main" id="{5EAFE8FF-F52E-1B47-8324-D8E6CF60BEE9}"/>
                  </a:ext>
                </a:extLst>
              </p:cNvPr>
              <p:cNvPicPr/>
              <p:nvPr/>
            </p:nvPicPr>
            <p:blipFill>
              <a:blip r:embed="rId3"/>
              <a:stretch>
                <a:fillRect/>
              </a:stretch>
            </p:blipFill>
            <p:spPr>
              <a:xfrm>
                <a:off x="10666800" y="4521701"/>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8" name="Ink 47">
                <a:extLst>
                  <a:ext uri="{FF2B5EF4-FFF2-40B4-BE49-F238E27FC236}">
                    <a16:creationId xmlns:a16="http://schemas.microsoft.com/office/drawing/2014/main" id="{4ECC657D-5996-4E47-A3DE-027D47ED27BA}"/>
                  </a:ext>
                </a:extLst>
              </p14:cNvPr>
              <p14:cNvContentPartPr/>
              <p14:nvPr/>
            </p14:nvContentPartPr>
            <p14:xfrm>
              <a:off x="9266760" y="4012661"/>
              <a:ext cx="360" cy="360"/>
            </p14:xfrm>
          </p:contentPart>
        </mc:Choice>
        <mc:Fallback xmlns="">
          <p:pic>
            <p:nvPicPr>
              <p:cNvPr id="48" name="Ink 47">
                <a:extLst>
                  <a:ext uri="{FF2B5EF4-FFF2-40B4-BE49-F238E27FC236}">
                    <a16:creationId xmlns:a16="http://schemas.microsoft.com/office/drawing/2014/main" id="{4ECC657D-5996-4E47-A3DE-027D47ED27BA}"/>
                  </a:ext>
                </a:extLst>
              </p:cNvPr>
              <p:cNvPicPr/>
              <p:nvPr/>
            </p:nvPicPr>
            <p:blipFill>
              <a:blip r:embed="rId3"/>
              <a:stretch>
                <a:fillRect/>
              </a:stretch>
            </p:blipFill>
            <p:spPr>
              <a:xfrm>
                <a:off x="9262440" y="4008341"/>
                <a:ext cx="9000" cy="9000"/>
              </a:xfrm>
              <a:prstGeom prst="rect">
                <a:avLst/>
              </a:prstGeom>
            </p:spPr>
          </p:pic>
        </mc:Fallback>
      </mc:AlternateContent>
      <p:sp>
        <p:nvSpPr>
          <p:cNvPr id="51" name="Rectangle 50">
            <a:extLst>
              <a:ext uri="{FF2B5EF4-FFF2-40B4-BE49-F238E27FC236}">
                <a16:creationId xmlns:a16="http://schemas.microsoft.com/office/drawing/2014/main" id="{FFF628AE-84F9-8D4E-847F-D54DDCF9ED98}"/>
              </a:ext>
            </a:extLst>
          </p:cNvPr>
          <p:cNvSpPr/>
          <p:nvPr/>
        </p:nvSpPr>
        <p:spPr>
          <a:xfrm>
            <a:off x="5849237" y="6307517"/>
            <a:ext cx="394474" cy="1735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9" descr="A graffiti covered wall&#10;&#10;Description automatically generated">
            <a:extLst>
              <a:ext uri="{FF2B5EF4-FFF2-40B4-BE49-F238E27FC236}">
                <a16:creationId xmlns:a16="http://schemas.microsoft.com/office/drawing/2014/main" id="{16656441-DAA2-41E9-8239-FE974F27D20E}"/>
              </a:ext>
            </a:extLst>
          </p:cNvPr>
          <p:cNvPicPr>
            <a:picLocks noChangeAspect="1"/>
          </p:cNvPicPr>
          <p:nvPr/>
        </p:nvPicPr>
        <p:blipFill rotWithShape="1">
          <a:blip r:embed="rId5"/>
          <a:srcRect l="13559" t="3673" r="5650" b="3673"/>
          <a:stretch/>
        </p:blipFill>
        <p:spPr>
          <a:xfrm>
            <a:off x="206828" y="133677"/>
            <a:ext cx="2113007" cy="3355644"/>
          </a:xfrm>
          <a:prstGeom prst="rect">
            <a:avLst/>
          </a:prstGeom>
        </p:spPr>
      </p:pic>
      <p:pic>
        <p:nvPicPr>
          <p:cNvPr id="4" name="Picture 4" descr="A close up of text on a whiteboard&#10;&#10;Description automatically generated">
            <a:extLst>
              <a:ext uri="{FF2B5EF4-FFF2-40B4-BE49-F238E27FC236}">
                <a16:creationId xmlns:a16="http://schemas.microsoft.com/office/drawing/2014/main" id="{724D917E-FC54-4C75-B86D-E38D9098CC66}"/>
              </a:ext>
            </a:extLst>
          </p:cNvPr>
          <p:cNvPicPr>
            <a:picLocks noChangeAspect="1"/>
          </p:cNvPicPr>
          <p:nvPr/>
        </p:nvPicPr>
        <p:blipFill rotWithShape="1">
          <a:blip r:embed="rId6"/>
          <a:srcRect t="12855" r="-397" b="-150"/>
          <a:stretch/>
        </p:blipFill>
        <p:spPr>
          <a:xfrm>
            <a:off x="9361714" y="3620825"/>
            <a:ext cx="2754087" cy="3181064"/>
          </a:xfrm>
          <a:prstGeom prst="rect">
            <a:avLst/>
          </a:prstGeom>
        </p:spPr>
      </p:pic>
      <p:sp>
        <p:nvSpPr>
          <p:cNvPr id="5" name="TextBox 4">
            <a:extLst>
              <a:ext uri="{FF2B5EF4-FFF2-40B4-BE49-F238E27FC236}">
                <a16:creationId xmlns:a16="http://schemas.microsoft.com/office/drawing/2014/main" id="{9C586A31-236A-4F5E-B670-36910675C454}"/>
              </a:ext>
            </a:extLst>
          </p:cNvPr>
          <p:cNvSpPr txBox="1"/>
          <p:nvPr/>
        </p:nvSpPr>
        <p:spPr>
          <a:xfrm>
            <a:off x="2541816" y="1006929"/>
            <a:ext cx="67818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mn-lt"/>
                <a:cs typeface="+mn-lt"/>
              </a:rPr>
              <a:t>Goals: </a:t>
            </a:r>
            <a:r>
              <a:rPr lang="en-US">
                <a:ea typeface="+mn-lt"/>
                <a:cs typeface="+mn-lt"/>
              </a:rPr>
              <a:t>Students will: (1) forge a connection between home and school, (2) learn about their classmates families and traditions, (3) develop language skills learning songs in different languages, (4) practice fine motor and large motor skills in the art center and pretend center.</a:t>
            </a:r>
            <a:endParaRPr lang="en-US"/>
          </a:p>
        </p:txBody>
      </p:sp>
      <p:sp>
        <p:nvSpPr>
          <p:cNvPr id="8" name="TextBox 7">
            <a:extLst>
              <a:ext uri="{FF2B5EF4-FFF2-40B4-BE49-F238E27FC236}">
                <a16:creationId xmlns:a16="http://schemas.microsoft.com/office/drawing/2014/main" id="{773B277D-7F36-40E1-A8DD-AD6E5BB56E33}"/>
              </a:ext>
            </a:extLst>
          </p:cNvPr>
          <p:cNvSpPr txBox="1"/>
          <p:nvPr/>
        </p:nvSpPr>
        <p:spPr>
          <a:xfrm>
            <a:off x="208189" y="4992462"/>
            <a:ext cx="4016829" cy="16763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1600" b="1">
                <a:ea typeface="+mn-lt"/>
                <a:cs typeface="+mn-lt"/>
              </a:rPr>
              <a:t>Books: </a:t>
            </a:r>
            <a:endParaRPr lang="en-US" sz="1600">
              <a:ea typeface="+mn-lt"/>
              <a:cs typeface="+mn-lt"/>
            </a:endParaRPr>
          </a:p>
          <a:p>
            <a:r>
              <a:rPr lang="en-US" sz="1600" i="1">
                <a:ea typeface="+mn-lt"/>
                <a:cs typeface="+mn-lt"/>
              </a:rPr>
              <a:t>I Love Saturdays y Domingos - </a:t>
            </a:r>
            <a:r>
              <a:rPr lang="en-US" sz="1600">
                <a:ea typeface="+mn-lt"/>
                <a:cs typeface="+mn-lt"/>
              </a:rPr>
              <a:t>Alma Flor Ada</a:t>
            </a:r>
          </a:p>
          <a:p>
            <a:r>
              <a:rPr lang="en-US" sz="1600" i="1">
                <a:ea typeface="+mn-lt"/>
                <a:cs typeface="+mn-lt"/>
              </a:rPr>
              <a:t>Who's in My Family</a:t>
            </a:r>
            <a:r>
              <a:rPr lang="en-US" sz="1600">
                <a:ea typeface="+mn-lt"/>
                <a:cs typeface="+mn-lt"/>
              </a:rPr>
              <a:t> – Robie Harris</a:t>
            </a:r>
          </a:p>
          <a:p>
            <a:r>
              <a:rPr lang="en-US" sz="1600" i="1">
                <a:ea typeface="+mn-lt"/>
                <a:cs typeface="+mn-lt"/>
              </a:rPr>
              <a:t>The Doorbell Rang</a:t>
            </a:r>
            <a:r>
              <a:rPr lang="en-US" sz="1600">
                <a:ea typeface="+mn-lt"/>
                <a:cs typeface="+mn-lt"/>
              </a:rPr>
              <a:t> – Pat Hutchins </a:t>
            </a:r>
          </a:p>
          <a:p>
            <a:r>
              <a:rPr lang="en-US" sz="1600" i="1">
                <a:cs typeface="Calibri"/>
              </a:rPr>
              <a:t>The Family Book</a:t>
            </a:r>
            <a:r>
              <a:rPr lang="en-US" sz="1600">
                <a:cs typeface="Calibri"/>
              </a:rPr>
              <a:t> – Todd Parr</a:t>
            </a:r>
          </a:p>
          <a:p>
            <a:pPr>
              <a:lnSpc>
                <a:spcPct val="90000"/>
              </a:lnSpc>
              <a:spcBef>
                <a:spcPts val="1000"/>
              </a:spcBef>
            </a:pPr>
            <a:endParaRPr lang="en-US" dirty="0">
              <a:cs typeface="Calibri"/>
            </a:endParaRPr>
          </a:p>
        </p:txBody>
      </p:sp>
      <p:pic>
        <p:nvPicPr>
          <p:cNvPr id="9" name="Picture 10" descr="A close up of text on a white background&#10;&#10;Description automatically generated">
            <a:extLst>
              <a:ext uri="{FF2B5EF4-FFF2-40B4-BE49-F238E27FC236}">
                <a16:creationId xmlns:a16="http://schemas.microsoft.com/office/drawing/2014/main" id="{D2603E3B-7E26-43DB-93DD-BCD276781F19}"/>
              </a:ext>
            </a:extLst>
          </p:cNvPr>
          <p:cNvPicPr>
            <a:picLocks noChangeAspect="1"/>
          </p:cNvPicPr>
          <p:nvPr/>
        </p:nvPicPr>
        <p:blipFill>
          <a:blip r:embed="rId7"/>
          <a:stretch>
            <a:fillRect/>
          </a:stretch>
        </p:blipFill>
        <p:spPr>
          <a:xfrm>
            <a:off x="9372600" y="135040"/>
            <a:ext cx="2743200" cy="2081234"/>
          </a:xfrm>
          <a:prstGeom prst="rect">
            <a:avLst/>
          </a:prstGeom>
        </p:spPr>
      </p:pic>
    </p:spTree>
    <p:extLst>
      <p:ext uri="{BB962C8B-B14F-4D97-AF65-F5344CB8AC3E}">
        <p14:creationId xmlns:p14="http://schemas.microsoft.com/office/powerpoint/2010/main" val="2961246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4E94E-AFEE-2D4F-A417-3546F04F5AAB}"/>
              </a:ext>
            </a:extLst>
          </p:cNvPr>
          <p:cNvSpPr>
            <a:spLocks noGrp="1"/>
          </p:cNvSpPr>
          <p:nvPr>
            <p:ph type="title"/>
          </p:nvPr>
        </p:nvSpPr>
        <p:spPr>
          <a:xfrm>
            <a:off x="6417733" y="490537"/>
            <a:ext cx="5291663" cy="932090"/>
          </a:xfrm>
        </p:spPr>
        <p:txBody>
          <a:bodyPr anchor="b">
            <a:noAutofit/>
          </a:bodyPr>
          <a:lstStyle/>
          <a:p>
            <a:r>
              <a:rPr lang="en-US" b="1"/>
              <a:t>Next Curriculum Unit: Me and You</a:t>
            </a:r>
          </a:p>
        </p:txBody>
      </p:sp>
      <p:pic>
        <p:nvPicPr>
          <p:cNvPr id="4" name="Content Placeholder 4" descr="A child sleeping in a bed&#10;&#10;Description automatically generated">
            <a:extLst>
              <a:ext uri="{FF2B5EF4-FFF2-40B4-BE49-F238E27FC236}">
                <a16:creationId xmlns:a16="http://schemas.microsoft.com/office/drawing/2014/main" id="{A774905E-7EE9-A94D-B55C-D814F6F34521}"/>
              </a:ext>
            </a:extLst>
          </p:cNvPr>
          <p:cNvPicPr>
            <a:picLocks noChangeAspect="1"/>
          </p:cNvPicPr>
          <p:nvPr/>
        </p:nvPicPr>
        <p:blipFill rotWithShape="1">
          <a:blip r:embed="rId2"/>
          <a:srcRect l="19685" r="18744"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41023DA7-DC63-F845-8DC9-B313244D0B6C}"/>
              </a:ext>
            </a:extLst>
          </p:cNvPr>
          <p:cNvSpPr>
            <a:spLocks noGrp="1"/>
          </p:cNvSpPr>
          <p:nvPr>
            <p:ph idx="1"/>
          </p:nvPr>
        </p:nvSpPr>
        <p:spPr>
          <a:xfrm>
            <a:off x="6417734" y="1607683"/>
            <a:ext cx="5291663" cy="2555421"/>
          </a:xfrm>
        </p:spPr>
        <p:txBody>
          <a:bodyPr vert="horz" lIns="91440" tIns="45720" rIns="91440" bIns="45720" rtlCol="0" anchor="t">
            <a:normAutofit/>
          </a:bodyPr>
          <a:lstStyle/>
          <a:p>
            <a:pPr marL="0" indent="0">
              <a:spcBef>
                <a:spcPts val="0"/>
              </a:spcBef>
              <a:spcAft>
                <a:spcPts val="1200"/>
              </a:spcAft>
              <a:buNone/>
            </a:pPr>
            <a:r>
              <a:rPr lang="en-US" sz="2000"/>
              <a:t>We will transition from self to family, friends and community in the next curriculum unit. </a:t>
            </a:r>
            <a:endParaRPr lang="en-US" sz="2000">
              <a:cs typeface="Calibri" panose="020F0502020204030204"/>
            </a:endParaRPr>
          </a:p>
          <a:p>
            <a:pPr marL="0" indent="0">
              <a:spcBef>
                <a:spcPts val="0"/>
              </a:spcBef>
              <a:spcAft>
                <a:spcPts val="1200"/>
              </a:spcAft>
              <a:buNone/>
            </a:pPr>
            <a:r>
              <a:rPr lang="en-US" sz="2000"/>
              <a:t>In this unit, children will the consider the people in their lives and the lives of their classmates. They will deepen relationships and continue to develop self-awareness and understanding of the perspectives of others. </a:t>
            </a:r>
            <a:endParaRPr lang="en-US" sz="2000">
              <a:cs typeface="Calibri" panose="020F0502020204030204"/>
            </a:endParaRPr>
          </a:p>
        </p:txBody>
      </p:sp>
      <p:sp>
        <p:nvSpPr>
          <p:cNvPr id="5" name="TextBox 4">
            <a:extLst>
              <a:ext uri="{FF2B5EF4-FFF2-40B4-BE49-F238E27FC236}">
                <a16:creationId xmlns:a16="http://schemas.microsoft.com/office/drawing/2014/main" id="{BB12F5BF-68DF-8242-8058-84DE100A29DB}"/>
              </a:ext>
            </a:extLst>
          </p:cNvPr>
          <p:cNvSpPr txBox="1"/>
          <p:nvPr/>
        </p:nvSpPr>
        <p:spPr>
          <a:xfrm>
            <a:off x="7285809" y="4158343"/>
            <a:ext cx="4222568" cy="2323713"/>
          </a:xfrm>
          <a:prstGeom prst="rect">
            <a:avLst/>
          </a:prstGeom>
          <a:noFill/>
        </p:spPr>
        <p:txBody>
          <a:bodyPr wrap="square" lIns="91440" tIns="45720" rIns="91440" bIns="45720" rtlCol="0" anchor="t">
            <a:spAutoFit/>
          </a:bodyPr>
          <a:lstStyle/>
          <a:p>
            <a:pPr>
              <a:spcAft>
                <a:spcPts val="600"/>
              </a:spcAft>
            </a:pPr>
            <a:r>
              <a:rPr lang="en-US" sz="2000" b="1" dirty="0"/>
              <a:t>Subthemes</a:t>
            </a:r>
            <a:endParaRPr lang="en-US" sz="2000" b="1">
              <a:cs typeface="Calibri"/>
            </a:endParaRPr>
          </a:p>
          <a:p>
            <a:pPr marL="514350" indent="-514350">
              <a:spcAft>
                <a:spcPts val="600"/>
              </a:spcAft>
              <a:buFont typeface="+mj-lt"/>
              <a:buAutoNum type="arabicPeriod"/>
            </a:pPr>
            <a:r>
              <a:rPr lang="en-US" sz="2000" dirty="0"/>
              <a:t> My Family</a:t>
            </a:r>
            <a:endParaRPr lang="en-US" sz="2000">
              <a:cs typeface="Calibri"/>
            </a:endParaRPr>
          </a:p>
          <a:p>
            <a:pPr marL="514350" indent="-514350">
              <a:spcAft>
                <a:spcPts val="600"/>
              </a:spcAft>
              <a:buFont typeface="+mj-lt"/>
              <a:buAutoNum type="arabicPeriod"/>
            </a:pPr>
            <a:r>
              <a:rPr lang="en-US" sz="2000" dirty="0"/>
              <a:t>My friends</a:t>
            </a:r>
            <a:endParaRPr lang="en-US" sz="2000">
              <a:cs typeface="Calibri"/>
            </a:endParaRPr>
          </a:p>
          <a:p>
            <a:pPr marL="514350" indent="-514350">
              <a:spcAft>
                <a:spcPts val="600"/>
              </a:spcAft>
              <a:buFont typeface="+mj-lt"/>
              <a:buAutoNum type="arabicPeriod"/>
            </a:pPr>
            <a:r>
              <a:rPr lang="en-US" sz="2000" dirty="0"/>
              <a:t>Our Classroom Community</a:t>
            </a:r>
            <a:endParaRPr lang="en-US" sz="2000">
              <a:cs typeface="Calibri"/>
            </a:endParaRPr>
          </a:p>
          <a:p>
            <a:pPr marL="514350" indent="-514350">
              <a:spcAft>
                <a:spcPts val="600"/>
              </a:spcAft>
              <a:buFont typeface="+mj-lt"/>
              <a:buAutoNum type="arabicPeriod"/>
            </a:pPr>
            <a:r>
              <a:rPr lang="en-US" sz="2000" dirty="0"/>
              <a:t>Sharing Feelings</a:t>
            </a:r>
            <a:endParaRPr lang="en-US" sz="2000">
              <a:cs typeface="Calibri"/>
            </a:endParaRPr>
          </a:p>
          <a:p>
            <a:pPr marL="514350" indent="-514350">
              <a:spcAft>
                <a:spcPts val="600"/>
              </a:spcAft>
              <a:buFont typeface="+mj-lt"/>
              <a:buAutoNum type="arabicPeriod"/>
            </a:pPr>
            <a:r>
              <a:rPr lang="en-US" sz="2000" dirty="0"/>
              <a:t>I Am Thankful</a:t>
            </a:r>
            <a:endParaRPr lang="en-US" sz="2000">
              <a:cs typeface="Calibri"/>
            </a:endParaRPr>
          </a:p>
        </p:txBody>
      </p:sp>
    </p:spTree>
    <p:extLst>
      <p:ext uri="{BB962C8B-B14F-4D97-AF65-F5344CB8AC3E}">
        <p14:creationId xmlns:p14="http://schemas.microsoft.com/office/powerpoint/2010/main" val="4281936326"/>
      </p:ext>
    </p:extLst>
  </p:cSld>
  <p:clrMapOvr>
    <a:masterClrMapping/>
  </p:clrMapOvr>
</p:sld>
</file>

<file path=ppt/theme/theme1.xml><?xml version="1.0" encoding="utf-8"?>
<a:theme xmlns:a="http://schemas.openxmlformats.org/drawingml/2006/main" name="BrushVTI">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1574</TotalTime>
  <Words>1421</Words>
  <Application>Microsoft Macintosh PowerPoint</Application>
  <PresentationFormat>Widescreen</PresentationFormat>
  <Paragraphs>83</Paragraphs>
  <Slides>8</Slides>
  <Notes>0</Notes>
  <HiddenSlides>0</HiddenSlides>
  <MMClips>3</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8</vt:i4>
      </vt:variant>
    </vt:vector>
  </HeadingPairs>
  <TitlesOfParts>
    <vt:vector size="15" baseType="lpstr">
      <vt:lpstr>Arial</vt:lpstr>
      <vt:lpstr>Calibri</vt:lpstr>
      <vt:lpstr>Calibri Light</vt:lpstr>
      <vt:lpstr>Century Gothic</vt:lpstr>
      <vt:lpstr>Elephant</vt:lpstr>
      <vt:lpstr>BrushVTI</vt:lpstr>
      <vt:lpstr>Office Theme</vt:lpstr>
      <vt:lpstr>All About Me</vt:lpstr>
      <vt:lpstr>All About Me</vt:lpstr>
      <vt:lpstr>Faces and Bodies</vt:lpstr>
      <vt:lpstr>My Name is...</vt:lpstr>
      <vt:lpstr>PowerPoint Presentation</vt:lpstr>
      <vt:lpstr>When I Was Little</vt:lpstr>
      <vt:lpstr>Me and My Family</vt:lpstr>
      <vt:lpstr>Next Curriculum Unit: Me and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 and You </dc:title>
  <dc:creator>Kristin Scarola</dc:creator>
  <cp:lastModifiedBy>Mindi Reich-Shapiro</cp:lastModifiedBy>
  <cp:revision>1325</cp:revision>
  <dcterms:created xsi:type="dcterms:W3CDTF">2020-05-20T22:19:20Z</dcterms:created>
  <dcterms:modified xsi:type="dcterms:W3CDTF">2020-08-27T17:24:09Z</dcterms:modified>
</cp:coreProperties>
</file>