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7" r:id="rId10"/>
    <p:sldId id="273" r:id="rId11"/>
    <p:sldId id="269" r:id="rId12"/>
    <p:sldId id="271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2"/>
  </p:normalViewPr>
  <p:slideViewPr>
    <p:cSldViewPr snapToGrid="0" snapToObjects="1">
      <p:cViewPr varScale="1">
        <p:scale>
          <a:sx n="134" d="100"/>
          <a:sy n="134" d="100"/>
        </p:scale>
        <p:origin x="154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9CE98-C560-3641-AFD4-E19F31CDCB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9CE98-C560-3641-AFD4-E19F31CDCB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9CE98-C560-3641-AFD4-E19F31CDCB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9CE98-C560-3641-AFD4-E19F31CDCB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9CE98-C560-3641-AFD4-E19F31CDCB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9CE98-C560-3641-AFD4-E19F31CDCB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9CE98-C560-3641-AFD4-E19F31CDCB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9CE98-C560-3641-AFD4-E19F31CDCB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9CE98-C560-3641-AFD4-E19F31CDCB2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BF1DC7-8090-3947-9350-C8B531621A7C}" type="datetimeFigureOut">
              <a:rPr lang="en-US" smtClean="0"/>
              <a:pPr/>
              <a:t>8/27/20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379CE98-C560-3641-AFD4-E19F31CDCB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464" y="532842"/>
            <a:ext cx="7904309" cy="1470025"/>
          </a:xfrm>
        </p:spPr>
        <p:txBody>
          <a:bodyPr>
            <a:normAutofit/>
          </a:bodyPr>
          <a:lstStyle/>
          <a:p>
            <a:r>
              <a:rPr lang="en-US" dirty="0">
                <a:latin typeface="Verdana"/>
                <a:cs typeface="Verdana"/>
              </a:rPr>
              <a:t>ECE 211 </a:t>
            </a:r>
            <a:br>
              <a:rPr lang="en-US" dirty="0">
                <a:latin typeface="Verdana"/>
                <a:cs typeface="Verdana"/>
              </a:rPr>
            </a:br>
            <a:r>
              <a:rPr lang="en-US" sz="3600" dirty="0">
                <a:latin typeface="Verdana"/>
                <a:cs typeface="Verdana"/>
              </a:rPr>
              <a:t>Curriculum for Young Children 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00183"/>
            <a:ext cx="6400800" cy="1473200"/>
          </a:xfrm>
        </p:spPr>
        <p:txBody>
          <a:bodyPr>
            <a:normAutofit/>
          </a:bodyPr>
          <a:lstStyle/>
          <a:p>
            <a:r>
              <a:rPr lang="en-US" sz="7200" dirty="0"/>
              <a:t>Introduction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locks_bridges.JPG"/>
          <p:cNvPicPr>
            <a:picLocks noGrp="1" noChangeAspect="1"/>
          </p:cNvPicPr>
          <p:nvPr>
            <p:ph idx="1"/>
          </p:nvPr>
        </p:nvPicPr>
        <p:blipFill>
          <a:blip r:embed="rId2"/>
          <a:srcRect t="18945" b="18945"/>
          <a:stretch>
            <a:fillRect/>
          </a:stretch>
        </p:blipFill>
        <p:spPr>
          <a:xfrm>
            <a:off x="457200" y="2635485"/>
            <a:ext cx="8373625" cy="390031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>
            <a:normAutofit/>
          </a:bodyPr>
          <a:lstStyle/>
          <a:p>
            <a:r>
              <a:rPr lang="en-US" sz="5400" dirty="0"/>
              <a:t>What is curriculum?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6033"/>
            <a:ext cx="8187410" cy="4525963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buNone/>
            </a:pPr>
            <a:r>
              <a:rPr lang="en-US" sz="2800" dirty="0"/>
              <a:t>…articulates the information/knowledge the children will be engaged in constructing,</a:t>
            </a:r>
          </a:p>
          <a:p>
            <a:pPr>
              <a:spcAft>
                <a:spcPts val="1800"/>
              </a:spcAft>
              <a:buNone/>
            </a:pPr>
            <a:r>
              <a:rPr lang="en-US" sz="2800" dirty="0"/>
              <a:t>…considers the process through which teaching and learning will occur,</a:t>
            </a:r>
          </a:p>
          <a:p>
            <a:pPr>
              <a:spcAft>
                <a:spcPts val="1800"/>
              </a:spcAft>
              <a:buNone/>
            </a:pPr>
            <a:r>
              <a:rPr lang="en-US" sz="2800" dirty="0"/>
              <a:t>…anticipates what the learning environment will entail,</a:t>
            </a:r>
          </a:p>
          <a:p>
            <a:pPr>
              <a:spcAft>
                <a:spcPts val="1800"/>
              </a:spcAft>
              <a:buNone/>
            </a:pPr>
            <a:r>
              <a:rPr lang="en-US" sz="2800" dirty="0"/>
              <a:t>…envisions a role for the teacher in facilitating the learning process.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9014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Curriculum is an organized framework that…</a:t>
            </a:r>
            <a:br>
              <a:rPr lang="en-US" sz="3600" dirty="0"/>
            </a:b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locks_bridges.JPG"/>
          <p:cNvPicPr>
            <a:picLocks noGrp="1" noChangeAspect="1"/>
          </p:cNvPicPr>
          <p:nvPr>
            <p:ph idx="1"/>
          </p:nvPr>
        </p:nvPicPr>
        <p:blipFill>
          <a:blip r:embed="rId2"/>
          <a:srcRect t="18945" b="18945"/>
          <a:stretch>
            <a:fillRect/>
          </a:stretch>
        </p:blipFill>
        <p:spPr>
          <a:xfrm>
            <a:off x="600838" y="2675466"/>
            <a:ext cx="8188077" cy="381389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you </a:t>
            </a:r>
            <a:r>
              <a:rPr lang="en-US"/>
              <a:t>think is </a:t>
            </a:r>
            <a:r>
              <a:rPr lang="en-US" dirty="0"/>
              <a:t>happening here?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072683"/>
            <a:ext cx="7408333" cy="38048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Based on:</a:t>
            </a:r>
          </a:p>
          <a:p>
            <a:r>
              <a:rPr lang="en-US" sz="2800" dirty="0"/>
              <a:t>Knowledge of child development and learning</a:t>
            </a:r>
          </a:p>
          <a:p>
            <a:r>
              <a:rPr lang="en-US" sz="2800" dirty="0"/>
              <a:t>Knowledge about strengths, interests, and needs of each individual child</a:t>
            </a:r>
          </a:p>
          <a:p>
            <a:r>
              <a:rPr lang="en-US" sz="2800" dirty="0"/>
              <a:t>Knowledge of the social and cultural context in which children live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217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Developmentally Appropriate Practice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464524" y="6126163"/>
            <a:ext cx="6385482" cy="338554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NAEYC, 1999 (National Association for the Education of Young Children)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s9_outdoor_classroom.JPG"/>
          <p:cNvPicPr>
            <a:picLocks noGrp="1" noChangeAspect="1"/>
          </p:cNvPicPr>
          <p:nvPr>
            <p:ph idx="1"/>
          </p:nvPr>
        </p:nvPicPr>
        <p:blipFill>
          <a:blip r:embed="rId2"/>
          <a:srcRect t="8554" b="8554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00" y="398125"/>
            <a:ext cx="8686800" cy="1691022"/>
          </a:xfrm>
        </p:spPr>
        <p:txBody>
          <a:bodyPr>
            <a:normAutofit fontScale="90000"/>
          </a:bodyPr>
          <a:lstStyle/>
          <a:p>
            <a:r>
              <a:rPr lang="en-US" dirty="0"/>
              <a:t>Knowledge of Child Development and Learning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518" y="1835896"/>
            <a:ext cx="6909636" cy="3001384"/>
          </a:xfrm>
        </p:spPr>
        <p:txBody>
          <a:bodyPr/>
          <a:lstStyle/>
          <a:p>
            <a:r>
              <a:rPr lang="en-US" sz="3600" dirty="0"/>
              <a:t>Cognitive</a:t>
            </a:r>
          </a:p>
          <a:p>
            <a:r>
              <a:rPr lang="en-US" sz="3600" dirty="0"/>
              <a:t>Language (includes Literacy)</a:t>
            </a:r>
          </a:p>
          <a:p>
            <a:r>
              <a:rPr lang="en-US" sz="3600" dirty="0"/>
              <a:t>Physical</a:t>
            </a:r>
          </a:p>
          <a:p>
            <a:r>
              <a:rPr lang="en-US" sz="3600" dirty="0"/>
              <a:t>Social-Emotional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17891"/>
          </a:xfrm>
        </p:spPr>
        <p:txBody>
          <a:bodyPr>
            <a:normAutofit/>
          </a:bodyPr>
          <a:lstStyle/>
          <a:p>
            <a:r>
              <a:rPr lang="en-US" dirty="0"/>
              <a:t>Domains of Child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0444" y="4888753"/>
            <a:ext cx="8523112" cy="16619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en-US" sz="2800" dirty="0"/>
              <a:t>Curriculum needs to consider all domains because </a:t>
            </a:r>
            <a:r>
              <a:rPr lang="en-US" sz="2800" b="1" dirty="0">
                <a:solidFill>
                  <a:srgbClr val="073E87"/>
                </a:solidFill>
              </a:rPr>
              <a:t>ALL</a:t>
            </a:r>
            <a:r>
              <a:rPr lang="en-US" sz="2800" dirty="0"/>
              <a:t> work together to help children find meaning and learn from their world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08655"/>
          </a:xfrm>
        </p:spPr>
        <p:txBody>
          <a:bodyPr>
            <a:normAutofit fontScale="90000"/>
          </a:bodyPr>
          <a:lstStyle/>
          <a:p>
            <a:r>
              <a:rPr lang="en-US" dirty="0"/>
              <a:t>Expectations of Development by Age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156445" y="2920684"/>
            <a:ext cx="673613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rgbClr val="073E87"/>
                </a:solidFill>
              </a:rPr>
              <a:t>What do you know about each based on their age?</a:t>
            </a:r>
          </a:p>
          <a:p>
            <a:pPr algn="ctr"/>
            <a:r>
              <a:rPr lang="en-US" dirty="0"/>
              <a:t>	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635493" y="3875844"/>
            <a:ext cx="4260607" cy="18158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073E87"/>
                </a:solidFill>
              </a:rPr>
              <a:t>Cognitive? </a:t>
            </a:r>
          </a:p>
          <a:p>
            <a:pPr algn="ctr"/>
            <a:r>
              <a:rPr lang="en-US" sz="2800" dirty="0">
                <a:solidFill>
                  <a:srgbClr val="073E87"/>
                </a:solidFill>
              </a:rPr>
              <a:t>Language?</a:t>
            </a:r>
          </a:p>
          <a:p>
            <a:pPr algn="ctr"/>
            <a:r>
              <a:rPr lang="en-US" sz="2800" dirty="0">
                <a:solidFill>
                  <a:srgbClr val="073E87"/>
                </a:solidFill>
              </a:rPr>
              <a:t>Social-Emotional?</a:t>
            </a:r>
          </a:p>
          <a:p>
            <a:pPr algn="ctr"/>
            <a:r>
              <a:rPr lang="en-US" sz="2800" dirty="0">
                <a:solidFill>
                  <a:srgbClr val="073E87"/>
                </a:solidFill>
              </a:rPr>
              <a:t>Physical?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572" y="1833136"/>
            <a:ext cx="306947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73E87"/>
                </a:solidFill>
              </a:rPr>
              <a:t>Marianna</a:t>
            </a:r>
          </a:p>
          <a:p>
            <a:pPr algn="ctr"/>
            <a:r>
              <a:rPr lang="en-US" sz="2400" dirty="0">
                <a:solidFill>
                  <a:srgbClr val="073E87"/>
                </a:solidFill>
              </a:rPr>
              <a:t>3.5 years old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52676" y="1830700"/>
            <a:ext cx="333412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73E87"/>
                </a:solidFill>
              </a:rPr>
              <a:t>Juan</a:t>
            </a:r>
          </a:p>
          <a:p>
            <a:pPr algn="ctr"/>
            <a:r>
              <a:rPr lang="en-US" sz="2400" dirty="0">
                <a:solidFill>
                  <a:srgbClr val="073E87"/>
                </a:solidFill>
              </a:rPr>
              <a:t>7.2 years old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57200" y="5958698"/>
            <a:ext cx="8229600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073E87"/>
                </a:solidFill>
              </a:rPr>
              <a:t>How would they differ?  What does this mean for curriculum design?</a:t>
            </a:r>
          </a:p>
          <a:p>
            <a:r>
              <a:rPr lang="en-US" dirty="0"/>
              <a:t>	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437"/>
            <a:ext cx="8229600" cy="917891"/>
          </a:xfrm>
        </p:spPr>
        <p:txBody>
          <a:bodyPr>
            <a:normAutofit/>
          </a:bodyPr>
          <a:lstStyle/>
          <a:p>
            <a:r>
              <a:rPr lang="en-US" sz="4000" dirty="0"/>
              <a:t>Teaching to the Individual</a:t>
            </a:r>
          </a:p>
        </p:txBody>
      </p:sp>
      <p:pic>
        <p:nvPicPr>
          <p:cNvPr id="6" name="Picture 5" descr="Screen Shot 2015-07-21 at 11.43.5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24" y="3280506"/>
            <a:ext cx="4078452" cy="3351338"/>
          </a:xfrm>
          <a:prstGeom prst="rect">
            <a:avLst/>
          </a:prstGeom>
        </p:spPr>
      </p:pic>
      <p:pic>
        <p:nvPicPr>
          <p:cNvPr id="7" name="Picture 6" descr="Screen Shot 2015-07-21 at 11.50.2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17606"/>
            <a:ext cx="4527023" cy="2402914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4572757"/>
            <a:ext cx="4267570" cy="185853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What is “appropriate” for the age group may not be appropriate for the individual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340104"/>
            <a:ext cx="8229600" cy="1054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/>
              <a:t>Teaching To The Individual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18474"/>
            <a:ext cx="8229600" cy="983128"/>
          </a:xfrm>
        </p:spPr>
        <p:txBody>
          <a:bodyPr>
            <a:normAutofit/>
          </a:bodyPr>
          <a:lstStyle/>
          <a:p>
            <a:r>
              <a:rPr lang="en-US" sz="4000" dirty="0"/>
              <a:t>Teaching to the Individual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42352" y="4170734"/>
            <a:ext cx="7244448" cy="2566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  <a:buFont typeface="Arial"/>
              <a:buChar char="•"/>
            </a:pPr>
            <a:r>
              <a:rPr lang="en-US" sz="2400" dirty="0">
                <a:solidFill>
                  <a:srgbClr val="073E87"/>
                </a:solidFill>
              </a:rPr>
              <a:t>Need to adapt for cultural and linguistic needs</a:t>
            </a:r>
          </a:p>
          <a:p>
            <a:pPr>
              <a:lnSpc>
                <a:spcPct val="90000"/>
              </a:lnSpc>
              <a:spcAft>
                <a:spcPts val="2400"/>
              </a:spcAft>
              <a:buFont typeface="Arial"/>
              <a:buChar char="•"/>
            </a:pPr>
            <a:r>
              <a:rPr lang="en-US" sz="2400" dirty="0">
                <a:solidFill>
                  <a:srgbClr val="073E87"/>
                </a:solidFill>
              </a:rPr>
              <a:t>Need to adapt for individual strengths and interests</a:t>
            </a:r>
          </a:p>
          <a:p>
            <a:pPr>
              <a:lnSpc>
                <a:spcPct val="90000"/>
              </a:lnSpc>
              <a:spcAft>
                <a:spcPts val="2400"/>
              </a:spcAft>
              <a:buFont typeface="Arial"/>
              <a:buChar char="•"/>
            </a:pPr>
            <a:r>
              <a:rPr lang="en-US" sz="2400" dirty="0">
                <a:solidFill>
                  <a:srgbClr val="073E87"/>
                </a:solidFill>
              </a:rPr>
              <a:t>Observation and family interaction are key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9" name="Picture 8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107" y="1637014"/>
            <a:ext cx="3564622" cy="237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04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412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dirty="0"/>
              <a:t>Knowledge of the Social and Cultural Context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14412" y="2033617"/>
            <a:ext cx="8686800" cy="464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+mn-lt"/>
                <a:ea typeface="ＭＳ Ｐゴシック" pitchFamily="-1" charset="-128"/>
              </a:rPr>
              <a:t>Teachers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+mn-lt"/>
                <a:ea typeface="ＭＳ Ｐゴシック" pitchFamily="-1" charset="-128"/>
              </a:rPr>
              <a:t> need to be aware of the family culture and traditions of </a:t>
            </a:r>
            <a:r>
              <a:rPr lang="en-US" sz="2800" kern="0" dirty="0">
                <a:solidFill>
                  <a:srgbClr val="073E87"/>
                </a:solidFill>
                <a:ea typeface="ＭＳ Ｐゴシック" pitchFamily="-1" charset="-128"/>
              </a:rPr>
              <a:t>ALL children in the class</a:t>
            </a:r>
          </a:p>
          <a:p>
            <a:pPr marL="285750" indent="-2857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 kern="0" dirty="0">
              <a:solidFill>
                <a:srgbClr val="073E87"/>
              </a:solidFill>
              <a:ea typeface="ＭＳ Ｐゴシック" pitchFamily="-1" charset="-128"/>
            </a:endParaRPr>
          </a:p>
          <a:p>
            <a:pPr marL="285750" indent="-2857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 dirty="0">
                <a:solidFill>
                  <a:srgbClr val="073E87"/>
                </a:solidFill>
              </a:rPr>
              <a:t>Young children need to be valued as unique individuals and contributing members of their community. </a:t>
            </a:r>
          </a:p>
          <a:p>
            <a:pPr marL="285750" indent="-2857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 kern="0" dirty="0">
              <a:solidFill>
                <a:srgbClr val="073E87"/>
              </a:solidFill>
              <a:ea typeface="ＭＳ Ｐゴシック" pitchFamily="-1" charset="-128"/>
            </a:endParaRPr>
          </a:p>
          <a:p>
            <a:pPr marL="285750" indent="-2857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+mn-lt"/>
                <a:ea typeface="ＭＳ Ｐゴシック" pitchFamily="-1" charset="-128"/>
              </a:rPr>
              <a:t>ECE provides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+mn-lt"/>
                <a:ea typeface="ＭＳ Ｐゴシック" pitchFamily="-1" charset="-128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+mn-lt"/>
                <a:ea typeface="ＭＳ Ｐゴシック" pitchFamily="-1" charset="-128"/>
              </a:rPr>
              <a:t>opportunities to:</a:t>
            </a:r>
          </a:p>
          <a:p>
            <a:pPr marL="34290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kern="0" dirty="0">
                <a:solidFill>
                  <a:srgbClr val="073E87"/>
                </a:solidFill>
                <a:ea typeface="ＭＳ Ｐゴシック" pitchFamily="-1" charset="-128"/>
              </a:rPr>
              <a:t>Explore gender, racial/cultural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ea typeface="ＭＳ Ｐゴシック" pitchFamily="-1" charset="-128"/>
              </a:rPr>
              <a:t> identity, developmental abilities/disabilities</a:t>
            </a:r>
          </a:p>
          <a:p>
            <a:pPr marL="34290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kern="0" dirty="0">
                <a:solidFill>
                  <a:srgbClr val="073E87"/>
                </a:solidFill>
                <a:ea typeface="ＭＳ Ｐゴシック" pitchFamily="-1" charset="-128"/>
              </a:rPr>
              <a:t>Challenge stereotypes</a:t>
            </a:r>
          </a:p>
          <a:p>
            <a:pPr marL="34290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ea typeface="ＭＳ Ｐゴシック" pitchFamily="-1" charset="-128"/>
              </a:rPr>
              <a:t>Address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ea typeface="ＭＳ Ｐゴシック" pitchFamily="-1" charset="-128"/>
              </a:rPr>
              <a:t> biases/prejudices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73E87"/>
              </a:solidFill>
              <a:effectLst/>
              <a:uLnTx/>
              <a:uFillTx/>
              <a:ea typeface="ＭＳ Ｐゴシック" pitchFamily="-1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39" y="2104399"/>
            <a:ext cx="3334587" cy="1787150"/>
          </a:xfrm>
        </p:spPr>
        <p:txBody>
          <a:bodyPr>
            <a:normAutofit/>
          </a:bodyPr>
          <a:lstStyle/>
          <a:p>
            <a:r>
              <a:rPr lang="en-US" dirty="0"/>
              <a:t>Child centered</a:t>
            </a:r>
          </a:p>
          <a:p>
            <a:r>
              <a:rPr lang="en-US" dirty="0"/>
              <a:t>Experience centered</a:t>
            </a:r>
          </a:p>
          <a:p>
            <a:r>
              <a:rPr lang="en-US" dirty="0"/>
              <a:t>Knowledge centered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099" y="365637"/>
            <a:ext cx="8229600" cy="1252728"/>
          </a:xfrm>
        </p:spPr>
        <p:txBody>
          <a:bodyPr>
            <a:normAutofit/>
          </a:bodyPr>
          <a:lstStyle/>
          <a:p>
            <a:r>
              <a:rPr lang="en-US" sz="3600" dirty="0"/>
              <a:t>Developmentally Appropriate Practice (DAP) in Early Childhood Curriculum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52500" y="4456973"/>
            <a:ext cx="3757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KEY FEATURES: Socializing, Constructing, Inquiring, Questioning, Creating, Experimenting, Expressing, </a:t>
            </a:r>
            <a:endParaRPr lang="en-US" dirty="0"/>
          </a:p>
        </p:txBody>
      </p:sp>
      <p:pic>
        <p:nvPicPr>
          <p:cNvPr id="6" name="Picture 5" descr="Screen Shot 2015-07-21 at 11.53.2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362" y="1731684"/>
            <a:ext cx="4380337" cy="2320346"/>
          </a:xfrm>
          <a:prstGeom prst="rect">
            <a:avLst/>
          </a:prstGeom>
        </p:spPr>
      </p:pic>
      <p:pic>
        <p:nvPicPr>
          <p:cNvPr id="7" name="Content Placeholder 3" descr="blocks_bridges.JPG"/>
          <p:cNvPicPr>
            <a:picLocks noChangeAspect="1"/>
          </p:cNvPicPr>
          <p:nvPr/>
        </p:nvPicPr>
        <p:blipFill>
          <a:blip r:embed="rId3"/>
          <a:srcRect t="18945" b="18945"/>
          <a:stretch>
            <a:fillRect/>
          </a:stretch>
        </p:blipFill>
        <p:spPr>
          <a:xfrm>
            <a:off x="292447" y="4420025"/>
            <a:ext cx="4570237" cy="21287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149" y="2511613"/>
            <a:ext cx="8058651" cy="4056228"/>
          </a:xfrm>
        </p:spPr>
        <p:txBody>
          <a:bodyPr>
            <a:normAutofit fontScale="85000" lnSpcReduction="20000"/>
          </a:bodyPr>
          <a:lstStyle/>
          <a:p>
            <a:pPr marL="0" lvl="1" indent="0">
              <a:buNone/>
            </a:pPr>
            <a:r>
              <a:rPr lang="en-US" sz="2800" dirty="0">
                <a:solidFill>
                  <a:schemeClr val="tx2"/>
                </a:solidFill>
              </a:rPr>
              <a:t>Development occurs in a relatively ordered sequence with later abilities, skills and knowledge building on those already acquired</a:t>
            </a:r>
          </a:p>
          <a:p>
            <a:pPr>
              <a:buNone/>
            </a:pPr>
            <a:endParaRPr lang="en-US" dirty="0"/>
          </a:p>
          <a:p>
            <a:pPr lvl="1"/>
            <a:r>
              <a:rPr lang="en-US" sz="2800" dirty="0"/>
              <a:t>Psychosocial Theory (Erikson)</a:t>
            </a:r>
          </a:p>
          <a:p>
            <a:pPr lvl="1"/>
            <a:r>
              <a:rPr lang="en-US" sz="2800" dirty="0"/>
              <a:t>Hierarchy of Needs (Maslow)</a:t>
            </a:r>
          </a:p>
          <a:p>
            <a:pPr lvl="1"/>
            <a:r>
              <a:rPr lang="en-US" sz="2800" dirty="0"/>
              <a:t>Cognitive Development Theory (Piaget)</a:t>
            </a:r>
          </a:p>
          <a:p>
            <a:pPr lvl="1"/>
            <a:r>
              <a:rPr lang="en-US" sz="2800" dirty="0"/>
              <a:t>Sociocultural Theory (Vygotsky)</a:t>
            </a:r>
          </a:p>
          <a:p>
            <a:pPr lvl="1"/>
            <a:r>
              <a:rPr lang="en-US" sz="2800" dirty="0"/>
              <a:t>Multiple Intelligences Theory (Howard Gardner)</a:t>
            </a:r>
          </a:p>
          <a:p>
            <a:pPr lvl="1"/>
            <a:endParaRPr lang="en-US" sz="2400" dirty="0"/>
          </a:p>
          <a:p>
            <a:pPr lvl="1" algn="ctr">
              <a:buNone/>
            </a:pPr>
            <a:r>
              <a:rPr lang="en-US" sz="2400" dirty="0"/>
              <a:t>(*see handout)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Theories of Child Development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466</TotalTime>
  <Words>413</Words>
  <Application>Microsoft Macintosh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Candara</vt:lpstr>
      <vt:lpstr>Symbol</vt:lpstr>
      <vt:lpstr>Verdana</vt:lpstr>
      <vt:lpstr>Waveform</vt:lpstr>
      <vt:lpstr>ECE 211  Curriculum for Young Children I</vt:lpstr>
      <vt:lpstr>What is curriculum?</vt:lpstr>
      <vt:lpstr>Curriculum is an organized framework that… </vt:lpstr>
      <vt:lpstr>What do you think is happening here?</vt:lpstr>
      <vt:lpstr>Developmentally Appropriate Practice</vt:lpstr>
      <vt:lpstr>Knowledge of Child Development and Learning </vt:lpstr>
      <vt:lpstr>Domains of Child Development</vt:lpstr>
      <vt:lpstr>Expectations of Development by Age</vt:lpstr>
      <vt:lpstr>Teaching to the Individual</vt:lpstr>
      <vt:lpstr>Teaching to the Individual</vt:lpstr>
      <vt:lpstr>Knowledge of the Social and Cultural Context</vt:lpstr>
      <vt:lpstr>Developmentally Appropriate Practice (DAP) in Early Childhood Curriculum</vt:lpstr>
      <vt:lpstr>Theories of Child Development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202  Curriculum for Young Children I</dc:title>
  <dc:creator>Kirsten Cole</dc:creator>
  <cp:lastModifiedBy>Mindi Reich-Shapiro</cp:lastModifiedBy>
  <cp:revision>45</cp:revision>
  <dcterms:created xsi:type="dcterms:W3CDTF">2014-08-05T17:41:28Z</dcterms:created>
  <dcterms:modified xsi:type="dcterms:W3CDTF">2020-08-27T12:24:26Z</dcterms:modified>
</cp:coreProperties>
</file>