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1"/>
  </p:sldMasterIdLst>
  <p:notesMasterIdLst>
    <p:notesMasterId r:id="rId32"/>
  </p:notesMasterIdLst>
  <p:sldIdLst>
    <p:sldId id="256" r:id="rId2"/>
    <p:sldId id="259" r:id="rId3"/>
    <p:sldId id="258" r:id="rId4"/>
    <p:sldId id="287" r:id="rId5"/>
    <p:sldId id="260" r:id="rId6"/>
    <p:sldId id="288" r:id="rId7"/>
    <p:sldId id="268" r:id="rId8"/>
    <p:sldId id="261" r:id="rId9"/>
    <p:sldId id="291" r:id="rId10"/>
    <p:sldId id="267" r:id="rId11"/>
    <p:sldId id="270" r:id="rId12"/>
    <p:sldId id="279" r:id="rId13"/>
    <p:sldId id="292" r:id="rId14"/>
    <p:sldId id="289" r:id="rId15"/>
    <p:sldId id="290" r:id="rId16"/>
    <p:sldId id="273" r:id="rId17"/>
    <p:sldId id="272" r:id="rId18"/>
    <p:sldId id="274" r:id="rId19"/>
    <p:sldId id="275" r:id="rId20"/>
    <p:sldId id="280" r:id="rId21"/>
    <p:sldId id="293" r:id="rId22"/>
    <p:sldId id="277" r:id="rId23"/>
    <p:sldId id="271" r:id="rId24"/>
    <p:sldId id="286" r:id="rId25"/>
    <p:sldId id="282" r:id="rId26"/>
    <p:sldId id="262" r:id="rId27"/>
    <p:sldId id="278" r:id="rId28"/>
    <p:sldId id="284" r:id="rId29"/>
    <p:sldId id="285" r:id="rId30"/>
    <p:sldId id="28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45CC41-8B56-B84B-8031-408B4EAB2619}"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E99F26A6-CA49-A14A-9240-A19BD41436F7}">
      <dgm:prSet phldrT="[Text]"/>
      <dgm:spPr/>
      <dgm:t>
        <a:bodyPr/>
        <a:lstStyle/>
        <a:p>
          <a:r>
            <a:rPr lang="en-US" b="1"/>
            <a:t>Theme</a:t>
          </a:r>
        </a:p>
      </dgm:t>
    </dgm:pt>
    <dgm:pt modelId="{51BB107B-5846-4045-A2CE-E1DF6F734846}" type="parTrans" cxnId="{D4B05736-0FD3-FA4E-9D94-B74ED0130D74}">
      <dgm:prSet/>
      <dgm:spPr/>
      <dgm:t>
        <a:bodyPr/>
        <a:lstStyle/>
        <a:p>
          <a:endParaRPr lang="en-US"/>
        </a:p>
      </dgm:t>
    </dgm:pt>
    <dgm:pt modelId="{9CADDBF8-BC7A-2941-AFF4-AFCC5A51C041}" type="sibTrans" cxnId="{D4B05736-0FD3-FA4E-9D94-B74ED0130D74}">
      <dgm:prSet/>
      <dgm:spPr/>
      <dgm:t>
        <a:bodyPr/>
        <a:lstStyle/>
        <a:p>
          <a:endParaRPr lang="en-US"/>
        </a:p>
      </dgm:t>
    </dgm:pt>
    <dgm:pt modelId="{51679EEB-C936-3540-8CC8-CAC8158F9656}">
      <dgm:prSet phldrT="[Text]"/>
      <dgm:spPr/>
      <dgm:t>
        <a:bodyPr vert="horz" lIns="0" tIns="0" rIns="91440" bIns="0" anchor="t" anchorCtr="0"/>
        <a:lstStyle/>
        <a:p>
          <a:pPr>
            <a:buNone/>
          </a:pPr>
          <a:r>
            <a:rPr lang="en-US"/>
            <a:t>The </a:t>
          </a:r>
          <a:r>
            <a:rPr lang="en-US" b="1"/>
            <a:t>theme</a:t>
          </a:r>
          <a:r>
            <a:rPr lang="en-US"/>
            <a:t> frames the learning, providing a developmentally appropriate and interesting topic that guides students to consider a big-picture, essential question. </a:t>
          </a:r>
        </a:p>
      </dgm:t>
    </dgm:pt>
    <dgm:pt modelId="{F769F7E8-F5AE-7347-8E0D-660EA9B01638}" type="parTrans" cxnId="{C1799B3F-A5E5-E941-8239-7BA9A690F5C4}">
      <dgm:prSet/>
      <dgm:spPr/>
      <dgm:t>
        <a:bodyPr/>
        <a:lstStyle/>
        <a:p>
          <a:endParaRPr lang="en-US"/>
        </a:p>
      </dgm:t>
    </dgm:pt>
    <dgm:pt modelId="{A79C7FCD-01DE-E542-BCA9-588315E0A55F}" type="sibTrans" cxnId="{C1799B3F-A5E5-E941-8239-7BA9A690F5C4}">
      <dgm:prSet/>
      <dgm:spPr/>
      <dgm:t>
        <a:bodyPr/>
        <a:lstStyle/>
        <a:p>
          <a:endParaRPr lang="en-US"/>
        </a:p>
      </dgm:t>
    </dgm:pt>
    <dgm:pt modelId="{BE83D99C-9F90-3A43-8F0C-85CD0FD2360F}">
      <dgm:prSet phldrT="[Text]"/>
      <dgm:spPr/>
      <dgm:t>
        <a:bodyPr/>
        <a:lstStyle/>
        <a:p>
          <a:r>
            <a:rPr lang="en-US" b="1"/>
            <a:t>Subthemes</a:t>
          </a:r>
        </a:p>
      </dgm:t>
    </dgm:pt>
    <dgm:pt modelId="{DC2560AC-A8AC-BE42-9C40-F99C230F6E1C}" type="parTrans" cxnId="{422F9204-4149-814A-A77C-C4174E3BB480}">
      <dgm:prSet/>
      <dgm:spPr/>
      <dgm:t>
        <a:bodyPr/>
        <a:lstStyle/>
        <a:p>
          <a:endParaRPr lang="en-US"/>
        </a:p>
      </dgm:t>
    </dgm:pt>
    <dgm:pt modelId="{81398B3D-4259-5443-89AE-9DD3FF9F0510}" type="sibTrans" cxnId="{422F9204-4149-814A-A77C-C4174E3BB480}">
      <dgm:prSet/>
      <dgm:spPr/>
      <dgm:t>
        <a:bodyPr/>
        <a:lstStyle/>
        <a:p>
          <a:endParaRPr lang="en-US"/>
        </a:p>
      </dgm:t>
    </dgm:pt>
    <dgm:pt modelId="{BB65C9AB-716A-D646-ADDE-CFBAC06D6FD8}">
      <dgm:prSet phldrT="[Text]"/>
      <dgm:spPr/>
      <dgm:t>
        <a:bodyPr lIns="0" tIns="0" rIns="0" bIns="0" anchor="t" anchorCtr="0"/>
        <a:lstStyle/>
        <a:p>
          <a:pPr>
            <a:buNone/>
          </a:pPr>
          <a:r>
            <a:rPr lang="en-US" b="1"/>
            <a:t>Subthemes</a:t>
          </a:r>
          <a:r>
            <a:rPr lang="en-US" b="0"/>
            <a:t> (sub-topics) support children in exploring the theme through varied perspectives. Each subtheme has a broad learning goal (or focus question) for students.</a:t>
          </a:r>
          <a:endParaRPr lang="en-US" b="1"/>
        </a:p>
      </dgm:t>
    </dgm:pt>
    <dgm:pt modelId="{64A6832A-7830-6D44-9A2C-3E7D6084C53A}" type="parTrans" cxnId="{96AF6FE0-5CF8-064C-B7FD-F8D354EC6AD1}">
      <dgm:prSet/>
      <dgm:spPr/>
      <dgm:t>
        <a:bodyPr/>
        <a:lstStyle/>
        <a:p>
          <a:endParaRPr lang="en-US"/>
        </a:p>
      </dgm:t>
    </dgm:pt>
    <dgm:pt modelId="{EBD1F76B-3A84-6F42-9105-E767D4F7E84F}" type="sibTrans" cxnId="{96AF6FE0-5CF8-064C-B7FD-F8D354EC6AD1}">
      <dgm:prSet/>
      <dgm:spPr/>
      <dgm:t>
        <a:bodyPr/>
        <a:lstStyle/>
        <a:p>
          <a:endParaRPr lang="en-US"/>
        </a:p>
      </dgm:t>
    </dgm:pt>
    <dgm:pt modelId="{9A00710B-BAA9-9446-93CD-B773282A8CCB}">
      <dgm:prSet phldrT="[Text]"/>
      <dgm:spPr/>
      <dgm:t>
        <a:bodyPr/>
        <a:lstStyle/>
        <a:p>
          <a:r>
            <a:rPr lang="en-US" b="1"/>
            <a:t>Activities</a:t>
          </a:r>
          <a:r>
            <a:rPr lang="en-US"/>
            <a:t> </a:t>
          </a:r>
        </a:p>
      </dgm:t>
    </dgm:pt>
    <dgm:pt modelId="{71D084FA-892E-C14F-B623-46D4420003AE}" type="parTrans" cxnId="{4DAF5F76-4B79-2948-963F-DF0883590E88}">
      <dgm:prSet/>
      <dgm:spPr/>
      <dgm:t>
        <a:bodyPr/>
        <a:lstStyle/>
        <a:p>
          <a:endParaRPr lang="en-US"/>
        </a:p>
      </dgm:t>
    </dgm:pt>
    <dgm:pt modelId="{922D0E8F-FE4A-F74E-A831-4618E440DC3C}" type="sibTrans" cxnId="{4DAF5F76-4B79-2948-963F-DF0883590E88}">
      <dgm:prSet/>
      <dgm:spPr/>
      <dgm:t>
        <a:bodyPr/>
        <a:lstStyle/>
        <a:p>
          <a:endParaRPr lang="en-US"/>
        </a:p>
      </dgm:t>
    </dgm:pt>
    <dgm:pt modelId="{B1E6F7D4-49B7-0E43-8C3C-000D8F23E565}">
      <dgm:prSet phldrT="[Text]"/>
      <dgm:spPr/>
      <dgm:t>
        <a:bodyPr lIns="0" tIns="0" rIns="0" bIns="0" anchor="t" anchorCtr="0"/>
        <a:lstStyle/>
        <a:p>
          <a:pPr>
            <a:buNone/>
          </a:pPr>
          <a:r>
            <a:rPr lang="en-US" b="0"/>
            <a:t>The learning happens through the </a:t>
          </a:r>
          <a:r>
            <a:rPr lang="en-US" b="1"/>
            <a:t>activities. </a:t>
          </a:r>
          <a:r>
            <a:rPr lang="en-US" b="0"/>
            <a:t>Each activity scaffolds the learning so that students may reach the subtheme’s goal. </a:t>
          </a:r>
        </a:p>
      </dgm:t>
    </dgm:pt>
    <dgm:pt modelId="{599A3307-662A-074F-819D-A5383648F662}" type="parTrans" cxnId="{FC2DCD80-EDEA-F34C-BD6E-FBF16CAEEF27}">
      <dgm:prSet/>
      <dgm:spPr/>
      <dgm:t>
        <a:bodyPr/>
        <a:lstStyle/>
        <a:p>
          <a:endParaRPr lang="en-US"/>
        </a:p>
      </dgm:t>
    </dgm:pt>
    <dgm:pt modelId="{CAB3F3CC-0537-B14E-B992-E2C60238428F}" type="sibTrans" cxnId="{FC2DCD80-EDEA-F34C-BD6E-FBF16CAEEF27}">
      <dgm:prSet/>
      <dgm:spPr/>
      <dgm:t>
        <a:bodyPr/>
        <a:lstStyle/>
        <a:p>
          <a:endParaRPr lang="en-US"/>
        </a:p>
      </dgm:t>
    </dgm:pt>
    <dgm:pt modelId="{C4C38F10-1942-AC45-AF1C-C4F3E4A90CBB}" type="pres">
      <dgm:prSet presAssocID="{3D45CC41-8B56-B84B-8031-408B4EAB2619}" presName="vert0" presStyleCnt="0">
        <dgm:presLayoutVars>
          <dgm:dir/>
          <dgm:animOne val="branch"/>
          <dgm:animLvl val="lvl"/>
        </dgm:presLayoutVars>
      </dgm:prSet>
      <dgm:spPr/>
    </dgm:pt>
    <dgm:pt modelId="{99369696-F82F-CB48-B8FF-DB9BCA8DB8B9}" type="pres">
      <dgm:prSet presAssocID="{E99F26A6-CA49-A14A-9240-A19BD41436F7}" presName="thickLine" presStyleLbl="alignNode1" presStyleIdx="0" presStyleCnt="3"/>
      <dgm:spPr/>
    </dgm:pt>
    <dgm:pt modelId="{D8670CD9-1C33-984C-A736-E2120BB4A262}" type="pres">
      <dgm:prSet presAssocID="{E99F26A6-CA49-A14A-9240-A19BD41436F7}" presName="horz1" presStyleCnt="0"/>
      <dgm:spPr/>
    </dgm:pt>
    <dgm:pt modelId="{7DDF8AC8-3A26-EF4E-914D-F4DF243CBC37}" type="pres">
      <dgm:prSet presAssocID="{E99F26A6-CA49-A14A-9240-A19BD41436F7}" presName="tx1" presStyleLbl="revTx" presStyleIdx="0" presStyleCnt="6"/>
      <dgm:spPr/>
    </dgm:pt>
    <dgm:pt modelId="{EE161B07-3C49-7147-9320-6ED43DBC5105}" type="pres">
      <dgm:prSet presAssocID="{E99F26A6-CA49-A14A-9240-A19BD41436F7}" presName="vert1" presStyleCnt="0"/>
      <dgm:spPr/>
    </dgm:pt>
    <dgm:pt modelId="{DEC666BA-E86A-B441-AC17-AF4B538A84D5}" type="pres">
      <dgm:prSet presAssocID="{51679EEB-C936-3540-8CC8-CAC8158F9656}" presName="vertSpace2a" presStyleCnt="0"/>
      <dgm:spPr/>
    </dgm:pt>
    <dgm:pt modelId="{050F6242-7C91-4F43-AB67-631E26616ECE}" type="pres">
      <dgm:prSet presAssocID="{51679EEB-C936-3540-8CC8-CAC8158F9656}" presName="horz2" presStyleCnt="0"/>
      <dgm:spPr/>
    </dgm:pt>
    <dgm:pt modelId="{8FAC1A6D-01C1-6344-AB54-E5DC5F755141}" type="pres">
      <dgm:prSet presAssocID="{51679EEB-C936-3540-8CC8-CAC8158F9656}" presName="horzSpace2" presStyleCnt="0"/>
      <dgm:spPr/>
    </dgm:pt>
    <dgm:pt modelId="{D1E8318D-C552-EB49-AF1C-E34BFC10F1E0}" type="pres">
      <dgm:prSet presAssocID="{51679EEB-C936-3540-8CC8-CAC8158F9656}" presName="tx2" presStyleLbl="revTx" presStyleIdx="1" presStyleCnt="6"/>
      <dgm:spPr/>
    </dgm:pt>
    <dgm:pt modelId="{B331090D-E332-1B49-A881-C8DC266FA96D}" type="pres">
      <dgm:prSet presAssocID="{51679EEB-C936-3540-8CC8-CAC8158F9656}" presName="vert2" presStyleCnt="0"/>
      <dgm:spPr/>
    </dgm:pt>
    <dgm:pt modelId="{F32C69BE-536B-AC43-B9F2-A75532171EAC}" type="pres">
      <dgm:prSet presAssocID="{51679EEB-C936-3540-8CC8-CAC8158F9656}" presName="thinLine2b" presStyleLbl="callout" presStyleIdx="0" presStyleCnt="3"/>
      <dgm:spPr/>
    </dgm:pt>
    <dgm:pt modelId="{C660B571-C0A4-4E4A-8077-0716D9EAEFDE}" type="pres">
      <dgm:prSet presAssocID="{51679EEB-C936-3540-8CC8-CAC8158F9656}" presName="vertSpace2b" presStyleCnt="0"/>
      <dgm:spPr/>
    </dgm:pt>
    <dgm:pt modelId="{C307341A-37FD-D147-AFBA-3F842096E477}" type="pres">
      <dgm:prSet presAssocID="{BE83D99C-9F90-3A43-8F0C-85CD0FD2360F}" presName="thickLine" presStyleLbl="alignNode1" presStyleIdx="1" presStyleCnt="3"/>
      <dgm:spPr/>
    </dgm:pt>
    <dgm:pt modelId="{6E204B5F-85E2-CB44-91F6-F33E4EB7EE80}" type="pres">
      <dgm:prSet presAssocID="{BE83D99C-9F90-3A43-8F0C-85CD0FD2360F}" presName="horz1" presStyleCnt="0"/>
      <dgm:spPr/>
    </dgm:pt>
    <dgm:pt modelId="{838B9773-ED81-3745-89BC-16A8C20545BC}" type="pres">
      <dgm:prSet presAssocID="{BE83D99C-9F90-3A43-8F0C-85CD0FD2360F}" presName="tx1" presStyleLbl="revTx" presStyleIdx="2" presStyleCnt="6"/>
      <dgm:spPr/>
    </dgm:pt>
    <dgm:pt modelId="{65CDE56A-4A0F-8E42-B971-CD4CD9436438}" type="pres">
      <dgm:prSet presAssocID="{BE83D99C-9F90-3A43-8F0C-85CD0FD2360F}" presName="vert1" presStyleCnt="0"/>
      <dgm:spPr/>
    </dgm:pt>
    <dgm:pt modelId="{CDC68CEF-615A-F047-946E-185782F2F3EC}" type="pres">
      <dgm:prSet presAssocID="{BB65C9AB-716A-D646-ADDE-CFBAC06D6FD8}" presName="vertSpace2a" presStyleCnt="0"/>
      <dgm:spPr/>
    </dgm:pt>
    <dgm:pt modelId="{50FBB15B-09DB-F145-B74F-C44031DDEB79}" type="pres">
      <dgm:prSet presAssocID="{BB65C9AB-716A-D646-ADDE-CFBAC06D6FD8}" presName="horz2" presStyleCnt="0"/>
      <dgm:spPr/>
    </dgm:pt>
    <dgm:pt modelId="{CA022D14-319C-6349-B2E7-D35235D12C07}" type="pres">
      <dgm:prSet presAssocID="{BB65C9AB-716A-D646-ADDE-CFBAC06D6FD8}" presName="horzSpace2" presStyleCnt="0"/>
      <dgm:spPr/>
    </dgm:pt>
    <dgm:pt modelId="{0E611C0F-668B-4A4F-940B-01193AFDE1EF}" type="pres">
      <dgm:prSet presAssocID="{BB65C9AB-716A-D646-ADDE-CFBAC06D6FD8}" presName="tx2" presStyleLbl="revTx" presStyleIdx="3" presStyleCnt="6"/>
      <dgm:spPr/>
    </dgm:pt>
    <dgm:pt modelId="{AD940CA1-B338-0344-A0C6-DCAA6138A6C4}" type="pres">
      <dgm:prSet presAssocID="{BB65C9AB-716A-D646-ADDE-CFBAC06D6FD8}" presName="vert2" presStyleCnt="0"/>
      <dgm:spPr/>
    </dgm:pt>
    <dgm:pt modelId="{498AE503-FBEF-624B-8EF3-AD8C6311E740}" type="pres">
      <dgm:prSet presAssocID="{BB65C9AB-716A-D646-ADDE-CFBAC06D6FD8}" presName="thinLine2b" presStyleLbl="callout" presStyleIdx="1" presStyleCnt="3"/>
      <dgm:spPr/>
    </dgm:pt>
    <dgm:pt modelId="{97571C92-5555-4A42-89EA-9CB25F6F6DA1}" type="pres">
      <dgm:prSet presAssocID="{BB65C9AB-716A-D646-ADDE-CFBAC06D6FD8}" presName="vertSpace2b" presStyleCnt="0"/>
      <dgm:spPr/>
    </dgm:pt>
    <dgm:pt modelId="{ADFE3B3B-8B93-7F41-8C87-51515EA41DBD}" type="pres">
      <dgm:prSet presAssocID="{9A00710B-BAA9-9446-93CD-B773282A8CCB}" presName="thickLine" presStyleLbl="alignNode1" presStyleIdx="2" presStyleCnt="3"/>
      <dgm:spPr/>
    </dgm:pt>
    <dgm:pt modelId="{2A9D889D-3B8E-8C4E-A62F-7033C7074038}" type="pres">
      <dgm:prSet presAssocID="{9A00710B-BAA9-9446-93CD-B773282A8CCB}" presName="horz1" presStyleCnt="0"/>
      <dgm:spPr/>
    </dgm:pt>
    <dgm:pt modelId="{F2BFB0E7-764F-7549-8549-606F766E4CF7}" type="pres">
      <dgm:prSet presAssocID="{9A00710B-BAA9-9446-93CD-B773282A8CCB}" presName="tx1" presStyleLbl="revTx" presStyleIdx="4" presStyleCnt="6"/>
      <dgm:spPr/>
    </dgm:pt>
    <dgm:pt modelId="{3FA9FCE3-BB87-9842-B9BF-B106A3C6DF3C}" type="pres">
      <dgm:prSet presAssocID="{9A00710B-BAA9-9446-93CD-B773282A8CCB}" presName="vert1" presStyleCnt="0"/>
      <dgm:spPr/>
    </dgm:pt>
    <dgm:pt modelId="{E3627031-3961-EF46-8A7F-038F24E6BA10}" type="pres">
      <dgm:prSet presAssocID="{B1E6F7D4-49B7-0E43-8C3C-000D8F23E565}" presName="vertSpace2a" presStyleCnt="0"/>
      <dgm:spPr/>
    </dgm:pt>
    <dgm:pt modelId="{287248F0-E2BF-0045-9052-FE79A18E4B46}" type="pres">
      <dgm:prSet presAssocID="{B1E6F7D4-49B7-0E43-8C3C-000D8F23E565}" presName="horz2" presStyleCnt="0"/>
      <dgm:spPr/>
    </dgm:pt>
    <dgm:pt modelId="{D3912B7C-3B43-6444-9A9C-A9ED0ECD5ED4}" type="pres">
      <dgm:prSet presAssocID="{B1E6F7D4-49B7-0E43-8C3C-000D8F23E565}" presName="horzSpace2" presStyleCnt="0"/>
      <dgm:spPr/>
    </dgm:pt>
    <dgm:pt modelId="{8F0585CC-2D99-F94D-B988-D786A738A472}" type="pres">
      <dgm:prSet presAssocID="{B1E6F7D4-49B7-0E43-8C3C-000D8F23E565}" presName="tx2" presStyleLbl="revTx" presStyleIdx="5" presStyleCnt="6"/>
      <dgm:spPr/>
    </dgm:pt>
    <dgm:pt modelId="{8522113A-1E8A-174F-9FF4-177DD080CAC8}" type="pres">
      <dgm:prSet presAssocID="{B1E6F7D4-49B7-0E43-8C3C-000D8F23E565}" presName="vert2" presStyleCnt="0"/>
      <dgm:spPr/>
    </dgm:pt>
    <dgm:pt modelId="{C06063E2-55BB-C046-A3DA-0FCD6DF4C468}" type="pres">
      <dgm:prSet presAssocID="{B1E6F7D4-49B7-0E43-8C3C-000D8F23E565}" presName="thinLine2b" presStyleLbl="callout" presStyleIdx="2" presStyleCnt="3"/>
      <dgm:spPr/>
    </dgm:pt>
    <dgm:pt modelId="{870D732B-C9E8-8E4A-B67A-0468035179B6}" type="pres">
      <dgm:prSet presAssocID="{B1E6F7D4-49B7-0E43-8C3C-000D8F23E565}" presName="vertSpace2b" presStyleCnt="0"/>
      <dgm:spPr/>
    </dgm:pt>
  </dgm:ptLst>
  <dgm:cxnLst>
    <dgm:cxn modelId="{422F9204-4149-814A-A77C-C4174E3BB480}" srcId="{3D45CC41-8B56-B84B-8031-408B4EAB2619}" destId="{BE83D99C-9F90-3A43-8F0C-85CD0FD2360F}" srcOrd="1" destOrd="0" parTransId="{DC2560AC-A8AC-BE42-9C40-F99C230F6E1C}" sibTransId="{81398B3D-4259-5443-89AE-9DD3FF9F0510}"/>
    <dgm:cxn modelId="{D4B05736-0FD3-FA4E-9D94-B74ED0130D74}" srcId="{3D45CC41-8B56-B84B-8031-408B4EAB2619}" destId="{E99F26A6-CA49-A14A-9240-A19BD41436F7}" srcOrd="0" destOrd="0" parTransId="{51BB107B-5846-4045-A2CE-E1DF6F734846}" sibTransId="{9CADDBF8-BC7A-2941-AFF4-AFCC5A51C041}"/>
    <dgm:cxn modelId="{272B693F-9A65-A44C-B6AC-46BF75BFC36A}" type="presOf" srcId="{51679EEB-C936-3540-8CC8-CAC8158F9656}" destId="{D1E8318D-C552-EB49-AF1C-E34BFC10F1E0}" srcOrd="0" destOrd="0" presId="urn:microsoft.com/office/officeart/2008/layout/LinedList"/>
    <dgm:cxn modelId="{C1799B3F-A5E5-E941-8239-7BA9A690F5C4}" srcId="{E99F26A6-CA49-A14A-9240-A19BD41436F7}" destId="{51679EEB-C936-3540-8CC8-CAC8158F9656}" srcOrd="0" destOrd="0" parTransId="{F769F7E8-F5AE-7347-8E0D-660EA9B01638}" sibTransId="{A79C7FCD-01DE-E542-BCA9-588315E0A55F}"/>
    <dgm:cxn modelId="{8381125C-7D85-3648-A87C-5F3AE3DB442E}" type="presOf" srcId="{E99F26A6-CA49-A14A-9240-A19BD41436F7}" destId="{7DDF8AC8-3A26-EF4E-914D-F4DF243CBC37}" srcOrd="0" destOrd="0" presId="urn:microsoft.com/office/officeart/2008/layout/LinedList"/>
    <dgm:cxn modelId="{EE0C536C-C9F6-3B45-AD12-55537B0485A8}" type="presOf" srcId="{BB65C9AB-716A-D646-ADDE-CFBAC06D6FD8}" destId="{0E611C0F-668B-4A4F-940B-01193AFDE1EF}" srcOrd="0" destOrd="0" presId="urn:microsoft.com/office/officeart/2008/layout/LinedList"/>
    <dgm:cxn modelId="{4DAF5F76-4B79-2948-963F-DF0883590E88}" srcId="{3D45CC41-8B56-B84B-8031-408B4EAB2619}" destId="{9A00710B-BAA9-9446-93CD-B773282A8CCB}" srcOrd="2" destOrd="0" parTransId="{71D084FA-892E-C14F-B623-46D4420003AE}" sibTransId="{922D0E8F-FE4A-F74E-A831-4618E440DC3C}"/>
    <dgm:cxn modelId="{FC2DCD80-EDEA-F34C-BD6E-FBF16CAEEF27}" srcId="{9A00710B-BAA9-9446-93CD-B773282A8CCB}" destId="{B1E6F7D4-49B7-0E43-8C3C-000D8F23E565}" srcOrd="0" destOrd="0" parTransId="{599A3307-662A-074F-819D-A5383648F662}" sibTransId="{CAB3F3CC-0537-B14E-B992-E2C60238428F}"/>
    <dgm:cxn modelId="{4109EA88-6939-0349-8B46-A5FA6DE2D3F9}" type="presOf" srcId="{BE83D99C-9F90-3A43-8F0C-85CD0FD2360F}" destId="{838B9773-ED81-3745-89BC-16A8C20545BC}" srcOrd="0" destOrd="0" presId="urn:microsoft.com/office/officeart/2008/layout/LinedList"/>
    <dgm:cxn modelId="{3EAFB39D-CC1D-DC46-946C-02D6C2DDDADB}" type="presOf" srcId="{3D45CC41-8B56-B84B-8031-408B4EAB2619}" destId="{C4C38F10-1942-AC45-AF1C-C4F3E4A90CBB}" srcOrd="0" destOrd="0" presId="urn:microsoft.com/office/officeart/2008/layout/LinedList"/>
    <dgm:cxn modelId="{2685B7A6-748D-9F4F-9B02-CD074DB13AA8}" type="presOf" srcId="{B1E6F7D4-49B7-0E43-8C3C-000D8F23E565}" destId="{8F0585CC-2D99-F94D-B988-D786A738A472}" srcOrd="0" destOrd="0" presId="urn:microsoft.com/office/officeart/2008/layout/LinedList"/>
    <dgm:cxn modelId="{96AF6FE0-5CF8-064C-B7FD-F8D354EC6AD1}" srcId="{BE83D99C-9F90-3A43-8F0C-85CD0FD2360F}" destId="{BB65C9AB-716A-D646-ADDE-CFBAC06D6FD8}" srcOrd="0" destOrd="0" parTransId="{64A6832A-7830-6D44-9A2C-3E7D6084C53A}" sibTransId="{EBD1F76B-3A84-6F42-9105-E767D4F7E84F}"/>
    <dgm:cxn modelId="{DD490BE9-6CF3-464F-89FB-29D89FB86ADB}" type="presOf" srcId="{9A00710B-BAA9-9446-93CD-B773282A8CCB}" destId="{F2BFB0E7-764F-7549-8549-606F766E4CF7}" srcOrd="0" destOrd="0" presId="urn:microsoft.com/office/officeart/2008/layout/LinedList"/>
    <dgm:cxn modelId="{7DED95BB-D20B-A44D-8884-EE09EE0E9D9B}" type="presParOf" srcId="{C4C38F10-1942-AC45-AF1C-C4F3E4A90CBB}" destId="{99369696-F82F-CB48-B8FF-DB9BCA8DB8B9}" srcOrd="0" destOrd="0" presId="urn:microsoft.com/office/officeart/2008/layout/LinedList"/>
    <dgm:cxn modelId="{56AEA8F2-F0E5-9648-9E1A-56C7985DC8CF}" type="presParOf" srcId="{C4C38F10-1942-AC45-AF1C-C4F3E4A90CBB}" destId="{D8670CD9-1C33-984C-A736-E2120BB4A262}" srcOrd="1" destOrd="0" presId="urn:microsoft.com/office/officeart/2008/layout/LinedList"/>
    <dgm:cxn modelId="{254D5E93-ADD4-1047-95A4-4A5315821345}" type="presParOf" srcId="{D8670CD9-1C33-984C-A736-E2120BB4A262}" destId="{7DDF8AC8-3A26-EF4E-914D-F4DF243CBC37}" srcOrd="0" destOrd="0" presId="urn:microsoft.com/office/officeart/2008/layout/LinedList"/>
    <dgm:cxn modelId="{01B7A9D4-4B89-D34F-A241-F11EF020E619}" type="presParOf" srcId="{D8670CD9-1C33-984C-A736-E2120BB4A262}" destId="{EE161B07-3C49-7147-9320-6ED43DBC5105}" srcOrd="1" destOrd="0" presId="urn:microsoft.com/office/officeart/2008/layout/LinedList"/>
    <dgm:cxn modelId="{BCD52643-2D87-6449-9CE7-5906D6EB89EE}" type="presParOf" srcId="{EE161B07-3C49-7147-9320-6ED43DBC5105}" destId="{DEC666BA-E86A-B441-AC17-AF4B538A84D5}" srcOrd="0" destOrd="0" presId="urn:microsoft.com/office/officeart/2008/layout/LinedList"/>
    <dgm:cxn modelId="{6EDF5D82-EC56-BF46-8B07-BB2B05F943B2}" type="presParOf" srcId="{EE161B07-3C49-7147-9320-6ED43DBC5105}" destId="{050F6242-7C91-4F43-AB67-631E26616ECE}" srcOrd="1" destOrd="0" presId="urn:microsoft.com/office/officeart/2008/layout/LinedList"/>
    <dgm:cxn modelId="{EE40E078-7131-B441-BE7C-C23D53E3DBBD}" type="presParOf" srcId="{050F6242-7C91-4F43-AB67-631E26616ECE}" destId="{8FAC1A6D-01C1-6344-AB54-E5DC5F755141}" srcOrd="0" destOrd="0" presId="urn:microsoft.com/office/officeart/2008/layout/LinedList"/>
    <dgm:cxn modelId="{FD3F0C8B-11A3-634D-B4E4-B180DF0B6DAE}" type="presParOf" srcId="{050F6242-7C91-4F43-AB67-631E26616ECE}" destId="{D1E8318D-C552-EB49-AF1C-E34BFC10F1E0}" srcOrd="1" destOrd="0" presId="urn:microsoft.com/office/officeart/2008/layout/LinedList"/>
    <dgm:cxn modelId="{8B683E8F-EDAD-7348-8160-B7C1EFB7B146}" type="presParOf" srcId="{050F6242-7C91-4F43-AB67-631E26616ECE}" destId="{B331090D-E332-1B49-A881-C8DC266FA96D}" srcOrd="2" destOrd="0" presId="urn:microsoft.com/office/officeart/2008/layout/LinedList"/>
    <dgm:cxn modelId="{F22334E7-0ED1-C14B-B55C-C19E10DBF2A5}" type="presParOf" srcId="{EE161B07-3C49-7147-9320-6ED43DBC5105}" destId="{F32C69BE-536B-AC43-B9F2-A75532171EAC}" srcOrd="2" destOrd="0" presId="urn:microsoft.com/office/officeart/2008/layout/LinedList"/>
    <dgm:cxn modelId="{960264BE-966F-EC45-9396-8C79EB446617}" type="presParOf" srcId="{EE161B07-3C49-7147-9320-6ED43DBC5105}" destId="{C660B571-C0A4-4E4A-8077-0716D9EAEFDE}" srcOrd="3" destOrd="0" presId="urn:microsoft.com/office/officeart/2008/layout/LinedList"/>
    <dgm:cxn modelId="{CC78E791-4674-924D-8799-BF6AD72E4DA4}" type="presParOf" srcId="{C4C38F10-1942-AC45-AF1C-C4F3E4A90CBB}" destId="{C307341A-37FD-D147-AFBA-3F842096E477}" srcOrd="2" destOrd="0" presId="urn:microsoft.com/office/officeart/2008/layout/LinedList"/>
    <dgm:cxn modelId="{175E05BA-E197-5A4E-88A5-B1711F8D0381}" type="presParOf" srcId="{C4C38F10-1942-AC45-AF1C-C4F3E4A90CBB}" destId="{6E204B5F-85E2-CB44-91F6-F33E4EB7EE80}" srcOrd="3" destOrd="0" presId="urn:microsoft.com/office/officeart/2008/layout/LinedList"/>
    <dgm:cxn modelId="{2EA767D0-3234-5840-ADE7-CF05001B9CEF}" type="presParOf" srcId="{6E204B5F-85E2-CB44-91F6-F33E4EB7EE80}" destId="{838B9773-ED81-3745-89BC-16A8C20545BC}" srcOrd="0" destOrd="0" presId="urn:microsoft.com/office/officeart/2008/layout/LinedList"/>
    <dgm:cxn modelId="{7AF3335B-BCD0-A14B-995B-324B90858960}" type="presParOf" srcId="{6E204B5F-85E2-CB44-91F6-F33E4EB7EE80}" destId="{65CDE56A-4A0F-8E42-B971-CD4CD9436438}" srcOrd="1" destOrd="0" presId="urn:microsoft.com/office/officeart/2008/layout/LinedList"/>
    <dgm:cxn modelId="{89595F8D-61F6-9E41-BF6E-F89B19DDA977}" type="presParOf" srcId="{65CDE56A-4A0F-8E42-B971-CD4CD9436438}" destId="{CDC68CEF-615A-F047-946E-185782F2F3EC}" srcOrd="0" destOrd="0" presId="urn:microsoft.com/office/officeart/2008/layout/LinedList"/>
    <dgm:cxn modelId="{EB6852D5-1A23-C04D-B0B6-9B6278764557}" type="presParOf" srcId="{65CDE56A-4A0F-8E42-B971-CD4CD9436438}" destId="{50FBB15B-09DB-F145-B74F-C44031DDEB79}" srcOrd="1" destOrd="0" presId="urn:microsoft.com/office/officeart/2008/layout/LinedList"/>
    <dgm:cxn modelId="{BC995BF4-DA95-7341-AA0E-4A5EB0FC34C1}" type="presParOf" srcId="{50FBB15B-09DB-F145-B74F-C44031DDEB79}" destId="{CA022D14-319C-6349-B2E7-D35235D12C07}" srcOrd="0" destOrd="0" presId="urn:microsoft.com/office/officeart/2008/layout/LinedList"/>
    <dgm:cxn modelId="{E88D429A-67D1-F045-9D58-64652478BC22}" type="presParOf" srcId="{50FBB15B-09DB-F145-B74F-C44031DDEB79}" destId="{0E611C0F-668B-4A4F-940B-01193AFDE1EF}" srcOrd="1" destOrd="0" presId="urn:microsoft.com/office/officeart/2008/layout/LinedList"/>
    <dgm:cxn modelId="{195D13FB-6955-B94D-89A9-A6C31160F7A2}" type="presParOf" srcId="{50FBB15B-09DB-F145-B74F-C44031DDEB79}" destId="{AD940CA1-B338-0344-A0C6-DCAA6138A6C4}" srcOrd="2" destOrd="0" presId="urn:microsoft.com/office/officeart/2008/layout/LinedList"/>
    <dgm:cxn modelId="{6C64173B-64A4-304E-879B-E68B5153F0C2}" type="presParOf" srcId="{65CDE56A-4A0F-8E42-B971-CD4CD9436438}" destId="{498AE503-FBEF-624B-8EF3-AD8C6311E740}" srcOrd="2" destOrd="0" presId="urn:microsoft.com/office/officeart/2008/layout/LinedList"/>
    <dgm:cxn modelId="{65001988-7ADB-8947-981A-D0E956B953FD}" type="presParOf" srcId="{65CDE56A-4A0F-8E42-B971-CD4CD9436438}" destId="{97571C92-5555-4A42-89EA-9CB25F6F6DA1}" srcOrd="3" destOrd="0" presId="urn:microsoft.com/office/officeart/2008/layout/LinedList"/>
    <dgm:cxn modelId="{FE9DA6FE-8411-7740-B7B0-3B2C62346637}" type="presParOf" srcId="{C4C38F10-1942-AC45-AF1C-C4F3E4A90CBB}" destId="{ADFE3B3B-8B93-7F41-8C87-51515EA41DBD}" srcOrd="4" destOrd="0" presId="urn:microsoft.com/office/officeart/2008/layout/LinedList"/>
    <dgm:cxn modelId="{A7DF5FFB-680C-704C-8FCD-0521983E87D6}" type="presParOf" srcId="{C4C38F10-1942-AC45-AF1C-C4F3E4A90CBB}" destId="{2A9D889D-3B8E-8C4E-A62F-7033C7074038}" srcOrd="5" destOrd="0" presId="urn:microsoft.com/office/officeart/2008/layout/LinedList"/>
    <dgm:cxn modelId="{F9C1CB15-E467-3340-8845-18C19B5BCCBB}" type="presParOf" srcId="{2A9D889D-3B8E-8C4E-A62F-7033C7074038}" destId="{F2BFB0E7-764F-7549-8549-606F766E4CF7}" srcOrd="0" destOrd="0" presId="urn:microsoft.com/office/officeart/2008/layout/LinedList"/>
    <dgm:cxn modelId="{513E26F8-75E5-C140-ACAF-FC7F1DD70E4C}" type="presParOf" srcId="{2A9D889D-3B8E-8C4E-A62F-7033C7074038}" destId="{3FA9FCE3-BB87-9842-B9BF-B106A3C6DF3C}" srcOrd="1" destOrd="0" presId="urn:microsoft.com/office/officeart/2008/layout/LinedList"/>
    <dgm:cxn modelId="{A98FA1E3-E563-464C-AEDE-3269A4C8EC38}" type="presParOf" srcId="{3FA9FCE3-BB87-9842-B9BF-B106A3C6DF3C}" destId="{E3627031-3961-EF46-8A7F-038F24E6BA10}" srcOrd="0" destOrd="0" presId="urn:microsoft.com/office/officeart/2008/layout/LinedList"/>
    <dgm:cxn modelId="{B4C6BDB2-5233-F344-966F-A8F4DADFE2DA}" type="presParOf" srcId="{3FA9FCE3-BB87-9842-B9BF-B106A3C6DF3C}" destId="{287248F0-E2BF-0045-9052-FE79A18E4B46}" srcOrd="1" destOrd="0" presId="urn:microsoft.com/office/officeart/2008/layout/LinedList"/>
    <dgm:cxn modelId="{8A94036A-268B-BF48-AFE0-8C1BB7B8B65F}" type="presParOf" srcId="{287248F0-E2BF-0045-9052-FE79A18E4B46}" destId="{D3912B7C-3B43-6444-9A9C-A9ED0ECD5ED4}" srcOrd="0" destOrd="0" presId="urn:microsoft.com/office/officeart/2008/layout/LinedList"/>
    <dgm:cxn modelId="{1464A648-2FF3-D849-B59B-63BFF5CB39FB}" type="presParOf" srcId="{287248F0-E2BF-0045-9052-FE79A18E4B46}" destId="{8F0585CC-2D99-F94D-B988-D786A738A472}" srcOrd="1" destOrd="0" presId="urn:microsoft.com/office/officeart/2008/layout/LinedList"/>
    <dgm:cxn modelId="{96E26FF6-FF9F-B64F-B626-73629A9CCD84}" type="presParOf" srcId="{287248F0-E2BF-0045-9052-FE79A18E4B46}" destId="{8522113A-1E8A-174F-9FF4-177DD080CAC8}" srcOrd="2" destOrd="0" presId="urn:microsoft.com/office/officeart/2008/layout/LinedList"/>
    <dgm:cxn modelId="{63A2F08C-8904-2346-B87F-7ACB24504899}" type="presParOf" srcId="{3FA9FCE3-BB87-9842-B9BF-B106A3C6DF3C}" destId="{C06063E2-55BB-C046-A3DA-0FCD6DF4C468}" srcOrd="2" destOrd="0" presId="urn:microsoft.com/office/officeart/2008/layout/LinedList"/>
    <dgm:cxn modelId="{604A3FEC-1EF8-8E46-A251-AD5AC5CEAC84}" type="presParOf" srcId="{3FA9FCE3-BB87-9842-B9BF-B106A3C6DF3C}" destId="{870D732B-C9E8-8E4A-B67A-0468035179B6}"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69696-F82F-CB48-B8FF-DB9BCA8DB8B9}">
      <dsp:nvSpPr>
        <dsp:cNvPr id="0" name=""/>
        <dsp:cNvSpPr/>
      </dsp:nvSpPr>
      <dsp:spPr>
        <a:xfrm>
          <a:off x="0" y="2125"/>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F8AC8-3A26-EF4E-914D-F4DF243CBC37}">
      <dsp:nvSpPr>
        <dsp:cNvPr id="0" name=""/>
        <dsp:cNvSpPr/>
      </dsp:nvSpPr>
      <dsp:spPr>
        <a:xfrm>
          <a:off x="0" y="2125"/>
          <a:ext cx="210312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a:t>Theme</a:t>
          </a:r>
        </a:p>
      </dsp:txBody>
      <dsp:txXfrm>
        <a:off x="0" y="2125"/>
        <a:ext cx="2103120" cy="1449431"/>
      </dsp:txXfrm>
    </dsp:sp>
    <dsp:sp modelId="{D1E8318D-C552-EB49-AF1C-E34BFC10F1E0}">
      <dsp:nvSpPr>
        <dsp:cNvPr id="0" name=""/>
        <dsp:cNvSpPr/>
      </dsp:nvSpPr>
      <dsp:spPr>
        <a:xfrm>
          <a:off x="2260854" y="67944"/>
          <a:ext cx="8254746" cy="1316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1440" bIns="0" numCol="1" spcCol="1270" anchor="t" anchorCtr="0">
          <a:noAutofit/>
        </a:bodyPr>
        <a:lstStyle/>
        <a:p>
          <a:pPr marL="0" lvl="0" indent="0" algn="l" defTabSz="1155700">
            <a:lnSpc>
              <a:spcPct val="90000"/>
            </a:lnSpc>
            <a:spcBef>
              <a:spcPct val="0"/>
            </a:spcBef>
            <a:spcAft>
              <a:spcPct val="35000"/>
            </a:spcAft>
            <a:buNone/>
          </a:pPr>
          <a:r>
            <a:rPr lang="en-US" sz="2600" kern="1200"/>
            <a:t>The </a:t>
          </a:r>
          <a:r>
            <a:rPr lang="en-US" sz="2600" b="1" kern="1200"/>
            <a:t>theme</a:t>
          </a:r>
          <a:r>
            <a:rPr lang="en-US" sz="2600" kern="1200"/>
            <a:t> frames the learning, providing a developmentally appropriate and interesting topic that guides students to consider a big-picture, essential question. </a:t>
          </a:r>
        </a:p>
      </dsp:txBody>
      <dsp:txXfrm>
        <a:off x="2260854" y="67944"/>
        <a:ext cx="8254746" cy="1316377"/>
      </dsp:txXfrm>
    </dsp:sp>
    <dsp:sp modelId="{F32C69BE-536B-AC43-B9F2-A75532171EAC}">
      <dsp:nvSpPr>
        <dsp:cNvPr id="0" name=""/>
        <dsp:cNvSpPr/>
      </dsp:nvSpPr>
      <dsp:spPr>
        <a:xfrm>
          <a:off x="2103120" y="1384322"/>
          <a:ext cx="841248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07341A-37FD-D147-AFBA-3F842096E477}">
      <dsp:nvSpPr>
        <dsp:cNvPr id="0" name=""/>
        <dsp:cNvSpPr/>
      </dsp:nvSpPr>
      <dsp:spPr>
        <a:xfrm>
          <a:off x="0" y="1451556"/>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8B9773-ED81-3745-89BC-16A8C20545BC}">
      <dsp:nvSpPr>
        <dsp:cNvPr id="0" name=""/>
        <dsp:cNvSpPr/>
      </dsp:nvSpPr>
      <dsp:spPr>
        <a:xfrm>
          <a:off x="0" y="1451556"/>
          <a:ext cx="210312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a:t>Subthemes</a:t>
          </a:r>
        </a:p>
      </dsp:txBody>
      <dsp:txXfrm>
        <a:off x="0" y="1451556"/>
        <a:ext cx="2103120" cy="1449431"/>
      </dsp:txXfrm>
    </dsp:sp>
    <dsp:sp modelId="{0E611C0F-668B-4A4F-940B-01193AFDE1EF}">
      <dsp:nvSpPr>
        <dsp:cNvPr id="0" name=""/>
        <dsp:cNvSpPr/>
      </dsp:nvSpPr>
      <dsp:spPr>
        <a:xfrm>
          <a:off x="2260854" y="1517375"/>
          <a:ext cx="8254746" cy="1316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90000"/>
            </a:lnSpc>
            <a:spcBef>
              <a:spcPct val="0"/>
            </a:spcBef>
            <a:spcAft>
              <a:spcPct val="35000"/>
            </a:spcAft>
            <a:buNone/>
          </a:pPr>
          <a:r>
            <a:rPr lang="en-US" sz="2600" b="1" kern="1200"/>
            <a:t>Subthemes</a:t>
          </a:r>
          <a:r>
            <a:rPr lang="en-US" sz="2600" b="0" kern="1200"/>
            <a:t> (sub-topics) support children in exploring the theme through varied perspectives. Each subtheme has a broad learning goal (or focus question) for students.</a:t>
          </a:r>
          <a:endParaRPr lang="en-US" sz="2600" b="1" kern="1200"/>
        </a:p>
      </dsp:txBody>
      <dsp:txXfrm>
        <a:off x="2260854" y="1517375"/>
        <a:ext cx="8254746" cy="1316377"/>
      </dsp:txXfrm>
    </dsp:sp>
    <dsp:sp modelId="{498AE503-FBEF-624B-8EF3-AD8C6311E740}">
      <dsp:nvSpPr>
        <dsp:cNvPr id="0" name=""/>
        <dsp:cNvSpPr/>
      </dsp:nvSpPr>
      <dsp:spPr>
        <a:xfrm>
          <a:off x="2103120" y="2833753"/>
          <a:ext cx="841248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FE3B3B-8B93-7F41-8C87-51515EA41DBD}">
      <dsp:nvSpPr>
        <dsp:cNvPr id="0" name=""/>
        <dsp:cNvSpPr/>
      </dsp:nvSpPr>
      <dsp:spPr>
        <a:xfrm>
          <a:off x="0" y="2900987"/>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BFB0E7-764F-7549-8549-606F766E4CF7}">
      <dsp:nvSpPr>
        <dsp:cNvPr id="0" name=""/>
        <dsp:cNvSpPr/>
      </dsp:nvSpPr>
      <dsp:spPr>
        <a:xfrm>
          <a:off x="0" y="2900987"/>
          <a:ext cx="2103120" cy="144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kern="1200"/>
            <a:t>Activities</a:t>
          </a:r>
          <a:r>
            <a:rPr lang="en-US" sz="3100" kern="1200"/>
            <a:t> </a:t>
          </a:r>
        </a:p>
      </dsp:txBody>
      <dsp:txXfrm>
        <a:off x="0" y="2900987"/>
        <a:ext cx="2103120" cy="1449431"/>
      </dsp:txXfrm>
    </dsp:sp>
    <dsp:sp modelId="{8F0585CC-2D99-F94D-B988-D786A738A472}">
      <dsp:nvSpPr>
        <dsp:cNvPr id="0" name=""/>
        <dsp:cNvSpPr/>
      </dsp:nvSpPr>
      <dsp:spPr>
        <a:xfrm>
          <a:off x="2260854" y="2966806"/>
          <a:ext cx="8254746" cy="1316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90000"/>
            </a:lnSpc>
            <a:spcBef>
              <a:spcPct val="0"/>
            </a:spcBef>
            <a:spcAft>
              <a:spcPct val="35000"/>
            </a:spcAft>
            <a:buNone/>
          </a:pPr>
          <a:r>
            <a:rPr lang="en-US" sz="2600" b="0" kern="1200"/>
            <a:t>The learning happens through the </a:t>
          </a:r>
          <a:r>
            <a:rPr lang="en-US" sz="2600" b="1" kern="1200"/>
            <a:t>activities. </a:t>
          </a:r>
          <a:r>
            <a:rPr lang="en-US" sz="2600" b="0" kern="1200"/>
            <a:t>Each activity scaffolds the learning so that students may reach the subtheme’s goal. </a:t>
          </a:r>
        </a:p>
      </dsp:txBody>
      <dsp:txXfrm>
        <a:off x="2260854" y="2966806"/>
        <a:ext cx="8254746" cy="1316377"/>
      </dsp:txXfrm>
    </dsp:sp>
    <dsp:sp modelId="{C06063E2-55BB-C046-A3DA-0FCD6DF4C468}">
      <dsp:nvSpPr>
        <dsp:cNvPr id="0" name=""/>
        <dsp:cNvSpPr/>
      </dsp:nvSpPr>
      <dsp:spPr>
        <a:xfrm>
          <a:off x="2103120" y="4283184"/>
          <a:ext cx="841248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2B8D4-337F-4C4E-8663-3F2F1AB6DB5B}" type="datetimeFigureOut">
              <a:rPr lang="en-US" smtClean="0"/>
              <a:t>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1EA14-E099-4593-A1E8-6FC4B643140E}" type="slidenum">
              <a:rPr lang="en-US" smtClean="0"/>
              <a:t>‹#›</a:t>
            </a:fld>
            <a:endParaRPr lang="en-US"/>
          </a:p>
        </p:txBody>
      </p:sp>
    </p:spTree>
    <p:extLst>
      <p:ext uri="{BB962C8B-B14F-4D97-AF65-F5344CB8AC3E}">
        <p14:creationId xmlns:p14="http://schemas.microsoft.com/office/powerpoint/2010/main" val="336187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B1EA14-E099-4593-A1E8-6FC4B643140E}" type="slidenum">
              <a:rPr lang="en-US" smtClean="0"/>
              <a:t>3</a:t>
            </a:fld>
            <a:endParaRPr lang="en-US"/>
          </a:p>
        </p:txBody>
      </p:sp>
    </p:spTree>
    <p:extLst>
      <p:ext uri="{BB962C8B-B14F-4D97-AF65-F5344CB8AC3E}">
        <p14:creationId xmlns:p14="http://schemas.microsoft.com/office/powerpoint/2010/main" val="2029280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2f283cb3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2f283cb3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899dde53e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899dde53e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87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99dde53e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99dde53e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2f283cb33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2f283cb33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B1EA14-E099-4593-A1E8-6FC4B643140E}" type="slidenum">
              <a:rPr lang="en-US" smtClean="0"/>
              <a:t>26</a:t>
            </a:fld>
            <a:endParaRPr lang="en-US"/>
          </a:p>
        </p:txBody>
      </p:sp>
    </p:spTree>
    <p:extLst>
      <p:ext uri="{BB962C8B-B14F-4D97-AF65-F5344CB8AC3E}">
        <p14:creationId xmlns:p14="http://schemas.microsoft.com/office/powerpoint/2010/main" val="1230512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49548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463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37889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390467"/>
            <a:ext cx="11360800" cy="1068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415600" y="1638233"/>
            <a:ext cx="11360800" cy="4453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9456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390467"/>
            <a:ext cx="11360800" cy="1068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415600" y="1638233"/>
            <a:ext cx="5333200" cy="445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body" idx="2"/>
          </p:nvPr>
        </p:nvSpPr>
        <p:spPr>
          <a:xfrm>
            <a:off x="6443200" y="1638233"/>
            <a:ext cx="5333200" cy="4453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4609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88198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6893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74758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91942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54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92041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69734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34554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1547878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temed.uchicago.edu/news_and_events/?data-event-news-id=2017-09-15-best-paper-at-icer-2017"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www.flickr.com/photos/l_w_photos/14214411797/in/photolist-6KsbZM-6KzDP3-6Kq27D-6KrEjK-6Kvww7-6Ksckk-6KseEt-6KrEJt-6zNYrP-6KrpXk-6MLGTE-6KELEa-6KzFty-5cxmKD-6KvQaU-rfJhE-5GwTVG-6KubCQ-5cBDJj-6KzEk1-6KzFKy-53mXSG-6KsgR4-5cxkSt-6KrFBR-6KrF8B-5cBCNW-6zT5EN-6KsdGM-6KrHer-6zNXhv-53mXHq-5cBBhh-6zNXHt-5cxmx4-5cBDod-89Jsuo-6zNXYp-4V9xpc-6zNYez-53hHP4-47jtR2-nE5zfR-nE4PDA-nE5zpt-nE4vhp-mEEMtB-mEGzRJ-6KwjeQ-53mY3b" TargetMode="Externa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File:Southwest_corner_of_Central_Park,_looking_east,_NYC.jpg"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n/photo/604266"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PJPAcC7tQto?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pexels.com/photo/autumn-autumn-colours-autumn-leaves-blur-238090/"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flickr.com/photos/l_w_photos/14214411797/in/photolist-6KsbZM-6KzDP3-6Kq27D-6KrEjK-6Kvww7-6Ksckk-6KseEt-6KrEJt-6zNYrP-6KrpXk-6MLGTE-6KELEa-6KzFty-5cxmKD-6KvQaU-rfJhE-5GwTVG-6KubCQ-5cBDJj-6KzEk1-6KzFKy-53mXSG-6KsgR4-5cxkSt-6KrFBR-6KrF8B-5cBCNW-6zT5EN-6KsdGM-6KrHer-6zNXhv-53mXHq-5cBBhh-6zNXHt-5cxmx4-5cBDod-89Jsuo-6zNXYp-4V9xpc-6zNYez-53hHP4-47jtR2-nE5zfR-nE4PDA-nE5zpt-nE4vhp-mEEMtB-mEGzRJ-6KwjeQ-53mY3b"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238435342" TargetMode="External"/><Relationship Id="rId2" Type="http://schemas.openxmlformats.org/officeDocument/2006/relationships/hyperlink" Target="https://vimeo.com/184928043"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pxhere.com/en/photo/60426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DC8B77-1D94-C245-9DD9-4B35247522A9}"/>
              </a:ext>
            </a:extLst>
          </p:cNvPr>
          <p:cNvSpPr>
            <a:spLocks noGrp="1"/>
          </p:cNvSpPr>
          <p:nvPr>
            <p:ph type="ctrTitle"/>
          </p:nvPr>
        </p:nvSpPr>
        <p:spPr>
          <a:xfrm>
            <a:off x="545446" y="668009"/>
            <a:ext cx="4806184" cy="1917536"/>
          </a:xfrm>
          <a:noFill/>
        </p:spPr>
        <p:txBody>
          <a:bodyPr>
            <a:normAutofit/>
          </a:bodyPr>
          <a:lstStyle/>
          <a:p>
            <a:pPr algn="l"/>
            <a:r>
              <a:rPr lang="en-US" sz="5400" dirty="0">
                <a:solidFill>
                  <a:schemeClr val="bg1"/>
                </a:solidFill>
                <a:latin typeface="+mn-lt"/>
              </a:rPr>
              <a:t>Curriculum Design</a:t>
            </a:r>
          </a:p>
        </p:txBody>
      </p:sp>
      <p:pic>
        <p:nvPicPr>
          <p:cNvPr id="4" name="Picture 3">
            <a:extLst>
              <a:ext uri="{FF2B5EF4-FFF2-40B4-BE49-F238E27FC236}">
                <a16:creationId xmlns:a16="http://schemas.microsoft.com/office/drawing/2014/main" id="{6ECA0C19-DB53-F042-89D2-C2F366D550A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157" r="17405" b="2"/>
          <a:stretch/>
        </p:blipFill>
        <p:spPr>
          <a:xfrm>
            <a:off x="6095999" y="10"/>
            <a:ext cx="6105655" cy="6857990"/>
          </a:xfrm>
          <a:prstGeom prst="rect">
            <a:avLst/>
          </a:prstGeom>
        </p:spPr>
      </p:pic>
      <p:sp>
        <p:nvSpPr>
          <p:cNvPr id="5" name="TextBox 4">
            <a:extLst>
              <a:ext uri="{FF2B5EF4-FFF2-40B4-BE49-F238E27FC236}">
                <a16:creationId xmlns:a16="http://schemas.microsoft.com/office/drawing/2014/main" id="{C101CB29-B47F-5F40-82DC-4AF7459BB73E}"/>
              </a:ext>
            </a:extLst>
          </p:cNvPr>
          <p:cNvSpPr txBox="1"/>
          <p:nvPr/>
        </p:nvSpPr>
        <p:spPr>
          <a:xfrm>
            <a:off x="545446" y="3429000"/>
            <a:ext cx="5005108" cy="1077218"/>
          </a:xfrm>
          <a:prstGeom prst="rect">
            <a:avLst/>
          </a:prstGeom>
          <a:noFill/>
        </p:spPr>
        <p:txBody>
          <a:bodyPr wrap="square" rtlCol="0">
            <a:spAutoFit/>
          </a:bodyPr>
          <a:lstStyle/>
          <a:p>
            <a:pPr>
              <a:spcAft>
                <a:spcPts val="600"/>
              </a:spcAft>
            </a:pPr>
            <a:r>
              <a:rPr lang="en-US" sz="3200" dirty="0">
                <a:solidFill>
                  <a:schemeClr val="bg1"/>
                </a:solidFill>
              </a:rPr>
              <a:t>Project-Based Curriculum and Long-term Investigations</a:t>
            </a:r>
            <a:endParaRPr lang="en-US" sz="3200" dirty="0">
              <a:solidFill>
                <a:schemeClr val="bg1"/>
              </a:solidFill>
              <a:cs typeface="Calibri"/>
            </a:endParaRPr>
          </a:p>
        </p:txBody>
      </p:sp>
    </p:spTree>
    <p:extLst>
      <p:ext uri="{BB962C8B-B14F-4D97-AF65-F5344CB8AC3E}">
        <p14:creationId xmlns:p14="http://schemas.microsoft.com/office/powerpoint/2010/main" val="3558088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15600" y="390467"/>
            <a:ext cx="5282800" cy="1068000"/>
          </a:xfrm>
          <a:prstGeom prst="rect">
            <a:avLst/>
          </a:prstGeom>
        </p:spPr>
        <p:txBody>
          <a:bodyPr spcFirstLastPara="1" vert="horz" wrap="square" lIns="121900" tIns="121900" rIns="121900" bIns="121900" rtlCol="0" anchor="t" anchorCtr="0">
            <a:noAutofit/>
          </a:bodyPr>
          <a:lstStyle/>
          <a:p>
            <a:r>
              <a:rPr lang="en" sz="4000" dirty="0">
                <a:latin typeface="Calibri"/>
                <a:ea typeface="Calibri"/>
                <a:cs typeface="Calibri"/>
                <a:sym typeface="Calibri"/>
              </a:rPr>
              <a:t>A spark should be:</a:t>
            </a:r>
            <a:endParaRPr sz="4000" dirty="0">
              <a:latin typeface="Calibri"/>
              <a:ea typeface="Calibri"/>
              <a:cs typeface="Calibri"/>
              <a:sym typeface="Calibri"/>
            </a:endParaRPr>
          </a:p>
        </p:txBody>
      </p:sp>
      <p:sp>
        <p:nvSpPr>
          <p:cNvPr id="72" name="Google Shape;72;p15"/>
          <p:cNvSpPr txBox="1">
            <a:spLocks noGrp="1"/>
          </p:cNvSpPr>
          <p:nvPr>
            <p:ph type="body" idx="1"/>
          </p:nvPr>
        </p:nvSpPr>
        <p:spPr>
          <a:xfrm>
            <a:off x="415600" y="1247766"/>
            <a:ext cx="5786896" cy="5340321"/>
          </a:xfrm>
          <a:prstGeom prst="rect">
            <a:avLst/>
          </a:prstGeom>
        </p:spPr>
        <p:txBody>
          <a:bodyPr spcFirstLastPara="1" vert="horz" wrap="square" lIns="121900" tIns="121900" rIns="121900" bIns="121900" rtlCol="0" anchor="t" anchorCtr="0">
            <a:noAutofit/>
          </a:bodyPr>
          <a:lstStyle/>
          <a:p>
            <a:pPr marL="0" indent="0">
              <a:spcAft>
                <a:spcPts val="2400"/>
              </a:spcAft>
              <a:buNone/>
            </a:pPr>
            <a:r>
              <a:rPr lang="en" sz="2200" b="1" dirty="0">
                <a:solidFill>
                  <a:srgbClr val="000000"/>
                </a:solidFill>
                <a:latin typeface="Calibri"/>
                <a:ea typeface="Calibri"/>
                <a:cs typeface="Calibri"/>
                <a:sym typeface="Calibri"/>
              </a:rPr>
              <a:t>Exciting:</a:t>
            </a:r>
            <a:r>
              <a:rPr lang="en" sz="2200" dirty="0">
                <a:solidFill>
                  <a:srgbClr val="000000"/>
                </a:solidFill>
                <a:latin typeface="Calibri"/>
                <a:ea typeface="Calibri"/>
                <a:cs typeface="Calibri"/>
                <a:sym typeface="Calibri"/>
              </a:rPr>
              <a:t> It inspires children’s curiosity about your curriculum topic, so that they want to learn more through exploration and investigation. </a:t>
            </a:r>
          </a:p>
          <a:p>
            <a:pPr marL="0" indent="0">
              <a:spcAft>
                <a:spcPts val="2400"/>
              </a:spcAft>
              <a:buNone/>
            </a:pPr>
            <a:r>
              <a:rPr lang="en" sz="2200" b="1" dirty="0">
                <a:solidFill>
                  <a:srgbClr val="000000"/>
                </a:solidFill>
                <a:latin typeface="Calibri"/>
                <a:ea typeface="Calibri"/>
                <a:cs typeface="Calibri"/>
                <a:sym typeface="Calibri"/>
              </a:rPr>
              <a:t>Active: </a:t>
            </a:r>
            <a:r>
              <a:rPr lang="en" sz="2200" dirty="0">
                <a:solidFill>
                  <a:srgbClr val="000000"/>
                </a:solidFill>
                <a:latin typeface="Calibri"/>
                <a:ea typeface="Calibri"/>
                <a:cs typeface="Calibri"/>
                <a:sym typeface="Calibri"/>
              </a:rPr>
              <a:t>There should be multiple activities within the 10 - 15 minutes such as a read aloud, song, movement, and conversation.</a:t>
            </a:r>
          </a:p>
          <a:p>
            <a:pPr marL="0" indent="0">
              <a:spcAft>
                <a:spcPts val="2400"/>
              </a:spcAft>
              <a:buNone/>
            </a:pPr>
            <a:r>
              <a:rPr lang="en" sz="2200" b="1" dirty="0">
                <a:solidFill>
                  <a:srgbClr val="000000"/>
                </a:solidFill>
                <a:latin typeface="Calibri"/>
                <a:ea typeface="Calibri"/>
                <a:cs typeface="Calibri"/>
                <a:sym typeface="Calibri"/>
              </a:rPr>
              <a:t>Accessible: </a:t>
            </a:r>
            <a:r>
              <a:rPr lang="en" sz="2200" dirty="0">
                <a:solidFill>
                  <a:srgbClr val="000000"/>
                </a:solidFill>
                <a:latin typeface="Calibri"/>
                <a:ea typeface="Calibri"/>
                <a:cs typeface="Calibri"/>
                <a:sym typeface="Calibri"/>
              </a:rPr>
              <a:t>It should be engaging to all learners at all levels of prior knowledge and experience. For some, this will be an entirely new concept, while others may have background knowledge and need to be challenged.</a:t>
            </a:r>
            <a:endParaRPr sz="2200" dirty="0">
              <a:solidFill>
                <a:srgbClr val="000000"/>
              </a:solidFill>
              <a:latin typeface="Calibri"/>
              <a:ea typeface="Calibri"/>
              <a:cs typeface="Calibri"/>
              <a:sym typeface="Calibri"/>
            </a:endParaRPr>
          </a:p>
        </p:txBody>
      </p:sp>
      <p:sp>
        <p:nvSpPr>
          <p:cNvPr id="73" name="Google Shape;73;p15"/>
          <p:cNvSpPr/>
          <p:nvPr/>
        </p:nvSpPr>
        <p:spPr>
          <a:xfrm>
            <a:off x="6624300" y="2079067"/>
            <a:ext cx="282400" cy="3296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pic>
        <p:nvPicPr>
          <p:cNvPr id="74" name="Google Shape;74;p15"/>
          <p:cNvPicPr preferRelativeResize="0"/>
          <p:nvPr/>
        </p:nvPicPr>
        <p:blipFill>
          <a:blip r:embed="rId3">
            <a:alphaModFix/>
          </a:blip>
          <a:stretch>
            <a:fillRect/>
          </a:stretch>
        </p:blipFill>
        <p:spPr>
          <a:xfrm>
            <a:off x="6618728" y="0"/>
            <a:ext cx="5573272" cy="3756752"/>
          </a:xfrm>
          <a:prstGeom prst="rect">
            <a:avLst/>
          </a:prstGeom>
          <a:noFill/>
          <a:ln>
            <a:noFill/>
          </a:ln>
        </p:spPr>
      </p:pic>
      <p:pic>
        <p:nvPicPr>
          <p:cNvPr id="3" name="Picture 2">
            <a:extLst>
              <a:ext uri="{FF2B5EF4-FFF2-40B4-BE49-F238E27FC236}">
                <a16:creationId xmlns:a16="http://schemas.microsoft.com/office/drawing/2014/main" id="{967BA9AB-667A-4466-BD83-D70D3BFEAC62}"/>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6618728" y="3391034"/>
            <a:ext cx="5573272" cy="346696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583894" y="104733"/>
            <a:ext cx="10776906" cy="708800"/>
          </a:xfrm>
          <a:prstGeom prst="rect">
            <a:avLst/>
          </a:prstGeom>
        </p:spPr>
        <p:txBody>
          <a:bodyPr spcFirstLastPara="1" vert="horz" wrap="square" lIns="121900" tIns="121900" rIns="121900" bIns="121900" rtlCol="0" anchor="t" anchorCtr="0">
            <a:noAutofit/>
          </a:bodyPr>
          <a:lstStyle/>
          <a:p>
            <a:r>
              <a:rPr lang="en" sz="4000" dirty="0">
                <a:solidFill>
                  <a:srgbClr val="000000"/>
                </a:solidFill>
                <a:latin typeface="Calibri"/>
                <a:ea typeface="Calibri"/>
                <a:cs typeface="Calibri"/>
                <a:sym typeface="Calibri"/>
              </a:rPr>
              <a:t>Explore to discover and learn</a:t>
            </a:r>
            <a:endParaRPr sz="4000" dirty="0">
              <a:solidFill>
                <a:srgbClr val="000000"/>
              </a:solidFill>
              <a:latin typeface="Calibri"/>
              <a:ea typeface="Calibri"/>
              <a:cs typeface="Calibri"/>
              <a:sym typeface="Calibri"/>
            </a:endParaRPr>
          </a:p>
        </p:txBody>
      </p:sp>
      <p:sp>
        <p:nvSpPr>
          <p:cNvPr id="126" name="Google Shape;126;p22"/>
          <p:cNvSpPr txBox="1">
            <a:spLocks noGrp="1"/>
          </p:cNvSpPr>
          <p:nvPr>
            <p:ph type="body" idx="1"/>
          </p:nvPr>
        </p:nvSpPr>
        <p:spPr>
          <a:xfrm>
            <a:off x="583894" y="1011837"/>
            <a:ext cx="10697378" cy="15176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 sz="2400" dirty="0">
                <a:solidFill>
                  <a:srgbClr val="000000"/>
                </a:solidFill>
                <a:ea typeface="Lato"/>
                <a:cs typeface="Lato"/>
                <a:sym typeface="Lato"/>
              </a:rPr>
              <a:t>Now that students know a little about the topic and objective, they are ready to participate in independent and small group activities related to the learning goal. The sum of the activities must engage the </a:t>
            </a:r>
            <a:r>
              <a:rPr lang="en" sz="2400" b="1" dirty="0">
                <a:solidFill>
                  <a:srgbClr val="000000"/>
                </a:solidFill>
                <a:ea typeface="Lato"/>
                <a:cs typeface="Lato"/>
                <a:sym typeface="Lato"/>
              </a:rPr>
              <a:t>whole child </a:t>
            </a:r>
            <a:r>
              <a:rPr lang="en" sz="2400" dirty="0">
                <a:solidFill>
                  <a:srgbClr val="000000"/>
                </a:solidFill>
                <a:ea typeface="Lato"/>
                <a:cs typeface="Lato"/>
                <a:sym typeface="Lato"/>
              </a:rPr>
              <a:t>in the learning experience.</a:t>
            </a:r>
          </a:p>
          <a:p>
            <a:pPr marL="0" indent="0">
              <a:lnSpc>
                <a:spcPct val="100000"/>
              </a:lnSpc>
              <a:buNone/>
            </a:pPr>
            <a:endParaRPr lang="en" dirty="0">
              <a:solidFill>
                <a:srgbClr val="000000"/>
              </a:solidFill>
              <a:ea typeface="Lato"/>
              <a:cs typeface="Lato"/>
              <a:sym typeface="Lato"/>
            </a:endParaRPr>
          </a:p>
          <a:p>
            <a:pPr marL="0" indent="0">
              <a:lnSpc>
                <a:spcPct val="100000"/>
              </a:lnSpc>
              <a:buNone/>
            </a:pPr>
            <a:endParaRPr dirty="0">
              <a:solidFill>
                <a:srgbClr val="000000"/>
              </a:solidFill>
              <a:ea typeface="Lato"/>
              <a:cs typeface="Lato"/>
              <a:sym typeface="Lato"/>
            </a:endParaRPr>
          </a:p>
          <a:p>
            <a:pPr marL="0" indent="0">
              <a:lnSpc>
                <a:spcPct val="138000"/>
              </a:lnSpc>
              <a:spcBef>
                <a:spcPts val="2133"/>
              </a:spcBef>
              <a:buNone/>
            </a:pPr>
            <a:endParaRPr dirty="0">
              <a:solidFill>
                <a:srgbClr val="5E696C"/>
              </a:solidFill>
              <a:latin typeface="Lato"/>
              <a:ea typeface="Lato"/>
              <a:cs typeface="Lato"/>
              <a:sym typeface="Lato"/>
            </a:endParaRPr>
          </a:p>
          <a:p>
            <a:pPr marL="0" indent="0">
              <a:spcBef>
                <a:spcPts val="2133"/>
              </a:spcBef>
              <a:spcAft>
                <a:spcPts val="2133"/>
              </a:spcAft>
              <a:buNone/>
            </a:pPr>
            <a:endParaRPr dirty="0"/>
          </a:p>
        </p:txBody>
      </p:sp>
      <p:sp>
        <p:nvSpPr>
          <p:cNvPr id="3" name="TextBox 2">
            <a:extLst>
              <a:ext uri="{FF2B5EF4-FFF2-40B4-BE49-F238E27FC236}">
                <a16:creationId xmlns:a16="http://schemas.microsoft.com/office/drawing/2014/main" id="{03369B19-158B-4B3A-B7C0-9578A27062F6}"/>
              </a:ext>
            </a:extLst>
          </p:cNvPr>
          <p:cNvSpPr txBox="1"/>
          <p:nvPr/>
        </p:nvSpPr>
        <p:spPr>
          <a:xfrm>
            <a:off x="727114" y="2727741"/>
            <a:ext cx="5133859" cy="3785652"/>
          </a:xfrm>
          <a:prstGeom prst="rect">
            <a:avLst/>
          </a:prstGeom>
          <a:blipFill>
            <a:blip r:embed="rId3"/>
            <a:tile tx="0" ty="0" sx="100000" sy="100000" flip="none" algn="tl"/>
          </a:blipFill>
          <a:ln w="28575">
            <a:solidFill>
              <a:schemeClr val="tx1"/>
            </a:solidFill>
          </a:ln>
        </p:spPr>
        <p:txBody>
          <a:bodyPr wrap="square" rtlCol="0">
            <a:spAutoFit/>
          </a:bodyPr>
          <a:lstStyle/>
          <a:p>
            <a:r>
              <a:rPr lang="en-US" sz="2400" b="1" dirty="0"/>
              <a:t>Create activities where children can:</a:t>
            </a:r>
          </a:p>
          <a:p>
            <a:pPr marL="342900" indent="-342900">
              <a:buFont typeface="Arial" panose="020B0604020202020204" pitchFamily="34" charset="0"/>
              <a:buChar char="•"/>
            </a:pPr>
            <a:r>
              <a:rPr lang="en-US" sz="2400" dirty="0"/>
              <a:t>Investigate and manipulate a variety of materials</a:t>
            </a:r>
          </a:p>
          <a:p>
            <a:pPr marL="342900" indent="-342900">
              <a:buFont typeface="Arial" panose="020B0604020202020204" pitchFamily="34" charset="0"/>
              <a:buChar char="•"/>
            </a:pPr>
            <a:r>
              <a:rPr lang="en-US" sz="2400" dirty="0"/>
              <a:t>Move, dance, be physically active</a:t>
            </a:r>
          </a:p>
          <a:p>
            <a:pPr marL="342900" indent="-342900">
              <a:buFont typeface="Arial" panose="020B0604020202020204" pitchFamily="34" charset="0"/>
              <a:buChar char="•"/>
            </a:pPr>
            <a:r>
              <a:rPr lang="en-US" sz="2400" dirty="0"/>
              <a:t>Sing and make music</a:t>
            </a:r>
          </a:p>
          <a:p>
            <a:pPr marL="342900" indent="-342900">
              <a:buFont typeface="Arial" panose="020B0604020202020204" pitchFamily="34" charset="0"/>
              <a:buChar char="•"/>
            </a:pPr>
            <a:r>
              <a:rPr lang="en-US" sz="2400" dirty="0"/>
              <a:t>Question and discuss</a:t>
            </a:r>
          </a:p>
          <a:p>
            <a:pPr marL="342900" indent="-342900">
              <a:buFont typeface="Arial" panose="020B0604020202020204" pitchFamily="34" charset="0"/>
              <a:buChar char="•"/>
            </a:pPr>
            <a:r>
              <a:rPr lang="en-US" sz="2400" dirty="0"/>
              <a:t>Collaborate</a:t>
            </a:r>
          </a:p>
          <a:p>
            <a:pPr marL="342900" indent="-342900">
              <a:buFont typeface="Arial" panose="020B0604020202020204" pitchFamily="34" charset="0"/>
              <a:buChar char="•"/>
            </a:pPr>
            <a:r>
              <a:rPr lang="en-US" sz="2400" dirty="0"/>
              <a:t>Make</a:t>
            </a:r>
          </a:p>
          <a:p>
            <a:pPr marL="342900" indent="-342900">
              <a:buFont typeface="Arial" panose="020B0604020202020204" pitchFamily="34" charset="0"/>
              <a:buChar char="•"/>
            </a:pPr>
            <a:r>
              <a:rPr lang="en-US" sz="2400" dirty="0"/>
              <a:t>Pretend and imagine</a:t>
            </a:r>
          </a:p>
          <a:p>
            <a:pPr marL="342900" indent="-342900">
              <a:buFont typeface="Arial" panose="020B0604020202020204" pitchFamily="34" charset="0"/>
              <a:buChar char="•"/>
            </a:pPr>
            <a:endParaRPr lang="en-US" sz="2400" dirty="0"/>
          </a:p>
        </p:txBody>
      </p:sp>
      <p:sp>
        <p:nvSpPr>
          <p:cNvPr id="4" name="TextBox 3">
            <a:extLst>
              <a:ext uri="{FF2B5EF4-FFF2-40B4-BE49-F238E27FC236}">
                <a16:creationId xmlns:a16="http://schemas.microsoft.com/office/drawing/2014/main" id="{23CA32C0-D02D-4E77-91F7-25D3480451EC}"/>
              </a:ext>
            </a:extLst>
          </p:cNvPr>
          <p:cNvSpPr txBox="1"/>
          <p:nvPr/>
        </p:nvSpPr>
        <p:spPr>
          <a:xfrm>
            <a:off x="6095999" y="2727741"/>
            <a:ext cx="5865851" cy="3785652"/>
          </a:xfrm>
          <a:prstGeom prst="rect">
            <a:avLst/>
          </a:prstGeom>
          <a:blipFill>
            <a:blip r:embed="rId4"/>
            <a:tile tx="0" ty="0" sx="100000" sy="100000" flip="none" algn="tl"/>
          </a:blipFill>
          <a:ln w="38100">
            <a:solidFill>
              <a:schemeClr val="tx1"/>
            </a:solidFill>
          </a:ln>
        </p:spPr>
        <p:txBody>
          <a:bodyPr wrap="square" rtlCol="0">
            <a:spAutoFit/>
          </a:bodyPr>
          <a:lstStyle/>
          <a:p>
            <a:r>
              <a:rPr lang="en-US" sz="2400" b="1" dirty="0"/>
              <a:t>Activities can include:</a:t>
            </a:r>
          </a:p>
          <a:p>
            <a:r>
              <a:rPr lang="en-US" sz="2400" dirty="0"/>
              <a:t>Dramatic play and puppet shows</a:t>
            </a:r>
          </a:p>
          <a:p>
            <a:r>
              <a:rPr lang="en-US" sz="2400" dirty="0"/>
              <a:t>Experiments and explorations with materials </a:t>
            </a:r>
          </a:p>
          <a:p>
            <a:r>
              <a:rPr lang="en-US" sz="2400" dirty="0"/>
              <a:t>Outdoor investigations</a:t>
            </a:r>
          </a:p>
          <a:p>
            <a:r>
              <a:rPr lang="en-US" sz="2400" dirty="0"/>
              <a:t>Quiet reading</a:t>
            </a:r>
          </a:p>
          <a:p>
            <a:r>
              <a:rPr lang="en-US" sz="2400" dirty="0"/>
              <a:t>Projects </a:t>
            </a:r>
          </a:p>
          <a:p>
            <a:r>
              <a:rPr lang="en-US" sz="2400" dirty="0"/>
              <a:t>Visual arts </a:t>
            </a:r>
          </a:p>
          <a:p>
            <a:r>
              <a:rPr lang="en-US" sz="2400" dirty="0"/>
              <a:t>Games</a:t>
            </a:r>
          </a:p>
          <a:p>
            <a:r>
              <a:rPr lang="en-US" sz="2400" dirty="0"/>
              <a:t>Long-term, multi-day investigations and projects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4E371-4B32-4059-ABE7-98A2DF117AB9}"/>
              </a:ext>
            </a:extLst>
          </p:cNvPr>
          <p:cNvSpPr>
            <a:spLocks noGrp="1"/>
          </p:cNvSpPr>
          <p:nvPr>
            <p:ph type="title"/>
          </p:nvPr>
        </p:nvSpPr>
        <p:spPr/>
        <p:txBody>
          <a:bodyPr/>
          <a:lstStyle/>
          <a:p>
            <a:r>
              <a:rPr lang="en-US" sz="4000" dirty="0">
                <a:latin typeface="+mn-lt"/>
              </a:rPr>
              <a:t>Teacher-guided and child-guided activities</a:t>
            </a:r>
          </a:p>
        </p:txBody>
      </p:sp>
      <p:sp>
        <p:nvSpPr>
          <p:cNvPr id="3" name="Text Placeholder 2">
            <a:extLst>
              <a:ext uri="{FF2B5EF4-FFF2-40B4-BE49-F238E27FC236}">
                <a16:creationId xmlns:a16="http://schemas.microsoft.com/office/drawing/2014/main" id="{A3679234-3B50-4979-9C24-1EF408E676DA}"/>
              </a:ext>
            </a:extLst>
          </p:cNvPr>
          <p:cNvSpPr>
            <a:spLocks noGrp="1"/>
          </p:cNvSpPr>
          <p:nvPr>
            <p:ph type="body" idx="1"/>
          </p:nvPr>
        </p:nvSpPr>
        <p:spPr>
          <a:xfrm>
            <a:off x="613903" y="2162029"/>
            <a:ext cx="5333200" cy="4453600"/>
          </a:xfrm>
          <a:blipFill>
            <a:blip r:embed="rId2"/>
            <a:tile tx="0" ty="0" sx="100000" sy="100000" flip="none" algn="tl"/>
          </a:blipFill>
          <a:ln w="28575">
            <a:solidFill>
              <a:schemeClr val="tx1"/>
            </a:solidFill>
          </a:ln>
        </p:spPr>
        <p:txBody>
          <a:bodyPr/>
          <a:lstStyle/>
          <a:p>
            <a:pPr marL="0" indent="0">
              <a:spcAft>
                <a:spcPts val="1200"/>
              </a:spcAft>
              <a:buNone/>
            </a:pPr>
            <a:r>
              <a:rPr lang="en-US" sz="2000" b="1" dirty="0">
                <a:solidFill>
                  <a:srgbClr val="000000"/>
                </a:solidFill>
                <a:latin typeface="Calibri"/>
                <a:ea typeface="Calibri"/>
                <a:cs typeface="Calibri"/>
                <a:sym typeface="Calibri"/>
              </a:rPr>
              <a:t>Teacher Guided </a:t>
            </a:r>
            <a:r>
              <a:rPr lang="en-US" sz="2000" dirty="0">
                <a:solidFill>
                  <a:srgbClr val="000000"/>
                </a:solidFill>
                <a:latin typeface="Calibri"/>
                <a:ea typeface="Calibri"/>
                <a:cs typeface="Calibri"/>
                <a:sym typeface="Calibri"/>
              </a:rPr>
              <a:t>activities support students as they develop new ideas and skills. These activities:</a:t>
            </a:r>
          </a:p>
          <a:p>
            <a:pPr marL="342900" indent="-342900"/>
            <a:r>
              <a:rPr lang="en-US" sz="2000" dirty="0">
                <a:solidFill>
                  <a:srgbClr val="000000"/>
                </a:solidFill>
                <a:latin typeface="Calibri"/>
                <a:ea typeface="Calibri"/>
                <a:cs typeface="Calibri"/>
                <a:sym typeface="Calibri"/>
              </a:rPr>
              <a:t>Require adult support (e.g., cooking)</a:t>
            </a:r>
          </a:p>
          <a:p>
            <a:pPr marL="342900" indent="-342900"/>
            <a:r>
              <a:rPr lang="en-US" sz="2000" dirty="0">
                <a:solidFill>
                  <a:srgbClr val="000000"/>
                </a:solidFill>
                <a:latin typeface="Calibri"/>
                <a:ea typeface="Calibri"/>
                <a:cs typeface="Calibri"/>
                <a:sym typeface="Calibri"/>
              </a:rPr>
              <a:t>Demonstrate a process, such as for an art project or science experiment</a:t>
            </a:r>
          </a:p>
          <a:p>
            <a:pPr marL="342900" indent="-342900"/>
            <a:r>
              <a:rPr lang="en-US" sz="2000" dirty="0">
                <a:solidFill>
                  <a:srgbClr val="000000"/>
                </a:solidFill>
                <a:latin typeface="Calibri"/>
                <a:ea typeface="Calibri"/>
                <a:cs typeface="Calibri"/>
                <a:sym typeface="Calibri"/>
              </a:rPr>
              <a:t>Teach a new skill</a:t>
            </a:r>
          </a:p>
          <a:p>
            <a:pPr marL="342900" indent="-342900"/>
            <a:r>
              <a:rPr lang="en-US" sz="2000" dirty="0">
                <a:solidFill>
                  <a:srgbClr val="000000"/>
                </a:solidFill>
                <a:latin typeface="Calibri"/>
                <a:ea typeface="Calibri"/>
                <a:cs typeface="Calibri"/>
                <a:sym typeface="Calibri"/>
              </a:rPr>
              <a:t>Support sustained focus </a:t>
            </a:r>
          </a:p>
          <a:p>
            <a:pPr marL="342900" indent="-342900"/>
            <a:r>
              <a:rPr lang="en-US" sz="2000" dirty="0">
                <a:solidFill>
                  <a:srgbClr val="000000"/>
                </a:solidFill>
                <a:latin typeface="Calibri"/>
                <a:ea typeface="Calibri"/>
                <a:cs typeface="Calibri"/>
                <a:sym typeface="Calibri"/>
              </a:rPr>
              <a:t>Model prosocial behaviors</a:t>
            </a:r>
          </a:p>
          <a:p>
            <a:pPr marL="342900" indent="-342900"/>
            <a:r>
              <a:rPr lang="en-US" sz="2000" dirty="0">
                <a:solidFill>
                  <a:srgbClr val="000000"/>
                </a:solidFill>
                <a:latin typeface="Calibri"/>
                <a:ea typeface="Calibri"/>
                <a:cs typeface="Calibri"/>
                <a:sym typeface="Calibri"/>
              </a:rPr>
              <a:t>Encourage students to try new activities</a:t>
            </a:r>
          </a:p>
          <a:p>
            <a:pPr marL="342900" indent="-342900"/>
            <a:r>
              <a:rPr lang="en-US" sz="2000" dirty="0">
                <a:solidFill>
                  <a:srgbClr val="000000"/>
                </a:solidFill>
                <a:latin typeface="Calibri"/>
                <a:ea typeface="Calibri"/>
                <a:cs typeface="Calibri"/>
                <a:sym typeface="Calibri"/>
              </a:rPr>
              <a:t>Provide teachers the opportunity to connect with students and assess their understanding</a:t>
            </a:r>
          </a:p>
        </p:txBody>
      </p:sp>
      <p:sp>
        <p:nvSpPr>
          <p:cNvPr id="4" name="Text Placeholder 3">
            <a:extLst>
              <a:ext uri="{FF2B5EF4-FFF2-40B4-BE49-F238E27FC236}">
                <a16:creationId xmlns:a16="http://schemas.microsoft.com/office/drawing/2014/main" id="{6593555F-31AB-4961-86AB-CD17FC55AEA7}"/>
              </a:ext>
            </a:extLst>
          </p:cNvPr>
          <p:cNvSpPr>
            <a:spLocks noGrp="1"/>
          </p:cNvSpPr>
          <p:nvPr>
            <p:ph type="body" idx="2"/>
          </p:nvPr>
        </p:nvSpPr>
        <p:spPr>
          <a:xfrm>
            <a:off x="6443200" y="2162029"/>
            <a:ext cx="5333200" cy="4172670"/>
          </a:xfrm>
          <a:blipFill>
            <a:blip r:embed="rId3"/>
            <a:tile tx="0" ty="0" sx="100000" sy="100000" flip="none" algn="tl"/>
          </a:blipFill>
          <a:ln w="28575">
            <a:solidFill>
              <a:schemeClr val="tx1"/>
            </a:solidFill>
          </a:ln>
        </p:spPr>
        <p:txBody>
          <a:bodyPr/>
          <a:lstStyle/>
          <a:p>
            <a:pPr marL="0" indent="0">
              <a:buNone/>
            </a:pPr>
            <a:r>
              <a:rPr lang="en-US" sz="2000" b="1" dirty="0">
                <a:solidFill>
                  <a:srgbClr val="000000"/>
                </a:solidFill>
                <a:latin typeface="Calibri"/>
                <a:ea typeface="Calibri"/>
                <a:cs typeface="Calibri"/>
                <a:sym typeface="Calibri"/>
              </a:rPr>
              <a:t>Child Guided </a:t>
            </a:r>
            <a:r>
              <a:rPr lang="en-US" sz="2000" dirty="0">
                <a:solidFill>
                  <a:srgbClr val="000000"/>
                </a:solidFill>
                <a:latin typeface="Calibri"/>
                <a:ea typeface="Calibri"/>
                <a:cs typeface="Calibri"/>
                <a:sym typeface="Calibri"/>
              </a:rPr>
              <a:t>activities provide opportunities for students to explore, experiment, practice skills and learn through independent play and peer interaction. Teachers may participate and scaffold, but do not direct the play. These activities:</a:t>
            </a:r>
          </a:p>
          <a:p>
            <a:pPr marL="0" indent="0">
              <a:buNone/>
            </a:pPr>
            <a:endParaRPr lang="en-US" sz="2000" dirty="0">
              <a:solidFill>
                <a:srgbClr val="000000"/>
              </a:solidFill>
              <a:latin typeface="Calibri"/>
              <a:ea typeface="Calibri"/>
              <a:cs typeface="Calibri"/>
              <a:sym typeface="Calibri"/>
            </a:endParaRPr>
          </a:p>
          <a:p>
            <a:pPr marL="342900" indent="-342900"/>
            <a:r>
              <a:rPr lang="en-US" sz="2000" dirty="0">
                <a:solidFill>
                  <a:srgbClr val="000000"/>
                </a:solidFill>
                <a:latin typeface="Calibri"/>
                <a:ea typeface="Calibri"/>
                <a:cs typeface="Calibri"/>
                <a:sym typeface="Calibri"/>
              </a:rPr>
              <a:t>Allow children to choose and explore freely</a:t>
            </a:r>
          </a:p>
          <a:p>
            <a:pPr marL="342900" indent="-342900"/>
            <a:r>
              <a:rPr lang="en-US" sz="2000" dirty="0">
                <a:solidFill>
                  <a:srgbClr val="000000"/>
                </a:solidFill>
                <a:latin typeface="Calibri"/>
                <a:ea typeface="Calibri"/>
                <a:cs typeface="Calibri"/>
                <a:sym typeface="Calibri"/>
              </a:rPr>
              <a:t>Do not require instruction</a:t>
            </a:r>
          </a:p>
          <a:p>
            <a:pPr marL="342900" indent="-342900"/>
            <a:r>
              <a:rPr lang="en-US" sz="2000" dirty="0">
                <a:solidFill>
                  <a:srgbClr val="000000"/>
                </a:solidFill>
                <a:latin typeface="Calibri"/>
                <a:ea typeface="Calibri"/>
                <a:cs typeface="Calibri"/>
                <a:sym typeface="Calibri"/>
              </a:rPr>
              <a:t>Provide opportunities for in-depth learning without risk or fear of failure</a:t>
            </a:r>
          </a:p>
          <a:p>
            <a:pPr marL="342900" indent="-342900"/>
            <a:r>
              <a:rPr lang="en-US" sz="2000" dirty="0">
                <a:solidFill>
                  <a:srgbClr val="000000"/>
                </a:solidFill>
                <a:latin typeface="Calibri"/>
                <a:ea typeface="Calibri"/>
                <a:cs typeface="Calibri"/>
                <a:sym typeface="Calibri"/>
              </a:rPr>
              <a:t>Give teachers opportunities to observe and assess student understanding</a:t>
            </a:r>
          </a:p>
          <a:p>
            <a:pPr marL="0" indent="0">
              <a:buNone/>
            </a:pPr>
            <a:endParaRPr lang="en-US" sz="2000" dirty="0">
              <a:solidFill>
                <a:srgbClr val="000000"/>
              </a:solidFill>
              <a:latin typeface="Calibri"/>
              <a:ea typeface="Calibri"/>
              <a:cs typeface="Calibri"/>
              <a:sym typeface="Calibri"/>
            </a:endParaRPr>
          </a:p>
          <a:p>
            <a:pPr marL="186262" indent="0">
              <a:buNone/>
            </a:pPr>
            <a:endParaRPr lang="en-US" dirty="0"/>
          </a:p>
        </p:txBody>
      </p:sp>
      <p:sp>
        <p:nvSpPr>
          <p:cNvPr id="5" name="TextBox 4">
            <a:extLst>
              <a:ext uri="{FF2B5EF4-FFF2-40B4-BE49-F238E27FC236}">
                <a16:creationId xmlns:a16="http://schemas.microsoft.com/office/drawing/2014/main" id="{8F7A72BF-68BC-41D6-B12D-5DA12AA1475F}"/>
              </a:ext>
            </a:extLst>
          </p:cNvPr>
          <p:cNvSpPr txBox="1"/>
          <p:nvPr/>
        </p:nvSpPr>
        <p:spPr>
          <a:xfrm>
            <a:off x="415600" y="1179018"/>
            <a:ext cx="10524149" cy="830997"/>
          </a:xfrm>
          <a:prstGeom prst="rect">
            <a:avLst/>
          </a:prstGeom>
          <a:noFill/>
        </p:spPr>
        <p:txBody>
          <a:bodyPr wrap="square" rtlCol="0">
            <a:spAutoFit/>
          </a:bodyPr>
          <a:lstStyle/>
          <a:p>
            <a:r>
              <a:rPr lang="en-US" sz="2400" dirty="0"/>
              <a:t>Scaffold learning by providing a variety of different activities, both guided and independent exploration.</a:t>
            </a:r>
            <a:endParaRPr lang="en-US" dirty="0"/>
          </a:p>
        </p:txBody>
      </p:sp>
    </p:spTree>
    <p:extLst>
      <p:ext uri="{BB962C8B-B14F-4D97-AF65-F5344CB8AC3E}">
        <p14:creationId xmlns:p14="http://schemas.microsoft.com/office/powerpoint/2010/main" val="155292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9D0EAD-60F1-8A4B-BB02-4045B61F8629}"/>
              </a:ext>
            </a:extLst>
          </p:cNvPr>
          <p:cNvSpPr txBox="1">
            <a:spLocks/>
          </p:cNvSpPr>
          <p:nvPr/>
        </p:nvSpPr>
        <p:spPr>
          <a:xfrm>
            <a:off x="4965430" y="629268"/>
            <a:ext cx="6847629" cy="7546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100" dirty="0">
                <a:latin typeface="+mn-lt"/>
              </a:rPr>
              <a:t>Creating </a:t>
            </a:r>
            <a:r>
              <a:rPr lang="en-US" sz="4000" dirty="0">
                <a:latin typeface="+mn-lt"/>
              </a:rPr>
              <a:t>learning</a:t>
            </a:r>
            <a:r>
              <a:rPr lang="en-US" sz="4100" dirty="0">
                <a:latin typeface="+mn-lt"/>
              </a:rPr>
              <a:t> experiences</a:t>
            </a:r>
          </a:p>
        </p:txBody>
      </p:sp>
      <p:sp>
        <p:nvSpPr>
          <p:cNvPr id="3" name="Content Placeholder 2">
            <a:extLst>
              <a:ext uri="{FF2B5EF4-FFF2-40B4-BE49-F238E27FC236}">
                <a16:creationId xmlns:a16="http://schemas.microsoft.com/office/drawing/2014/main" id="{24DD3D31-E92D-E24C-8C47-85BC9A843E49}"/>
              </a:ext>
            </a:extLst>
          </p:cNvPr>
          <p:cNvSpPr>
            <a:spLocks noGrp="1"/>
          </p:cNvSpPr>
          <p:nvPr>
            <p:ph idx="1"/>
          </p:nvPr>
        </p:nvSpPr>
        <p:spPr>
          <a:xfrm>
            <a:off x="4965430" y="1754660"/>
            <a:ext cx="6847628" cy="4474071"/>
          </a:xfrm>
        </p:spPr>
        <p:txBody>
          <a:bodyPr vert="horz" lIns="91440" tIns="45720" rIns="91440" bIns="45720" rtlCol="0">
            <a:normAutofit lnSpcReduction="10000"/>
          </a:bodyPr>
          <a:lstStyle/>
          <a:p>
            <a:pPr marL="0" indent="0">
              <a:spcBef>
                <a:spcPts val="0"/>
              </a:spcBef>
              <a:spcAft>
                <a:spcPts val="2400"/>
              </a:spcAft>
              <a:buNone/>
            </a:pPr>
            <a:r>
              <a:rPr lang="en-US" sz="2000" dirty="0"/>
              <a:t>Many different </a:t>
            </a:r>
            <a:r>
              <a:rPr lang="en-US" sz="2000" b="1" dirty="0"/>
              <a:t>activities</a:t>
            </a:r>
            <a:r>
              <a:rPr lang="en-US" sz="2000" dirty="0"/>
              <a:t> in an early childhood classroom support students in learning through discovery. </a:t>
            </a:r>
          </a:p>
          <a:p>
            <a:pPr marL="0" indent="0">
              <a:spcBef>
                <a:spcPts val="0"/>
              </a:spcBef>
              <a:spcAft>
                <a:spcPts val="2400"/>
              </a:spcAft>
              <a:buNone/>
            </a:pPr>
            <a:r>
              <a:rPr lang="en-US" sz="2000" b="1" dirty="0"/>
              <a:t>Whole Group:</a:t>
            </a:r>
            <a:r>
              <a:rPr lang="en-US" sz="2000" dirty="0"/>
              <a:t>  Group gatherings are good for brief (10-15 minutes) learning experiences that introduce an activity and build classroom community.</a:t>
            </a:r>
            <a:endParaRPr lang="en-US" sz="2000" b="1" dirty="0"/>
          </a:p>
          <a:p>
            <a:pPr marL="0" indent="0">
              <a:spcBef>
                <a:spcPts val="0"/>
              </a:spcBef>
              <a:spcAft>
                <a:spcPts val="2400"/>
              </a:spcAft>
              <a:buNone/>
            </a:pPr>
            <a:r>
              <a:rPr lang="en-US" sz="2000" b="1" dirty="0"/>
              <a:t>Learning Center</a:t>
            </a:r>
            <a:r>
              <a:rPr lang="en-US" sz="2000" dirty="0"/>
              <a:t>: Self-directed play-based activities organized in centers throughout the classroom: library, science exploration, music and movement, block construction, puppets and dramatic play, sensory table, visual arts (painting, drawing, sculpture).</a:t>
            </a:r>
          </a:p>
          <a:p>
            <a:pPr marL="0" indent="0">
              <a:spcBef>
                <a:spcPts val="0"/>
              </a:spcBef>
              <a:spcAft>
                <a:spcPts val="2400"/>
              </a:spcAft>
              <a:buNone/>
            </a:pPr>
            <a:r>
              <a:rPr lang="en-US" sz="2000" b="1" dirty="0"/>
              <a:t>Small Group:</a:t>
            </a:r>
            <a:r>
              <a:rPr lang="en-US" sz="2000" dirty="0"/>
              <a:t> Young children learn best in small group(3-5) lessons that are hands-on, active, playful and creative, and provide opportunities for reflection. </a:t>
            </a:r>
          </a:p>
          <a:p>
            <a:endParaRPr lang="en-US" sz="1400" dirty="0"/>
          </a:p>
        </p:txBody>
      </p:sp>
      <p:pic>
        <p:nvPicPr>
          <p:cNvPr id="14" name="Picture 2">
            <a:extLst>
              <a:ext uri="{FF2B5EF4-FFF2-40B4-BE49-F238E27FC236}">
                <a16:creationId xmlns:a16="http://schemas.microsoft.com/office/drawing/2014/main" id="{586A56F4-47D0-8C4B-B0F1-1486C531D7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4" r="7437"/>
          <a:stretch/>
        </p:blipFill>
        <p:spPr bwMode="auto">
          <a:xfrm>
            <a:off x="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55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98E8C-6F34-CF4C-8697-0B254773D16C}"/>
              </a:ext>
            </a:extLst>
          </p:cNvPr>
          <p:cNvSpPr>
            <a:spLocks noGrp="1"/>
          </p:cNvSpPr>
          <p:nvPr>
            <p:ph type="title"/>
          </p:nvPr>
        </p:nvSpPr>
        <p:spPr>
          <a:xfrm>
            <a:off x="689919" y="349313"/>
            <a:ext cx="10515600" cy="1133499"/>
          </a:xfr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txBody>
          <a:bodyPr>
            <a:normAutofit/>
          </a:bodyPr>
          <a:lstStyle/>
          <a:p>
            <a:pPr algn="ctr"/>
            <a:r>
              <a:rPr lang="en-US" sz="3600" dirty="0">
                <a:latin typeface="+mn-lt"/>
              </a:rPr>
              <a:t>  Curriculum Design</a:t>
            </a:r>
          </a:p>
        </p:txBody>
      </p:sp>
      <p:graphicFrame>
        <p:nvGraphicFramePr>
          <p:cNvPr id="5" name="Diagram 4">
            <a:extLst>
              <a:ext uri="{FF2B5EF4-FFF2-40B4-BE49-F238E27FC236}">
                <a16:creationId xmlns:a16="http://schemas.microsoft.com/office/drawing/2014/main" id="{653F3320-999E-194E-B8BA-D69EEAF6F9CD}"/>
              </a:ext>
            </a:extLst>
          </p:cNvPr>
          <p:cNvGraphicFramePr/>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1147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B35A4-4702-CA4C-AF3C-B0F60AD5CC4A}"/>
              </a:ext>
            </a:extLst>
          </p:cNvPr>
          <p:cNvSpPr>
            <a:spLocks noGrp="1"/>
          </p:cNvSpPr>
          <p:nvPr>
            <p:ph type="title"/>
          </p:nvPr>
        </p:nvSpPr>
        <p:spPr>
          <a:xfrm>
            <a:off x="370703" y="640081"/>
            <a:ext cx="4015946" cy="3400578"/>
          </a:xfrm>
          <a:noFill/>
        </p:spPr>
        <p:txBody>
          <a:bodyPr vert="horz" lIns="91440" tIns="45720" rIns="91440" bIns="45720" rtlCol="0" anchor="b">
            <a:normAutofit/>
          </a:bodyPr>
          <a:lstStyle/>
          <a:p>
            <a:r>
              <a:rPr lang="en-US" sz="4000" dirty="0">
                <a:solidFill>
                  <a:schemeClr val="bg1"/>
                </a:solidFill>
                <a:latin typeface="+mn-lt"/>
              </a:rPr>
              <a:t>Thematic Curriculum Unit:</a:t>
            </a:r>
            <a:br>
              <a:rPr lang="en-US" sz="4000" dirty="0">
                <a:solidFill>
                  <a:schemeClr val="bg1"/>
                </a:solidFill>
                <a:latin typeface="+mn-lt"/>
              </a:rPr>
            </a:br>
            <a:r>
              <a:rPr lang="en-US" sz="4000" dirty="0">
                <a:solidFill>
                  <a:schemeClr val="bg1"/>
                </a:solidFill>
                <a:latin typeface="+mn-lt"/>
              </a:rPr>
              <a:t> </a:t>
            </a:r>
            <a:br>
              <a:rPr lang="en-US" sz="4000" dirty="0">
                <a:solidFill>
                  <a:schemeClr val="bg1"/>
                </a:solidFill>
                <a:latin typeface="+mn-lt"/>
              </a:rPr>
            </a:br>
            <a:r>
              <a:rPr lang="en-US" sz="4000" dirty="0">
                <a:solidFill>
                  <a:schemeClr val="bg1"/>
                </a:solidFill>
                <a:latin typeface="+mn-lt"/>
              </a:rPr>
              <a:t>Nature in the City</a:t>
            </a:r>
          </a:p>
        </p:txBody>
      </p:sp>
      <p:pic>
        <p:nvPicPr>
          <p:cNvPr id="4" name="Content Placeholder 3" descr="A body of water with trees and buildings in the background&#10;&#10;Description automatically generated with medium confidence">
            <a:extLst>
              <a:ext uri="{FF2B5EF4-FFF2-40B4-BE49-F238E27FC236}">
                <a16:creationId xmlns:a16="http://schemas.microsoft.com/office/drawing/2014/main" id="{98B28201-F730-C247-A444-4506E1AC74E8}"/>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13592" r="13591" b="-1"/>
          <a:stretch/>
        </p:blipFill>
        <p:spPr>
          <a:xfrm>
            <a:off x="4654297" y="10"/>
            <a:ext cx="7537704" cy="6857990"/>
          </a:xfrm>
          <a:prstGeom prst="rect">
            <a:avLst/>
          </a:prstGeom>
        </p:spPr>
      </p:pic>
    </p:spTree>
    <p:extLst>
      <p:ext uri="{BB962C8B-B14F-4D97-AF65-F5344CB8AC3E}">
        <p14:creationId xmlns:p14="http://schemas.microsoft.com/office/powerpoint/2010/main" val="115871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D716F00-6B20-6544-8A4F-E6C5C13EFC27}"/>
              </a:ext>
            </a:extLst>
          </p:cNvPr>
          <p:cNvGraphicFramePr>
            <a:graphicFrameLocks noGrp="1"/>
          </p:cNvGraphicFramePr>
          <p:nvPr>
            <p:extLst>
              <p:ext uri="{D42A27DB-BD31-4B8C-83A1-F6EECF244321}">
                <p14:modId xmlns:p14="http://schemas.microsoft.com/office/powerpoint/2010/main" val="942565226"/>
              </p:ext>
            </p:extLst>
          </p:nvPr>
        </p:nvGraphicFramePr>
        <p:xfrm>
          <a:off x="410861" y="1050325"/>
          <a:ext cx="11370277" cy="4275437"/>
        </p:xfrm>
        <a:graphic>
          <a:graphicData uri="http://schemas.openxmlformats.org/drawingml/2006/table">
            <a:tbl>
              <a:tblPr firstRow="1" bandRow="1">
                <a:tableStyleId>{912C8C85-51F0-491E-9774-3900AFEF0FD7}</a:tableStyleId>
              </a:tblPr>
              <a:tblGrid>
                <a:gridCol w="1481714">
                  <a:extLst>
                    <a:ext uri="{9D8B030D-6E8A-4147-A177-3AD203B41FA5}">
                      <a16:colId xmlns:a16="http://schemas.microsoft.com/office/drawing/2014/main" val="1551462493"/>
                    </a:ext>
                  </a:extLst>
                </a:gridCol>
                <a:gridCol w="1923461">
                  <a:extLst>
                    <a:ext uri="{9D8B030D-6E8A-4147-A177-3AD203B41FA5}">
                      <a16:colId xmlns:a16="http://schemas.microsoft.com/office/drawing/2014/main" val="3260525690"/>
                    </a:ext>
                  </a:extLst>
                </a:gridCol>
                <a:gridCol w="2092556">
                  <a:extLst>
                    <a:ext uri="{9D8B030D-6E8A-4147-A177-3AD203B41FA5}">
                      <a16:colId xmlns:a16="http://schemas.microsoft.com/office/drawing/2014/main" val="2208774887"/>
                    </a:ext>
                  </a:extLst>
                </a:gridCol>
                <a:gridCol w="1870620">
                  <a:extLst>
                    <a:ext uri="{9D8B030D-6E8A-4147-A177-3AD203B41FA5}">
                      <a16:colId xmlns:a16="http://schemas.microsoft.com/office/drawing/2014/main" val="3313952290"/>
                    </a:ext>
                  </a:extLst>
                </a:gridCol>
                <a:gridCol w="1775503">
                  <a:extLst>
                    <a:ext uri="{9D8B030D-6E8A-4147-A177-3AD203B41FA5}">
                      <a16:colId xmlns:a16="http://schemas.microsoft.com/office/drawing/2014/main" val="379481400"/>
                    </a:ext>
                  </a:extLst>
                </a:gridCol>
                <a:gridCol w="2226423">
                  <a:extLst>
                    <a:ext uri="{9D8B030D-6E8A-4147-A177-3AD203B41FA5}">
                      <a16:colId xmlns:a16="http://schemas.microsoft.com/office/drawing/2014/main" val="4284237995"/>
                    </a:ext>
                  </a:extLst>
                </a:gridCol>
              </a:tblGrid>
              <a:tr h="655107">
                <a:tc>
                  <a:txBody>
                    <a:bodyPr/>
                    <a:lstStyle/>
                    <a:p>
                      <a:pPr algn="l"/>
                      <a:r>
                        <a:rPr lang="en-US" sz="3200" dirty="0">
                          <a:solidFill>
                            <a:schemeClr val="tx1"/>
                          </a:solidFill>
                        </a:rPr>
                        <a:t>Theme:</a:t>
                      </a:r>
                    </a:p>
                  </a:txBody>
                  <a:tcPr/>
                </a:tc>
                <a:tc gridSpan="5">
                  <a:txBody>
                    <a:bodyPr/>
                    <a:lstStyle/>
                    <a:p>
                      <a:pPr algn="l"/>
                      <a:r>
                        <a:rPr lang="en-US" sz="3200" dirty="0">
                          <a:solidFill>
                            <a:schemeClr val="tx1"/>
                          </a:solidFill>
                        </a:rPr>
                        <a:t>Nature in the City</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844018505"/>
                  </a:ext>
                </a:extLst>
              </a:tr>
              <a:tr h="1034380">
                <a:tc>
                  <a:txBody>
                    <a:bodyPr/>
                    <a:lstStyle/>
                    <a:p>
                      <a:r>
                        <a:rPr lang="en-US" b="1" dirty="0"/>
                        <a:t>Subthemes</a:t>
                      </a:r>
                    </a:p>
                  </a:txBody>
                  <a:tcPr>
                    <a:solidFill>
                      <a:schemeClr val="bg1"/>
                    </a:solidFill>
                  </a:tcPr>
                </a:tc>
                <a:tc>
                  <a:txBody>
                    <a:bodyPr/>
                    <a:lstStyle/>
                    <a:p>
                      <a:r>
                        <a:rPr lang="en-US" dirty="0"/>
                        <a:t>Observing Our Urban Environment</a:t>
                      </a:r>
                    </a:p>
                  </a:txBody>
                  <a:tcPr>
                    <a:solidFill>
                      <a:schemeClr val="bg1"/>
                    </a:solidFill>
                  </a:tcPr>
                </a:tc>
                <a:tc>
                  <a:txBody>
                    <a:bodyPr/>
                    <a:lstStyle/>
                    <a:p>
                      <a:r>
                        <a:rPr lang="en-US" dirty="0"/>
                        <a:t>Urban Habitats</a:t>
                      </a:r>
                    </a:p>
                  </a:txBody>
                  <a:tcPr>
                    <a:solidFill>
                      <a:schemeClr val="bg1"/>
                    </a:solidFill>
                  </a:tcPr>
                </a:tc>
                <a:tc>
                  <a:txBody>
                    <a:bodyPr/>
                    <a:lstStyle/>
                    <a:p>
                      <a:r>
                        <a:rPr lang="en-US" dirty="0"/>
                        <a:t>Leaf Study: Trees and Plants in the City</a:t>
                      </a:r>
                    </a:p>
                  </a:txBody>
                  <a:tcPr>
                    <a:solidFill>
                      <a:schemeClr val="bg1"/>
                    </a:solidFill>
                  </a:tcPr>
                </a:tc>
                <a:tc>
                  <a:txBody>
                    <a:bodyPr/>
                    <a:lstStyle/>
                    <a:p>
                      <a:r>
                        <a:rPr lang="en-US" dirty="0"/>
                        <a:t>Birds and Animals in the City</a:t>
                      </a:r>
                    </a:p>
                  </a:txBody>
                  <a:tcPr>
                    <a:solidFill>
                      <a:schemeClr val="bg1"/>
                    </a:solidFill>
                  </a:tcPr>
                </a:tc>
                <a:tc>
                  <a:txBody>
                    <a:bodyPr/>
                    <a:lstStyle/>
                    <a:p>
                      <a:r>
                        <a:rPr lang="en-US" dirty="0"/>
                        <a:t>Protecting Our Natural Urban Environment</a:t>
                      </a:r>
                    </a:p>
                  </a:txBody>
                  <a:tcPr>
                    <a:solidFill>
                      <a:schemeClr val="bg1"/>
                    </a:solidFill>
                  </a:tcPr>
                </a:tc>
                <a:extLst>
                  <a:ext uri="{0D108BD9-81ED-4DB2-BD59-A6C34878D82A}">
                    <a16:rowId xmlns:a16="http://schemas.microsoft.com/office/drawing/2014/main" val="3222547457"/>
                  </a:ext>
                </a:extLst>
              </a:tr>
              <a:tr h="2585950">
                <a:tc>
                  <a:txBody>
                    <a:bodyPr/>
                    <a:lstStyle/>
                    <a:p>
                      <a:endParaRPr lang="en-US" b="1" dirty="0"/>
                    </a:p>
                    <a:p>
                      <a:endParaRPr lang="en-US" b="1" dirty="0"/>
                    </a:p>
                    <a:p>
                      <a:endParaRPr lang="en-US" b="1" dirty="0"/>
                    </a:p>
                    <a:p>
                      <a:r>
                        <a:rPr lang="en-US" b="1" dirty="0"/>
                        <a:t>Goals</a:t>
                      </a:r>
                    </a:p>
                  </a:txBody>
                  <a:tcPr>
                    <a:solidFill>
                      <a:schemeClr val="bg1"/>
                    </a:solidFill>
                  </a:tcPr>
                </a:tc>
                <a:tc>
                  <a:txBody>
                    <a:bodyPr/>
                    <a:lstStyle/>
                    <a:p>
                      <a:r>
                        <a:rPr lang="en-US" dirty="0"/>
                        <a:t>Students will explore their urban environment to discover how we live with nature in the city.</a:t>
                      </a:r>
                    </a:p>
                  </a:txBody>
                  <a:tcPr>
                    <a:solidFill>
                      <a:schemeClr val="bg1"/>
                    </a:solidFill>
                  </a:tcPr>
                </a:tc>
                <a:tc>
                  <a:txBody>
                    <a:bodyPr/>
                    <a:lstStyle/>
                    <a:p>
                      <a:r>
                        <a:rPr lang="en-US" dirty="0"/>
                        <a:t>Students will recognize different natural habitats in the city and the flora and fauna that live in these urban habitats.</a:t>
                      </a:r>
                    </a:p>
                  </a:txBody>
                  <a:tcPr>
                    <a:solidFill>
                      <a:schemeClr val="bg1"/>
                    </a:solidFill>
                  </a:tcPr>
                </a:tc>
                <a:tc>
                  <a:txBody>
                    <a:bodyPr/>
                    <a:lstStyle/>
                    <a:p>
                      <a:r>
                        <a:rPr lang="en-US" sz="1800" b="0" u="none" strike="noStrike" kern="1200" dirty="0">
                          <a:solidFill>
                            <a:schemeClr val="dk1"/>
                          </a:solidFill>
                          <a:effectLst/>
                        </a:rPr>
                        <a:t>Students will use their observation skills, especially of color, shape and size, to learn about trees and plants in the city.</a:t>
                      </a:r>
                      <a:endParaRPr lang="en-US" dirty="0"/>
                    </a:p>
                  </a:txBody>
                  <a:tcPr>
                    <a:solidFill>
                      <a:schemeClr val="bg1"/>
                    </a:solidFill>
                  </a:tcPr>
                </a:tc>
                <a:tc>
                  <a:txBody>
                    <a:bodyPr/>
                    <a:lstStyle/>
                    <a:p>
                      <a:r>
                        <a:rPr lang="en-US" dirty="0"/>
                        <a:t>Students will learn about the birds and animals that make their home in natural habitats in the city.</a:t>
                      </a:r>
                    </a:p>
                  </a:txBody>
                  <a:tcPr>
                    <a:solidFill>
                      <a:schemeClr val="bg1"/>
                    </a:solidFill>
                  </a:tcPr>
                </a:tc>
                <a:tc>
                  <a:txBody>
                    <a:bodyPr/>
                    <a:lstStyle/>
                    <a:p>
                      <a:r>
                        <a:rPr lang="en-US" dirty="0"/>
                        <a:t>Students will apply what they have learned about nature in the city to explore ways to protect the natural environment.</a:t>
                      </a:r>
                    </a:p>
                  </a:txBody>
                  <a:tcPr>
                    <a:solidFill>
                      <a:schemeClr val="bg1"/>
                    </a:solidFill>
                  </a:tcPr>
                </a:tc>
                <a:extLst>
                  <a:ext uri="{0D108BD9-81ED-4DB2-BD59-A6C34878D82A}">
                    <a16:rowId xmlns:a16="http://schemas.microsoft.com/office/drawing/2014/main" val="207322201"/>
                  </a:ext>
                </a:extLst>
              </a:tr>
            </a:tbl>
          </a:graphicData>
        </a:graphic>
      </p:graphicFrame>
    </p:spTree>
    <p:extLst>
      <p:ext uri="{BB962C8B-B14F-4D97-AF65-F5344CB8AC3E}">
        <p14:creationId xmlns:p14="http://schemas.microsoft.com/office/powerpoint/2010/main" val="71631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87B4C0-1563-3F44-AF9F-3569E4C7FA12}"/>
              </a:ext>
            </a:extLst>
          </p:cNvPr>
          <p:cNvSpPr>
            <a:spLocks noGrp="1"/>
          </p:cNvSpPr>
          <p:nvPr>
            <p:ph type="ctrTitle"/>
          </p:nvPr>
        </p:nvSpPr>
        <p:spPr>
          <a:xfrm>
            <a:off x="651307" y="640081"/>
            <a:ext cx="3377183" cy="3681976"/>
          </a:xfrm>
          <a:noFill/>
        </p:spPr>
        <p:txBody>
          <a:bodyPr>
            <a:normAutofit/>
          </a:bodyPr>
          <a:lstStyle/>
          <a:p>
            <a:pPr algn="l"/>
            <a:r>
              <a:rPr lang="en-US" sz="4400">
                <a:solidFill>
                  <a:schemeClr val="bg1"/>
                </a:solidFill>
                <a:latin typeface="+mn-lt"/>
              </a:rPr>
              <a:t>Leaf Study: Trees and Plants in the City</a:t>
            </a:r>
          </a:p>
        </p:txBody>
      </p:sp>
      <p:sp>
        <p:nvSpPr>
          <p:cNvPr id="3" name="Subtitle 2">
            <a:extLst>
              <a:ext uri="{FF2B5EF4-FFF2-40B4-BE49-F238E27FC236}">
                <a16:creationId xmlns:a16="http://schemas.microsoft.com/office/drawing/2014/main" id="{0E0A7A99-0140-084F-8798-6417961AB508}"/>
              </a:ext>
            </a:extLst>
          </p:cNvPr>
          <p:cNvSpPr>
            <a:spLocks noGrp="1"/>
          </p:cNvSpPr>
          <p:nvPr>
            <p:ph type="subTitle" idx="1"/>
          </p:nvPr>
        </p:nvSpPr>
        <p:spPr>
          <a:xfrm>
            <a:off x="651307" y="4460487"/>
            <a:ext cx="3377184" cy="1757433"/>
          </a:xfrm>
          <a:noFill/>
        </p:spPr>
        <p:txBody>
          <a:bodyPr>
            <a:normAutofit/>
          </a:bodyPr>
          <a:lstStyle/>
          <a:p>
            <a:pPr algn="l"/>
            <a:r>
              <a:rPr lang="en-US" sz="2200" dirty="0">
                <a:solidFill>
                  <a:schemeClr val="bg1"/>
                </a:solidFill>
              </a:rPr>
              <a:t>This is one sub-theme of my curriculum unit. I anticipate             these lessons will be implemented over one-two weeks.</a:t>
            </a:r>
          </a:p>
        </p:txBody>
      </p:sp>
      <p:pic>
        <p:nvPicPr>
          <p:cNvPr id="7" name="Picture 6">
            <a:extLst>
              <a:ext uri="{FF2B5EF4-FFF2-40B4-BE49-F238E27FC236}">
                <a16:creationId xmlns:a16="http://schemas.microsoft.com/office/drawing/2014/main" id="{CC425034-4465-B84C-BE11-9AB6EB94CBC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783" r="8783"/>
          <a:stretch/>
        </p:blipFill>
        <p:spPr>
          <a:xfrm>
            <a:off x="4654297" y="10"/>
            <a:ext cx="7537704" cy="6857990"/>
          </a:xfrm>
          <a:prstGeom prst="rect">
            <a:avLst/>
          </a:prstGeom>
        </p:spPr>
      </p:pic>
    </p:spTree>
    <p:extLst>
      <p:ext uri="{BB962C8B-B14F-4D97-AF65-F5344CB8AC3E}">
        <p14:creationId xmlns:p14="http://schemas.microsoft.com/office/powerpoint/2010/main" val="1815102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1417D-E982-654E-A810-31AE31533B96}"/>
              </a:ext>
            </a:extLst>
          </p:cNvPr>
          <p:cNvSpPr>
            <a:spLocks noGrp="1"/>
          </p:cNvSpPr>
          <p:nvPr>
            <p:ph type="title"/>
          </p:nvPr>
        </p:nvSpPr>
        <p:spPr>
          <a:xfrm>
            <a:off x="639897" y="220356"/>
            <a:ext cx="10515600" cy="981266"/>
          </a:xfrm>
        </p:spPr>
        <p:txBody>
          <a:bodyPr>
            <a:normAutofit/>
          </a:bodyPr>
          <a:lstStyle/>
          <a:p>
            <a:r>
              <a:rPr lang="en-US" sz="4000" dirty="0">
                <a:latin typeface="+mn-lt"/>
              </a:rPr>
              <a:t>High-Quality Children’s Literature</a:t>
            </a:r>
          </a:p>
        </p:txBody>
      </p:sp>
      <p:sp>
        <p:nvSpPr>
          <p:cNvPr id="3" name="Content Placeholder 2">
            <a:extLst>
              <a:ext uri="{FF2B5EF4-FFF2-40B4-BE49-F238E27FC236}">
                <a16:creationId xmlns:a16="http://schemas.microsoft.com/office/drawing/2014/main" id="{8144C5D0-B8F8-884A-9B3B-0BDFAD67A69A}"/>
              </a:ext>
            </a:extLst>
          </p:cNvPr>
          <p:cNvSpPr>
            <a:spLocks noGrp="1"/>
          </p:cNvSpPr>
          <p:nvPr>
            <p:ph idx="1"/>
          </p:nvPr>
        </p:nvSpPr>
        <p:spPr>
          <a:xfrm>
            <a:off x="639897" y="1254336"/>
            <a:ext cx="6366831" cy="2541565"/>
          </a:xfrm>
        </p:spPr>
        <p:txBody>
          <a:bodyPr>
            <a:normAutofit/>
          </a:bodyPr>
          <a:lstStyle/>
          <a:p>
            <a:pPr marL="0" indent="0">
              <a:buNone/>
            </a:pPr>
            <a:r>
              <a:rPr lang="en-US" sz="2000" dirty="0"/>
              <a:t>High-quality children’s literature sparks imagination, opens new windows onto the world and connects to children’s prior knowledge and experience</a:t>
            </a:r>
          </a:p>
          <a:p>
            <a:pPr marL="0" indent="0">
              <a:buNone/>
            </a:pPr>
            <a:r>
              <a:rPr lang="en-US" sz="2000" dirty="0"/>
              <a:t>Reading aloud, books in the reading center, and books placed in different learning centers offer children multiple ways to understand and explore the topic through both teacher-guided and independent learning. </a:t>
            </a:r>
          </a:p>
        </p:txBody>
      </p:sp>
      <p:pic>
        <p:nvPicPr>
          <p:cNvPr id="1026" name="Picture 2" descr="Haiku (Asian Arts and Crafts For Creative Kids): Patricia ...">
            <a:extLst>
              <a:ext uri="{FF2B5EF4-FFF2-40B4-BE49-F238E27FC236}">
                <a16:creationId xmlns:a16="http://schemas.microsoft.com/office/drawing/2014/main" id="{E477C48A-81C9-8E45-A992-DF3A865B5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939" y="3671411"/>
            <a:ext cx="2419699" cy="2707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om to Grow: Making Early Childhood Count!: Book of the ...">
            <a:extLst>
              <a:ext uri="{FF2B5EF4-FFF2-40B4-BE49-F238E27FC236}">
                <a16:creationId xmlns:a16="http://schemas.microsoft.com/office/drawing/2014/main" id="{1C566965-E429-F94F-83DB-6265EC9BC3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60" r="6974"/>
          <a:stretch/>
        </p:blipFill>
        <p:spPr bwMode="auto">
          <a:xfrm>
            <a:off x="850525" y="3671411"/>
            <a:ext cx="2850631" cy="270735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My Leaf Book">
            <a:extLst>
              <a:ext uri="{FF2B5EF4-FFF2-40B4-BE49-F238E27FC236}">
                <a16:creationId xmlns:a16="http://schemas.microsoft.com/office/drawing/2014/main" id="{C16CFB33-F460-A741-9F3E-312F86C8F1CE}"/>
              </a:ext>
            </a:extLst>
          </p:cNvPr>
          <p:cNvSpPr>
            <a:spLocks noChangeAspect="1" noChangeArrowheads="1"/>
          </p:cNvSpPr>
          <p:nvPr/>
        </p:nvSpPr>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a:extLst>
              <a:ext uri="{FF2B5EF4-FFF2-40B4-BE49-F238E27FC236}">
                <a16:creationId xmlns:a16="http://schemas.microsoft.com/office/drawing/2014/main" id="{0B447739-9A35-4A18-9CCD-F1306DCF0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2950" y="1394036"/>
            <a:ext cx="3438525"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557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F1AB-D43C-0145-9A17-4B2BEB841314}"/>
              </a:ext>
            </a:extLst>
          </p:cNvPr>
          <p:cNvSpPr>
            <a:spLocks noGrp="1"/>
          </p:cNvSpPr>
          <p:nvPr>
            <p:ph type="title"/>
          </p:nvPr>
        </p:nvSpPr>
        <p:spPr>
          <a:xfrm>
            <a:off x="610880" y="220252"/>
            <a:ext cx="6296696" cy="987252"/>
          </a:xfrm>
        </p:spPr>
        <p:txBody>
          <a:bodyPr>
            <a:normAutofit/>
          </a:bodyPr>
          <a:lstStyle/>
          <a:p>
            <a:r>
              <a:rPr lang="en-US" sz="4000" dirty="0">
                <a:latin typeface="Calibri" panose="020F0502020204030204" pitchFamily="34" charset="0"/>
                <a:cs typeface="Calibri" panose="020F0502020204030204" pitchFamily="34" charset="0"/>
              </a:rPr>
              <a:t>The First Spark: A Read Aloud</a:t>
            </a:r>
          </a:p>
        </p:txBody>
      </p:sp>
      <p:sp>
        <p:nvSpPr>
          <p:cNvPr id="5" name="TextBox 4">
            <a:extLst>
              <a:ext uri="{FF2B5EF4-FFF2-40B4-BE49-F238E27FC236}">
                <a16:creationId xmlns:a16="http://schemas.microsoft.com/office/drawing/2014/main" id="{A48961F5-CE8F-7647-ACA2-20C0AF20F453}"/>
              </a:ext>
            </a:extLst>
          </p:cNvPr>
          <p:cNvSpPr txBox="1"/>
          <p:nvPr/>
        </p:nvSpPr>
        <p:spPr>
          <a:xfrm>
            <a:off x="549148" y="5650496"/>
            <a:ext cx="7170230" cy="646331"/>
          </a:xfrm>
          <a:prstGeom prst="rect">
            <a:avLst/>
          </a:prstGeom>
          <a:noFill/>
        </p:spPr>
        <p:txBody>
          <a:bodyPr wrap="square" rtlCol="0">
            <a:spAutoFit/>
          </a:bodyPr>
          <a:lstStyle/>
          <a:p>
            <a:r>
              <a:rPr lang="en-US" dirty="0"/>
              <a:t>If you can’t see the video, cut and paste this link in your browser: https://www.youtube.com/watch?v=PJPAcC7tQto</a:t>
            </a:r>
          </a:p>
        </p:txBody>
      </p:sp>
      <p:pic>
        <p:nvPicPr>
          <p:cNvPr id="6" name="Online Media 5" title="Red Leaf, Yellow Leaf -Read Aloud- Twinkle Teaches">
            <a:hlinkClick r:id="" action="ppaction://media"/>
            <a:extLst>
              <a:ext uri="{FF2B5EF4-FFF2-40B4-BE49-F238E27FC236}">
                <a16:creationId xmlns:a16="http://schemas.microsoft.com/office/drawing/2014/main" id="{38867E3F-B885-4288-ACAE-B0A50EE0B19A}"/>
              </a:ext>
            </a:extLst>
          </p:cNvPr>
          <p:cNvPicPr>
            <a:picLocks noRot="1" noChangeAspect="1"/>
          </p:cNvPicPr>
          <p:nvPr>
            <a:videoFile r:link="rId1"/>
          </p:nvPr>
        </p:nvPicPr>
        <p:blipFill>
          <a:blip r:embed="rId3"/>
          <a:stretch>
            <a:fillRect/>
          </a:stretch>
        </p:blipFill>
        <p:spPr>
          <a:xfrm>
            <a:off x="549148" y="1412372"/>
            <a:ext cx="7170231" cy="4033255"/>
          </a:xfrm>
          <a:prstGeom prst="rect">
            <a:avLst/>
          </a:prstGeom>
        </p:spPr>
      </p:pic>
      <p:sp>
        <p:nvSpPr>
          <p:cNvPr id="7" name="TextBox 6">
            <a:extLst>
              <a:ext uri="{FF2B5EF4-FFF2-40B4-BE49-F238E27FC236}">
                <a16:creationId xmlns:a16="http://schemas.microsoft.com/office/drawing/2014/main" id="{8B617047-B68F-4ACC-BBB2-D85F724912FF}"/>
              </a:ext>
            </a:extLst>
          </p:cNvPr>
          <p:cNvSpPr txBox="1"/>
          <p:nvPr/>
        </p:nvSpPr>
        <p:spPr>
          <a:xfrm>
            <a:off x="8067555" y="713878"/>
            <a:ext cx="3680749" cy="4016484"/>
          </a:xfrm>
          <a:prstGeom prst="rect">
            <a:avLst/>
          </a:prstGeom>
          <a:noFill/>
        </p:spPr>
        <p:txBody>
          <a:bodyPr wrap="square" rtlCol="0">
            <a:spAutoFit/>
          </a:bodyPr>
          <a:lstStyle/>
          <a:p>
            <a:pPr>
              <a:spcAft>
                <a:spcPts val="1800"/>
              </a:spcAft>
            </a:pPr>
            <a:r>
              <a:rPr lang="en-US" sz="2400" dirty="0"/>
              <a:t>To begin this sub-theme of my curriculum unit, I will spark children’s interest and imagination with a read aloud of </a:t>
            </a:r>
            <a:r>
              <a:rPr lang="en-US" sz="2400" b="1" i="1" dirty="0"/>
              <a:t>Red Leaf, Yellow Leaf</a:t>
            </a:r>
            <a:r>
              <a:rPr lang="en-US" sz="2400" b="1" dirty="0"/>
              <a:t> </a:t>
            </a:r>
            <a:r>
              <a:rPr lang="en-US" sz="2400" dirty="0"/>
              <a:t>by Lois Ehlert during the whole group meeting.</a:t>
            </a:r>
          </a:p>
          <a:p>
            <a:pPr>
              <a:spcAft>
                <a:spcPts val="1800"/>
              </a:spcAft>
            </a:pPr>
            <a:r>
              <a:rPr lang="en-US" sz="2400" dirty="0"/>
              <a:t>I may follow the read aloud with a song or movement activity about leaves. </a:t>
            </a:r>
            <a:endParaRPr lang="en-US" dirty="0"/>
          </a:p>
        </p:txBody>
      </p:sp>
    </p:spTree>
    <p:extLst>
      <p:ext uri="{BB962C8B-B14F-4D97-AF65-F5344CB8AC3E}">
        <p14:creationId xmlns:p14="http://schemas.microsoft.com/office/powerpoint/2010/main" val="219084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0BC77-7488-384E-82B1-2BCD951CA6C8}"/>
              </a:ext>
            </a:extLst>
          </p:cNvPr>
          <p:cNvSpPr>
            <a:spLocks noGrp="1"/>
          </p:cNvSpPr>
          <p:nvPr>
            <p:ph type="title"/>
          </p:nvPr>
        </p:nvSpPr>
        <p:spPr>
          <a:xfrm>
            <a:off x="4965431" y="347519"/>
            <a:ext cx="6586491" cy="1286160"/>
          </a:xfrm>
        </p:spPr>
        <p:txBody>
          <a:bodyPr anchor="b">
            <a:normAutofit/>
          </a:bodyPr>
          <a:lstStyle/>
          <a:p>
            <a:r>
              <a:rPr lang="en-US" sz="4100" dirty="0">
                <a:latin typeface="Calibri" panose="020F0502020204030204" pitchFamily="34" charset="0"/>
                <a:cs typeface="Calibri" panose="020F0502020204030204" pitchFamily="34" charset="0"/>
              </a:rPr>
              <a:t>Constructivist philosophy of project-based curriculum</a:t>
            </a:r>
          </a:p>
        </p:txBody>
      </p:sp>
      <p:sp>
        <p:nvSpPr>
          <p:cNvPr id="3" name="Content Placeholder 2">
            <a:extLst>
              <a:ext uri="{FF2B5EF4-FFF2-40B4-BE49-F238E27FC236}">
                <a16:creationId xmlns:a16="http://schemas.microsoft.com/office/drawing/2014/main" id="{2DB41E99-AF2E-7B4A-BDC1-0E9066B5506C}"/>
              </a:ext>
            </a:extLst>
          </p:cNvPr>
          <p:cNvSpPr>
            <a:spLocks noGrp="1"/>
          </p:cNvSpPr>
          <p:nvPr>
            <p:ph idx="1"/>
          </p:nvPr>
        </p:nvSpPr>
        <p:spPr>
          <a:xfrm>
            <a:off x="4965431" y="2438400"/>
            <a:ext cx="6839576" cy="4178155"/>
          </a:xfrm>
        </p:spPr>
        <p:txBody>
          <a:bodyPr>
            <a:normAutofit/>
          </a:bodyPr>
          <a:lstStyle/>
          <a:p>
            <a:pPr marL="0" indent="0">
              <a:spcAft>
                <a:spcPts val="1800"/>
              </a:spcAft>
              <a:buNone/>
            </a:pPr>
            <a:r>
              <a:rPr lang="en-US" sz="2000" dirty="0"/>
              <a:t>Young children actively make sense of the world using prior knowledge and experiences to construct understanding and make meaning (Piaget)</a:t>
            </a:r>
          </a:p>
          <a:p>
            <a:pPr marL="0" indent="0">
              <a:spcAft>
                <a:spcPts val="1800"/>
              </a:spcAft>
              <a:buNone/>
            </a:pPr>
            <a:r>
              <a:rPr lang="en-US" sz="2000" dirty="0"/>
              <a:t>Young children are curious about how the world around them works</a:t>
            </a:r>
          </a:p>
          <a:p>
            <a:pPr marL="0" indent="0">
              <a:spcAft>
                <a:spcPts val="1800"/>
              </a:spcAft>
              <a:buNone/>
            </a:pPr>
            <a:r>
              <a:rPr lang="en-US" sz="2000" dirty="0"/>
              <a:t>Young children co-construct knowledge with peers and teachers (Vygotsky)</a:t>
            </a:r>
          </a:p>
          <a:p>
            <a:pPr marL="0" indent="0">
              <a:spcAft>
                <a:spcPts val="1800"/>
              </a:spcAft>
              <a:buNone/>
            </a:pPr>
            <a:r>
              <a:rPr lang="en-US" sz="2000" dirty="0"/>
              <a:t>Young children grow intellectually when their thinking is challenged (Piaget) and when they are working within their Zone of Proximal Development (Vygotsky)</a:t>
            </a:r>
          </a:p>
          <a:p>
            <a:endParaRPr lang="en-US" sz="1700" dirty="0"/>
          </a:p>
        </p:txBody>
      </p:sp>
      <p:pic>
        <p:nvPicPr>
          <p:cNvPr id="20" name="Picture 19" descr="A person that is sitting in the grass&#10;&#10;Description automatically generated">
            <a:extLst>
              <a:ext uri="{FF2B5EF4-FFF2-40B4-BE49-F238E27FC236}">
                <a16:creationId xmlns:a16="http://schemas.microsoft.com/office/drawing/2014/main" id="{70236358-840B-E543-BF0E-8946FA94E31E}"/>
              </a:ext>
            </a:extLst>
          </p:cNvPr>
          <p:cNvPicPr>
            <a:picLocks noChangeAspect="1"/>
          </p:cNvPicPr>
          <p:nvPr/>
        </p:nvPicPr>
        <p:blipFill rotWithShape="1">
          <a:blip r:embed="rId2"/>
          <a:srcRect r="9875"/>
          <a:stretch/>
        </p:blipFill>
        <p:spPr>
          <a:xfrm>
            <a:off x="20" y="10"/>
            <a:ext cx="4635571" cy="6857990"/>
          </a:xfrm>
          <a:prstGeom prst="rect">
            <a:avLst/>
          </a:prstGeom>
          <a:effectLst/>
        </p:spPr>
      </p:pic>
      <p:cxnSp>
        <p:nvCxnSpPr>
          <p:cNvPr id="25" name="Straight Connector 2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943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964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6CD8-D4E8-44DA-A713-B9390908C3A3}"/>
              </a:ext>
            </a:extLst>
          </p:cNvPr>
          <p:cNvSpPr>
            <a:spLocks noGrp="1"/>
          </p:cNvSpPr>
          <p:nvPr>
            <p:ph type="title"/>
          </p:nvPr>
        </p:nvSpPr>
        <p:spPr>
          <a:xfrm>
            <a:off x="4965431" y="363862"/>
            <a:ext cx="6586491" cy="1286160"/>
          </a:xfrm>
        </p:spPr>
        <p:txBody>
          <a:bodyPr anchor="b">
            <a:normAutofit/>
          </a:bodyPr>
          <a:lstStyle/>
          <a:p>
            <a:r>
              <a:rPr lang="en-US" sz="4100" dirty="0">
                <a:latin typeface="+mn-lt"/>
              </a:rPr>
              <a:t>Activit</a:t>
            </a:r>
            <a:r>
              <a:rPr lang="en-US" sz="4000" dirty="0">
                <a:latin typeface="+mn-lt"/>
              </a:rPr>
              <a:t>ies for Teacher-Guided and Independent Exploration</a:t>
            </a:r>
          </a:p>
        </p:txBody>
      </p:sp>
      <p:sp>
        <p:nvSpPr>
          <p:cNvPr id="3" name="Content Placeholder 2">
            <a:extLst>
              <a:ext uri="{FF2B5EF4-FFF2-40B4-BE49-F238E27FC236}">
                <a16:creationId xmlns:a16="http://schemas.microsoft.com/office/drawing/2014/main" id="{078251B7-B702-45FE-A2D3-E6FFEFC2485B}"/>
              </a:ext>
            </a:extLst>
          </p:cNvPr>
          <p:cNvSpPr>
            <a:spLocks noGrp="1"/>
          </p:cNvSpPr>
          <p:nvPr>
            <p:ph idx="1"/>
          </p:nvPr>
        </p:nvSpPr>
        <p:spPr>
          <a:xfrm>
            <a:off x="4965431" y="2438400"/>
            <a:ext cx="6586489" cy="3785419"/>
          </a:xfrm>
        </p:spPr>
        <p:txBody>
          <a:bodyPr>
            <a:normAutofit/>
          </a:bodyPr>
          <a:lstStyle/>
          <a:p>
            <a:pPr marL="0" indent="0">
              <a:buNone/>
            </a:pPr>
            <a:r>
              <a:rPr lang="en-US" sz="2200" b="1" dirty="0"/>
              <a:t>Nature walk: </a:t>
            </a:r>
            <a:r>
              <a:rPr lang="en-US" sz="2200" dirty="0"/>
              <a:t>Take a walk with my students through the neighborhood or to a nearby park and let them collect leaves. </a:t>
            </a:r>
          </a:p>
          <a:p>
            <a:pPr marL="0" indent="0">
              <a:buNone/>
            </a:pPr>
            <a:r>
              <a:rPr lang="en-US" sz="2200" b="1" dirty="0"/>
              <a:t>Sorting and classifying: </a:t>
            </a:r>
            <a:r>
              <a:rPr lang="en-US" sz="2200" dirty="0"/>
              <a:t>Back in the classroom, leaves can be added to my Sensory Center or Science Center. Children can sort leaves, observe them closely with a magnifying glass, and compare attributes of different leaves.</a:t>
            </a:r>
          </a:p>
          <a:p>
            <a:pPr marL="0" indent="0">
              <a:buNone/>
            </a:pPr>
            <a:r>
              <a:rPr lang="en-US" sz="2200" b="1" dirty="0"/>
              <a:t>Observing change: </a:t>
            </a:r>
            <a:r>
              <a:rPr lang="en-US" sz="2200" dirty="0"/>
              <a:t>Over time, the leaves will change color and texture. Children can document those changes.</a:t>
            </a:r>
          </a:p>
          <a:p>
            <a:pPr marL="0" indent="0">
              <a:buNone/>
            </a:pPr>
            <a:endParaRPr lang="en-US" sz="2000" dirty="0"/>
          </a:p>
          <a:p>
            <a:pPr marL="0" indent="0">
              <a:buNone/>
            </a:pPr>
            <a:endParaRPr lang="en-US" sz="2000" dirty="0"/>
          </a:p>
          <a:p>
            <a:pPr marL="0" indent="0">
              <a:buNone/>
            </a:pPr>
            <a:endParaRPr lang="en-US" sz="2000" dirty="0"/>
          </a:p>
        </p:txBody>
      </p:sp>
      <p:pic>
        <p:nvPicPr>
          <p:cNvPr id="5" name="Picture 4" descr="A person holding a teddy bear&#10;&#10;Description automatically generated">
            <a:extLst>
              <a:ext uri="{FF2B5EF4-FFF2-40B4-BE49-F238E27FC236}">
                <a16:creationId xmlns:a16="http://schemas.microsoft.com/office/drawing/2014/main" id="{CAC25DC3-15EE-4A15-86B9-7D7235934E96}"/>
              </a:ext>
            </a:extLst>
          </p:cNvPr>
          <p:cNvPicPr>
            <a:picLocks noChangeAspect="1"/>
          </p:cNvPicPr>
          <p:nvPr/>
        </p:nvPicPr>
        <p:blipFill rotWithShape="1">
          <a:blip r:embed="rId2"/>
          <a:srcRect r="987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943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865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6F0DB7-4D87-B54A-AB67-D4FE3D2B1F0C}"/>
              </a:ext>
            </a:extLst>
          </p:cNvPr>
          <p:cNvSpPr txBox="1">
            <a:spLocks/>
          </p:cNvSpPr>
          <p:nvPr/>
        </p:nvSpPr>
        <p:spPr>
          <a:xfrm>
            <a:off x="6189156" y="186291"/>
            <a:ext cx="5871039" cy="1284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kern="1200" dirty="0">
                <a:solidFill>
                  <a:schemeClr val="tx1"/>
                </a:solidFill>
                <a:latin typeface="+mn-lt"/>
                <a:ea typeface="+mj-ea"/>
                <a:cs typeface="+mj-cs"/>
              </a:rPr>
              <a:t>Bringing the sub-theme into your learning centers</a:t>
            </a:r>
          </a:p>
        </p:txBody>
      </p:sp>
      <p:pic>
        <p:nvPicPr>
          <p:cNvPr id="13" name="Picture 12" descr="A picture containing photo, many, different, refrigerator&#10;&#10;Description automatically generated">
            <a:extLst>
              <a:ext uri="{FF2B5EF4-FFF2-40B4-BE49-F238E27FC236}">
                <a16:creationId xmlns:a16="http://schemas.microsoft.com/office/drawing/2014/main" id="{261C27B1-E2D3-DD4C-9DDE-F448DD59EBA0}"/>
              </a:ext>
            </a:extLst>
          </p:cNvPr>
          <p:cNvPicPr>
            <a:picLocks noChangeAspect="1"/>
          </p:cNvPicPr>
          <p:nvPr/>
        </p:nvPicPr>
        <p:blipFill rotWithShape="1">
          <a:blip r:embed="rId2"/>
          <a:srcRect t="3379" r="2" b="12744"/>
          <a:stretch/>
        </p:blipFill>
        <p:spPr>
          <a:xfrm>
            <a:off x="192930" y="173005"/>
            <a:ext cx="2836231" cy="3150963"/>
          </a:xfrm>
          <a:prstGeom prst="rect">
            <a:avLst/>
          </a:prstGeom>
        </p:spPr>
      </p:pic>
      <p:pic>
        <p:nvPicPr>
          <p:cNvPr id="11" name="Picture 10" descr="A picture containing cake, indoor, birthday, table&#10;&#10;Description automatically generated">
            <a:extLst>
              <a:ext uri="{FF2B5EF4-FFF2-40B4-BE49-F238E27FC236}">
                <a16:creationId xmlns:a16="http://schemas.microsoft.com/office/drawing/2014/main" id="{B2FE5A99-840D-B549-A070-0FE56928C1E8}"/>
              </a:ext>
            </a:extLst>
          </p:cNvPr>
          <p:cNvPicPr>
            <a:picLocks noChangeAspect="1"/>
          </p:cNvPicPr>
          <p:nvPr/>
        </p:nvPicPr>
        <p:blipFill rotWithShape="1">
          <a:blip r:embed="rId3"/>
          <a:srcRect t="6563" r="1" b="1"/>
          <a:stretch/>
        </p:blipFill>
        <p:spPr>
          <a:xfrm>
            <a:off x="349873" y="3793525"/>
            <a:ext cx="5358577" cy="2891470"/>
          </a:xfrm>
          <a:prstGeom prst="rect">
            <a:avLst/>
          </a:prstGeom>
        </p:spPr>
      </p:pic>
      <p:sp>
        <p:nvSpPr>
          <p:cNvPr id="6" name="TextBox 5">
            <a:extLst>
              <a:ext uri="{FF2B5EF4-FFF2-40B4-BE49-F238E27FC236}">
                <a16:creationId xmlns:a16="http://schemas.microsoft.com/office/drawing/2014/main" id="{B304346A-930B-6044-A3AE-6DABEF07F3BE}"/>
              </a:ext>
            </a:extLst>
          </p:cNvPr>
          <p:cNvSpPr txBox="1"/>
          <p:nvPr/>
        </p:nvSpPr>
        <p:spPr>
          <a:xfrm>
            <a:off x="6189156" y="1649156"/>
            <a:ext cx="5722758" cy="4782065"/>
          </a:xfrm>
          <a:prstGeom prst="rect">
            <a:avLst/>
          </a:prstGeom>
        </p:spPr>
        <p:txBody>
          <a:bodyPr vert="horz" lIns="91440" tIns="45720" rIns="91440" bIns="45720" rtlCol="0">
            <a:normAutofit lnSpcReduction="10000"/>
          </a:bodyPr>
          <a:lstStyle/>
          <a:p>
            <a:pPr>
              <a:lnSpc>
                <a:spcPct val="90000"/>
              </a:lnSpc>
              <a:spcAft>
                <a:spcPts val="1200"/>
              </a:spcAft>
            </a:pPr>
            <a:r>
              <a:rPr lang="en-US" sz="2000" b="1" dirty="0"/>
              <a:t>Sensory Center: </a:t>
            </a:r>
            <a:r>
              <a:rPr lang="en-US" sz="2000" dirty="0"/>
              <a:t>Add leaves, seeds, fir needles, pinecones,  to the sensory center and allow children to look, touch,  and explore</a:t>
            </a:r>
          </a:p>
          <a:p>
            <a:pPr>
              <a:lnSpc>
                <a:spcPct val="90000"/>
              </a:lnSpc>
              <a:spcAft>
                <a:spcPts val="1200"/>
              </a:spcAft>
            </a:pPr>
            <a:r>
              <a:rPr lang="en-US" sz="2000" b="1" dirty="0"/>
              <a:t>Science Center: </a:t>
            </a:r>
            <a:r>
              <a:rPr lang="en-US" sz="2000" dirty="0"/>
              <a:t>Books, magnifying glasses, leaves, seeds, pinecones to examine and document</a:t>
            </a:r>
          </a:p>
          <a:p>
            <a:pPr>
              <a:lnSpc>
                <a:spcPct val="90000"/>
              </a:lnSpc>
              <a:spcAft>
                <a:spcPts val="1200"/>
              </a:spcAft>
            </a:pPr>
            <a:r>
              <a:rPr lang="en-US" sz="2000" b="1" dirty="0"/>
              <a:t>Art Center: </a:t>
            </a:r>
            <a:r>
              <a:rPr lang="en-US" sz="2000" dirty="0"/>
              <a:t>Experiment with autumn colors at the easel, create leaf collages and twig sculptures</a:t>
            </a:r>
          </a:p>
          <a:p>
            <a:pPr>
              <a:lnSpc>
                <a:spcPct val="90000"/>
              </a:lnSpc>
              <a:spcAft>
                <a:spcPts val="1200"/>
              </a:spcAft>
            </a:pPr>
            <a:r>
              <a:rPr lang="en-US" sz="2000" b="1" dirty="0"/>
              <a:t>Library: </a:t>
            </a:r>
            <a:r>
              <a:rPr lang="en-US" sz="2000" dirty="0"/>
              <a:t>Add books about trees, leaves, autumn, seasonal change</a:t>
            </a:r>
          </a:p>
          <a:p>
            <a:pPr>
              <a:lnSpc>
                <a:spcPct val="90000"/>
              </a:lnSpc>
              <a:spcAft>
                <a:spcPts val="1200"/>
              </a:spcAft>
            </a:pPr>
            <a:r>
              <a:rPr lang="en-US" sz="2000" b="1" dirty="0"/>
              <a:t>Dramatic play: </a:t>
            </a:r>
            <a:r>
              <a:rPr lang="en-US" sz="2000" dirty="0"/>
              <a:t>Create a farm/harvest theme for autumn</a:t>
            </a:r>
          </a:p>
          <a:p>
            <a:pPr>
              <a:lnSpc>
                <a:spcPct val="90000"/>
              </a:lnSpc>
              <a:spcAft>
                <a:spcPts val="1200"/>
              </a:spcAft>
            </a:pPr>
            <a:r>
              <a:rPr lang="en-US" sz="2000" b="1" dirty="0"/>
              <a:t>Music: </a:t>
            </a:r>
            <a:r>
              <a:rPr lang="en-US" sz="2000" dirty="0"/>
              <a:t>Add music about leaves and autumn, include music to support creative movement and dance (e.g., leaves dancing in the wind)</a:t>
            </a:r>
          </a:p>
          <a:p>
            <a:pPr indent="-228600">
              <a:lnSpc>
                <a:spcPct val="90000"/>
              </a:lnSpc>
              <a:buFont typeface="Arial" panose="020B0604020202020204" pitchFamily="34" charset="0"/>
              <a:buChar char="•"/>
            </a:pPr>
            <a:endParaRPr lang="en-US" sz="1400" dirty="0"/>
          </a:p>
        </p:txBody>
      </p:sp>
      <p:pic>
        <p:nvPicPr>
          <p:cNvPr id="17" name="Picture 16" descr="A picture containing indoor, colorful, kite, cake&#10;&#10;Description automatically generated">
            <a:extLst>
              <a:ext uri="{FF2B5EF4-FFF2-40B4-BE49-F238E27FC236}">
                <a16:creationId xmlns:a16="http://schemas.microsoft.com/office/drawing/2014/main" id="{E6DA6880-A61E-524C-B71B-85305781BDF4}"/>
              </a:ext>
            </a:extLst>
          </p:cNvPr>
          <p:cNvPicPr>
            <a:picLocks noChangeAspect="1"/>
          </p:cNvPicPr>
          <p:nvPr/>
        </p:nvPicPr>
        <p:blipFill>
          <a:blip r:embed="rId4"/>
          <a:stretch>
            <a:fillRect/>
          </a:stretch>
        </p:blipFill>
        <p:spPr>
          <a:xfrm>
            <a:off x="3324365" y="26863"/>
            <a:ext cx="2569586" cy="3443245"/>
          </a:xfrm>
          <a:prstGeom prst="rect">
            <a:avLst/>
          </a:prstGeom>
        </p:spPr>
      </p:pic>
    </p:spTree>
    <p:extLst>
      <p:ext uri="{BB962C8B-B14F-4D97-AF65-F5344CB8AC3E}">
        <p14:creationId xmlns:p14="http://schemas.microsoft.com/office/powerpoint/2010/main" val="2184120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C1E0D1B-48F6-A543-82BD-FF2F30E99F30}"/>
              </a:ext>
            </a:extLst>
          </p:cNvPr>
          <p:cNvSpPr txBox="1"/>
          <p:nvPr/>
        </p:nvSpPr>
        <p:spPr>
          <a:xfrm>
            <a:off x="3973769" y="175403"/>
            <a:ext cx="5800425" cy="93624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dirty="0">
                <a:solidFill>
                  <a:schemeClr val="bg1"/>
                </a:solidFill>
                <a:latin typeface="+mj-lt"/>
                <a:ea typeface="+mj-ea"/>
                <a:cs typeface="+mj-cs"/>
              </a:rPr>
              <a:t>The Next Day…</a:t>
            </a:r>
          </a:p>
        </p:txBody>
      </p:sp>
      <p:grpSp>
        <p:nvGrpSpPr>
          <p:cNvPr id="16" name="Graphic 38">
            <a:extLst>
              <a:ext uri="{FF2B5EF4-FFF2-40B4-BE49-F238E27FC236}">
                <a16:creationId xmlns:a16="http://schemas.microsoft.com/office/drawing/2014/main" id="{35C37387-FC74-4DFB-841A-B7688148CD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bg1"/>
          </a:solidFill>
        </p:grpSpPr>
        <p:sp>
          <p:nvSpPr>
            <p:cNvPr id="17" name="Freeform: Shape 16">
              <a:extLst>
                <a:ext uri="{FF2B5EF4-FFF2-40B4-BE49-F238E27FC236}">
                  <a16:creationId xmlns:a16="http://schemas.microsoft.com/office/drawing/2014/main" id="{42D8A01F-F541-4FE1-9384-7A5B686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7067F35E-69E0-4628-B498-7058AF51F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20" name="Oval 19">
            <a:extLst>
              <a:ext uri="{FF2B5EF4-FFF2-40B4-BE49-F238E27FC236}">
                <a16:creationId xmlns:a16="http://schemas.microsoft.com/office/drawing/2014/main" id="{D9FE21DE-050D-4E27-A007-AAE4EF84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77EF10EC-D135-4F55-A642-AFA283DD9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2" descr="Haiku (Asian Arts and Crafts For Creative Kids): Patricia ...">
            <a:extLst>
              <a:ext uri="{FF2B5EF4-FFF2-40B4-BE49-F238E27FC236}">
                <a16:creationId xmlns:a16="http://schemas.microsoft.com/office/drawing/2014/main" id="{92179487-4D72-9741-9C20-DE517968C3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18" r="-2" b="395"/>
          <a:stretch/>
        </p:blipFill>
        <p:spPr bwMode="auto">
          <a:xfrm>
            <a:off x="1526293" y="1554974"/>
            <a:ext cx="3555043" cy="321733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aphic 4">
            <a:extLst>
              <a:ext uri="{FF2B5EF4-FFF2-40B4-BE49-F238E27FC236}">
                <a16:creationId xmlns:a16="http://schemas.microsoft.com/office/drawing/2014/main" id="{8546F01E-28C6-4D97-ACC0-50485CD546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3770" y="4637983"/>
            <a:ext cx="975169" cy="975171"/>
            <a:chOff x="5829300" y="3162300"/>
            <a:chExt cx="532256" cy="532257"/>
          </a:xfrm>
          <a:solidFill>
            <a:schemeClr val="bg1"/>
          </a:solidFill>
        </p:grpSpPr>
        <p:sp>
          <p:nvSpPr>
            <p:cNvPr id="25" name="Freeform: Shape 24">
              <a:extLst>
                <a:ext uri="{FF2B5EF4-FFF2-40B4-BE49-F238E27FC236}">
                  <a16:creationId xmlns:a16="http://schemas.microsoft.com/office/drawing/2014/main" id="{EB0908F7-1F79-4980-843B-7010EE8E8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3653996-A332-4C70-839A-B246E0543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9F15CE8-59C3-4EB5-9C7C-4BAAC5F7D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61B38B2-7390-4304-A200-E656AE089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A0DCEB4-FD1D-4E15-A000-1A9CB77DA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DCE85A3-7077-4FEE-B140-C20B1A230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4748CC5-5652-4C4F-A5CE-41DA8383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47D79CB-5BE7-49A3-8C81-100690235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F449AC0-C0F3-4D2F-9134-78DDFD1B2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7A8DFB0-41C7-4703-BCC0-902265911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1A0CFB7-B9CE-4B04-92B5-FE295DFE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7344B6F-954A-49BE-B5E9-19A09DC6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263CDF5-777C-406D-B2B2-0FF351D11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0B157AC4-D8BB-D14A-BB97-0A1E1C9B774E}"/>
              </a:ext>
            </a:extLst>
          </p:cNvPr>
          <p:cNvSpPr>
            <a:spLocks noGrp="1"/>
          </p:cNvSpPr>
          <p:nvPr>
            <p:ph idx="1"/>
          </p:nvPr>
        </p:nvSpPr>
        <p:spPr>
          <a:xfrm>
            <a:off x="5820032" y="1383957"/>
            <a:ext cx="5894173" cy="5066269"/>
          </a:xfrm>
        </p:spPr>
        <p:txBody>
          <a:bodyPr vert="horz" lIns="91440" tIns="45720" rIns="91440" bIns="45720" rtlCol="0">
            <a:normAutofit fontScale="77500" lnSpcReduction="20000"/>
          </a:bodyPr>
          <a:lstStyle/>
          <a:p>
            <a:pPr marL="0" indent="0">
              <a:lnSpc>
                <a:spcPct val="120000"/>
              </a:lnSpc>
              <a:spcBef>
                <a:spcPts val="0"/>
              </a:spcBef>
              <a:spcAft>
                <a:spcPts val="2400"/>
              </a:spcAft>
              <a:buNone/>
            </a:pPr>
            <a:r>
              <a:rPr lang="en-US" sz="2600" dirty="0">
                <a:solidFill>
                  <a:schemeClr val="bg1"/>
                </a:solidFill>
              </a:rPr>
              <a:t>We will continue to explore the leaves we collected on our nature walk, but with some variety to help the children go deeper into their understanding about the colors and shapes of leaves.</a:t>
            </a:r>
          </a:p>
          <a:p>
            <a:pPr marL="0" indent="0">
              <a:lnSpc>
                <a:spcPct val="120000"/>
              </a:lnSpc>
              <a:spcBef>
                <a:spcPts val="0"/>
              </a:spcBef>
              <a:spcAft>
                <a:spcPts val="2400"/>
              </a:spcAft>
              <a:buNone/>
            </a:pPr>
            <a:r>
              <a:rPr lang="en-US" sz="2600" dirty="0">
                <a:solidFill>
                  <a:schemeClr val="bg1"/>
                </a:solidFill>
              </a:rPr>
              <a:t>I will read </a:t>
            </a:r>
            <a:r>
              <a:rPr lang="en-US" sz="2600" b="1" i="1" dirty="0">
                <a:solidFill>
                  <a:schemeClr val="bg1"/>
                </a:solidFill>
              </a:rPr>
              <a:t>One Leaf Rides the Wind</a:t>
            </a:r>
            <a:endParaRPr lang="en-US" sz="2600" i="1" dirty="0">
              <a:solidFill>
                <a:schemeClr val="bg1"/>
              </a:solidFill>
            </a:endParaRPr>
          </a:p>
          <a:p>
            <a:pPr marL="0" indent="0">
              <a:lnSpc>
                <a:spcPct val="120000"/>
              </a:lnSpc>
              <a:spcBef>
                <a:spcPts val="0"/>
              </a:spcBef>
              <a:spcAft>
                <a:spcPts val="2400"/>
              </a:spcAft>
              <a:buNone/>
            </a:pPr>
            <a:r>
              <a:rPr lang="en-US" sz="2600" dirty="0">
                <a:solidFill>
                  <a:schemeClr val="bg1"/>
                </a:solidFill>
              </a:rPr>
              <a:t>I will play music and students will dance in the wind, first alone, then find a partner to dance to re-enact the story.</a:t>
            </a:r>
          </a:p>
          <a:p>
            <a:pPr marL="0" indent="0">
              <a:lnSpc>
                <a:spcPct val="120000"/>
              </a:lnSpc>
              <a:spcBef>
                <a:spcPts val="0"/>
              </a:spcBef>
              <a:spcAft>
                <a:spcPts val="2400"/>
              </a:spcAft>
              <a:buNone/>
            </a:pPr>
            <a:r>
              <a:rPr lang="en-US" sz="2600" dirty="0">
                <a:solidFill>
                  <a:schemeClr val="bg1"/>
                </a:solidFill>
              </a:rPr>
              <a:t>We go outside and collect more leaves, twigs, pinecones, etc. for the sensory bin, science center and art center</a:t>
            </a:r>
          </a:p>
          <a:p>
            <a:pPr marL="0"/>
            <a:endParaRPr lang="en-US" sz="1800" dirty="0">
              <a:solidFill>
                <a:schemeClr val="bg1"/>
              </a:solidFill>
            </a:endParaRPr>
          </a:p>
          <a:p>
            <a:endParaRPr lang="en-US" sz="1800" dirty="0">
              <a:solidFill>
                <a:schemeClr val="bg1"/>
              </a:solidFill>
            </a:endParaRPr>
          </a:p>
        </p:txBody>
      </p:sp>
    </p:spTree>
    <p:extLst>
      <p:ext uri="{BB962C8B-B14F-4D97-AF65-F5344CB8AC3E}">
        <p14:creationId xmlns:p14="http://schemas.microsoft.com/office/powerpoint/2010/main" val="1903512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tree&#10;&#10;Description automatically generated">
            <a:extLst>
              <a:ext uri="{FF2B5EF4-FFF2-40B4-BE49-F238E27FC236}">
                <a16:creationId xmlns:a16="http://schemas.microsoft.com/office/drawing/2014/main" id="{6B0927A3-B223-1447-8B58-2FA45ABC456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168" r="41712" b="-1"/>
          <a:stretch/>
        </p:blipFill>
        <p:spPr>
          <a:xfrm>
            <a:off x="20" y="10"/>
            <a:ext cx="4635571" cy="6857990"/>
          </a:xfrm>
          <a:prstGeom prst="rect">
            <a:avLst/>
          </a:prstGeom>
          <a:effectLst/>
        </p:spPr>
      </p:pic>
      <p:sp>
        <p:nvSpPr>
          <p:cNvPr id="8" name="Title 1">
            <a:extLst>
              <a:ext uri="{FF2B5EF4-FFF2-40B4-BE49-F238E27FC236}">
                <a16:creationId xmlns:a16="http://schemas.microsoft.com/office/drawing/2014/main" id="{E1560DE7-1C97-7A4B-893E-8222B2EB67DE}"/>
              </a:ext>
            </a:extLst>
          </p:cNvPr>
          <p:cNvSpPr>
            <a:spLocks noGrp="1"/>
          </p:cNvSpPr>
          <p:nvPr>
            <p:ph type="title"/>
          </p:nvPr>
        </p:nvSpPr>
        <p:spPr>
          <a:xfrm>
            <a:off x="4942368" y="209536"/>
            <a:ext cx="6586491" cy="1286160"/>
          </a:xfrm>
        </p:spPr>
        <p:txBody>
          <a:bodyPr anchor="b">
            <a:normAutofit/>
          </a:bodyPr>
          <a:lstStyle/>
          <a:p>
            <a:r>
              <a:rPr lang="en-US" sz="4100" dirty="0">
                <a:latin typeface="Calibri" panose="020F0502020204030204" pitchFamily="34" charset="0"/>
                <a:cs typeface="Calibri" panose="020F0502020204030204" pitchFamily="34" charset="0"/>
              </a:rPr>
              <a:t>Continuing the learning at meeting time…</a:t>
            </a:r>
          </a:p>
        </p:txBody>
      </p:sp>
      <p:sp>
        <p:nvSpPr>
          <p:cNvPr id="9" name="Content Placeholder 2">
            <a:extLst>
              <a:ext uri="{FF2B5EF4-FFF2-40B4-BE49-F238E27FC236}">
                <a16:creationId xmlns:a16="http://schemas.microsoft.com/office/drawing/2014/main" id="{1E832AD6-C36C-2247-90A3-1FA6C7E03A64}"/>
              </a:ext>
            </a:extLst>
          </p:cNvPr>
          <p:cNvSpPr>
            <a:spLocks noGrp="1"/>
          </p:cNvSpPr>
          <p:nvPr>
            <p:ph idx="1"/>
          </p:nvPr>
        </p:nvSpPr>
        <p:spPr>
          <a:xfrm>
            <a:off x="4942368" y="1721708"/>
            <a:ext cx="6810558" cy="4221892"/>
          </a:xfrm>
        </p:spPr>
        <p:txBody>
          <a:bodyPr>
            <a:noAutofit/>
          </a:bodyPr>
          <a:lstStyle/>
          <a:p>
            <a:pPr marL="0" indent="0">
              <a:buNone/>
            </a:pPr>
            <a:r>
              <a:rPr lang="en-US" sz="2400" dirty="0"/>
              <a:t>The following day, I will re-read </a:t>
            </a:r>
            <a:r>
              <a:rPr lang="en-US" sz="2400" b="1" i="1" dirty="0"/>
              <a:t>Red Leaf, Yellow Leaf</a:t>
            </a:r>
            <a:r>
              <a:rPr lang="en-US" sz="2400" dirty="0"/>
              <a:t>. New ideas and deeper understanding emerge when you revisit a story. </a:t>
            </a:r>
          </a:p>
          <a:p>
            <a:pPr marL="0" indent="0">
              <a:buNone/>
            </a:pPr>
            <a:r>
              <a:rPr lang="en-US" sz="2400" dirty="0"/>
              <a:t>We will </a:t>
            </a:r>
            <a:r>
              <a:rPr lang="en-US" sz="2400" b="1" dirty="0"/>
              <a:t>explore </a:t>
            </a:r>
            <a:r>
              <a:rPr lang="en-US" sz="2400" dirty="0"/>
              <a:t>the social-emotional lessons in the story.</a:t>
            </a:r>
          </a:p>
          <a:p>
            <a:pPr marL="0" indent="0">
              <a:buNone/>
            </a:pPr>
            <a:r>
              <a:rPr lang="en-US" sz="2400" dirty="0"/>
              <a:t>I will engage the children in a </a:t>
            </a:r>
            <a:r>
              <a:rPr lang="en-US" sz="2400" b="1" dirty="0"/>
              <a:t>dramatic re-enactment </a:t>
            </a:r>
            <a:r>
              <a:rPr lang="en-US" sz="2400" dirty="0"/>
              <a:t>of the story or play music and have the children </a:t>
            </a:r>
            <a:r>
              <a:rPr lang="en-US" sz="2400" b="1" dirty="0"/>
              <a:t>imagine through movement </a:t>
            </a:r>
            <a:r>
              <a:rPr lang="en-US" sz="2400" dirty="0"/>
              <a:t>the leaves changing as the seasons change. </a:t>
            </a:r>
          </a:p>
          <a:p>
            <a:pPr marL="0" indent="0">
              <a:buNone/>
            </a:pPr>
            <a:r>
              <a:rPr lang="en-US" sz="2400" dirty="0"/>
              <a:t>We will take another nature walk and collect more leaves, etc. </a:t>
            </a:r>
          </a:p>
          <a:p>
            <a:pPr marL="0" indent="0">
              <a:buNone/>
            </a:pPr>
            <a:r>
              <a:rPr lang="en-US" sz="2400" dirty="0"/>
              <a:t>Now we are ready to extend our learning by exploring a Work of Art…</a:t>
            </a:r>
          </a:p>
        </p:txBody>
      </p:sp>
    </p:spTree>
    <p:extLst>
      <p:ext uri="{BB962C8B-B14F-4D97-AF65-F5344CB8AC3E}">
        <p14:creationId xmlns:p14="http://schemas.microsoft.com/office/powerpoint/2010/main" val="2892519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84E90B-01CE-4EA6-ADC3-7A4D1AAF23E8}"/>
              </a:ext>
            </a:extLst>
          </p:cNvPr>
          <p:cNvSpPr/>
          <p:nvPr/>
        </p:nvSpPr>
        <p:spPr>
          <a:xfrm>
            <a:off x="972065" y="135336"/>
            <a:ext cx="11219935" cy="707886"/>
          </a:xfrm>
          <a:prstGeom prst="rect">
            <a:avLst/>
          </a:prstGeom>
        </p:spPr>
        <p:txBody>
          <a:bodyPr wrap="square">
            <a:spAutoFit/>
          </a:bodyPr>
          <a:lstStyle/>
          <a:p>
            <a:r>
              <a:rPr lang="en-US" sz="4000" dirty="0"/>
              <a:t>The Lesson: Building a Lesson Around a Work of Art</a:t>
            </a:r>
          </a:p>
        </p:txBody>
      </p:sp>
      <p:pic>
        <p:nvPicPr>
          <p:cNvPr id="10" name="Picture 9" descr="A picture containing yellow, painting, large, standing&#10;&#10;Description automatically generated">
            <a:extLst>
              <a:ext uri="{FF2B5EF4-FFF2-40B4-BE49-F238E27FC236}">
                <a16:creationId xmlns:a16="http://schemas.microsoft.com/office/drawing/2014/main" id="{0D7BA284-79D9-42FB-A3DA-09549A2D7A54}"/>
              </a:ext>
            </a:extLst>
          </p:cNvPr>
          <p:cNvPicPr>
            <a:picLocks noChangeAspect="1"/>
          </p:cNvPicPr>
          <p:nvPr/>
        </p:nvPicPr>
        <p:blipFill>
          <a:blip r:embed="rId2"/>
          <a:stretch>
            <a:fillRect/>
          </a:stretch>
        </p:blipFill>
        <p:spPr>
          <a:xfrm>
            <a:off x="1714974" y="1121470"/>
            <a:ext cx="3625670" cy="4800887"/>
          </a:xfrm>
          <a:prstGeom prst="rect">
            <a:avLst/>
          </a:prstGeom>
        </p:spPr>
      </p:pic>
      <p:sp>
        <p:nvSpPr>
          <p:cNvPr id="6" name="Rectangle 5">
            <a:extLst>
              <a:ext uri="{FF2B5EF4-FFF2-40B4-BE49-F238E27FC236}">
                <a16:creationId xmlns:a16="http://schemas.microsoft.com/office/drawing/2014/main" id="{218DCBDB-82ED-414A-BF51-748AE694FBB5}"/>
              </a:ext>
            </a:extLst>
          </p:cNvPr>
          <p:cNvSpPr/>
          <p:nvPr/>
        </p:nvSpPr>
        <p:spPr>
          <a:xfrm>
            <a:off x="1714974" y="6028205"/>
            <a:ext cx="3525733" cy="584775"/>
          </a:xfrm>
          <a:prstGeom prst="rect">
            <a:avLst/>
          </a:prstGeom>
        </p:spPr>
        <p:txBody>
          <a:bodyPr wrap="square">
            <a:spAutoFit/>
          </a:bodyPr>
          <a:lstStyle/>
          <a:p>
            <a:r>
              <a:rPr lang="en-US" sz="1600" dirty="0">
                <a:latin typeface="Book Antiqua" panose="02040602050305030304" pitchFamily="18" charset="0"/>
              </a:rPr>
              <a:t>Georgia O’Keeffe. Green, Yellow and Orange, 1960. Oil on Canvas.</a:t>
            </a:r>
          </a:p>
        </p:txBody>
      </p:sp>
      <p:pic>
        <p:nvPicPr>
          <p:cNvPr id="2" name="Picture 2">
            <a:extLst>
              <a:ext uri="{FF2B5EF4-FFF2-40B4-BE49-F238E27FC236}">
                <a16:creationId xmlns:a16="http://schemas.microsoft.com/office/drawing/2014/main" id="{6B1FAFAE-522B-426C-A1C8-6CDF6B856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8045" y="1121470"/>
            <a:ext cx="3625671" cy="4781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CE5D342-ED81-41BA-B7EE-FD98B988DCB2}"/>
              </a:ext>
            </a:extLst>
          </p:cNvPr>
          <p:cNvSpPr/>
          <p:nvPr/>
        </p:nvSpPr>
        <p:spPr>
          <a:xfrm>
            <a:off x="7319980" y="6028205"/>
            <a:ext cx="3641803" cy="584775"/>
          </a:xfrm>
          <a:prstGeom prst="rect">
            <a:avLst/>
          </a:prstGeom>
        </p:spPr>
        <p:txBody>
          <a:bodyPr wrap="square">
            <a:spAutoFit/>
          </a:bodyPr>
          <a:lstStyle/>
          <a:p>
            <a:r>
              <a:rPr lang="en-US" sz="1600" dirty="0">
                <a:latin typeface="Book Antiqua" panose="02040602050305030304" pitchFamily="18" charset="0"/>
              </a:rPr>
              <a:t>Georgia O’Keeffe. Two Yellow Leaves, 1928. Oil on Canvas</a:t>
            </a:r>
          </a:p>
        </p:txBody>
      </p:sp>
    </p:spTree>
    <p:extLst>
      <p:ext uri="{BB962C8B-B14F-4D97-AF65-F5344CB8AC3E}">
        <p14:creationId xmlns:p14="http://schemas.microsoft.com/office/powerpoint/2010/main" val="3354688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1" y="497305"/>
            <a:ext cx="6995910" cy="1286160"/>
          </a:xfrm>
        </p:spPr>
        <p:txBody>
          <a:bodyPr anchor="b">
            <a:normAutofit/>
          </a:bodyPr>
          <a:lstStyle/>
          <a:p>
            <a:r>
              <a:rPr lang="en-US" sz="4100" dirty="0">
                <a:latin typeface="+mn-lt"/>
              </a:rPr>
              <a:t>Overview of my planning process</a:t>
            </a:r>
          </a:p>
        </p:txBody>
      </p:sp>
      <p:sp>
        <p:nvSpPr>
          <p:cNvPr id="3" name="Content Placeholder 2"/>
          <p:cNvSpPr>
            <a:spLocks noGrp="1"/>
          </p:cNvSpPr>
          <p:nvPr>
            <p:ph idx="1"/>
          </p:nvPr>
        </p:nvSpPr>
        <p:spPr>
          <a:xfrm>
            <a:off x="4965431" y="2438400"/>
            <a:ext cx="6586489" cy="3785419"/>
          </a:xfrm>
        </p:spPr>
        <p:txBody>
          <a:bodyPr>
            <a:normAutofit/>
          </a:bodyPr>
          <a:lstStyle/>
          <a:p>
            <a:pPr marL="0" indent="0">
              <a:buNone/>
            </a:pPr>
            <a:r>
              <a:rPr lang="en-US" dirty="0"/>
              <a:t>I have selected two Georgia O’Keeffe paintings of leaves. First, I will get to know these works of art:</a:t>
            </a:r>
          </a:p>
          <a:p>
            <a:pPr lvl="1"/>
            <a:r>
              <a:rPr lang="en-US" sz="2800" dirty="0"/>
              <a:t>What do I notice in the work of art?</a:t>
            </a:r>
          </a:p>
          <a:p>
            <a:pPr lvl="1"/>
            <a:r>
              <a:rPr lang="en-US" sz="2800" dirty="0"/>
              <a:t>What questions occur to me about the work of art?</a:t>
            </a:r>
          </a:p>
          <a:p>
            <a:pPr lvl="1"/>
            <a:r>
              <a:rPr lang="en-US" sz="2800" dirty="0"/>
              <a:t>What is the social, cultural and historical significance of the work of art? </a:t>
            </a:r>
          </a:p>
        </p:txBody>
      </p:sp>
      <p:pic>
        <p:nvPicPr>
          <p:cNvPr id="5" name="Picture 2">
            <a:extLst>
              <a:ext uri="{FF2B5EF4-FFF2-40B4-BE49-F238E27FC236}">
                <a16:creationId xmlns:a16="http://schemas.microsoft.com/office/drawing/2014/main" id="{28A090BC-55B9-49C1-AEEA-D0BF3F0F4B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4" r="7437"/>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F9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857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16F6-35B2-6E41-9590-F92046634596}"/>
              </a:ext>
            </a:extLst>
          </p:cNvPr>
          <p:cNvSpPr>
            <a:spLocks noGrp="1"/>
          </p:cNvSpPr>
          <p:nvPr>
            <p:ph type="title"/>
          </p:nvPr>
        </p:nvSpPr>
        <p:spPr>
          <a:xfrm>
            <a:off x="177189" y="212299"/>
            <a:ext cx="6488016" cy="685462"/>
          </a:xfrm>
        </p:spPr>
        <p:txBody>
          <a:bodyPr>
            <a:normAutofit fontScale="90000"/>
          </a:bodyPr>
          <a:lstStyle/>
          <a:p>
            <a:r>
              <a:rPr lang="en-US" dirty="0">
                <a:latin typeface="+mn-lt"/>
              </a:rPr>
              <a:t>Another day, another spark…</a:t>
            </a:r>
          </a:p>
        </p:txBody>
      </p:sp>
      <p:sp>
        <p:nvSpPr>
          <p:cNvPr id="3" name="Content Placeholder 2">
            <a:extLst>
              <a:ext uri="{FF2B5EF4-FFF2-40B4-BE49-F238E27FC236}">
                <a16:creationId xmlns:a16="http://schemas.microsoft.com/office/drawing/2014/main" id="{0B157AC4-D8BB-D14A-BB97-0A1E1C9B774E}"/>
              </a:ext>
            </a:extLst>
          </p:cNvPr>
          <p:cNvSpPr>
            <a:spLocks noGrp="1"/>
          </p:cNvSpPr>
          <p:nvPr>
            <p:ph idx="1"/>
          </p:nvPr>
        </p:nvSpPr>
        <p:spPr>
          <a:xfrm>
            <a:off x="177189" y="1043808"/>
            <a:ext cx="6201577" cy="5601893"/>
          </a:xfrm>
        </p:spPr>
        <p:txBody>
          <a:bodyPr>
            <a:normAutofit/>
          </a:bodyPr>
          <a:lstStyle/>
          <a:p>
            <a:pPr marL="0" indent="0">
              <a:buNone/>
            </a:pPr>
            <a:r>
              <a:rPr lang="en-US" sz="2000" dirty="0"/>
              <a:t>Now that students have spent some time exploring and observing leaves, I will scaffold the learning to help students go deeper into their leaf study. </a:t>
            </a:r>
          </a:p>
          <a:p>
            <a:pPr marL="0" indent="0">
              <a:buNone/>
            </a:pPr>
            <a:r>
              <a:rPr lang="en-US" sz="2000" dirty="0"/>
              <a:t>First, we will look closely at this painting, </a:t>
            </a:r>
            <a:r>
              <a:rPr lang="en-US" sz="2000" b="1" i="1" dirty="0"/>
              <a:t>Two Yellow Leaves </a:t>
            </a:r>
            <a:r>
              <a:rPr lang="en-US" sz="2000" dirty="0"/>
              <a:t>by the artist Georgia O’Keeffe.</a:t>
            </a:r>
          </a:p>
          <a:p>
            <a:pPr marL="0" indent="0">
              <a:buNone/>
            </a:pPr>
            <a:r>
              <a:rPr lang="en-US" sz="2000" dirty="0"/>
              <a:t>Georgia O’Keeffe closely observed nature and then created her own interpretations of what she observed.</a:t>
            </a:r>
          </a:p>
          <a:p>
            <a:r>
              <a:rPr lang="en-US" sz="2000" dirty="0"/>
              <a:t>What do you notice?</a:t>
            </a:r>
          </a:p>
          <a:p>
            <a:r>
              <a:rPr lang="en-US" sz="2000" dirty="0"/>
              <a:t>What colors do you see?</a:t>
            </a:r>
          </a:p>
          <a:p>
            <a:r>
              <a:rPr lang="en-US" sz="2000" dirty="0"/>
              <a:t>What shapes do you see?</a:t>
            </a:r>
          </a:p>
          <a:p>
            <a:r>
              <a:rPr lang="en-US" sz="2000" dirty="0"/>
              <a:t>How do you think these leaves might feel to touch? Why?</a:t>
            </a:r>
          </a:p>
          <a:p>
            <a:r>
              <a:rPr lang="en-US" sz="2000" dirty="0"/>
              <a:t>What else do you notice.</a:t>
            </a:r>
          </a:p>
          <a:p>
            <a:pPr marL="0" indent="0">
              <a:buNone/>
            </a:pPr>
            <a:endParaRPr lang="en-US" sz="2000" dirty="0"/>
          </a:p>
          <a:p>
            <a:pPr marL="0" indent="0">
              <a:buNone/>
            </a:pPr>
            <a:r>
              <a:rPr lang="en-US" sz="2000" dirty="0"/>
              <a:t>Now, let’s look at another painting by Georgia O’Keeffe…</a:t>
            </a:r>
          </a:p>
        </p:txBody>
      </p:sp>
      <p:pic>
        <p:nvPicPr>
          <p:cNvPr id="2050" name="Picture 2">
            <a:extLst>
              <a:ext uri="{FF2B5EF4-FFF2-40B4-BE49-F238E27FC236}">
                <a16:creationId xmlns:a16="http://schemas.microsoft.com/office/drawing/2014/main" id="{35F5875A-31D0-0244-B439-F82DC6467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350" y="0"/>
            <a:ext cx="5200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98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2A75AE76-7E4E-9944-A3FD-7398495987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1" r="-4" b="-4"/>
          <a:stretch/>
        </p:blipFill>
        <p:spPr bwMode="auto">
          <a:xfrm>
            <a:off x="4596352" y="1289303"/>
            <a:ext cx="3420596" cy="4520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74266E-CF54-6A43-A087-F3BFEF5A27AC}"/>
              </a:ext>
            </a:extLst>
          </p:cNvPr>
          <p:cNvSpPr txBox="1"/>
          <p:nvPr/>
        </p:nvSpPr>
        <p:spPr>
          <a:xfrm>
            <a:off x="565911" y="1289304"/>
            <a:ext cx="3609143" cy="4520559"/>
          </a:xfrm>
          <a:prstGeom prst="rect">
            <a:avLst/>
          </a:prstGeom>
        </p:spPr>
        <p:txBody>
          <a:bodyPr vert="horz" lIns="91440" tIns="45720" rIns="91440" bIns="45720" rtlCol="0" anchor="ctr">
            <a:normAutofit/>
          </a:bodyPr>
          <a:lstStyle/>
          <a:p>
            <a:pPr defTabSz="914400">
              <a:lnSpc>
                <a:spcPct val="90000"/>
              </a:lnSpc>
              <a:spcAft>
                <a:spcPts val="600"/>
              </a:spcAft>
            </a:pPr>
            <a:r>
              <a:rPr lang="en-US" sz="2000" dirty="0"/>
              <a:t>Georgia O’Keeffe also made this painting.</a:t>
            </a:r>
          </a:p>
          <a:p>
            <a:pPr defTabSz="914400">
              <a:lnSpc>
                <a:spcPct val="90000"/>
              </a:lnSpc>
              <a:spcAft>
                <a:spcPts val="600"/>
              </a:spcAft>
            </a:pPr>
            <a:endParaRPr lang="en-US" sz="2000" dirty="0"/>
          </a:p>
          <a:p>
            <a:pPr defTabSz="914400">
              <a:lnSpc>
                <a:spcPct val="90000"/>
              </a:lnSpc>
              <a:spcAft>
                <a:spcPts val="600"/>
              </a:spcAft>
            </a:pPr>
            <a:r>
              <a:rPr lang="en-US" sz="2000" dirty="0"/>
              <a:t>How are they the same? How are they different? </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Trace the green line with your finger. What do you notice?</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b="1" dirty="0"/>
              <a:t>Introduce the learning activity:</a:t>
            </a:r>
          </a:p>
          <a:p>
            <a:pPr defTabSz="914400">
              <a:lnSpc>
                <a:spcPct val="90000"/>
              </a:lnSpc>
              <a:spcAft>
                <a:spcPts val="600"/>
              </a:spcAft>
            </a:pPr>
            <a:r>
              <a:rPr lang="en-US" sz="2000" dirty="0"/>
              <a:t>Today, we are going to make leaf portraits, just like Georgia O’Keefe did with her leaves. </a:t>
            </a:r>
          </a:p>
          <a:p>
            <a:pPr indent="-228600" defTabSz="914400">
              <a:lnSpc>
                <a:spcPct val="90000"/>
              </a:lnSpc>
              <a:spcAft>
                <a:spcPts val="600"/>
              </a:spcAft>
              <a:buFont typeface="Arial" panose="020B0604020202020204" pitchFamily="34" charset="0"/>
              <a:buChar char="•"/>
            </a:pPr>
            <a:endParaRPr lang="en-US" sz="1500" b="1" dirty="0"/>
          </a:p>
        </p:txBody>
      </p:sp>
      <p:sp>
        <p:nvSpPr>
          <p:cNvPr id="2" name="TextBox 1">
            <a:extLst>
              <a:ext uri="{FF2B5EF4-FFF2-40B4-BE49-F238E27FC236}">
                <a16:creationId xmlns:a16="http://schemas.microsoft.com/office/drawing/2014/main" id="{DFFE3F36-0ED8-4F41-BE57-2831915E2F34}"/>
              </a:ext>
            </a:extLst>
          </p:cNvPr>
          <p:cNvSpPr txBox="1"/>
          <p:nvPr/>
        </p:nvSpPr>
        <p:spPr>
          <a:xfrm>
            <a:off x="292808" y="80392"/>
            <a:ext cx="9283678" cy="707886"/>
          </a:xfrm>
          <a:prstGeom prst="rect">
            <a:avLst/>
          </a:prstGeom>
          <a:noFill/>
        </p:spPr>
        <p:txBody>
          <a:bodyPr wrap="square" rtlCol="0">
            <a:spAutoFit/>
          </a:bodyPr>
          <a:lstStyle/>
          <a:p>
            <a:r>
              <a:rPr lang="en-US" sz="4000" dirty="0"/>
              <a:t>Introducing the Learning Activity…</a:t>
            </a:r>
          </a:p>
        </p:txBody>
      </p:sp>
      <p:pic>
        <p:nvPicPr>
          <p:cNvPr id="3074" name="Picture 2">
            <a:extLst>
              <a:ext uri="{FF2B5EF4-FFF2-40B4-BE49-F238E27FC236}">
                <a16:creationId xmlns:a16="http://schemas.microsoft.com/office/drawing/2014/main" id="{0C9CB219-A13F-7144-BA13-51A465322E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5" b="-4"/>
          <a:stretch/>
        </p:blipFill>
        <p:spPr bwMode="auto">
          <a:xfrm>
            <a:off x="8152664" y="1289302"/>
            <a:ext cx="3425184" cy="4527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09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2929-C879-434F-9BF6-DC17ABA21E3B}"/>
              </a:ext>
            </a:extLst>
          </p:cNvPr>
          <p:cNvSpPr>
            <a:spLocks noGrp="1"/>
          </p:cNvSpPr>
          <p:nvPr>
            <p:ph type="title"/>
          </p:nvPr>
        </p:nvSpPr>
        <p:spPr>
          <a:xfrm>
            <a:off x="150505" y="0"/>
            <a:ext cx="5324477" cy="851780"/>
          </a:xfrm>
        </p:spPr>
        <p:txBody>
          <a:bodyPr anchor="b">
            <a:normAutofit/>
          </a:bodyPr>
          <a:lstStyle/>
          <a:p>
            <a:r>
              <a:rPr lang="en-US" dirty="0">
                <a:latin typeface="Calibri" panose="020F0502020204030204" pitchFamily="34" charset="0"/>
                <a:cs typeface="Calibri" panose="020F0502020204030204" pitchFamily="34" charset="0"/>
              </a:rPr>
              <a:t>The Learning Activity</a:t>
            </a:r>
          </a:p>
        </p:txBody>
      </p:sp>
      <p:sp>
        <p:nvSpPr>
          <p:cNvPr id="3" name="Content Placeholder 2">
            <a:extLst>
              <a:ext uri="{FF2B5EF4-FFF2-40B4-BE49-F238E27FC236}">
                <a16:creationId xmlns:a16="http://schemas.microsoft.com/office/drawing/2014/main" id="{880088A5-09F2-40BE-B111-506830F32DA0}"/>
              </a:ext>
            </a:extLst>
          </p:cNvPr>
          <p:cNvSpPr>
            <a:spLocks noGrp="1"/>
          </p:cNvSpPr>
          <p:nvPr>
            <p:ph idx="1"/>
          </p:nvPr>
        </p:nvSpPr>
        <p:spPr>
          <a:xfrm>
            <a:off x="235327" y="959672"/>
            <a:ext cx="5485342" cy="2645598"/>
          </a:xfrm>
        </p:spPr>
        <p:txBody>
          <a:bodyPr anchor="t">
            <a:normAutofit/>
          </a:bodyPr>
          <a:lstStyle/>
          <a:p>
            <a:pPr marL="0" indent="0">
              <a:spcBef>
                <a:spcPts val="0"/>
              </a:spcBef>
              <a:buNone/>
            </a:pPr>
            <a:r>
              <a:rPr lang="en-US" sz="2200" b="1" dirty="0"/>
              <a:t>Classroom Set-Up and Materials:</a:t>
            </a:r>
          </a:p>
          <a:p>
            <a:pPr marL="0" indent="0">
              <a:spcBef>
                <a:spcPts val="0"/>
              </a:spcBef>
              <a:spcAft>
                <a:spcPts val="600"/>
              </a:spcAft>
              <a:buNone/>
            </a:pPr>
            <a:r>
              <a:rPr lang="en-US" sz="2200" b="1" dirty="0"/>
              <a:t>Art Center</a:t>
            </a:r>
            <a:endParaRPr lang="en-US" sz="2200" dirty="0"/>
          </a:p>
          <a:p>
            <a:pPr>
              <a:spcBef>
                <a:spcPts val="0"/>
              </a:spcBef>
              <a:spcAft>
                <a:spcPts val="600"/>
              </a:spcAft>
            </a:pPr>
            <a:r>
              <a:rPr lang="en-US" sz="2200" dirty="0"/>
              <a:t>Table set for four students</a:t>
            </a:r>
          </a:p>
          <a:p>
            <a:pPr>
              <a:spcBef>
                <a:spcPts val="0"/>
              </a:spcBef>
              <a:spcAft>
                <a:spcPts val="600"/>
              </a:spcAft>
            </a:pPr>
            <a:r>
              <a:rPr lang="en-US" sz="2200" dirty="0"/>
              <a:t>Tray with leaves and magnifying glasses.</a:t>
            </a:r>
          </a:p>
          <a:p>
            <a:pPr>
              <a:spcBef>
                <a:spcPts val="0"/>
              </a:spcBef>
              <a:spcAft>
                <a:spcPts val="600"/>
              </a:spcAft>
            </a:pPr>
            <a:r>
              <a:rPr lang="en-US" sz="2200" dirty="0"/>
              <a:t>Tray with art-making materials</a:t>
            </a:r>
          </a:p>
          <a:p>
            <a:pPr>
              <a:spcBef>
                <a:spcPts val="0"/>
              </a:spcBef>
              <a:spcAft>
                <a:spcPts val="600"/>
              </a:spcAft>
            </a:pPr>
            <a:r>
              <a:rPr lang="en-US" sz="2200" dirty="0"/>
              <a:t>Books on topic in library, science center, art center</a:t>
            </a:r>
          </a:p>
          <a:p>
            <a:pPr marL="0" indent="0">
              <a:buNone/>
            </a:pPr>
            <a:endParaRPr lang="en-US" sz="1800" dirty="0"/>
          </a:p>
        </p:txBody>
      </p:sp>
      <p:pic>
        <p:nvPicPr>
          <p:cNvPr id="9" name="Picture 2">
            <a:extLst>
              <a:ext uri="{FF2B5EF4-FFF2-40B4-BE49-F238E27FC236}">
                <a16:creationId xmlns:a16="http://schemas.microsoft.com/office/drawing/2014/main" id="{70C89A60-8281-4EB8-AD9C-D8FAC08335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45" b="5455"/>
          <a:stretch/>
        </p:blipFill>
        <p:spPr bwMode="auto">
          <a:xfrm>
            <a:off x="5966355" y="1588"/>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D796DC-6963-4C69-AB04-BDA72B2F7A9D}"/>
              </a:ext>
            </a:extLst>
          </p:cNvPr>
          <p:cNvSpPr txBox="1"/>
          <p:nvPr/>
        </p:nvSpPr>
        <p:spPr>
          <a:xfrm>
            <a:off x="1817785" y="3312783"/>
            <a:ext cx="4278215" cy="3339376"/>
          </a:xfrm>
          <a:prstGeom prst="rect">
            <a:avLst/>
          </a:prstGeom>
          <a:noFill/>
        </p:spPr>
        <p:txBody>
          <a:bodyPr wrap="square">
            <a:spAutoFit/>
          </a:bodyPr>
          <a:lstStyle/>
          <a:p>
            <a:pPr marL="0" indent="0">
              <a:spcAft>
                <a:spcPts val="600"/>
              </a:spcAft>
              <a:buNone/>
            </a:pPr>
            <a:r>
              <a:rPr lang="en-US" sz="2200" b="1" dirty="0"/>
              <a:t>Materials:</a:t>
            </a:r>
          </a:p>
          <a:p>
            <a:pPr marL="342900" indent="-342900">
              <a:spcAft>
                <a:spcPts val="600"/>
              </a:spcAft>
              <a:buFont typeface="Arial" panose="020B0604020202020204" pitchFamily="34" charset="0"/>
              <a:buChar char="•"/>
            </a:pPr>
            <a:r>
              <a:rPr lang="en-US" sz="2200" dirty="0"/>
              <a:t>Leaves</a:t>
            </a:r>
          </a:p>
          <a:p>
            <a:pPr marL="342900" indent="-342900">
              <a:spcAft>
                <a:spcPts val="600"/>
              </a:spcAft>
              <a:buFont typeface="Arial" panose="020B0604020202020204" pitchFamily="34" charset="0"/>
              <a:buChar char="•"/>
            </a:pPr>
            <a:r>
              <a:rPr lang="en-US" sz="2200" dirty="0"/>
              <a:t>Magnifying glass</a:t>
            </a:r>
          </a:p>
          <a:p>
            <a:pPr marL="342900" indent="-342900">
              <a:spcAft>
                <a:spcPts val="600"/>
              </a:spcAft>
              <a:buFont typeface="Arial" panose="020B0604020202020204" pitchFamily="34" charset="0"/>
              <a:buChar char="•"/>
            </a:pPr>
            <a:r>
              <a:rPr lang="en-US" sz="2200" dirty="0"/>
              <a:t>A pencil</a:t>
            </a:r>
          </a:p>
          <a:p>
            <a:pPr marL="342900" indent="-342900">
              <a:spcAft>
                <a:spcPts val="600"/>
              </a:spcAft>
              <a:buFont typeface="Arial" panose="020B0604020202020204" pitchFamily="34" charset="0"/>
              <a:buChar char="•"/>
            </a:pPr>
            <a:r>
              <a:rPr lang="en-US" sz="2200" dirty="0"/>
              <a:t>Paper</a:t>
            </a:r>
          </a:p>
          <a:p>
            <a:pPr marL="342900" indent="-342900">
              <a:spcAft>
                <a:spcPts val="600"/>
              </a:spcAft>
              <a:buFont typeface="Arial" panose="020B0604020202020204" pitchFamily="34" charset="0"/>
              <a:buChar char="•"/>
            </a:pPr>
            <a:r>
              <a:rPr lang="en-US" sz="2200" dirty="0"/>
              <a:t>Watercolor paints </a:t>
            </a:r>
          </a:p>
          <a:p>
            <a:pPr marL="342900" indent="-342900">
              <a:spcAft>
                <a:spcPts val="600"/>
              </a:spcAft>
              <a:buFont typeface="Arial" panose="020B0604020202020204" pitchFamily="34" charset="0"/>
              <a:buChar char="•"/>
            </a:pPr>
            <a:r>
              <a:rPr lang="en-US" sz="2200" dirty="0"/>
              <a:t>Paint brushes</a:t>
            </a:r>
          </a:p>
          <a:p>
            <a:pPr marL="342900" indent="-342900">
              <a:spcAft>
                <a:spcPts val="600"/>
              </a:spcAft>
              <a:buFont typeface="Arial" panose="020B0604020202020204" pitchFamily="34" charset="0"/>
              <a:buChar char="•"/>
            </a:pPr>
            <a:r>
              <a:rPr lang="en-US" sz="2200" dirty="0"/>
              <a:t>A sharpie or a black crayon</a:t>
            </a:r>
          </a:p>
        </p:txBody>
      </p:sp>
    </p:spTree>
    <p:extLst>
      <p:ext uri="{BB962C8B-B14F-4D97-AF65-F5344CB8AC3E}">
        <p14:creationId xmlns:p14="http://schemas.microsoft.com/office/powerpoint/2010/main" val="3003650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17B9-CD03-4099-8A82-C7D8D47C87AA}"/>
              </a:ext>
            </a:extLst>
          </p:cNvPr>
          <p:cNvSpPr>
            <a:spLocks noGrp="1"/>
          </p:cNvSpPr>
          <p:nvPr>
            <p:ph type="title"/>
          </p:nvPr>
        </p:nvSpPr>
        <p:spPr>
          <a:xfrm>
            <a:off x="326775" y="227873"/>
            <a:ext cx="5324477" cy="642459"/>
          </a:xfrm>
        </p:spPr>
        <p:txBody>
          <a:bodyPr anchor="b">
            <a:noAutofit/>
          </a:bodyPr>
          <a:lstStyle/>
          <a:p>
            <a:r>
              <a:rPr lang="en-US" dirty="0">
                <a:latin typeface="Calibri" panose="020F0502020204030204" pitchFamily="34" charset="0"/>
                <a:cs typeface="Calibri" panose="020F0502020204030204" pitchFamily="34" charset="0"/>
              </a:rPr>
              <a:t>The Learning Activity</a:t>
            </a:r>
          </a:p>
        </p:txBody>
      </p:sp>
      <p:sp>
        <p:nvSpPr>
          <p:cNvPr id="5" name="Content Placeholder 4">
            <a:extLst>
              <a:ext uri="{FF2B5EF4-FFF2-40B4-BE49-F238E27FC236}">
                <a16:creationId xmlns:a16="http://schemas.microsoft.com/office/drawing/2014/main" id="{887E6A6C-8243-4455-B545-280BA4C2793F}"/>
              </a:ext>
            </a:extLst>
          </p:cNvPr>
          <p:cNvSpPr txBox="1">
            <a:spLocks noGrp="1"/>
          </p:cNvSpPr>
          <p:nvPr>
            <p:ph idx="1"/>
          </p:nvPr>
        </p:nvSpPr>
        <p:spPr>
          <a:xfrm>
            <a:off x="481013" y="1085163"/>
            <a:ext cx="5324475" cy="5544964"/>
          </a:xfrm>
          <a:prstGeom prst="rect">
            <a:avLst/>
          </a:prstGeom>
        </p:spPr>
        <p:txBody>
          <a:bodyPr rtlCol="0" anchor="t">
            <a:noAutofit/>
          </a:bodyPr>
          <a:lstStyle/>
          <a:p>
            <a:pPr marL="0" indent="0">
              <a:buNone/>
            </a:pPr>
            <a:r>
              <a:rPr lang="en-US" sz="2200" b="1" dirty="0"/>
              <a:t>Teacher Guidance</a:t>
            </a:r>
          </a:p>
          <a:p>
            <a:pPr marL="0" indent="0">
              <a:buNone/>
            </a:pPr>
            <a:r>
              <a:rPr lang="en-US" sz="2200" dirty="0"/>
              <a:t>I will model how I closely observe one leaf and encourage students to observe.</a:t>
            </a:r>
          </a:p>
          <a:p>
            <a:pPr marL="800100" lvl="1" indent="-342900">
              <a:buFont typeface="Arial" panose="020B0604020202020204" pitchFamily="34" charset="0"/>
              <a:buChar char="•"/>
            </a:pPr>
            <a:r>
              <a:rPr lang="en-US" sz="2200" dirty="0"/>
              <a:t>Talk together about what we notice.</a:t>
            </a:r>
          </a:p>
          <a:p>
            <a:pPr marL="0" indent="0">
              <a:buNone/>
            </a:pPr>
            <a:r>
              <a:rPr lang="en-US" sz="2200" dirty="0"/>
              <a:t>Students will draw what they see. </a:t>
            </a:r>
          </a:p>
          <a:p>
            <a:pPr marL="800100" lvl="1" indent="-342900">
              <a:buFont typeface="Arial" panose="020B0604020202020204" pitchFamily="34" charset="0"/>
              <a:buChar char="•"/>
            </a:pPr>
            <a:r>
              <a:rPr lang="en-US" sz="2200" dirty="0"/>
              <a:t>I will encourage students to make the leaves in their own way, like Georgia O’Keeffe did</a:t>
            </a:r>
          </a:p>
          <a:p>
            <a:pPr marL="800100" lvl="1" indent="-342900">
              <a:buFont typeface="Arial" panose="020B0604020202020204" pitchFamily="34" charset="0"/>
              <a:buChar char="•"/>
            </a:pPr>
            <a:r>
              <a:rPr lang="en-US" sz="2200" dirty="0"/>
              <a:t>I will remind them that this is their own interpretation of what they see, not an exact copy. </a:t>
            </a:r>
          </a:p>
          <a:p>
            <a:pPr marL="0" indent="0">
              <a:buNone/>
            </a:pPr>
            <a:r>
              <a:rPr lang="en-US" sz="2200" dirty="0"/>
              <a:t>After drawing, they will trace over the lines with sharpie or crayon.</a:t>
            </a:r>
          </a:p>
          <a:p>
            <a:pPr marL="0" indent="0">
              <a:buNone/>
            </a:pPr>
            <a:r>
              <a:rPr lang="en-US" sz="2200" dirty="0"/>
              <a:t>Finally, they will paint with watercolors.</a:t>
            </a:r>
          </a:p>
        </p:txBody>
      </p:sp>
      <p:pic>
        <p:nvPicPr>
          <p:cNvPr id="7" name="Picture 2">
            <a:extLst>
              <a:ext uri="{FF2B5EF4-FFF2-40B4-BE49-F238E27FC236}">
                <a16:creationId xmlns:a16="http://schemas.microsoft.com/office/drawing/2014/main" id="{9928F66C-5571-4B36-871D-0C8F832E17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45" b="5455"/>
          <a:stretch/>
        </p:blipFill>
        <p:spPr bwMode="auto">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944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0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7BAEE-DF42-CF4B-A559-385B95D4298C}"/>
              </a:ext>
            </a:extLst>
          </p:cNvPr>
          <p:cNvSpPr>
            <a:spLocks noGrp="1"/>
          </p:cNvSpPr>
          <p:nvPr>
            <p:ph type="title"/>
          </p:nvPr>
        </p:nvSpPr>
        <p:spPr>
          <a:xfrm>
            <a:off x="2866188" y="135502"/>
            <a:ext cx="8858313" cy="916104"/>
          </a:xfrm>
        </p:spPr>
        <p:txBody>
          <a:bodyPr>
            <a:normAutofit/>
          </a:bodyPr>
          <a:lstStyle/>
          <a:p>
            <a:r>
              <a:rPr lang="en-US" sz="4000" dirty="0">
                <a:latin typeface="+mn-lt"/>
              </a:rPr>
              <a:t>Elements of intentional classroom design</a:t>
            </a:r>
          </a:p>
        </p:txBody>
      </p:sp>
      <p:sp>
        <p:nvSpPr>
          <p:cNvPr id="3" name="Content Placeholder 2">
            <a:extLst>
              <a:ext uri="{FF2B5EF4-FFF2-40B4-BE49-F238E27FC236}">
                <a16:creationId xmlns:a16="http://schemas.microsoft.com/office/drawing/2014/main" id="{DFF7ABC2-5C6F-0044-928E-EA9F0AA86DB2}"/>
              </a:ext>
            </a:extLst>
          </p:cNvPr>
          <p:cNvSpPr>
            <a:spLocks noGrp="1"/>
          </p:cNvSpPr>
          <p:nvPr>
            <p:ph idx="1"/>
          </p:nvPr>
        </p:nvSpPr>
        <p:spPr>
          <a:xfrm>
            <a:off x="2866188" y="1040531"/>
            <a:ext cx="8858313" cy="2963058"/>
          </a:xfrm>
        </p:spPr>
        <p:txBody>
          <a:bodyPr>
            <a:normAutofit/>
          </a:bodyPr>
          <a:lstStyle/>
          <a:p>
            <a:pPr marL="0" indent="0">
              <a:spcBef>
                <a:spcPts val="0"/>
              </a:spcBef>
              <a:spcAft>
                <a:spcPts val="3000"/>
              </a:spcAft>
              <a:buNone/>
            </a:pPr>
            <a:r>
              <a:rPr lang="en-US" sz="2000" dirty="0"/>
              <a:t>The schedule supports a variety of activities: whole group, small group, partner, teacher-guided, child-guided, learning center play and investigation, outdoor play and investigation. </a:t>
            </a:r>
          </a:p>
          <a:p>
            <a:pPr marL="0" indent="0">
              <a:spcBef>
                <a:spcPts val="0"/>
              </a:spcBef>
              <a:spcAft>
                <a:spcPts val="3000"/>
              </a:spcAft>
              <a:buNone/>
            </a:pPr>
            <a:r>
              <a:rPr lang="en-US" sz="2000" dirty="0"/>
              <a:t>The classroom design reflects developmentally appropriate and culturally responsive practice supported by research.</a:t>
            </a:r>
          </a:p>
          <a:p>
            <a:pPr marL="0" indent="0">
              <a:spcBef>
                <a:spcPts val="0"/>
              </a:spcBef>
              <a:spcAft>
                <a:spcPts val="3000"/>
              </a:spcAft>
              <a:buNone/>
            </a:pPr>
            <a:r>
              <a:rPr lang="en-US" sz="2000" dirty="0"/>
              <a:t>The curriculum is long-term interdisciplinary thematic units.</a:t>
            </a:r>
          </a:p>
          <a:p>
            <a:pPr marL="457200" lvl="1" indent="0">
              <a:buNone/>
            </a:pPr>
            <a:endParaRPr lang="en-US" sz="1400" dirty="0"/>
          </a:p>
          <a:p>
            <a:endParaRPr lang="en-US" sz="1400" dirty="0"/>
          </a:p>
        </p:txBody>
      </p:sp>
      <p:pic>
        <p:nvPicPr>
          <p:cNvPr id="19" name="Picture 4" descr="IMG_4531.jpg">
            <a:extLst>
              <a:ext uri="{FF2B5EF4-FFF2-40B4-BE49-F238E27FC236}">
                <a16:creationId xmlns:a16="http://schemas.microsoft.com/office/drawing/2014/main" id="{E619EE47-72FF-C647-A09C-B213A80F0F2F}"/>
              </a:ext>
            </a:extLst>
          </p:cNvPr>
          <p:cNvPicPr>
            <a:picLocks noChangeAspect="1"/>
          </p:cNvPicPr>
          <p:nvPr/>
        </p:nvPicPr>
        <p:blipFill rotWithShape="1">
          <a:blip r:embed="rId3">
            <a:extLst>
              <a:ext uri="{28A0092B-C50C-407E-A947-70E740481C1C}">
                <a14:useLocalDpi xmlns:a14="http://schemas.microsoft.com/office/drawing/2010/main" val="0"/>
              </a:ext>
            </a:extLst>
          </a:blip>
          <a:srcRect l="4938" r="4938"/>
          <a:stretch/>
        </p:blipFill>
        <p:spPr bwMode="auto">
          <a:xfrm>
            <a:off x="252082" y="409254"/>
            <a:ext cx="2362022" cy="349444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7F4DF50E-3528-BF4C-9414-EDC9BA9295DD}"/>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7228702" y="3804416"/>
            <a:ext cx="4495799" cy="2796702"/>
          </a:xfrm>
          <a:prstGeom prst="rect">
            <a:avLst/>
          </a:prstGeom>
        </p:spPr>
      </p:pic>
      <p:sp>
        <p:nvSpPr>
          <p:cNvPr id="4" name="TextBox 3">
            <a:extLst>
              <a:ext uri="{FF2B5EF4-FFF2-40B4-BE49-F238E27FC236}">
                <a16:creationId xmlns:a16="http://schemas.microsoft.com/office/drawing/2014/main" id="{F0BCD985-98AE-7348-935F-AD5384E937F9}"/>
              </a:ext>
            </a:extLst>
          </p:cNvPr>
          <p:cNvSpPr txBox="1"/>
          <p:nvPr/>
        </p:nvSpPr>
        <p:spPr>
          <a:xfrm>
            <a:off x="252081" y="4294385"/>
            <a:ext cx="6840697" cy="1708160"/>
          </a:xfrm>
          <a:prstGeom prst="rect">
            <a:avLst/>
          </a:prstGeom>
          <a:noFill/>
        </p:spPr>
        <p:txBody>
          <a:bodyPr wrap="square" rtlCol="0">
            <a:spAutoFit/>
          </a:bodyPr>
          <a:lstStyle/>
          <a:p>
            <a:pPr>
              <a:spcAft>
                <a:spcPts val="3000"/>
              </a:spcAft>
            </a:pPr>
            <a:r>
              <a:rPr lang="en-US" sz="2000" dirty="0"/>
              <a:t>Teachers observe and scaffold learning center play to encourage  participation, challenge thinking, and support language. </a:t>
            </a:r>
          </a:p>
          <a:p>
            <a:pPr>
              <a:spcAft>
                <a:spcPts val="3000"/>
              </a:spcAft>
            </a:pPr>
            <a:r>
              <a:rPr lang="en-US" sz="2000" dirty="0"/>
              <a:t>Teachers use multiple methods to provide authentic assessment of children’s progress and understanding.</a:t>
            </a:r>
          </a:p>
        </p:txBody>
      </p:sp>
    </p:spTree>
    <p:extLst>
      <p:ext uri="{BB962C8B-B14F-4D97-AF65-F5344CB8AC3E}">
        <p14:creationId xmlns:p14="http://schemas.microsoft.com/office/powerpoint/2010/main" val="4255912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8610-7D24-4916-929E-2068E3D7A92B}"/>
              </a:ext>
            </a:extLst>
          </p:cNvPr>
          <p:cNvSpPr>
            <a:spLocks noGrp="1"/>
          </p:cNvSpPr>
          <p:nvPr>
            <p:ph type="title" idx="4294967295"/>
          </p:nvPr>
        </p:nvSpPr>
        <p:spPr>
          <a:xfrm>
            <a:off x="289069" y="100372"/>
            <a:ext cx="11131550" cy="1106487"/>
          </a:xfrm>
        </p:spPr>
        <p:txBody>
          <a:bodyPr vert="horz" lIns="91440" tIns="45720" rIns="91440" bIns="45720" rtlCol="0" anchor="ctr">
            <a:noAutofit/>
          </a:bodyPr>
          <a:lstStyle/>
          <a:p>
            <a:r>
              <a:rPr lang="en-US" sz="4000" kern="1200" dirty="0">
                <a:solidFill>
                  <a:schemeClr val="tx1"/>
                </a:solidFill>
                <a:latin typeface="+mn-lt"/>
                <a:ea typeface="+mj-ea"/>
                <a:cs typeface="+mj-cs"/>
              </a:rPr>
              <a:t>Creativity and Exploration</a:t>
            </a:r>
          </a:p>
        </p:txBody>
      </p:sp>
      <p:sp>
        <p:nvSpPr>
          <p:cNvPr id="9" name="TextBox 8">
            <a:extLst>
              <a:ext uri="{FF2B5EF4-FFF2-40B4-BE49-F238E27FC236}">
                <a16:creationId xmlns:a16="http://schemas.microsoft.com/office/drawing/2014/main" id="{69C68F16-C2A7-4408-A42A-DE2CDD47D0CD}"/>
              </a:ext>
            </a:extLst>
          </p:cNvPr>
          <p:cNvSpPr txBox="1"/>
          <p:nvPr/>
        </p:nvSpPr>
        <p:spPr>
          <a:xfrm>
            <a:off x="289069" y="1496537"/>
            <a:ext cx="4304965" cy="4146639"/>
          </a:xfrm>
          <a:prstGeom prst="rect">
            <a:avLst/>
          </a:prstGeom>
        </p:spPr>
        <p:txBody>
          <a:bodyPr vert="horz" lIns="91440" tIns="45720" rIns="91440" bIns="45720" rtlCol="0" anchor="ctr">
            <a:noAutofit/>
          </a:bodyPr>
          <a:lstStyle/>
          <a:p>
            <a:pPr lvl="0" defTabSz="914400">
              <a:lnSpc>
                <a:spcPct val="90000"/>
              </a:lnSpc>
              <a:spcBef>
                <a:spcPts val="1000"/>
              </a:spcBef>
              <a:buClr>
                <a:srgbClr val="90C226"/>
              </a:buClr>
              <a:buSzPct val="80000"/>
            </a:pPr>
            <a:endParaRPr lang="en-US" sz="2200" dirty="0"/>
          </a:p>
        </p:txBody>
      </p:sp>
      <p:sp>
        <p:nvSpPr>
          <p:cNvPr id="3" name="Rectangle 2">
            <a:extLst>
              <a:ext uri="{FF2B5EF4-FFF2-40B4-BE49-F238E27FC236}">
                <a16:creationId xmlns:a16="http://schemas.microsoft.com/office/drawing/2014/main" id="{15B8FD67-3EB3-0245-AECC-925930E71D77}"/>
              </a:ext>
            </a:extLst>
          </p:cNvPr>
          <p:cNvSpPr/>
          <p:nvPr/>
        </p:nvSpPr>
        <p:spPr>
          <a:xfrm>
            <a:off x="289069" y="1496537"/>
            <a:ext cx="11131550" cy="3773277"/>
          </a:xfrm>
          <a:prstGeom prst="rect">
            <a:avLst/>
          </a:prstGeom>
        </p:spPr>
        <p:txBody>
          <a:bodyPr wrap="square">
            <a:spAutoFit/>
          </a:bodyPr>
          <a:lstStyle/>
          <a:p>
            <a:pPr>
              <a:lnSpc>
                <a:spcPct val="200000"/>
              </a:lnSpc>
              <a:spcAft>
                <a:spcPts val="1000"/>
              </a:spcAft>
            </a:pPr>
            <a:r>
              <a:rPr lang="en-US" sz="2000" dirty="0">
                <a:solidFill>
                  <a:srgbClr val="454545"/>
                </a:solidFill>
                <a:ea typeface="Times New Roman" panose="02020603050405020304" pitchFamily="18" charset="0"/>
                <a:cs typeface="Times New Roman" panose="02020603050405020304" pitchFamily="18" charset="0"/>
              </a:rPr>
              <a:t>“All children learn differently and use their own unique skills to demonstrate knowledge.  We should give our students the ability to create their own meaning or interpretations to classroom activities.  It is so important to allow our students to express themselves in all the ways that they feel comfortable doing so. Authentic performance-based assessments and other imaginative activities in the classroom, enable the children to reflect on their own learning and identify what they need to work on in the future.” </a:t>
            </a:r>
          </a:p>
          <a:p>
            <a:pPr>
              <a:lnSpc>
                <a:spcPct val="200000"/>
              </a:lnSpc>
              <a:spcAft>
                <a:spcPts val="1000"/>
              </a:spcAft>
            </a:pPr>
            <a:r>
              <a:rPr lang="en-US" i="1"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Student Reflection on a Pre-Service Teacher Aesthetic Education Workshop</a:t>
            </a:r>
            <a:endParaRPr lang="en-US" i="1"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219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8DD97448-7171-1D4C-A4B0-FF19AE6BEE95}"/>
              </a:ext>
            </a:extLst>
          </p:cNvPr>
          <p:cNvSpPr>
            <a:spLocks noGrp="1"/>
          </p:cNvSpPr>
          <p:nvPr>
            <p:ph idx="1"/>
          </p:nvPr>
        </p:nvSpPr>
        <p:spPr>
          <a:xfrm>
            <a:off x="216333" y="1880863"/>
            <a:ext cx="5638809" cy="4120544"/>
          </a:xfrm>
        </p:spPr>
        <p:txBody>
          <a:bodyPr vert="horz" lIns="91440" tIns="45720" rIns="91440" bIns="45720" rtlCol="0">
            <a:normAutofit/>
          </a:bodyPr>
          <a:lstStyle/>
          <a:p>
            <a:pPr marL="0" indent="0">
              <a:buNone/>
            </a:pPr>
            <a:endParaRPr lang="en-US" sz="2000" dirty="0"/>
          </a:p>
          <a:p>
            <a:pPr marL="0" indent="0">
              <a:spcBef>
                <a:spcPts val="0"/>
              </a:spcBef>
              <a:spcAft>
                <a:spcPts val="2400"/>
              </a:spcAft>
              <a:buNone/>
            </a:pPr>
            <a:r>
              <a:rPr lang="en-US" sz="2000" dirty="0"/>
              <a:t>Project-based curriculum planning is a </a:t>
            </a:r>
            <a:r>
              <a:rPr lang="en-US" sz="2000" b="1" dirty="0"/>
              <a:t>dynamic </a:t>
            </a:r>
            <a:r>
              <a:rPr lang="en-US" sz="2000" dirty="0"/>
              <a:t>and child-centered approach in which curriculum </a:t>
            </a:r>
            <a:r>
              <a:rPr lang="en-US" sz="2000" b="1" dirty="0"/>
              <a:t>emerges</a:t>
            </a:r>
            <a:r>
              <a:rPr lang="en-US" sz="2000" dirty="0"/>
              <a:t> from children’s curiosity and exploration of the world. </a:t>
            </a:r>
            <a:endParaRPr lang="en-US" sz="2000" dirty="0">
              <a:cs typeface="Calibri"/>
            </a:endParaRPr>
          </a:p>
          <a:p>
            <a:pPr marL="0" indent="0">
              <a:spcBef>
                <a:spcPts val="0"/>
              </a:spcBef>
              <a:spcAft>
                <a:spcPts val="2400"/>
              </a:spcAft>
              <a:buNone/>
            </a:pPr>
            <a:r>
              <a:rPr lang="en-US" sz="2000" dirty="0"/>
              <a:t>Project-based curriculum begins with identifying a real problem or question to resolve. </a:t>
            </a:r>
          </a:p>
          <a:p>
            <a:pPr marL="0" indent="0">
              <a:spcBef>
                <a:spcPts val="0"/>
              </a:spcBef>
              <a:spcAft>
                <a:spcPts val="2400"/>
              </a:spcAft>
              <a:buNone/>
            </a:pPr>
            <a:r>
              <a:rPr lang="en-US" sz="2000" dirty="0"/>
              <a:t>Project-based curriculum is thematic and supports long-term investigations.</a:t>
            </a:r>
          </a:p>
          <a:p>
            <a:pPr marL="0" indent="0">
              <a:buNone/>
            </a:pPr>
            <a:endParaRPr lang="en-US" sz="2000" dirty="0"/>
          </a:p>
        </p:txBody>
      </p:sp>
      <p:sp>
        <p:nvSpPr>
          <p:cNvPr id="13" name="Title 1">
            <a:extLst>
              <a:ext uri="{FF2B5EF4-FFF2-40B4-BE49-F238E27FC236}">
                <a16:creationId xmlns:a16="http://schemas.microsoft.com/office/drawing/2014/main" id="{D1D08E11-E796-D841-8BAD-6C03CA805DE9}"/>
              </a:ext>
            </a:extLst>
          </p:cNvPr>
          <p:cNvSpPr txBox="1">
            <a:spLocks/>
          </p:cNvSpPr>
          <p:nvPr/>
        </p:nvSpPr>
        <p:spPr>
          <a:xfrm>
            <a:off x="216333" y="324789"/>
            <a:ext cx="5638809" cy="106360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mn-lt"/>
              </a:rPr>
              <a:t>Project-based curriculum and long-term investigations </a:t>
            </a:r>
          </a:p>
        </p:txBody>
      </p:sp>
      <p:pic>
        <p:nvPicPr>
          <p:cNvPr id="22" name="Picture 21">
            <a:extLst>
              <a:ext uri="{FF2B5EF4-FFF2-40B4-BE49-F238E27FC236}">
                <a16:creationId xmlns:a16="http://schemas.microsoft.com/office/drawing/2014/main" id="{3D0B2B03-87A8-4749-9C8F-0BD7E8D0302A}"/>
              </a:ext>
            </a:extLst>
          </p:cNvPr>
          <p:cNvPicPr>
            <a:picLocks noChangeAspect="1"/>
          </p:cNvPicPr>
          <p:nvPr/>
        </p:nvPicPr>
        <p:blipFill rotWithShape="1">
          <a:blip r:embed="rId2"/>
          <a:srcRect t="3679" r="-1" b="13722"/>
          <a:stretch/>
        </p:blipFill>
        <p:spPr>
          <a:xfrm>
            <a:off x="6178092" y="117389"/>
            <a:ext cx="6013908" cy="662322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1168752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340C-002B-BE4B-83FD-B3042ABB0988}"/>
              </a:ext>
            </a:extLst>
          </p:cNvPr>
          <p:cNvSpPr>
            <a:spLocks noGrp="1"/>
          </p:cNvSpPr>
          <p:nvPr>
            <p:ph type="title"/>
          </p:nvPr>
        </p:nvSpPr>
        <p:spPr>
          <a:xfrm>
            <a:off x="4965430" y="394489"/>
            <a:ext cx="6586491" cy="1286160"/>
          </a:xfrm>
        </p:spPr>
        <p:txBody>
          <a:bodyPr anchor="b">
            <a:normAutofit/>
          </a:bodyPr>
          <a:lstStyle/>
          <a:p>
            <a:r>
              <a:rPr lang="en-US" sz="4100" dirty="0">
                <a:latin typeface="Calibri" panose="020F0502020204030204" pitchFamily="34" charset="0"/>
                <a:cs typeface="Calibri" panose="020F0502020204030204" pitchFamily="34" charset="0"/>
              </a:rPr>
              <a:t>Why is project-based curriculum important?</a:t>
            </a:r>
          </a:p>
        </p:txBody>
      </p:sp>
      <p:sp>
        <p:nvSpPr>
          <p:cNvPr id="5" name="Content Placeholder 4">
            <a:extLst>
              <a:ext uri="{FF2B5EF4-FFF2-40B4-BE49-F238E27FC236}">
                <a16:creationId xmlns:a16="http://schemas.microsoft.com/office/drawing/2014/main" id="{5A13A3D6-DAD3-4F7C-8FD9-1164A01D3B11}"/>
              </a:ext>
            </a:extLst>
          </p:cNvPr>
          <p:cNvSpPr>
            <a:spLocks noGrp="1"/>
          </p:cNvSpPr>
          <p:nvPr>
            <p:ph idx="1"/>
          </p:nvPr>
        </p:nvSpPr>
        <p:spPr>
          <a:xfrm>
            <a:off x="4965430" y="2325317"/>
            <a:ext cx="6848197" cy="4330261"/>
          </a:xfrm>
        </p:spPr>
        <p:txBody>
          <a:bodyPr>
            <a:noAutofit/>
          </a:bodyPr>
          <a:lstStyle/>
          <a:p>
            <a:pPr marL="0" indent="0">
              <a:spcBef>
                <a:spcPts val="0"/>
              </a:spcBef>
              <a:spcAft>
                <a:spcPts val="1800"/>
              </a:spcAft>
              <a:buNone/>
            </a:pPr>
            <a:r>
              <a:rPr lang="en-US" sz="2000" dirty="0"/>
              <a:t>Project-based curriculum motivates inquiry and exploration. Children acquire deeper knowledge through active exploration of real-world challenges and problems. </a:t>
            </a:r>
          </a:p>
          <a:p>
            <a:pPr marL="0" indent="0">
              <a:buNone/>
            </a:pPr>
            <a:r>
              <a:rPr lang="en-US" sz="2000" dirty="0"/>
              <a:t>Project-based curriculum activities include:</a:t>
            </a:r>
          </a:p>
          <a:p>
            <a:r>
              <a:rPr lang="en-US" sz="2000" dirty="0"/>
              <a:t>Planned whole group experiences</a:t>
            </a:r>
          </a:p>
          <a:p>
            <a:r>
              <a:rPr lang="en-US" sz="2000" dirty="0"/>
              <a:t>Teacher-guided play</a:t>
            </a:r>
          </a:p>
          <a:p>
            <a:r>
              <a:rPr lang="en-US" sz="2000" dirty="0"/>
              <a:t>Intentional transitions</a:t>
            </a:r>
          </a:p>
          <a:p>
            <a:r>
              <a:rPr lang="en-US" sz="2000" dirty="0"/>
              <a:t>Cooperative learning groups</a:t>
            </a:r>
          </a:p>
          <a:p>
            <a:r>
              <a:rPr lang="en-US" sz="2000" dirty="0"/>
              <a:t>Child-guided play experiences in learning centers</a:t>
            </a:r>
          </a:p>
        </p:txBody>
      </p:sp>
      <p:pic>
        <p:nvPicPr>
          <p:cNvPr id="6" name="Picture 4" descr="IMG_4531.jpg">
            <a:extLst>
              <a:ext uri="{FF2B5EF4-FFF2-40B4-BE49-F238E27FC236}">
                <a16:creationId xmlns:a16="http://schemas.microsoft.com/office/drawing/2014/main" id="{CE1C9C30-0532-C54C-BB0F-2FBDF35E8851}"/>
              </a:ext>
            </a:extLst>
          </p:cNvPr>
          <p:cNvPicPr>
            <a:picLocks noChangeAspect="1"/>
          </p:cNvPicPr>
          <p:nvPr/>
        </p:nvPicPr>
        <p:blipFill rotWithShape="1">
          <a:blip r:embed="rId2">
            <a:extLst>
              <a:ext uri="{28A0092B-C50C-407E-A947-70E740481C1C}">
                <a14:useLocalDpi xmlns:a14="http://schemas.microsoft.com/office/drawing/2010/main" val="0"/>
              </a:ext>
            </a:extLst>
          </a:blip>
          <a:srcRect l="4938" r="493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16B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719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F25B5E-42E7-4E8A-A9A6-3307F5A11F9E}"/>
              </a:ext>
            </a:extLst>
          </p:cNvPr>
          <p:cNvSpPr txBox="1"/>
          <p:nvPr/>
        </p:nvSpPr>
        <p:spPr>
          <a:xfrm>
            <a:off x="4965430" y="179735"/>
            <a:ext cx="7057694" cy="1747919"/>
          </a:xfrm>
          <a:prstGeom prst="rect">
            <a:avLst/>
          </a:prstGeom>
        </p:spPr>
        <p:txBody>
          <a:bodyPr vert="horz" lIns="91440" tIns="45720" rIns="91440" bIns="45720" rtlCol="0" anchor="b">
            <a:noAutofit/>
          </a:bodyPr>
          <a:lstStyle/>
          <a:p>
            <a:pPr marL="0" indent="0">
              <a:lnSpc>
                <a:spcPct val="90000"/>
              </a:lnSpc>
              <a:spcBef>
                <a:spcPct val="0"/>
              </a:spcBef>
              <a:spcAft>
                <a:spcPts val="600"/>
              </a:spcAft>
            </a:pPr>
            <a:r>
              <a:rPr lang="en-US" sz="3600" dirty="0">
                <a:ea typeface="+mj-ea"/>
                <a:cs typeface="+mj-cs"/>
              </a:rPr>
              <a:t>How does project-based thematic curriculum support long-term investigations?</a:t>
            </a:r>
          </a:p>
        </p:txBody>
      </p:sp>
      <p:sp>
        <p:nvSpPr>
          <p:cNvPr id="10" name="Content Placeholder 2">
            <a:extLst>
              <a:ext uri="{FF2B5EF4-FFF2-40B4-BE49-F238E27FC236}">
                <a16:creationId xmlns:a16="http://schemas.microsoft.com/office/drawing/2014/main" id="{F30E4A5E-C008-0248-87BA-C19DE8F7983E}"/>
              </a:ext>
            </a:extLst>
          </p:cNvPr>
          <p:cNvSpPr>
            <a:spLocks noGrp="1"/>
          </p:cNvSpPr>
          <p:nvPr>
            <p:ph idx="1"/>
          </p:nvPr>
        </p:nvSpPr>
        <p:spPr>
          <a:xfrm>
            <a:off x="4965430" y="2320798"/>
            <a:ext cx="6822915" cy="4239860"/>
          </a:xfrm>
        </p:spPr>
        <p:txBody>
          <a:bodyPr vert="horz" lIns="91440" tIns="45720" rIns="91440" bIns="45720" rtlCol="0">
            <a:normAutofit/>
          </a:bodyPr>
          <a:lstStyle/>
          <a:p>
            <a:pPr marL="0"/>
            <a:endParaRPr lang="en-US" sz="1600" dirty="0"/>
          </a:p>
          <a:p>
            <a:pPr marL="0" indent="0">
              <a:spcBef>
                <a:spcPts val="0"/>
              </a:spcBef>
              <a:spcAft>
                <a:spcPts val="1800"/>
              </a:spcAft>
              <a:buNone/>
            </a:pPr>
            <a:r>
              <a:rPr lang="en-US" sz="2000" dirty="0"/>
              <a:t>Remember these videos?</a:t>
            </a:r>
          </a:p>
          <a:p>
            <a:pPr marL="0" indent="0">
              <a:spcBef>
                <a:spcPts val="0"/>
              </a:spcBef>
              <a:spcAft>
                <a:spcPts val="1800"/>
              </a:spcAft>
              <a:buNone/>
            </a:pPr>
            <a:r>
              <a:rPr lang="en-US" sz="2000" dirty="0"/>
              <a:t>Walking Alongside the Learner:  </a:t>
            </a:r>
            <a:r>
              <a:rPr lang="en-US" sz="2000" dirty="0">
                <a:hlinkClick r:id="rId2"/>
              </a:rPr>
              <a:t>https://vimeo.com/184928043</a:t>
            </a:r>
            <a:endParaRPr lang="en-US" sz="2000" dirty="0"/>
          </a:p>
          <a:p>
            <a:pPr marL="0" indent="0">
              <a:spcBef>
                <a:spcPts val="0"/>
              </a:spcBef>
              <a:spcAft>
                <a:spcPts val="1800"/>
              </a:spcAft>
              <a:buNone/>
            </a:pPr>
            <a:r>
              <a:rPr lang="en-US" sz="2000" dirty="0"/>
              <a:t>Choice Time and Inquiry in Fanny’s Kindergarten Classroom: </a:t>
            </a:r>
            <a:r>
              <a:rPr lang="en-US" sz="2000" dirty="0">
                <a:hlinkClick r:id="rId3"/>
              </a:rPr>
              <a:t>https://vimeo.com/238435342</a:t>
            </a:r>
            <a:endParaRPr lang="en-US" sz="2000" dirty="0"/>
          </a:p>
          <a:p>
            <a:pPr marL="0" indent="0">
              <a:spcBef>
                <a:spcPts val="0"/>
              </a:spcBef>
              <a:spcAft>
                <a:spcPts val="1800"/>
              </a:spcAft>
              <a:buNone/>
            </a:pPr>
            <a:r>
              <a:rPr lang="en-US" sz="2000" dirty="0"/>
              <a:t>What learning activities did the children engage in to pursue their long-term investigations?</a:t>
            </a:r>
          </a:p>
          <a:p>
            <a:pPr marL="0" indent="0">
              <a:spcBef>
                <a:spcPts val="0"/>
              </a:spcBef>
              <a:spcAft>
                <a:spcPts val="1800"/>
              </a:spcAft>
              <a:buNone/>
            </a:pPr>
            <a:r>
              <a:rPr lang="en-US" sz="2000" dirty="0"/>
              <a:t>What was the teacher’s role in supporting these long-term investigations?</a:t>
            </a:r>
          </a:p>
        </p:txBody>
      </p:sp>
      <p:pic>
        <p:nvPicPr>
          <p:cNvPr id="1026" name="Picture 2">
            <a:extLst>
              <a:ext uri="{FF2B5EF4-FFF2-40B4-BE49-F238E27FC236}">
                <a16:creationId xmlns:a16="http://schemas.microsoft.com/office/drawing/2014/main" id="{5368B641-793B-4983-B115-5759213966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96" r="2663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CDEE8D47-C28D-407D-9D50-F987E07E019F}"/>
              </a:ext>
            </a:extLst>
          </p:cNvPr>
          <p:cNvSpPr>
            <a:spLocks noChangeArrowheads="1"/>
          </p:cNvSpPr>
          <p:nvPr/>
        </p:nvSpPr>
        <p:spPr bwMode="auto">
          <a:xfrm flipV="1">
            <a:off x="2482472" y="2840140"/>
            <a:ext cx="14822425"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r>
              <a:rPr kumimoji="0" lang="en-US" altLang="en-US"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en-US" altLang="en-US"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83814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161525" y="137749"/>
            <a:ext cx="4496972" cy="1826975"/>
          </a:xfrm>
          <a:prstGeom prst="rect">
            <a:avLst/>
          </a:prstGeom>
        </p:spPr>
        <p:txBody>
          <a:bodyPr spcFirstLastPara="1" vert="horz" lIns="91440" tIns="45720" rIns="91440" bIns="45720" rtlCol="0" anchor="ctr" anchorCtr="0">
            <a:normAutofit/>
          </a:bodyPr>
          <a:lstStyle/>
          <a:p>
            <a:pPr>
              <a:spcBef>
                <a:spcPct val="0"/>
              </a:spcBef>
            </a:pPr>
            <a:r>
              <a:rPr lang="en-US" sz="3600" dirty="0">
                <a:latin typeface="+mn-lt"/>
                <a:sym typeface="Playfair Display"/>
              </a:rPr>
              <a:t>Planning curriculum:</a:t>
            </a:r>
            <a:br>
              <a:rPr lang="en-US" sz="3600" dirty="0">
                <a:latin typeface="+mn-lt"/>
                <a:sym typeface="Playfair Display"/>
              </a:rPr>
            </a:br>
            <a:r>
              <a:rPr lang="en-US" sz="3600" dirty="0">
                <a:latin typeface="+mn-lt"/>
                <a:sym typeface="Playfair Display"/>
              </a:rPr>
              <a:t>Know your learners</a:t>
            </a:r>
            <a:endParaRPr lang="en-US" sz="3600" dirty="0">
              <a:latin typeface="+mn-lt"/>
            </a:endParaRPr>
          </a:p>
        </p:txBody>
      </p:sp>
      <p:pic>
        <p:nvPicPr>
          <p:cNvPr id="9" name="Picture 8" descr="A picture containing person, child, young, little&#10;&#10;Description automatically generated">
            <a:extLst>
              <a:ext uri="{FF2B5EF4-FFF2-40B4-BE49-F238E27FC236}">
                <a16:creationId xmlns:a16="http://schemas.microsoft.com/office/drawing/2014/main" id="{B09431BD-7441-42D7-BB45-33D56FFE1F89}"/>
              </a:ext>
            </a:extLst>
          </p:cNvPr>
          <p:cNvPicPr>
            <a:picLocks noChangeAspect="1"/>
          </p:cNvPicPr>
          <p:nvPr/>
        </p:nvPicPr>
        <p:blipFill rotWithShape="1">
          <a:blip r:embed="rId3"/>
          <a:srcRect t="10000" b="26262"/>
          <a:stretch/>
        </p:blipFill>
        <p:spPr>
          <a:xfrm>
            <a:off x="4883861" y="0"/>
            <a:ext cx="7308139" cy="222421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1" name="Google Shape;81;p16"/>
          <p:cNvSpPr txBox="1">
            <a:spLocks noGrp="1"/>
          </p:cNvSpPr>
          <p:nvPr>
            <p:ph type="body" idx="1"/>
          </p:nvPr>
        </p:nvSpPr>
        <p:spPr>
          <a:xfrm>
            <a:off x="902044" y="2335428"/>
            <a:ext cx="10614454" cy="4384824"/>
          </a:xfrm>
          <a:prstGeom prst="rect">
            <a:avLst/>
          </a:prstGeom>
        </p:spPr>
        <p:txBody>
          <a:bodyPr spcFirstLastPara="1" vert="horz" lIns="91440" tIns="45720" rIns="91440" bIns="45720" rtlCol="0" anchor="ctr" anchorCtr="0">
            <a:normAutofit/>
          </a:bodyPr>
          <a:lstStyle/>
          <a:p>
            <a:pPr marL="0" indent="0">
              <a:buClr>
                <a:srgbClr val="000000"/>
              </a:buClr>
              <a:buNone/>
            </a:pPr>
            <a:r>
              <a:rPr lang="en-US" sz="2000" dirty="0">
                <a:sym typeface="Lato"/>
              </a:rPr>
              <a:t>What are your students’ interests? What makes them excited to learn?</a:t>
            </a:r>
          </a:p>
          <a:p>
            <a:pPr marL="342900" lvl="1" indent="-342900">
              <a:spcBef>
                <a:spcPts val="0"/>
              </a:spcBef>
              <a:buClr>
                <a:srgbClr val="000000"/>
              </a:buClr>
            </a:pPr>
            <a:r>
              <a:rPr lang="en-US" sz="2000" dirty="0">
                <a:sym typeface="Lato"/>
              </a:rPr>
              <a:t>What are their talents and strengths? </a:t>
            </a:r>
          </a:p>
          <a:p>
            <a:pPr marL="342900" lvl="1" indent="-342900">
              <a:spcBef>
                <a:spcPts val="0"/>
              </a:spcBef>
              <a:buClr>
                <a:srgbClr val="000000"/>
              </a:buClr>
            </a:pPr>
            <a:r>
              <a:rPr lang="en-US" sz="2000" dirty="0">
                <a:sym typeface="Lato"/>
              </a:rPr>
              <a:t>How can you support their growth in multiple learning domains</a:t>
            </a:r>
          </a:p>
          <a:p>
            <a:pPr marL="0" indent="0">
              <a:buNone/>
            </a:pPr>
            <a:endParaRPr lang="en-US" sz="2000" dirty="0">
              <a:sym typeface="Lato"/>
            </a:endParaRPr>
          </a:p>
          <a:p>
            <a:pPr marL="0" indent="0">
              <a:buClr>
                <a:srgbClr val="000000"/>
              </a:buClr>
              <a:buNone/>
            </a:pPr>
            <a:r>
              <a:rPr lang="en-US" sz="2000" dirty="0">
                <a:sym typeface="Lato"/>
              </a:rPr>
              <a:t>What do you know about your students’ families and culture? </a:t>
            </a:r>
          </a:p>
          <a:p>
            <a:pPr marL="342900" lvl="1" indent="-342900">
              <a:spcBef>
                <a:spcPts val="0"/>
              </a:spcBef>
              <a:buClr>
                <a:srgbClr val="000000"/>
              </a:buClr>
              <a:buFont typeface="Courier New" panose="02070309020205020404" pitchFamily="49" charset="0"/>
              <a:buChar char="o"/>
            </a:pPr>
            <a:r>
              <a:rPr lang="en-US" sz="2000" dirty="0">
                <a:sym typeface="Lato"/>
              </a:rPr>
              <a:t>In what ways might you involve families?</a:t>
            </a:r>
          </a:p>
          <a:p>
            <a:pPr marL="342900" lvl="1" indent="-342900">
              <a:spcBef>
                <a:spcPts val="0"/>
              </a:spcBef>
              <a:buClr>
                <a:srgbClr val="000000"/>
              </a:buClr>
              <a:buFont typeface="Courier New" panose="02070309020205020404" pitchFamily="49" charset="0"/>
              <a:buChar char="o"/>
            </a:pPr>
            <a:r>
              <a:rPr lang="en-US" sz="2000" dirty="0">
                <a:sym typeface="Lato"/>
              </a:rPr>
              <a:t>What literature, songs, and craft techniques might you choose that will support understanding of their heritage and that of their classmates?</a:t>
            </a:r>
          </a:p>
          <a:p>
            <a:pPr marL="0" indent="0">
              <a:buFont typeface="Arial" panose="020B0604020202020204" pitchFamily="34" charset="0"/>
              <a:buChar char="•"/>
            </a:pPr>
            <a:endParaRPr lang="en-US" sz="2000" dirty="0">
              <a:sym typeface="Lato"/>
            </a:endParaRPr>
          </a:p>
          <a:p>
            <a:pPr marL="0" indent="0">
              <a:buClr>
                <a:srgbClr val="000000"/>
              </a:buClr>
              <a:buNone/>
            </a:pPr>
            <a:r>
              <a:rPr lang="en-US" sz="2000" dirty="0">
                <a:sym typeface="Lato"/>
              </a:rPr>
              <a:t>What are your students’ challenges?</a:t>
            </a:r>
          </a:p>
          <a:p>
            <a:pPr marL="342900" lvl="1" indent="-342900">
              <a:spcBef>
                <a:spcPts val="0"/>
              </a:spcBef>
              <a:buClr>
                <a:srgbClr val="000000"/>
              </a:buClr>
              <a:buFont typeface="Courier New" panose="02070309020205020404" pitchFamily="49" charset="0"/>
              <a:buChar char="o"/>
            </a:pPr>
            <a:r>
              <a:rPr lang="en-US" sz="2000" dirty="0">
                <a:sym typeface="Lato"/>
              </a:rPr>
              <a:t>Academic</a:t>
            </a:r>
          </a:p>
          <a:p>
            <a:pPr marL="342900" lvl="1" indent="-342900">
              <a:spcBef>
                <a:spcPts val="0"/>
              </a:spcBef>
              <a:buClr>
                <a:srgbClr val="000000"/>
              </a:buClr>
              <a:buFont typeface="Courier New" panose="02070309020205020404" pitchFamily="49" charset="0"/>
              <a:buChar char="o"/>
            </a:pPr>
            <a:r>
              <a:rPr lang="en-US" sz="2000" dirty="0">
                <a:sym typeface="Lato"/>
              </a:rPr>
              <a:t>Social / Behavioral</a:t>
            </a:r>
          </a:p>
          <a:p>
            <a:pPr marL="342900" lvl="1" indent="-342900">
              <a:spcBef>
                <a:spcPts val="0"/>
              </a:spcBef>
              <a:buClr>
                <a:srgbClr val="000000"/>
              </a:buClr>
              <a:buFont typeface="Courier New" panose="02070309020205020404" pitchFamily="49" charset="0"/>
              <a:buChar char="o"/>
            </a:pPr>
            <a:r>
              <a:rPr lang="en-US" sz="2000" dirty="0">
                <a:sym typeface="Lato"/>
              </a:rPr>
              <a:t>Physical</a:t>
            </a:r>
          </a:p>
          <a:p>
            <a:pPr marL="0" indent="-228600">
              <a:buFont typeface="Arial" panose="020B0604020202020204" pitchFamily="34" charset="0"/>
              <a:buChar char="•"/>
            </a:pPr>
            <a:endParaRPr lang="en-US" sz="1300" dirty="0">
              <a:sym typeface="Lato"/>
            </a:endParaRPr>
          </a:p>
          <a:p>
            <a:pPr marL="0" indent="-228600">
              <a:spcAft>
                <a:spcPts val="2133"/>
              </a:spcAft>
              <a:buFont typeface="Arial" panose="020B0604020202020204" pitchFamily="34" charset="0"/>
              <a:buChar char="•"/>
            </a:pPr>
            <a:endParaRPr lang="en-US" sz="1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8486-2261-3748-9A7B-10E42022ADD2}"/>
              </a:ext>
            </a:extLst>
          </p:cNvPr>
          <p:cNvSpPr>
            <a:spLocks noGrp="1"/>
          </p:cNvSpPr>
          <p:nvPr>
            <p:ph type="title"/>
          </p:nvPr>
        </p:nvSpPr>
        <p:spPr>
          <a:xfrm>
            <a:off x="375862" y="194705"/>
            <a:ext cx="5973567" cy="1325563"/>
          </a:xfrm>
        </p:spPr>
        <p:txBody>
          <a:bodyPr>
            <a:normAutofit fontScale="90000"/>
          </a:bodyPr>
          <a:lstStyle/>
          <a:p>
            <a:r>
              <a:rPr lang="en-US" dirty="0">
                <a:latin typeface="Calibri" panose="020F0502020204030204" pitchFamily="34" charset="0"/>
                <a:cs typeface="Calibri" panose="020F0502020204030204" pitchFamily="34" charset="0"/>
              </a:rPr>
              <a:t>Project-based curriculum: Learning through inquiry</a:t>
            </a:r>
          </a:p>
        </p:txBody>
      </p:sp>
      <p:sp>
        <p:nvSpPr>
          <p:cNvPr id="3" name="Content Placeholder 2">
            <a:extLst>
              <a:ext uri="{FF2B5EF4-FFF2-40B4-BE49-F238E27FC236}">
                <a16:creationId xmlns:a16="http://schemas.microsoft.com/office/drawing/2014/main" id="{DE6C15A0-8680-8E44-AD99-53A6E4DBC73E}"/>
              </a:ext>
            </a:extLst>
          </p:cNvPr>
          <p:cNvSpPr>
            <a:spLocks noGrp="1"/>
          </p:cNvSpPr>
          <p:nvPr>
            <p:ph idx="1"/>
          </p:nvPr>
        </p:nvSpPr>
        <p:spPr>
          <a:xfrm>
            <a:off x="345468" y="3237365"/>
            <a:ext cx="11501063" cy="3425930"/>
          </a:xfrm>
        </p:spPr>
        <p:txBody>
          <a:bodyPr>
            <a:noAutofit/>
          </a:bodyPr>
          <a:lstStyle/>
          <a:p>
            <a:pPr marL="0" indent="0">
              <a:spcBef>
                <a:spcPts val="0"/>
              </a:spcBef>
              <a:spcAft>
                <a:spcPts val="2400"/>
              </a:spcAft>
              <a:buNone/>
            </a:pPr>
            <a:r>
              <a:rPr lang="en-US" sz="2000" b="1" dirty="0"/>
              <a:t>Explore: </a:t>
            </a:r>
            <a:r>
              <a:rPr lang="en-US" sz="2000" dirty="0"/>
              <a:t>Learning centers and activities are designed to provide opportunities for children to investigate and gather information. Intentional teaching means that each element of your classroom design supports your curriculum objectives. </a:t>
            </a:r>
          </a:p>
          <a:p>
            <a:pPr marL="0" indent="0">
              <a:spcBef>
                <a:spcPts val="0"/>
              </a:spcBef>
              <a:spcAft>
                <a:spcPts val="2400"/>
              </a:spcAft>
              <a:buNone/>
            </a:pPr>
            <a:r>
              <a:rPr lang="en-US" sz="2000" b="1" dirty="0"/>
              <a:t>Reflect: </a:t>
            </a:r>
            <a:r>
              <a:rPr lang="en-US" sz="2000" dirty="0"/>
              <a:t>Once children have had the chance to explore and investigate, they should have the chance to reflect on their investigations. Teachers should scaffold learning with questions that engage higher-order thinking. The next step of the curriculum should build on this new knowledge and provide opportunities to further investigate and analyze the topic. </a:t>
            </a:r>
          </a:p>
          <a:p>
            <a:pPr marL="0" indent="0">
              <a:spcBef>
                <a:spcPts val="0"/>
              </a:spcBef>
              <a:spcAft>
                <a:spcPts val="2400"/>
              </a:spcAft>
              <a:buNone/>
            </a:pPr>
            <a:r>
              <a:rPr lang="en-US" sz="2000" b="1" dirty="0"/>
              <a:t>Create: </a:t>
            </a:r>
            <a:r>
              <a:rPr lang="en-US" sz="2000" dirty="0"/>
              <a:t>Children should be given opportunities to act upon the new knowledge developed from their investigations and reflections, to create something that they can share.  </a:t>
            </a:r>
            <a:br>
              <a:rPr lang="en-US" sz="2000" dirty="0"/>
            </a:br>
            <a:r>
              <a:rPr lang="en-US" sz="2000" dirty="0"/>
              <a:t> </a:t>
            </a:r>
            <a:br>
              <a:rPr lang="en-US" sz="2000" dirty="0"/>
            </a:br>
            <a:endParaRPr lang="en-US" sz="2000" dirty="0"/>
          </a:p>
        </p:txBody>
      </p:sp>
      <p:pic>
        <p:nvPicPr>
          <p:cNvPr id="11" name="Picture 10" descr="A person wearing a hat&#10;&#10;Description automatically generated">
            <a:extLst>
              <a:ext uri="{FF2B5EF4-FFF2-40B4-BE49-F238E27FC236}">
                <a16:creationId xmlns:a16="http://schemas.microsoft.com/office/drawing/2014/main" id="{AAD7AF50-26E1-4F87-AAA1-F8DB63B5F961}"/>
              </a:ext>
            </a:extLst>
          </p:cNvPr>
          <p:cNvPicPr>
            <a:picLocks noChangeAspect="1"/>
          </p:cNvPicPr>
          <p:nvPr/>
        </p:nvPicPr>
        <p:blipFill>
          <a:blip r:embed="rId2"/>
          <a:stretch>
            <a:fillRect/>
          </a:stretch>
        </p:blipFill>
        <p:spPr>
          <a:xfrm>
            <a:off x="7463481" y="0"/>
            <a:ext cx="4728520" cy="3040536"/>
          </a:xfrm>
          <a:prstGeom prst="rect">
            <a:avLst/>
          </a:prstGeom>
        </p:spPr>
      </p:pic>
      <p:sp>
        <p:nvSpPr>
          <p:cNvPr id="12" name="TextBox 11">
            <a:extLst>
              <a:ext uri="{FF2B5EF4-FFF2-40B4-BE49-F238E27FC236}">
                <a16:creationId xmlns:a16="http://schemas.microsoft.com/office/drawing/2014/main" id="{8B788A1D-CB02-4034-8F3F-0EA01356661B}"/>
              </a:ext>
            </a:extLst>
          </p:cNvPr>
          <p:cNvSpPr txBox="1"/>
          <p:nvPr/>
        </p:nvSpPr>
        <p:spPr>
          <a:xfrm>
            <a:off x="375862" y="1717097"/>
            <a:ext cx="6158502" cy="1323439"/>
          </a:xfrm>
          <a:prstGeom prst="rect">
            <a:avLst/>
          </a:prstGeom>
          <a:noFill/>
        </p:spPr>
        <p:txBody>
          <a:bodyPr wrap="square" rtlCol="0">
            <a:spAutoFit/>
          </a:bodyPr>
          <a:lstStyle/>
          <a:p>
            <a:pPr marL="0" indent="0">
              <a:buNone/>
            </a:pPr>
            <a:r>
              <a:rPr lang="en-US" sz="2000" b="1" dirty="0"/>
              <a:t>Spark inquiry: </a:t>
            </a:r>
            <a:r>
              <a:rPr lang="en-US" sz="2000" dirty="0"/>
              <a:t>Your learning activity begins with a “spark” that encourage young children to explore and deepen their understanding of the world by posing questions that build on current knowledge and extend thinking</a:t>
            </a:r>
          </a:p>
        </p:txBody>
      </p:sp>
    </p:spTree>
    <p:extLst>
      <p:ext uri="{BB962C8B-B14F-4D97-AF65-F5344CB8AC3E}">
        <p14:creationId xmlns:p14="http://schemas.microsoft.com/office/powerpoint/2010/main" val="231317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415600" y="390467"/>
            <a:ext cx="6244692" cy="1068000"/>
          </a:xfrm>
          <a:prstGeom prst="rect">
            <a:avLst/>
          </a:prstGeom>
        </p:spPr>
        <p:txBody>
          <a:bodyPr spcFirstLastPara="1" vert="horz" wrap="square" lIns="121900" tIns="121900" rIns="121900" bIns="121900" rtlCol="0" anchor="t" anchorCtr="0">
            <a:noAutofit/>
          </a:bodyPr>
          <a:lstStyle/>
          <a:p>
            <a:r>
              <a:rPr lang="en" sz="4000" dirty="0">
                <a:latin typeface="Calibri" panose="020F0502020204030204" pitchFamily="34" charset="0"/>
                <a:ea typeface="Calibri"/>
                <a:cs typeface="Calibri" panose="020F0502020204030204" pitchFamily="34" charset="0"/>
                <a:sym typeface="Calibri"/>
              </a:rPr>
              <a:t>What is a spark?</a:t>
            </a:r>
            <a:endParaRPr sz="4000" dirty="0">
              <a:latin typeface="Calibri" panose="020F0502020204030204" pitchFamily="34" charset="0"/>
              <a:ea typeface="Calibri"/>
              <a:cs typeface="Calibri" panose="020F0502020204030204" pitchFamily="34" charset="0"/>
              <a:sym typeface="Calibri"/>
            </a:endParaRPr>
          </a:p>
        </p:txBody>
      </p:sp>
      <p:sp>
        <p:nvSpPr>
          <p:cNvPr id="65" name="Google Shape;65;p14"/>
          <p:cNvSpPr txBox="1">
            <a:spLocks noGrp="1"/>
          </p:cNvSpPr>
          <p:nvPr>
            <p:ph type="body" idx="1"/>
          </p:nvPr>
        </p:nvSpPr>
        <p:spPr>
          <a:xfrm>
            <a:off x="415599" y="1340777"/>
            <a:ext cx="6725229" cy="4975600"/>
          </a:xfrm>
          <a:prstGeom prst="rect">
            <a:avLst/>
          </a:prstGeom>
        </p:spPr>
        <p:txBody>
          <a:bodyPr spcFirstLastPara="1" vert="horz" wrap="square" lIns="121900" tIns="121900" rIns="121900" bIns="121900" rtlCol="0" anchor="t" anchorCtr="0">
            <a:noAutofit/>
          </a:bodyPr>
          <a:lstStyle/>
          <a:p>
            <a:pPr marL="0" indent="0">
              <a:buNone/>
            </a:pPr>
            <a:r>
              <a:rPr lang="en" sz="2000" b="1" dirty="0">
                <a:solidFill>
                  <a:srgbClr val="000000"/>
                </a:solidFill>
                <a:latin typeface="Calibri"/>
                <a:ea typeface="Calibri"/>
                <a:cs typeface="Calibri"/>
                <a:sym typeface="Calibri"/>
              </a:rPr>
              <a:t>A spark </a:t>
            </a:r>
            <a:r>
              <a:rPr lang="en" sz="2000" dirty="0">
                <a:solidFill>
                  <a:srgbClr val="000000"/>
                </a:solidFill>
                <a:latin typeface="Calibri"/>
                <a:ea typeface="Calibri"/>
                <a:cs typeface="Calibri"/>
                <a:sym typeface="Calibri"/>
              </a:rPr>
              <a:t>introduces everyone to the topic of your curriculum and to your learning activity.</a:t>
            </a:r>
          </a:p>
          <a:p>
            <a:pPr marL="0" indent="0">
              <a:buNone/>
            </a:pPr>
            <a:endParaRPr lang="en" sz="2000" dirty="0">
              <a:solidFill>
                <a:srgbClr val="000000"/>
              </a:solidFill>
              <a:latin typeface="Calibri"/>
              <a:ea typeface="Calibri"/>
              <a:cs typeface="Calibri"/>
              <a:sym typeface="Calibri"/>
            </a:endParaRPr>
          </a:p>
          <a:p>
            <a:pPr marL="0" indent="0">
              <a:buNone/>
            </a:pPr>
            <a:r>
              <a:rPr lang="en" sz="2000" dirty="0">
                <a:solidFill>
                  <a:srgbClr val="000000"/>
                </a:solidFill>
                <a:latin typeface="Calibri"/>
                <a:ea typeface="Calibri"/>
                <a:cs typeface="Calibri"/>
                <a:sym typeface="Calibri"/>
              </a:rPr>
              <a:t>The class gathers together for a </a:t>
            </a:r>
            <a:r>
              <a:rPr lang="en" sz="2000" b="1" dirty="0">
                <a:solidFill>
                  <a:srgbClr val="000000"/>
                </a:solidFill>
                <a:latin typeface="Calibri"/>
                <a:ea typeface="Calibri"/>
                <a:cs typeface="Calibri"/>
                <a:sym typeface="Calibri"/>
              </a:rPr>
              <a:t>whole group</a:t>
            </a:r>
            <a:r>
              <a:rPr lang="en" sz="2000" dirty="0">
                <a:solidFill>
                  <a:srgbClr val="000000"/>
                </a:solidFill>
                <a:latin typeface="Calibri"/>
                <a:ea typeface="Calibri"/>
                <a:cs typeface="Calibri"/>
                <a:sym typeface="Calibri"/>
              </a:rPr>
              <a:t> learning experience that is accessible to </a:t>
            </a:r>
            <a:r>
              <a:rPr lang="en" sz="2000" i="1" dirty="0">
                <a:solidFill>
                  <a:srgbClr val="000000"/>
                </a:solidFill>
                <a:latin typeface="Calibri"/>
                <a:ea typeface="Calibri"/>
                <a:cs typeface="Calibri"/>
                <a:sym typeface="Calibri"/>
              </a:rPr>
              <a:t>all</a:t>
            </a:r>
            <a:r>
              <a:rPr lang="en" sz="2000" dirty="0">
                <a:solidFill>
                  <a:srgbClr val="000000"/>
                </a:solidFill>
                <a:latin typeface="Calibri"/>
                <a:ea typeface="Calibri"/>
                <a:cs typeface="Calibri"/>
                <a:sym typeface="Calibri"/>
              </a:rPr>
              <a:t> the students in the class.</a:t>
            </a:r>
            <a:endParaRPr sz="2000" dirty="0">
              <a:solidFill>
                <a:srgbClr val="000000"/>
              </a:solidFill>
              <a:latin typeface="Calibri"/>
              <a:ea typeface="Calibri"/>
              <a:cs typeface="Calibri"/>
              <a:sym typeface="Calibri"/>
            </a:endParaRPr>
          </a:p>
          <a:p>
            <a:pPr marL="0" indent="0">
              <a:spcBef>
                <a:spcPts val="2133"/>
              </a:spcBef>
              <a:buNone/>
            </a:pPr>
            <a:r>
              <a:rPr lang="en" sz="2000" dirty="0">
                <a:solidFill>
                  <a:srgbClr val="000000"/>
                </a:solidFill>
                <a:latin typeface="Calibri"/>
                <a:ea typeface="Calibri"/>
                <a:cs typeface="Calibri"/>
                <a:sym typeface="Calibri"/>
              </a:rPr>
              <a:t>A whole group lesson for young children should be no longer than </a:t>
            </a:r>
            <a:r>
              <a:rPr lang="en" sz="2000" b="1" dirty="0">
                <a:solidFill>
                  <a:srgbClr val="000000"/>
                </a:solidFill>
                <a:latin typeface="Calibri"/>
                <a:ea typeface="Calibri"/>
                <a:cs typeface="Calibri"/>
                <a:sym typeface="Calibri"/>
              </a:rPr>
              <a:t>10-15 minutes.</a:t>
            </a:r>
          </a:p>
          <a:p>
            <a:pPr marL="0" indent="0">
              <a:spcBef>
                <a:spcPts val="2133"/>
              </a:spcBef>
              <a:buNone/>
            </a:pPr>
            <a:r>
              <a:rPr lang="en" sz="2000" dirty="0">
                <a:solidFill>
                  <a:srgbClr val="000000"/>
                </a:solidFill>
                <a:latin typeface="Calibri"/>
                <a:ea typeface="Calibri"/>
                <a:cs typeface="Calibri"/>
                <a:sym typeface="Calibri"/>
              </a:rPr>
              <a:t>Through conversation, you learn about the students’ </a:t>
            </a:r>
            <a:r>
              <a:rPr lang="en" sz="2000" b="1" dirty="0">
                <a:solidFill>
                  <a:srgbClr val="000000"/>
                </a:solidFill>
                <a:latin typeface="Calibri"/>
                <a:ea typeface="Calibri"/>
                <a:cs typeface="Calibri"/>
                <a:sym typeface="Calibri"/>
              </a:rPr>
              <a:t>prior knowledge </a:t>
            </a:r>
            <a:r>
              <a:rPr lang="en" sz="2000" dirty="0">
                <a:solidFill>
                  <a:srgbClr val="000000"/>
                </a:solidFill>
                <a:latin typeface="Calibri"/>
                <a:ea typeface="Calibri"/>
                <a:cs typeface="Calibri"/>
                <a:sym typeface="Calibri"/>
              </a:rPr>
              <a:t>so you can evaluate where to begin and what to build upon.</a:t>
            </a:r>
            <a:endParaRPr sz="2000" dirty="0">
              <a:solidFill>
                <a:srgbClr val="00000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F6B30531-07F7-D04A-A9D7-1711A4E47C1D}"/>
              </a:ext>
            </a:extLst>
          </p:cNvPr>
          <p:cNvPicPr>
            <a:picLocks noChangeAspect="1"/>
          </p:cNvPicPr>
          <p:nvPr/>
        </p:nvPicPr>
        <p:blipFill>
          <a:blip r:embed="rId3">
            <a:extLst>
              <a:ext uri="{837473B0-CC2E-450A-ABE3-18F120FF3D39}">
                <a1611:picAttrSrcUrl xmlns:a1611="http://schemas.microsoft.com/office/drawing/2016/11/main" r:id="rId4"/>
              </a:ext>
            </a:extLst>
          </a:blip>
          <a:srcRect l="24652" r="24652"/>
          <a:stretch/>
        </p:blipFill>
        <p:spPr>
          <a:xfrm>
            <a:off x="7556429" y="10"/>
            <a:ext cx="4635571" cy="6857990"/>
          </a:xfrm>
          <a:prstGeom prst="rect">
            <a:avLst/>
          </a:prstGeom>
          <a:effectLst/>
        </p:spPr>
      </p:pic>
    </p:spTree>
    <p:extLst>
      <p:ext uri="{BB962C8B-B14F-4D97-AF65-F5344CB8AC3E}">
        <p14:creationId xmlns:p14="http://schemas.microsoft.com/office/powerpoint/2010/main" val="9709759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2482</Words>
  <Application>Microsoft Macintosh PowerPoint</Application>
  <PresentationFormat>Widescreen</PresentationFormat>
  <Paragraphs>218</Paragraphs>
  <Slides>30</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Book Antiqua</vt:lpstr>
      <vt:lpstr>Calibri</vt:lpstr>
      <vt:lpstr>Calibri Light</vt:lpstr>
      <vt:lpstr>Courier New</vt:lpstr>
      <vt:lpstr>Lato</vt:lpstr>
      <vt:lpstr>Times New Roman</vt:lpstr>
      <vt:lpstr>Office Theme</vt:lpstr>
      <vt:lpstr>Curriculum Design</vt:lpstr>
      <vt:lpstr>Constructivist philosophy of project-based curriculum</vt:lpstr>
      <vt:lpstr>Elements of intentional classroom design</vt:lpstr>
      <vt:lpstr>PowerPoint Presentation</vt:lpstr>
      <vt:lpstr>Why is project-based curriculum important?</vt:lpstr>
      <vt:lpstr>PowerPoint Presentation</vt:lpstr>
      <vt:lpstr>Planning curriculum: Know your learners</vt:lpstr>
      <vt:lpstr>Project-based curriculum: Learning through inquiry</vt:lpstr>
      <vt:lpstr>What is a spark?</vt:lpstr>
      <vt:lpstr>A spark should be:</vt:lpstr>
      <vt:lpstr>Explore to discover and learn</vt:lpstr>
      <vt:lpstr>Teacher-guided and child-guided activities</vt:lpstr>
      <vt:lpstr>PowerPoint Presentation</vt:lpstr>
      <vt:lpstr>  Curriculum Design</vt:lpstr>
      <vt:lpstr>Thematic Curriculum Unit:   Nature in the City</vt:lpstr>
      <vt:lpstr>PowerPoint Presentation</vt:lpstr>
      <vt:lpstr>Leaf Study: Trees and Plants in the City</vt:lpstr>
      <vt:lpstr>High-Quality Children’s Literature</vt:lpstr>
      <vt:lpstr>The First Spark: A Read Aloud</vt:lpstr>
      <vt:lpstr>Activities for Teacher-Guided and Independent Exploration</vt:lpstr>
      <vt:lpstr>PowerPoint Presentation</vt:lpstr>
      <vt:lpstr>PowerPoint Presentation</vt:lpstr>
      <vt:lpstr>Continuing the learning at meeting time…</vt:lpstr>
      <vt:lpstr>PowerPoint Presentation</vt:lpstr>
      <vt:lpstr>Overview of my planning process</vt:lpstr>
      <vt:lpstr>Another day, another spark…</vt:lpstr>
      <vt:lpstr>PowerPoint Presentation</vt:lpstr>
      <vt:lpstr>The Learning Activity</vt:lpstr>
      <vt:lpstr>The Learning Activity</vt:lpstr>
      <vt:lpstr>Creativity and Exploration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Design</dc:title>
  <dc:creator>Mindi Reich-Shapiro</dc:creator>
  <cp:lastModifiedBy>Mindi Reich-Shapiro</cp:lastModifiedBy>
  <cp:revision>1</cp:revision>
  <dcterms:created xsi:type="dcterms:W3CDTF">2021-01-02T04:19:27Z</dcterms:created>
  <dcterms:modified xsi:type="dcterms:W3CDTF">2021-01-02T04:24:03Z</dcterms:modified>
</cp:coreProperties>
</file>