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a" ContentType="audio/x-ms-wma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84" r:id="rId2"/>
    <p:sldId id="256" r:id="rId3"/>
    <p:sldId id="274" r:id="rId4"/>
    <p:sldId id="257" r:id="rId5"/>
    <p:sldId id="275" r:id="rId6"/>
    <p:sldId id="258" r:id="rId7"/>
    <p:sldId id="259" r:id="rId8"/>
    <p:sldId id="260" r:id="rId9"/>
    <p:sldId id="261" r:id="rId10"/>
    <p:sldId id="265" r:id="rId11"/>
    <p:sldId id="266" r:id="rId12"/>
    <p:sldId id="276" r:id="rId13"/>
    <p:sldId id="268" r:id="rId14"/>
    <p:sldId id="277" r:id="rId15"/>
    <p:sldId id="267" r:id="rId16"/>
    <p:sldId id="278" r:id="rId17"/>
    <p:sldId id="269" r:id="rId18"/>
    <p:sldId id="270" r:id="rId19"/>
    <p:sldId id="262" r:id="rId20"/>
    <p:sldId id="279" r:id="rId21"/>
    <p:sldId id="263" r:id="rId22"/>
    <p:sldId id="271" r:id="rId23"/>
    <p:sldId id="272" r:id="rId24"/>
    <p:sldId id="264" r:id="rId25"/>
    <p:sldId id="280" r:id="rId26"/>
    <p:sldId id="281" r:id="rId27"/>
    <p:sldId id="282" r:id="rId28"/>
    <p:sldId id="283" r:id="rId29"/>
    <p:sldId id="273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B2A679E-0EBF-4C03-B75E-E1031B4F5942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DC081C4-97E3-438A-9287-79ACFBE720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679E-0EBF-4C03-B75E-E1031B4F5942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81C4-97E3-438A-9287-79ACFBE7207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679E-0EBF-4C03-B75E-E1031B4F5942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81C4-97E3-438A-9287-79ACFBE7207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679E-0EBF-4C03-B75E-E1031B4F5942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81C4-97E3-438A-9287-79ACFBE7207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679E-0EBF-4C03-B75E-E1031B4F5942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81C4-97E3-438A-9287-79ACFBE7207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679E-0EBF-4C03-B75E-E1031B4F5942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81C4-97E3-438A-9287-79ACFBE7207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679E-0EBF-4C03-B75E-E1031B4F5942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81C4-97E3-438A-9287-79ACFBE720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6B2A679E-0EBF-4C03-B75E-E1031B4F5942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81C4-97E3-438A-9287-79ACFBE7207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B2A679E-0EBF-4C03-B75E-E1031B4F5942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DC081C4-97E3-438A-9287-79ACFBE7207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679E-0EBF-4C03-B75E-E1031B4F5942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81C4-97E3-438A-9287-79ACFBE720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679E-0EBF-4C03-B75E-E1031B4F5942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81C4-97E3-438A-9287-79ACFBE720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B2A679E-0EBF-4C03-B75E-E1031B4F5942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DC081C4-97E3-438A-9287-79ACFBE7207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Think  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What is an argument? What makes an argument convincing? </a:t>
            </a:r>
          </a:p>
        </p:txBody>
      </p:sp>
    </p:spTree>
    <p:extLst>
      <p:ext uri="{BB962C8B-B14F-4D97-AF65-F5344CB8AC3E}">
        <p14:creationId xmlns:p14="http://schemas.microsoft.com/office/powerpoint/2010/main" val="3334682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Types of Arguments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Deductive and Inductive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31"/>
    </mc:Choice>
    <mc:Fallback xmlns="">
      <p:transition spd="slow" advTm="58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argument is a claim, or assertion, supported by reasons.</a:t>
            </a:r>
          </a:p>
          <a:p>
            <a:pPr lvl="1"/>
            <a:r>
              <a:rPr lang="en-US" dirty="0"/>
              <a:t>Some arguments are stated directly.  </a:t>
            </a:r>
          </a:p>
          <a:p>
            <a:pPr lvl="2"/>
            <a:r>
              <a:rPr lang="en-US" dirty="0"/>
              <a:t>For example, “I know you were out after curfew because I heard you come in at 2 a.m.”</a:t>
            </a:r>
          </a:p>
          <a:p>
            <a:pPr lvl="1"/>
            <a:r>
              <a:rPr lang="en-US" dirty="0"/>
              <a:t>Some arguments are implied.  </a:t>
            </a:r>
          </a:p>
          <a:p>
            <a:pPr lvl="2"/>
            <a:r>
              <a:rPr lang="en-US" dirty="0"/>
              <a:t>For example, “If guns are outlawed, only outlaws will have guns.”  </a:t>
            </a:r>
          </a:p>
          <a:p>
            <a:pPr lvl="2"/>
            <a:r>
              <a:rPr lang="en-US" dirty="0"/>
              <a:t>The implied argument is, “Don’t outlaw guns.”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 of Argument</a:t>
            </a:r>
          </a:p>
        </p:txBody>
      </p:sp>
    </p:spTree>
    <p:extLst>
      <p:ext uri="{BB962C8B-B14F-4D97-AF65-F5344CB8AC3E}">
        <p14:creationId xmlns:p14="http://schemas.microsoft.com/office/powerpoint/2010/main" val="1553947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These are formal arguments based on the strict application of logic.</a:t>
            </a:r>
          </a:p>
          <a:p>
            <a:r>
              <a:rPr lang="en-US" dirty="0"/>
              <a:t>In all valid forms, if you accept the supporting reasons (premises) as true, then you must necessarily accept the conclusions as true</a:t>
            </a:r>
          </a:p>
          <a:p>
            <a:r>
              <a:rPr lang="en-US" dirty="0"/>
              <a:t>Example</a:t>
            </a:r>
          </a:p>
          <a:p>
            <a:pPr lvl="1"/>
            <a:r>
              <a:rPr lang="en-US" b="1" i="1" dirty="0"/>
              <a:t>Premise: All men are mortal</a:t>
            </a:r>
          </a:p>
          <a:p>
            <a:pPr lvl="1"/>
            <a:r>
              <a:rPr lang="en-US" b="1" i="1" dirty="0"/>
              <a:t>Premise: Socrates is a man</a:t>
            </a:r>
          </a:p>
          <a:p>
            <a:pPr lvl="1"/>
            <a:r>
              <a:rPr lang="en-US" b="1" i="1" dirty="0"/>
              <a:t>Conclusion: Therefore, Socrates is mortal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Deductive Arguments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066800"/>
            <a:ext cx="7315200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next four slides demonstrate types of deductive arguments.  Note that all of the examples of have two premises and a conclusion that follows logically from the premises.   </a:t>
            </a:r>
          </a:p>
        </p:txBody>
      </p:sp>
    </p:spTree>
    <p:extLst>
      <p:ext uri="{BB962C8B-B14F-4D97-AF65-F5344CB8AC3E}">
        <p14:creationId xmlns:p14="http://schemas.microsoft.com/office/powerpoint/2010/main" val="1008197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Premise: All A (men) are B (mortal)</a:t>
            </a:r>
          </a:p>
          <a:p>
            <a:pPr>
              <a:buNone/>
            </a:pPr>
            <a:r>
              <a:rPr lang="en-US" dirty="0"/>
              <a:t>Premise: S is an A (Socrates is a man)</a:t>
            </a:r>
          </a:p>
          <a:p>
            <a:pPr>
              <a:buNone/>
            </a:pPr>
            <a:r>
              <a:rPr lang="en-US" dirty="0"/>
              <a:t>Conclusion: Therefore, S is B (Socrates is a mortal)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Premise: All politicians are untrustworthy</a:t>
            </a:r>
          </a:p>
          <a:p>
            <a:pPr>
              <a:buNone/>
            </a:pPr>
            <a:r>
              <a:rPr lang="en-US" dirty="0"/>
              <a:t>Premise:  Bill White is a politician</a:t>
            </a:r>
          </a:p>
          <a:p>
            <a:pPr>
              <a:buNone/>
            </a:pPr>
            <a:r>
              <a:rPr lang="en-US" dirty="0"/>
              <a:t>Conclusion: Therefore, Bill White is untrustworthy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of a General Rule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Premise: If A, then B.</a:t>
            </a:r>
          </a:p>
          <a:p>
            <a:pPr>
              <a:buNone/>
            </a:pPr>
            <a:r>
              <a:rPr lang="en-US" dirty="0"/>
              <a:t>Premise: A</a:t>
            </a:r>
          </a:p>
          <a:p>
            <a:pPr>
              <a:buNone/>
            </a:pPr>
            <a:r>
              <a:rPr lang="en-US" dirty="0"/>
              <a:t>Conclusion: Therefore, B.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Premise: If I have prepared thoroughly for the final exam, then I will do well.</a:t>
            </a:r>
          </a:p>
          <a:p>
            <a:pPr>
              <a:buNone/>
            </a:pPr>
            <a:r>
              <a:rPr lang="en-US" dirty="0"/>
              <a:t>Premise:  I prepared thoroughly for the exam.</a:t>
            </a:r>
          </a:p>
          <a:p>
            <a:pPr>
              <a:buNone/>
            </a:pPr>
            <a:r>
              <a:rPr lang="en-US" dirty="0"/>
              <a:t>Conclusion: Therefore, I will do well on the exam.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Modus Ponens </a:t>
            </a:r>
            <a:r>
              <a:rPr lang="en-US" sz="2700" dirty="0"/>
              <a:t>(“affirming the antecedent”)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Premise: If A, then B</a:t>
            </a:r>
          </a:p>
          <a:p>
            <a:pPr>
              <a:buNone/>
            </a:pPr>
            <a:r>
              <a:rPr lang="en-US" dirty="0"/>
              <a:t>Premise: Not B</a:t>
            </a:r>
          </a:p>
          <a:p>
            <a:pPr>
              <a:buNone/>
            </a:pPr>
            <a:r>
              <a:rPr lang="en-US" dirty="0"/>
              <a:t>Conclusion:  Therefore, not A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Premise: If Michael were a really good friend, he would lend me his car for the weekend</a:t>
            </a:r>
          </a:p>
          <a:p>
            <a:pPr>
              <a:buNone/>
            </a:pPr>
            <a:r>
              <a:rPr lang="en-US" dirty="0"/>
              <a:t>Premise: Michael refuses to lend me his car for the weekend.</a:t>
            </a:r>
          </a:p>
          <a:p>
            <a:pPr>
              <a:buNone/>
            </a:pPr>
            <a:r>
              <a:rPr lang="en-US" dirty="0"/>
              <a:t>Conclusion:  Therefore, Michael is not a really good friend.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Modus </a:t>
            </a:r>
            <a:r>
              <a:rPr lang="en-US" dirty="0" err="1"/>
              <a:t>Tollens</a:t>
            </a:r>
            <a:r>
              <a:rPr lang="en-US" dirty="0"/>
              <a:t> </a:t>
            </a:r>
            <a:r>
              <a:rPr lang="en-US" sz="2700" dirty="0"/>
              <a:t>(“denying the consequence”)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Premise:  Either A or B</a:t>
            </a:r>
          </a:p>
          <a:p>
            <a:pPr>
              <a:buNone/>
            </a:pPr>
            <a:r>
              <a:rPr lang="en-US" dirty="0"/>
              <a:t>Premise: Not A</a:t>
            </a:r>
          </a:p>
          <a:p>
            <a:pPr>
              <a:buNone/>
            </a:pPr>
            <a:r>
              <a:rPr lang="en-US" dirty="0"/>
              <a:t>Conclusion:  Therefore, B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Premise: Either I left my wallet on my dresser, or I have lost it.</a:t>
            </a:r>
          </a:p>
          <a:p>
            <a:pPr>
              <a:buNone/>
            </a:pPr>
            <a:r>
              <a:rPr lang="en-US" dirty="0"/>
              <a:t>Premise:  The wallet is not on my dresser.</a:t>
            </a:r>
          </a:p>
          <a:p>
            <a:pPr>
              <a:buNone/>
            </a:pPr>
            <a:r>
              <a:rPr lang="en-US" dirty="0"/>
              <a:t>Conclusion:  Therefore, I must have lost it.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Disjunctive Syllogism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argument is valid if the premises entail the conclusion.  In other words, if the premises are true, then the conclusion must be true.</a:t>
            </a:r>
          </a:p>
          <a:p>
            <a:r>
              <a:rPr lang="en-US" dirty="0"/>
              <a:t>An argument can be valid even if the premises are not true.  More on this in a bit.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 and Invalid Arguments</a:t>
            </a:r>
          </a:p>
        </p:txBody>
      </p:sp>
    </p:spTree>
    <p:extLst>
      <p:ext uri="{BB962C8B-B14F-4D97-AF65-F5344CB8AC3E}">
        <p14:creationId xmlns:p14="http://schemas.microsoft.com/office/powerpoint/2010/main" val="905654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teachers have students.</a:t>
            </a:r>
          </a:p>
          <a:p>
            <a:r>
              <a:rPr lang="en-US" dirty="0"/>
              <a:t>Prof. Barnes is a teacher</a:t>
            </a:r>
          </a:p>
          <a:p>
            <a:r>
              <a:rPr lang="en-US" dirty="0"/>
              <a:t>Therefore, Prof. Barnes has students.</a:t>
            </a:r>
          </a:p>
          <a:p>
            <a:endParaRPr lang="en-US" dirty="0"/>
          </a:p>
          <a:p>
            <a:r>
              <a:rPr lang="en-US" dirty="0"/>
              <a:t>Is this argument valid?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Validity: Example 1</a:t>
            </a:r>
          </a:p>
        </p:txBody>
      </p:sp>
    </p:spTree>
    <p:extLst>
      <p:ext uri="{BB962C8B-B14F-4D97-AF65-F5344CB8AC3E}">
        <p14:creationId xmlns:p14="http://schemas.microsoft.com/office/powerpoint/2010/main" val="31665716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conclusion follows with certainty from the premises. 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Yes, it is valid.</a:t>
            </a:r>
          </a:p>
        </p:txBody>
      </p:sp>
    </p:spTree>
    <p:extLst>
      <p:ext uri="{BB962C8B-B14F-4D97-AF65-F5344CB8AC3E}">
        <p14:creationId xmlns:p14="http://schemas.microsoft.com/office/powerpoint/2010/main" val="9551660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teachers are geniuses.</a:t>
            </a:r>
          </a:p>
          <a:p>
            <a:r>
              <a:rPr lang="en-US" dirty="0"/>
              <a:t>Prof. Barnes is a teacher.</a:t>
            </a:r>
          </a:p>
          <a:p>
            <a:r>
              <a:rPr lang="en-US" dirty="0"/>
              <a:t>Therefore, Prof. Barnes is a genius.</a:t>
            </a:r>
          </a:p>
          <a:p>
            <a:endParaRPr lang="en-US" dirty="0"/>
          </a:p>
          <a:p>
            <a:r>
              <a:rPr lang="en-US" dirty="0"/>
              <a:t>Is this argument valid?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Validity: Example 2	</a:t>
            </a:r>
          </a:p>
        </p:txBody>
      </p:sp>
    </p:spTree>
    <p:extLst>
      <p:ext uri="{BB962C8B-B14F-4D97-AF65-F5344CB8AC3E}">
        <p14:creationId xmlns:p14="http://schemas.microsoft.com/office/powerpoint/2010/main" val="15509362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may be thinking, “Not all teachers are geniuses.”  But for purposes of determining validity, the truth of the premises does not matter. 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Yes, it is valid.</a:t>
            </a:r>
          </a:p>
        </p:txBody>
      </p:sp>
    </p:spTree>
    <p:extLst>
      <p:ext uri="{BB962C8B-B14F-4D97-AF65-F5344CB8AC3E}">
        <p14:creationId xmlns:p14="http://schemas.microsoft.com/office/powerpoint/2010/main" val="17959087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men wear neckties.</a:t>
            </a:r>
          </a:p>
          <a:p>
            <a:r>
              <a:rPr lang="en-US" dirty="0"/>
              <a:t>Mr. Jones wears neckties.</a:t>
            </a:r>
          </a:p>
          <a:p>
            <a:r>
              <a:rPr lang="en-US" dirty="0"/>
              <a:t>Therefore, Mr. Jones is a man.</a:t>
            </a:r>
          </a:p>
          <a:p>
            <a:endParaRPr lang="en-US" dirty="0"/>
          </a:p>
          <a:p>
            <a:r>
              <a:rPr lang="en-US" dirty="0"/>
              <a:t>Is it valid?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Validity: Example 3</a:t>
            </a:r>
          </a:p>
        </p:txBody>
      </p:sp>
    </p:spTree>
    <p:extLst>
      <p:ext uri="{BB962C8B-B14F-4D97-AF65-F5344CB8AC3E}">
        <p14:creationId xmlns:p14="http://schemas.microsoft.com/office/powerpoint/2010/main" val="26202398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The structure doesn’t work, and so we don’t have certainty in the conclusion.  </a:t>
            </a:r>
          </a:p>
          <a:p>
            <a:pPr marL="393192" lvl="1" indent="0">
              <a:buNone/>
            </a:pPr>
            <a:endParaRPr lang="en-US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If the first premise said, “Anyone who wears neckties is a man,” then it would be valid.</a:t>
            </a:r>
          </a:p>
          <a:p>
            <a:pPr marL="393192" lvl="1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No, it is not valid.</a:t>
            </a:r>
          </a:p>
        </p:txBody>
      </p:sp>
    </p:spTree>
    <p:extLst>
      <p:ext uri="{BB962C8B-B14F-4D97-AF65-F5344CB8AC3E}">
        <p14:creationId xmlns:p14="http://schemas.microsoft.com/office/powerpoint/2010/main" val="4610201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argument is </a:t>
            </a:r>
            <a:r>
              <a:rPr lang="en-US" u="sng" dirty="0"/>
              <a:t>sound</a:t>
            </a:r>
            <a:r>
              <a:rPr lang="en-US" dirty="0"/>
              <a:t> if it is valid </a:t>
            </a:r>
            <a:r>
              <a:rPr lang="en-US" b="1" dirty="0"/>
              <a:t>and</a:t>
            </a:r>
            <a:r>
              <a:rPr lang="en-US" dirty="0"/>
              <a:t> the premises are true.</a:t>
            </a:r>
          </a:p>
          <a:p>
            <a:endParaRPr lang="en-US" dirty="0"/>
          </a:p>
          <a:p>
            <a:r>
              <a:rPr lang="en-US" dirty="0"/>
              <a:t>All men are mortal</a:t>
            </a:r>
          </a:p>
          <a:p>
            <a:r>
              <a:rPr lang="en-US" dirty="0"/>
              <a:t>Socrates is a man</a:t>
            </a:r>
          </a:p>
          <a:p>
            <a:r>
              <a:rPr lang="en-US" dirty="0"/>
              <a:t>Therefore, Socrates is mortal</a:t>
            </a:r>
          </a:p>
          <a:p>
            <a:endParaRPr lang="en-US" dirty="0"/>
          </a:p>
          <a:p>
            <a:r>
              <a:rPr lang="en-US" dirty="0"/>
              <a:t>This argument is </a:t>
            </a:r>
            <a:r>
              <a:rPr lang="en-US" b="1" dirty="0"/>
              <a:t>sound</a:t>
            </a:r>
            <a:r>
              <a:rPr lang="en-US" dirty="0"/>
              <a:t> because men are, in fact, mortal and Socrates was, in fact, a man.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Sound vs. Unsound </a:t>
            </a:r>
          </a:p>
        </p:txBody>
      </p:sp>
    </p:spTree>
    <p:extLst>
      <p:ext uri="{BB962C8B-B14F-4D97-AF65-F5344CB8AC3E}">
        <p14:creationId xmlns:p14="http://schemas.microsoft.com/office/powerpoint/2010/main" val="1522993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Squirrels breathe fire out of their nostrils.</a:t>
            </a:r>
          </a:p>
          <a:p>
            <a:r>
              <a:rPr lang="en-US" dirty="0"/>
              <a:t>Mr. Nutty is a squirrel.</a:t>
            </a:r>
          </a:p>
          <a:p>
            <a:r>
              <a:rPr lang="en-US" dirty="0"/>
              <a:t>Therefore, Mr. Nutty breathes fire out of his nostrils.</a:t>
            </a:r>
          </a:p>
          <a:p>
            <a:endParaRPr lang="en-US" dirty="0"/>
          </a:p>
          <a:p>
            <a:r>
              <a:rPr lang="en-US" dirty="0"/>
              <a:t>The conclusion does follow from the premises, but the first premise is not true, so the argument is valid, but not sound.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 valid but unsound argument</a:t>
            </a:r>
          </a:p>
        </p:txBody>
      </p:sp>
    </p:spTree>
    <p:extLst>
      <p:ext uri="{BB962C8B-B14F-4D97-AF65-F5344CB8AC3E}">
        <p14:creationId xmlns:p14="http://schemas.microsoft.com/office/powerpoint/2010/main" val="8139775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argument form in which one reasons from premises that are not known to a conclusion that is supported by the premises but </a:t>
            </a:r>
            <a:r>
              <a:rPr lang="en-US" u="sng" dirty="0"/>
              <a:t>does not follow logically </a:t>
            </a:r>
            <a:r>
              <a:rPr lang="en-US" dirty="0"/>
              <a:t>from them.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When you use inductive reasoning, your premises provide evidence that make it probable, but not certain, that the conclusion is true.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Inductive Reasoning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1524000"/>
            <a:ext cx="640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next few slides introduce some common forms of inductive reasoning.  These are the types of arguments we make most often in daily life.  </a:t>
            </a:r>
          </a:p>
        </p:txBody>
      </p:sp>
    </p:spTree>
    <p:extLst>
      <p:ext uri="{BB962C8B-B14F-4D97-AF65-F5344CB8AC3E}">
        <p14:creationId xmlns:p14="http://schemas.microsoft.com/office/powerpoint/2010/main" val="24625545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Reasoning from a limited sample to a general conclusion based on this sample</a:t>
            </a:r>
          </a:p>
          <a:p>
            <a:pPr lvl="1"/>
            <a:r>
              <a:rPr lang="en-US" dirty="0"/>
              <a:t>Example:  A recent survey of 1,000 TV viewers demonstrates that reality shows are more popular than sitcoms.</a:t>
            </a:r>
          </a:p>
          <a:p>
            <a:pPr lvl="1"/>
            <a:r>
              <a:rPr lang="en-US" dirty="0"/>
              <a:t>Example:  A recent study of 10,000 Americans shows that children under age 10 who play violent video games are 40% more likely to commit real-life violence. Therefore, we can conclude that violent video games do contribute to real-life violence.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Empirical Generalization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we invest more in health care, the long term savings will more than offset the short-term expenses.</a:t>
            </a:r>
          </a:p>
          <a:p>
            <a:pPr marL="109728" indent="0">
              <a:buNone/>
            </a:pPr>
            <a:endParaRPr lang="en-US" dirty="0"/>
          </a:p>
          <a:p>
            <a:r>
              <a:rPr lang="en-US" dirty="0"/>
              <a:t>The sun has risen every day since the beginning of time. Therefore, we can safely assume the sun will rise tomorrow.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Note:  This is only a probability, not a certainty.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Prediction</a:t>
            </a:r>
          </a:p>
        </p:txBody>
      </p:sp>
    </p:spTree>
    <p:extLst>
      <p:ext uri="{BB962C8B-B14F-4D97-AF65-F5344CB8AC3E}">
        <p14:creationId xmlns:p14="http://schemas.microsoft.com/office/powerpoint/2010/main" val="20279712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only got four hours of sleep last night, and I failed my math quiz.  Most likely, lack of sleep caused me to fail the quiz.</a:t>
            </a:r>
          </a:p>
          <a:p>
            <a:pPr marL="109728" indent="0">
              <a:buNone/>
            </a:pPr>
            <a:endParaRPr lang="en-US" dirty="0"/>
          </a:p>
          <a:p>
            <a:pPr lvl="1"/>
            <a:r>
              <a:rPr lang="en-US" dirty="0"/>
              <a:t>Note:  Beware of oversimplifying cause and effect.  Correlation does not necessarily mean causation.</a:t>
            </a:r>
          </a:p>
          <a:p>
            <a:pPr marL="393192" lvl="1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Causal Inference</a:t>
            </a:r>
          </a:p>
        </p:txBody>
      </p:sp>
    </p:spTree>
    <p:extLst>
      <p:ext uri="{BB962C8B-B14F-4D97-AF65-F5344CB8AC3E}">
        <p14:creationId xmlns:p14="http://schemas.microsoft.com/office/powerpoint/2010/main" val="25721169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the sample known?</a:t>
            </a:r>
          </a:p>
          <a:p>
            <a:r>
              <a:rPr lang="en-US" dirty="0"/>
              <a:t>Is the sample sufficient?</a:t>
            </a:r>
          </a:p>
          <a:p>
            <a:r>
              <a:rPr lang="en-US" dirty="0"/>
              <a:t>Is the sample representative?</a:t>
            </a:r>
          </a:p>
          <a:p>
            <a:r>
              <a:rPr lang="en-US" dirty="0"/>
              <a:t>Are the reasons relevant?</a:t>
            </a:r>
          </a:p>
          <a:p>
            <a:r>
              <a:rPr lang="en-US" dirty="0"/>
              <a:t>Are the conclusions are likely to be accurate?</a:t>
            </a: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r>
              <a:rPr lang="en-US" dirty="0"/>
              <a:t>In inductive arguments, we talk about strength and weakness rather than validity.</a:t>
            </a:r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Evaluating Inductive Arguments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spoke to fifteen different students at State University, and they all seemed intelligent.  Therefore, it’s safe to say that State University is full of outstanding students.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this argument strong or weak?</a:t>
            </a:r>
          </a:p>
        </p:txBody>
      </p:sp>
    </p:spTree>
    <p:extLst>
      <p:ext uri="{BB962C8B-B14F-4D97-AF65-F5344CB8AC3E}">
        <p14:creationId xmlns:p14="http://schemas.microsoft.com/office/powerpoint/2010/main" val="32807385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sample is too small.</a:t>
            </a:r>
          </a:p>
          <a:p>
            <a:r>
              <a:rPr lang="en-US" dirty="0"/>
              <a:t>We don’t know if the sample is representative.  For instance, did it include a mix of male and female students?</a:t>
            </a:r>
          </a:p>
          <a:p>
            <a:r>
              <a:rPr lang="en-US" dirty="0"/>
              <a:t>The evidence is subjective, based on unclear criteria for “intelligent.”</a:t>
            </a:r>
          </a:p>
          <a:p>
            <a:r>
              <a:rPr lang="en-US" dirty="0"/>
              <a:t>The conclusion changes the focus from intelligence to being a good student, which is not the same thing.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weak.</a:t>
            </a:r>
          </a:p>
        </p:txBody>
      </p:sp>
    </p:spTree>
    <p:extLst>
      <p:ext uri="{BB962C8B-B14F-4D97-AF65-F5344CB8AC3E}">
        <p14:creationId xmlns:p14="http://schemas.microsoft.com/office/powerpoint/2010/main" val="26492679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dirty="0"/>
              <a:t>In a recent survey of 5,000 New York City residents from all five boroughs, 65</a:t>
            </a:r>
            <a:r>
              <a:rPr lang="en-US"/>
              <a:t>% of those </a:t>
            </a:r>
            <a:r>
              <a:rPr lang="en-US" dirty="0"/>
              <a:t>surveyed called the subways “unreliable,” while only 25% said they “enjoyed” riding the subways.  We can conclude that New Yorkers today are more likely to have a negative view of the subways than a positive view.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about this one?</a:t>
            </a:r>
          </a:p>
        </p:txBody>
      </p:sp>
    </p:spTree>
    <p:extLst>
      <p:ext uri="{BB962C8B-B14F-4D97-AF65-F5344CB8AC3E}">
        <p14:creationId xmlns:p14="http://schemas.microsoft.com/office/powerpoint/2010/main" val="34344756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sample seems to be representative, although more detail about who was surveyed would be helpful.</a:t>
            </a:r>
          </a:p>
          <a:p>
            <a:r>
              <a:rPr lang="en-US" dirty="0"/>
              <a:t>The fact that 65% said something negative is compelling evidence.</a:t>
            </a:r>
          </a:p>
          <a:p>
            <a:r>
              <a:rPr lang="en-US" dirty="0"/>
              <a:t>The conclusion is logically supported by the evidence, although we do not have complete certainty.  </a:t>
            </a:r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It’s pretty strong </a:t>
            </a:r>
            <a:r>
              <a:rPr lang="en-US" sz="2000" dirty="0"/>
              <a:t>(though not very interesting)</a:t>
            </a:r>
          </a:p>
        </p:txBody>
      </p:sp>
    </p:spTree>
    <p:extLst>
      <p:ext uri="{BB962C8B-B14F-4D97-AF65-F5344CB8AC3E}">
        <p14:creationId xmlns:p14="http://schemas.microsoft.com/office/powerpoint/2010/main" val="7048053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Deductive arguments make claims that are </a:t>
            </a:r>
            <a:r>
              <a:rPr lang="en-US" u="sng" dirty="0"/>
              <a:t>necessarily</a:t>
            </a:r>
            <a:r>
              <a:rPr lang="en-US" dirty="0"/>
              <a:t> true.</a:t>
            </a:r>
          </a:p>
          <a:p>
            <a:r>
              <a:rPr lang="en-US" dirty="0"/>
              <a:t>Inductive arguments make claims that are </a:t>
            </a:r>
            <a:r>
              <a:rPr lang="en-US" u="sng" dirty="0"/>
              <a:t>probably</a:t>
            </a:r>
            <a:r>
              <a:rPr lang="en-US" dirty="0"/>
              <a:t> true.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Deductive vs. Inductive</a:t>
            </a:r>
          </a:p>
        </p:txBody>
      </p:sp>
    </p:spTree>
    <p:extLst>
      <p:ext uri="{BB962C8B-B14F-4D97-AF65-F5344CB8AC3E}">
        <p14:creationId xmlns:p14="http://schemas.microsoft.com/office/powerpoint/2010/main" val="6797589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201</TotalTime>
  <Words>1333</Words>
  <Application>Microsoft Office PowerPoint</Application>
  <PresentationFormat>On-screen Show (4:3)</PresentationFormat>
  <Paragraphs>137</Paragraphs>
  <Slides>29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Lucida Sans Unicode</vt:lpstr>
      <vt:lpstr>Verdana</vt:lpstr>
      <vt:lpstr>Wingdings</vt:lpstr>
      <vt:lpstr>Wingdings 2</vt:lpstr>
      <vt:lpstr>Wingdings 3</vt:lpstr>
      <vt:lpstr>Concourse</vt:lpstr>
      <vt:lpstr>Think   </vt:lpstr>
      <vt:lpstr>Types of Arguments</vt:lpstr>
      <vt:lpstr>Definition of Argument</vt:lpstr>
      <vt:lpstr>Deductive Arguments</vt:lpstr>
      <vt:lpstr>PowerPoint Presentation</vt:lpstr>
      <vt:lpstr>Application of a General Rule</vt:lpstr>
      <vt:lpstr>Modus Ponens (“affirming the antecedent”)</vt:lpstr>
      <vt:lpstr>Modus Tollens (“denying the consequence”)</vt:lpstr>
      <vt:lpstr>Disjunctive Syllogism</vt:lpstr>
      <vt:lpstr>Valid and Invalid Arguments</vt:lpstr>
      <vt:lpstr>Validity: Example 1</vt:lpstr>
      <vt:lpstr>Yes, it is valid.</vt:lpstr>
      <vt:lpstr>Validity: Example 2 </vt:lpstr>
      <vt:lpstr>Yes, it is valid.</vt:lpstr>
      <vt:lpstr>Validity: Example 3</vt:lpstr>
      <vt:lpstr>No, it is not valid.</vt:lpstr>
      <vt:lpstr>Sound vs. Unsound </vt:lpstr>
      <vt:lpstr>A valid but unsound argument</vt:lpstr>
      <vt:lpstr>Inductive Reasoning</vt:lpstr>
      <vt:lpstr>PowerPoint Presentation</vt:lpstr>
      <vt:lpstr>Empirical Generalization</vt:lpstr>
      <vt:lpstr>Prediction</vt:lpstr>
      <vt:lpstr>Causal Inference</vt:lpstr>
      <vt:lpstr>Evaluating Inductive Arguments</vt:lpstr>
      <vt:lpstr>Is this argument strong or weak?</vt:lpstr>
      <vt:lpstr>It’s weak.</vt:lpstr>
      <vt:lpstr>How about this one?</vt:lpstr>
      <vt:lpstr>It’s pretty strong (though not very interesting)</vt:lpstr>
      <vt:lpstr>Deductive vs. Inductive</vt:lpstr>
    </vt:vector>
  </TitlesOfParts>
  <Company>BMCC/CUNY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Types of Arguments</dc:title>
  <dc:creator>Matthew Marcus</dc:creator>
  <cp:lastModifiedBy>Sedgwick Andrew</cp:lastModifiedBy>
  <cp:revision>37</cp:revision>
  <dcterms:created xsi:type="dcterms:W3CDTF">2011-11-17T17:54:43Z</dcterms:created>
  <dcterms:modified xsi:type="dcterms:W3CDTF">2021-07-20T18:36:25Z</dcterms:modified>
</cp:coreProperties>
</file>