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4"/>
  </p:notesMasterIdLst>
  <p:handoutMasterIdLst>
    <p:handoutMasterId r:id="rId65"/>
  </p:handoutMasterIdLst>
  <p:sldIdLst>
    <p:sldId id="256" r:id="rId2"/>
    <p:sldId id="391" r:id="rId3"/>
    <p:sldId id="383" r:id="rId4"/>
    <p:sldId id="387" r:id="rId5"/>
    <p:sldId id="388" r:id="rId6"/>
    <p:sldId id="389" r:id="rId7"/>
    <p:sldId id="390" r:id="rId8"/>
    <p:sldId id="372" r:id="rId9"/>
    <p:sldId id="374" r:id="rId10"/>
    <p:sldId id="375" r:id="rId11"/>
    <p:sldId id="324" r:id="rId12"/>
    <p:sldId id="278" r:id="rId13"/>
    <p:sldId id="338" r:id="rId14"/>
    <p:sldId id="279" r:id="rId15"/>
    <p:sldId id="379" r:id="rId16"/>
    <p:sldId id="281" r:id="rId17"/>
    <p:sldId id="380" r:id="rId18"/>
    <p:sldId id="377" r:id="rId19"/>
    <p:sldId id="352" r:id="rId20"/>
    <p:sldId id="353" r:id="rId21"/>
    <p:sldId id="343" r:id="rId22"/>
    <p:sldId id="355" r:id="rId23"/>
    <p:sldId id="354" r:id="rId24"/>
    <p:sldId id="359" r:id="rId25"/>
    <p:sldId id="347" r:id="rId26"/>
    <p:sldId id="356" r:id="rId27"/>
    <p:sldId id="360" r:id="rId28"/>
    <p:sldId id="357" r:id="rId29"/>
    <p:sldId id="394" r:id="rId30"/>
    <p:sldId id="358" r:id="rId31"/>
    <p:sldId id="393" r:id="rId32"/>
    <p:sldId id="361" r:id="rId33"/>
    <p:sldId id="363" r:id="rId34"/>
    <p:sldId id="362" r:id="rId35"/>
    <p:sldId id="364" r:id="rId36"/>
    <p:sldId id="365" r:id="rId37"/>
    <p:sldId id="366" r:id="rId38"/>
    <p:sldId id="342" r:id="rId39"/>
    <p:sldId id="367" r:id="rId40"/>
    <p:sldId id="341" r:id="rId41"/>
    <p:sldId id="376" r:id="rId42"/>
    <p:sldId id="277" r:id="rId43"/>
    <p:sldId id="312" r:id="rId44"/>
    <p:sldId id="378" r:id="rId45"/>
    <p:sldId id="267" r:id="rId46"/>
    <p:sldId id="392" r:id="rId47"/>
    <p:sldId id="285" r:id="rId48"/>
    <p:sldId id="308" r:id="rId49"/>
    <p:sldId id="322" r:id="rId50"/>
    <p:sldId id="373" r:id="rId51"/>
    <p:sldId id="381" r:id="rId52"/>
    <p:sldId id="283" r:id="rId53"/>
    <p:sldId id="258" r:id="rId54"/>
    <p:sldId id="261" r:id="rId55"/>
    <p:sldId id="264" r:id="rId56"/>
    <p:sldId id="306" r:id="rId57"/>
    <p:sldId id="348" r:id="rId58"/>
    <p:sldId id="349" r:id="rId59"/>
    <p:sldId id="333" r:id="rId60"/>
    <p:sldId id="335" r:id="rId61"/>
    <p:sldId id="326" r:id="rId62"/>
    <p:sldId id="345" r:id="rId6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E4ED059-2345-4A97-93AB-0C673BCA3632}">
          <p14:sldIdLst>
            <p14:sldId id="256"/>
            <p14:sldId id="391"/>
            <p14:sldId id="383"/>
            <p14:sldId id="387"/>
            <p14:sldId id="388"/>
            <p14:sldId id="389"/>
            <p14:sldId id="390"/>
            <p14:sldId id="372"/>
            <p14:sldId id="374"/>
            <p14:sldId id="375"/>
            <p14:sldId id="324"/>
            <p14:sldId id="278"/>
            <p14:sldId id="338"/>
            <p14:sldId id="279"/>
            <p14:sldId id="379"/>
            <p14:sldId id="281"/>
            <p14:sldId id="380"/>
            <p14:sldId id="377"/>
            <p14:sldId id="352"/>
            <p14:sldId id="353"/>
            <p14:sldId id="343"/>
            <p14:sldId id="355"/>
            <p14:sldId id="354"/>
            <p14:sldId id="359"/>
            <p14:sldId id="347"/>
            <p14:sldId id="356"/>
            <p14:sldId id="360"/>
            <p14:sldId id="357"/>
            <p14:sldId id="394"/>
            <p14:sldId id="358"/>
            <p14:sldId id="393"/>
            <p14:sldId id="361"/>
            <p14:sldId id="363"/>
            <p14:sldId id="362"/>
            <p14:sldId id="364"/>
            <p14:sldId id="365"/>
            <p14:sldId id="366"/>
            <p14:sldId id="342"/>
            <p14:sldId id="367"/>
            <p14:sldId id="341"/>
            <p14:sldId id="376"/>
            <p14:sldId id="277"/>
            <p14:sldId id="312"/>
            <p14:sldId id="378"/>
            <p14:sldId id="267"/>
            <p14:sldId id="392"/>
            <p14:sldId id="285"/>
            <p14:sldId id="308"/>
            <p14:sldId id="322"/>
            <p14:sldId id="373"/>
            <p14:sldId id="381"/>
            <p14:sldId id="283"/>
            <p14:sldId id="258"/>
            <p14:sldId id="261"/>
            <p14:sldId id="264"/>
            <p14:sldId id="306"/>
            <p14:sldId id="348"/>
            <p14:sldId id="349"/>
            <p14:sldId id="333"/>
            <p14:sldId id="335"/>
            <p14:sldId id="326"/>
            <p14:sldId id="34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371F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9" autoAdjust="0"/>
    <p:restoredTop sz="77419" autoAdjust="0"/>
  </p:normalViewPr>
  <p:slideViewPr>
    <p:cSldViewPr>
      <p:cViewPr varScale="1">
        <p:scale>
          <a:sx n="90" d="100"/>
          <a:sy n="90" d="100"/>
        </p:scale>
        <p:origin x="2144" y="19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97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B50767-9015-4569-98E5-218704ABEAA2}"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2C17E557-ED89-48E9-983E-2BE8D59244AD}">
      <dgm:prSet/>
      <dgm:spPr>
        <a:solidFill>
          <a:schemeClr val="accent1">
            <a:lumMod val="75000"/>
          </a:schemeClr>
        </a:solidFill>
      </dgm:spPr>
      <dgm:t>
        <a:bodyPr/>
        <a:lstStyle/>
        <a:p>
          <a:pPr rtl="0"/>
          <a:r>
            <a:rPr lang="en-US" b="1" dirty="0">
              <a:solidFill>
                <a:schemeClr val="tx1"/>
              </a:solidFill>
            </a:rPr>
            <a:t>Minimum Security</a:t>
          </a:r>
        </a:p>
      </dgm:t>
    </dgm:pt>
    <dgm:pt modelId="{A2673823-4344-4722-937E-02DC0EDA2ECF}" type="parTrans" cxnId="{36B69603-7AD8-4EC8-9FDD-55EA679B0D29}">
      <dgm:prSet/>
      <dgm:spPr/>
      <dgm:t>
        <a:bodyPr/>
        <a:lstStyle/>
        <a:p>
          <a:endParaRPr lang="en-US"/>
        </a:p>
      </dgm:t>
    </dgm:pt>
    <dgm:pt modelId="{AC84E382-D8E3-4AD2-8BB7-162C998DAEA3}" type="sibTrans" cxnId="{36B69603-7AD8-4EC8-9FDD-55EA679B0D29}">
      <dgm:prSet/>
      <dgm:spPr/>
      <dgm:t>
        <a:bodyPr/>
        <a:lstStyle/>
        <a:p>
          <a:endParaRPr lang="en-US"/>
        </a:p>
      </dgm:t>
    </dgm:pt>
    <dgm:pt modelId="{22396290-4E3C-4F62-BA5E-7A4C3361CCED}">
      <dgm:prSet/>
      <dgm:spPr/>
      <dgm:t>
        <a:bodyPr/>
        <a:lstStyle/>
        <a:p>
          <a:pPr rtl="0"/>
          <a:r>
            <a:rPr lang="en-US" dirty="0">
              <a:latin typeface="Calibri" panose="020F0502020204030204" pitchFamily="34" charset="0"/>
            </a:rPr>
            <a:t>Least restrictive form of custody</a:t>
          </a:r>
        </a:p>
      </dgm:t>
    </dgm:pt>
    <dgm:pt modelId="{63027AAA-AC0F-44A2-A53A-B02C9BF7EC33}" type="parTrans" cxnId="{E48980A0-E5DF-41A8-8402-5638FF0607EB}">
      <dgm:prSet/>
      <dgm:spPr/>
      <dgm:t>
        <a:bodyPr/>
        <a:lstStyle/>
        <a:p>
          <a:endParaRPr lang="en-US"/>
        </a:p>
      </dgm:t>
    </dgm:pt>
    <dgm:pt modelId="{20557080-BFB4-4082-9A6A-C7348BB98244}" type="sibTrans" cxnId="{E48980A0-E5DF-41A8-8402-5638FF0607EB}">
      <dgm:prSet/>
      <dgm:spPr/>
      <dgm:t>
        <a:bodyPr/>
        <a:lstStyle/>
        <a:p>
          <a:endParaRPr lang="en-US"/>
        </a:p>
      </dgm:t>
    </dgm:pt>
    <dgm:pt modelId="{077DDD55-1AFF-4D95-AC1A-8AC91A056F19}">
      <dgm:prSet/>
      <dgm:spPr/>
      <dgm:t>
        <a:bodyPr/>
        <a:lstStyle/>
        <a:p>
          <a:pPr rtl="0"/>
          <a:r>
            <a:rPr lang="en-US" b="1" dirty="0">
              <a:solidFill>
                <a:schemeClr val="tx1"/>
              </a:solidFill>
            </a:rPr>
            <a:t>Maximum </a:t>
          </a:r>
        </a:p>
      </dgm:t>
    </dgm:pt>
    <dgm:pt modelId="{08EF9E8C-6013-4188-91B3-C2C1B3503087}" type="parTrans" cxnId="{6445F06D-9319-497D-BF3B-58615807F5A9}">
      <dgm:prSet/>
      <dgm:spPr/>
      <dgm:t>
        <a:bodyPr/>
        <a:lstStyle/>
        <a:p>
          <a:endParaRPr lang="en-US"/>
        </a:p>
      </dgm:t>
    </dgm:pt>
    <dgm:pt modelId="{741F8688-CF4B-462D-8AE0-C36F4BF47A69}" type="sibTrans" cxnId="{6445F06D-9319-497D-BF3B-58615807F5A9}">
      <dgm:prSet/>
      <dgm:spPr/>
      <dgm:t>
        <a:bodyPr/>
        <a:lstStyle/>
        <a:p>
          <a:endParaRPr lang="en-US"/>
        </a:p>
      </dgm:t>
    </dgm:pt>
    <dgm:pt modelId="{BC3892E3-96B2-401F-9576-3EA894114AAF}">
      <dgm:prSet custT="1"/>
      <dgm:spPr/>
      <dgm:t>
        <a:bodyPr/>
        <a:lstStyle/>
        <a:p>
          <a:pPr rtl="0"/>
          <a:r>
            <a:rPr lang="en-US" sz="1800" dirty="0">
              <a:latin typeface="Calibri" panose="020F0502020204030204" pitchFamily="34" charset="0"/>
            </a:rPr>
            <a:t>Greatest internal and external security</a:t>
          </a:r>
        </a:p>
      </dgm:t>
    </dgm:pt>
    <dgm:pt modelId="{068F4E82-977E-4C6C-90A7-CB959459461A}" type="parTrans" cxnId="{682D4EB2-7B32-46F2-A672-1744624EA29A}">
      <dgm:prSet/>
      <dgm:spPr/>
      <dgm:t>
        <a:bodyPr/>
        <a:lstStyle/>
        <a:p>
          <a:endParaRPr lang="en-US"/>
        </a:p>
      </dgm:t>
    </dgm:pt>
    <dgm:pt modelId="{E2F8B2B5-C708-458B-AC20-CCDFD2D7F9BB}" type="sibTrans" cxnId="{682D4EB2-7B32-46F2-A672-1744624EA29A}">
      <dgm:prSet/>
      <dgm:spPr/>
      <dgm:t>
        <a:bodyPr/>
        <a:lstStyle/>
        <a:p>
          <a:endParaRPr lang="en-US"/>
        </a:p>
      </dgm:t>
    </dgm:pt>
    <dgm:pt modelId="{8085E5C9-DDE8-486A-B14F-3B32985F4896}">
      <dgm:prSet custT="1"/>
      <dgm:spPr/>
      <dgm:t>
        <a:bodyPr/>
        <a:lstStyle/>
        <a:p>
          <a:pPr rtl="0"/>
          <a:r>
            <a:rPr lang="en-US" sz="1800" dirty="0">
              <a:latin typeface="Calibri" panose="020F0502020204030204" pitchFamily="34" charset="0"/>
            </a:rPr>
            <a:t>Razor wire, walls, lights, cameras, armed guards, attack dogs on patrol</a:t>
          </a:r>
        </a:p>
      </dgm:t>
    </dgm:pt>
    <dgm:pt modelId="{0846298C-6057-41CD-B5E1-30587CFAB64C}" type="parTrans" cxnId="{F62919D1-EAE5-48EF-9B01-283E2593A5C3}">
      <dgm:prSet/>
      <dgm:spPr/>
      <dgm:t>
        <a:bodyPr/>
        <a:lstStyle/>
        <a:p>
          <a:endParaRPr lang="en-US"/>
        </a:p>
      </dgm:t>
    </dgm:pt>
    <dgm:pt modelId="{5B112590-6972-47E2-80F5-BCBA3D204B10}" type="sibTrans" cxnId="{F62919D1-EAE5-48EF-9B01-283E2593A5C3}">
      <dgm:prSet/>
      <dgm:spPr/>
      <dgm:t>
        <a:bodyPr/>
        <a:lstStyle/>
        <a:p>
          <a:endParaRPr lang="en-US"/>
        </a:p>
      </dgm:t>
    </dgm:pt>
    <dgm:pt modelId="{47B70023-55BC-4AED-9518-E594439AC5E9}">
      <dgm:prSet/>
      <dgm:spPr>
        <a:solidFill>
          <a:schemeClr val="accent1">
            <a:lumMod val="75000"/>
          </a:schemeClr>
        </a:solidFill>
      </dgm:spPr>
      <dgm:t>
        <a:bodyPr/>
        <a:lstStyle/>
        <a:p>
          <a:pPr rtl="0"/>
          <a:r>
            <a:rPr lang="en-US" b="1" dirty="0">
              <a:solidFill>
                <a:schemeClr val="tx1"/>
              </a:solidFill>
            </a:rPr>
            <a:t>Medium </a:t>
          </a:r>
        </a:p>
      </dgm:t>
    </dgm:pt>
    <dgm:pt modelId="{36C39687-EDAC-493C-B73B-E711D19E59F4}" type="parTrans" cxnId="{C524606F-22CD-411B-82E5-12A0514B70D9}">
      <dgm:prSet/>
      <dgm:spPr/>
      <dgm:t>
        <a:bodyPr/>
        <a:lstStyle/>
        <a:p>
          <a:endParaRPr lang="en-US"/>
        </a:p>
      </dgm:t>
    </dgm:pt>
    <dgm:pt modelId="{1599B152-669A-489D-806A-305F075B4737}" type="sibTrans" cxnId="{C524606F-22CD-411B-82E5-12A0514B70D9}">
      <dgm:prSet/>
      <dgm:spPr/>
      <dgm:t>
        <a:bodyPr/>
        <a:lstStyle/>
        <a:p>
          <a:endParaRPr lang="en-US"/>
        </a:p>
      </dgm:t>
    </dgm:pt>
    <dgm:pt modelId="{E67BB95F-8C29-43FC-B597-E736D350E142}">
      <dgm:prSet/>
      <dgm:spPr/>
      <dgm:t>
        <a:bodyPr/>
        <a:lstStyle/>
        <a:p>
          <a:pPr rtl="0"/>
          <a:r>
            <a:rPr lang="en-US" dirty="0">
              <a:latin typeface="Calibri" panose="020F0502020204030204" pitchFamily="34" charset="0"/>
            </a:rPr>
            <a:t>Restrictive external security, more relaxed internal security</a:t>
          </a:r>
        </a:p>
      </dgm:t>
    </dgm:pt>
    <dgm:pt modelId="{D1B35F05-A0CC-4B42-9598-9DC49AA21AD2}" type="parTrans" cxnId="{C38DCA9B-AA2B-41E5-A34E-E988F26683FD}">
      <dgm:prSet/>
      <dgm:spPr/>
      <dgm:t>
        <a:bodyPr/>
        <a:lstStyle/>
        <a:p>
          <a:endParaRPr lang="en-US"/>
        </a:p>
      </dgm:t>
    </dgm:pt>
    <dgm:pt modelId="{FF45A766-4F0C-48EB-A3C3-B4938AD8B072}" type="sibTrans" cxnId="{C38DCA9B-AA2B-41E5-A34E-E988F26683FD}">
      <dgm:prSet/>
      <dgm:spPr/>
      <dgm:t>
        <a:bodyPr/>
        <a:lstStyle/>
        <a:p>
          <a:endParaRPr lang="en-US"/>
        </a:p>
      </dgm:t>
    </dgm:pt>
    <dgm:pt modelId="{9FE98165-99CC-4A05-B17F-EF66D3E197A1}">
      <dgm:prSet custT="1"/>
      <dgm:spPr/>
      <dgm:t>
        <a:bodyPr/>
        <a:lstStyle/>
        <a:p>
          <a:pPr rtl="0"/>
          <a:r>
            <a:rPr lang="en-US" sz="1800" dirty="0">
              <a:latin typeface="Calibri" panose="020F0502020204030204" pitchFamily="34" charset="0"/>
            </a:rPr>
            <a:t>More serious crimes, those unable to conform to medium or min security</a:t>
          </a:r>
        </a:p>
      </dgm:t>
    </dgm:pt>
    <dgm:pt modelId="{25DBE301-A2AA-4472-B32F-AF5AF99DCDE1}" type="parTrans" cxnId="{14F83366-1765-46E0-A00F-5573EA5C2887}">
      <dgm:prSet/>
      <dgm:spPr/>
      <dgm:t>
        <a:bodyPr/>
        <a:lstStyle/>
        <a:p>
          <a:endParaRPr lang="en-US"/>
        </a:p>
      </dgm:t>
    </dgm:pt>
    <dgm:pt modelId="{341F1588-0A08-4C8E-BE87-9B4C8BE520D5}" type="sibTrans" cxnId="{14F83366-1765-46E0-A00F-5573EA5C2887}">
      <dgm:prSet/>
      <dgm:spPr/>
      <dgm:t>
        <a:bodyPr/>
        <a:lstStyle/>
        <a:p>
          <a:endParaRPr lang="en-US"/>
        </a:p>
      </dgm:t>
    </dgm:pt>
    <dgm:pt modelId="{B282F006-7D48-4B7C-AF06-5189DE9762F7}">
      <dgm:prSet custT="1"/>
      <dgm:spPr/>
      <dgm:t>
        <a:bodyPr/>
        <a:lstStyle/>
        <a:p>
          <a:pPr rtl="0"/>
          <a:r>
            <a:rPr lang="en-US" sz="1800" dirty="0">
              <a:latin typeface="Calibri" panose="020F0502020204030204" pitchFamily="34" charset="0"/>
            </a:rPr>
            <a:t>Unable to control behavior </a:t>
          </a:r>
        </a:p>
      </dgm:t>
    </dgm:pt>
    <dgm:pt modelId="{8AD55071-9314-4056-953B-74E4724DB9B1}" type="parTrans" cxnId="{1EEFD1C7-0E12-439F-926E-0D3859390911}">
      <dgm:prSet/>
      <dgm:spPr/>
      <dgm:t>
        <a:bodyPr/>
        <a:lstStyle/>
        <a:p>
          <a:endParaRPr lang="en-US"/>
        </a:p>
      </dgm:t>
    </dgm:pt>
    <dgm:pt modelId="{32109C1C-8419-4770-B6EA-38BF7E01AE44}" type="sibTrans" cxnId="{1EEFD1C7-0E12-439F-926E-0D3859390911}">
      <dgm:prSet/>
      <dgm:spPr/>
      <dgm:t>
        <a:bodyPr/>
        <a:lstStyle/>
        <a:p>
          <a:endParaRPr lang="en-US"/>
        </a:p>
      </dgm:t>
    </dgm:pt>
    <dgm:pt modelId="{7A0D249B-F602-4838-A810-1F08798353D4}">
      <dgm:prSet custT="1"/>
      <dgm:spPr/>
      <dgm:t>
        <a:bodyPr/>
        <a:lstStyle/>
        <a:p>
          <a:pPr rtl="0"/>
          <a:r>
            <a:rPr lang="en-US" sz="1800" dirty="0">
              <a:latin typeface="Calibri" panose="020F0502020204030204" pitchFamily="34" charset="0"/>
            </a:rPr>
            <a:t>Death row </a:t>
          </a:r>
        </a:p>
      </dgm:t>
    </dgm:pt>
    <dgm:pt modelId="{0DCF038F-8F25-4C22-9502-C4CD447A3DA5}" type="parTrans" cxnId="{8DC4D297-86F6-423F-9D55-432F710318FC}">
      <dgm:prSet/>
      <dgm:spPr/>
      <dgm:t>
        <a:bodyPr/>
        <a:lstStyle/>
        <a:p>
          <a:endParaRPr lang="en-US"/>
        </a:p>
      </dgm:t>
    </dgm:pt>
    <dgm:pt modelId="{3B418C68-9591-485E-8617-3E35368D41AB}" type="sibTrans" cxnId="{8DC4D297-86F6-423F-9D55-432F710318FC}">
      <dgm:prSet/>
      <dgm:spPr/>
      <dgm:t>
        <a:bodyPr/>
        <a:lstStyle/>
        <a:p>
          <a:endParaRPr lang="en-US"/>
        </a:p>
      </dgm:t>
    </dgm:pt>
    <dgm:pt modelId="{2A295D23-C023-44B8-94DD-7FAFB18954F6}">
      <dgm:prSet custT="1"/>
      <dgm:spPr/>
      <dgm:t>
        <a:bodyPr/>
        <a:lstStyle/>
        <a:p>
          <a:pPr rtl="0"/>
          <a:r>
            <a:rPr lang="en-US" sz="1800" dirty="0">
              <a:latin typeface="Calibri" panose="020F0502020204030204" pitchFamily="34" charset="0"/>
            </a:rPr>
            <a:t>May be double bunked, usually some access to the yard, cafeteria, and yard</a:t>
          </a:r>
        </a:p>
      </dgm:t>
    </dgm:pt>
    <dgm:pt modelId="{5F94BA6D-32A8-47A6-ACB9-EEEA5F424B28}" type="parTrans" cxnId="{9D25689B-D86B-4BF8-A232-5030C2C9A46B}">
      <dgm:prSet/>
      <dgm:spPr/>
      <dgm:t>
        <a:bodyPr/>
        <a:lstStyle/>
        <a:p>
          <a:endParaRPr lang="en-US"/>
        </a:p>
      </dgm:t>
    </dgm:pt>
    <dgm:pt modelId="{FF330914-4959-4EFE-81DA-3FE424A41722}" type="sibTrans" cxnId="{9D25689B-D86B-4BF8-A232-5030C2C9A46B}">
      <dgm:prSet/>
      <dgm:spPr/>
      <dgm:t>
        <a:bodyPr/>
        <a:lstStyle/>
        <a:p>
          <a:endParaRPr lang="en-US"/>
        </a:p>
      </dgm:t>
    </dgm:pt>
    <dgm:pt modelId="{B820B1D4-6649-44D1-8E35-951B67B818A6}">
      <dgm:prSet/>
      <dgm:spPr/>
      <dgm:t>
        <a:bodyPr/>
        <a:lstStyle/>
        <a:p>
          <a:pPr rtl="0"/>
          <a:r>
            <a:rPr lang="en-US" dirty="0">
              <a:latin typeface="Calibri" panose="020F0502020204030204" pitchFamily="34" charset="0"/>
            </a:rPr>
            <a:t>More opportunities to attend school, treatment, religious festivities, programming </a:t>
          </a:r>
        </a:p>
      </dgm:t>
    </dgm:pt>
    <dgm:pt modelId="{6FCD34FE-1B89-4DF1-91E1-3461C969CBE7}" type="parTrans" cxnId="{9CBE6CC7-5445-4A21-B841-51BE364BAEB6}">
      <dgm:prSet/>
      <dgm:spPr/>
      <dgm:t>
        <a:bodyPr/>
        <a:lstStyle/>
        <a:p>
          <a:endParaRPr lang="en-US"/>
        </a:p>
      </dgm:t>
    </dgm:pt>
    <dgm:pt modelId="{7BA20A8B-1EED-4771-AA32-5719C002C51F}" type="sibTrans" cxnId="{9CBE6CC7-5445-4A21-B841-51BE364BAEB6}">
      <dgm:prSet/>
      <dgm:spPr/>
      <dgm:t>
        <a:bodyPr/>
        <a:lstStyle/>
        <a:p>
          <a:endParaRPr lang="en-US"/>
        </a:p>
      </dgm:t>
    </dgm:pt>
    <dgm:pt modelId="{EBBB0CE3-3C6B-4023-B836-E35A023D53C4}">
      <dgm:prSet/>
      <dgm:spPr/>
      <dgm:t>
        <a:bodyPr/>
        <a:lstStyle/>
        <a:p>
          <a:pPr rtl="0"/>
          <a:r>
            <a:rPr lang="en-US" dirty="0">
              <a:latin typeface="Calibri" panose="020F0502020204030204" pitchFamily="34" charset="0"/>
            </a:rPr>
            <a:t>House people who have committed various levels of crimes </a:t>
          </a:r>
        </a:p>
      </dgm:t>
    </dgm:pt>
    <dgm:pt modelId="{BB8F989C-54A4-46EE-83D6-B144DCCA959E}" type="parTrans" cxnId="{E853C448-890B-43DE-BB1B-BDCA0FCB44A5}">
      <dgm:prSet/>
      <dgm:spPr/>
      <dgm:t>
        <a:bodyPr/>
        <a:lstStyle/>
        <a:p>
          <a:endParaRPr lang="en-US"/>
        </a:p>
      </dgm:t>
    </dgm:pt>
    <dgm:pt modelId="{F9E48DE5-E948-4926-A0C8-BE254801E54C}" type="sibTrans" cxnId="{E853C448-890B-43DE-BB1B-BDCA0FCB44A5}">
      <dgm:prSet/>
      <dgm:spPr/>
      <dgm:t>
        <a:bodyPr/>
        <a:lstStyle/>
        <a:p>
          <a:endParaRPr lang="en-US"/>
        </a:p>
      </dgm:t>
    </dgm:pt>
    <dgm:pt modelId="{F2341846-2BEE-455F-AE04-5282ED501566}">
      <dgm:prSet/>
      <dgm:spPr/>
      <dgm:t>
        <a:bodyPr/>
        <a:lstStyle/>
        <a:p>
          <a:pPr rtl="0"/>
          <a:endParaRPr lang="en-US" dirty="0"/>
        </a:p>
      </dgm:t>
    </dgm:pt>
    <dgm:pt modelId="{99461540-27FA-4105-8BBD-1F791BD0827B}" type="parTrans" cxnId="{F6E0265D-DD36-4FFC-A965-FB4306EE1C80}">
      <dgm:prSet/>
      <dgm:spPr/>
      <dgm:t>
        <a:bodyPr/>
        <a:lstStyle/>
        <a:p>
          <a:endParaRPr lang="en-US"/>
        </a:p>
      </dgm:t>
    </dgm:pt>
    <dgm:pt modelId="{AB5D157E-54D6-4F0D-98D7-C5E70A69287A}" type="sibTrans" cxnId="{F6E0265D-DD36-4FFC-A965-FB4306EE1C80}">
      <dgm:prSet/>
      <dgm:spPr/>
      <dgm:t>
        <a:bodyPr/>
        <a:lstStyle/>
        <a:p>
          <a:endParaRPr lang="en-US"/>
        </a:p>
      </dgm:t>
    </dgm:pt>
    <dgm:pt modelId="{737228D0-C8C1-43C1-A8BC-44DA6DCAFFFE}">
      <dgm:prSet/>
      <dgm:spPr/>
      <dgm:t>
        <a:bodyPr/>
        <a:lstStyle/>
        <a:p>
          <a:pPr rtl="0"/>
          <a:r>
            <a:rPr lang="en-US" dirty="0">
              <a:latin typeface="Calibri" panose="020F0502020204030204" pitchFamily="34" charset="0"/>
            </a:rPr>
            <a:t>College campus interior with several buildings </a:t>
          </a:r>
        </a:p>
      </dgm:t>
    </dgm:pt>
    <dgm:pt modelId="{4E181440-0B46-4B93-AB83-C945B74AE19D}" type="parTrans" cxnId="{41B6A3C4-7F0B-4020-AB84-A8CEC09C3D59}">
      <dgm:prSet/>
      <dgm:spPr/>
      <dgm:t>
        <a:bodyPr/>
        <a:lstStyle/>
        <a:p>
          <a:endParaRPr lang="en-US"/>
        </a:p>
      </dgm:t>
    </dgm:pt>
    <dgm:pt modelId="{0FA59236-1818-4934-B5BC-5A062AE714FD}" type="sibTrans" cxnId="{41B6A3C4-7F0B-4020-AB84-A8CEC09C3D59}">
      <dgm:prSet/>
      <dgm:spPr/>
      <dgm:t>
        <a:bodyPr/>
        <a:lstStyle/>
        <a:p>
          <a:endParaRPr lang="en-US"/>
        </a:p>
      </dgm:t>
    </dgm:pt>
    <dgm:pt modelId="{4CE18564-0E8D-488C-9677-250DF329BDFB}">
      <dgm:prSet/>
      <dgm:spPr/>
      <dgm:t>
        <a:bodyPr/>
        <a:lstStyle/>
        <a:p>
          <a:pPr rtl="0"/>
          <a:r>
            <a:rPr lang="en-US" dirty="0">
              <a:latin typeface="Calibri" panose="020F0502020204030204" pitchFamily="34" charset="0"/>
            </a:rPr>
            <a:t>Involved in industrial work </a:t>
          </a:r>
        </a:p>
      </dgm:t>
    </dgm:pt>
    <dgm:pt modelId="{6BB6A8EB-7555-4995-9FC0-A3EDE081AE6C}" type="parTrans" cxnId="{352B1FA9-C546-43F8-9E6E-8F45C10A1819}">
      <dgm:prSet/>
      <dgm:spPr/>
      <dgm:t>
        <a:bodyPr/>
        <a:lstStyle/>
        <a:p>
          <a:endParaRPr lang="en-US"/>
        </a:p>
      </dgm:t>
    </dgm:pt>
    <dgm:pt modelId="{C343BFA1-6D80-4251-AD92-93EF6A9BBBA0}" type="sibTrans" cxnId="{352B1FA9-C546-43F8-9E6E-8F45C10A1819}">
      <dgm:prSet/>
      <dgm:spPr/>
      <dgm:t>
        <a:bodyPr/>
        <a:lstStyle/>
        <a:p>
          <a:endParaRPr lang="en-US"/>
        </a:p>
      </dgm:t>
    </dgm:pt>
    <dgm:pt modelId="{7FF50796-3D6E-4C68-AA05-BAC86DF70EB1}">
      <dgm:prSet/>
      <dgm:spPr/>
      <dgm:t>
        <a:bodyPr/>
        <a:lstStyle/>
        <a:p>
          <a:pPr rtl="0"/>
          <a:r>
            <a:rPr lang="en-US" dirty="0">
              <a:latin typeface="Calibri" panose="020F0502020204030204" pitchFamily="34" charset="0"/>
            </a:rPr>
            <a:t>Soon to be released</a:t>
          </a:r>
        </a:p>
      </dgm:t>
    </dgm:pt>
    <dgm:pt modelId="{B70C5A0B-10CD-46F4-85E7-7F510EF397BE}" type="parTrans" cxnId="{78BA44EC-0B17-4BCE-A1BD-CC1101FE22A5}">
      <dgm:prSet/>
      <dgm:spPr/>
      <dgm:t>
        <a:bodyPr/>
        <a:lstStyle/>
        <a:p>
          <a:endParaRPr lang="en-US"/>
        </a:p>
      </dgm:t>
    </dgm:pt>
    <dgm:pt modelId="{388141D7-9CDA-4802-9C5C-D0A518A83C48}" type="sibTrans" cxnId="{78BA44EC-0B17-4BCE-A1BD-CC1101FE22A5}">
      <dgm:prSet/>
      <dgm:spPr/>
      <dgm:t>
        <a:bodyPr/>
        <a:lstStyle/>
        <a:p>
          <a:endParaRPr lang="en-US"/>
        </a:p>
      </dgm:t>
    </dgm:pt>
    <dgm:pt modelId="{8B46E36F-9C66-4A72-A95F-BE625C6F2909}">
      <dgm:prSet/>
      <dgm:spPr/>
      <dgm:t>
        <a:bodyPr/>
        <a:lstStyle/>
        <a:p>
          <a:pPr rtl="0"/>
          <a:r>
            <a:rPr lang="en-US" dirty="0">
              <a:latin typeface="Calibri" panose="020F0502020204030204" pitchFamily="34" charset="0"/>
            </a:rPr>
            <a:t>Not likely to be an escape risk </a:t>
          </a:r>
        </a:p>
      </dgm:t>
    </dgm:pt>
    <dgm:pt modelId="{3AA92E2C-6E6B-419E-8D06-A6D7A960DA2B}" type="parTrans" cxnId="{DD23C87A-08C8-4C7F-BB77-62443336A31A}">
      <dgm:prSet/>
      <dgm:spPr/>
      <dgm:t>
        <a:bodyPr/>
        <a:lstStyle/>
        <a:p>
          <a:endParaRPr lang="en-US"/>
        </a:p>
      </dgm:t>
    </dgm:pt>
    <dgm:pt modelId="{046DC596-2AAF-4CE2-A315-C4D1D6543587}" type="sibTrans" cxnId="{DD23C87A-08C8-4C7F-BB77-62443336A31A}">
      <dgm:prSet/>
      <dgm:spPr/>
      <dgm:t>
        <a:bodyPr/>
        <a:lstStyle/>
        <a:p>
          <a:endParaRPr lang="en-US"/>
        </a:p>
      </dgm:t>
    </dgm:pt>
    <dgm:pt modelId="{1478AF2A-FD93-455C-B236-EA6D392B9CD3}">
      <dgm:prSet/>
      <dgm:spPr/>
      <dgm:t>
        <a:bodyPr/>
        <a:lstStyle/>
        <a:p>
          <a:pPr rtl="0"/>
          <a:r>
            <a:rPr lang="en-US" dirty="0">
              <a:latin typeface="Calibri" panose="020F0502020204030204" pitchFamily="34" charset="0"/>
            </a:rPr>
            <a:t>External security may not have wall or fence</a:t>
          </a:r>
        </a:p>
      </dgm:t>
    </dgm:pt>
    <dgm:pt modelId="{A9B0CE9E-A917-480F-8C34-09A7DB9EE578}" type="parTrans" cxnId="{074F194A-B9BF-4FB3-B90F-760B627E0827}">
      <dgm:prSet/>
      <dgm:spPr/>
      <dgm:t>
        <a:bodyPr/>
        <a:lstStyle/>
        <a:p>
          <a:endParaRPr lang="en-US"/>
        </a:p>
      </dgm:t>
    </dgm:pt>
    <dgm:pt modelId="{F0A23BEE-8C88-4D0B-BBD3-7C602525DF6C}" type="sibTrans" cxnId="{074F194A-B9BF-4FB3-B90F-760B627E0827}">
      <dgm:prSet/>
      <dgm:spPr/>
      <dgm:t>
        <a:bodyPr/>
        <a:lstStyle/>
        <a:p>
          <a:endParaRPr lang="en-US"/>
        </a:p>
      </dgm:t>
    </dgm:pt>
    <dgm:pt modelId="{9A8E3ECA-A723-4BC9-AFEB-F08843B62D54}">
      <dgm:prSet/>
      <dgm:spPr/>
      <dgm:t>
        <a:bodyPr/>
        <a:lstStyle/>
        <a:p>
          <a:pPr rtl="0"/>
          <a:r>
            <a:rPr lang="en-US" dirty="0">
              <a:latin typeface="Calibri" panose="020F0502020204030204" pitchFamily="34" charset="0"/>
            </a:rPr>
            <a:t>Provided with additional programming, may be a work release setting </a:t>
          </a:r>
        </a:p>
      </dgm:t>
    </dgm:pt>
    <dgm:pt modelId="{DD9CB2E3-B17B-4998-9ACD-B71F5BBC1C9E}" type="parTrans" cxnId="{8F3259E6-A043-49DF-8962-B530309E2905}">
      <dgm:prSet/>
      <dgm:spPr/>
      <dgm:t>
        <a:bodyPr/>
        <a:lstStyle/>
        <a:p>
          <a:endParaRPr lang="en-US"/>
        </a:p>
      </dgm:t>
    </dgm:pt>
    <dgm:pt modelId="{D085B32A-1F9E-403D-B25F-139834910390}" type="sibTrans" cxnId="{8F3259E6-A043-49DF-8962-B530309E2905}">
      <dgm:prSet/>
      <dgm:spPr/>
      <dgm:t>
        <a:bodyPr/>
        <a:lstStyle/>
        <a:p>
          <a:endParaRPr lang="en-US"/>
        </a:p>
      </dgm:t>
    </dgm:pt>
    <dgm:pt modelId="{4EC9225A-BAD0-40CA-933A-2C8DA2D3871F}" type="pres">
      <dgm:prSet presAssocID="{19B50767-9015-4569-98E5-218704ABEAA2}" presName="Name0" presStyleCnt="0">
        <dgm:presLayoutVars>
          <dgm:dir/>
          <dgm:animLvl val="lvl"/>
          <dgm:resizeHandles val="exact"/>
        </dgm:presLayoutVars>
      </dgm:prSet>
      <dgm:spPr/>
    </dgm:pt>
    <dgm:pt modelId="{CC15C6B3-7812-4434-8D76-AE7E9E6B7C5B}" type="pres">
      <dgm:prSet presAssocID="{077DDD55-1AFF-4D95-AC1A-8AC91A056F19}" presName="composite" presStyleCnt="0"/>
      <dgm:spPr/>
    </dgm:pt>
    <dgm:pt modelId="{178A1358-7F68-4021-B1D0-2DA3A140310F}" type="pres">
      <dgm:prSet presAssocID="{077DDD55-1AFF-4D95-AC1A-8AC91A056F19}" presName="parTx" presStyleLbl="alignNode1" presStyleIdx="0" presStyleCnt="3">
        <dgm:presLayoutVars>
          <dgm:chMax val="0"/>
          <dgm:chPref val="0"/>
          <dgm:bulletEnabled val="1"/>
        </dgm:presLayoutVars>
      </dgm:prSet>
      <dgm:spPr/>
    </dgm:pt>
    <dgm:pt modelId="{FF76B516-C681-4E13-B83A-B179334A5BAC}" type="pres">
      <dgm:prSet presAssocID="{077DDD55-1AFF-4D95-AC1A-8AC91A056F19}" presName="desTx" presStyleLbl="alignAccFollowNode1" presStyleIdx="0" presStyleCnt="3">
        <dgm:presLayoutVars>
          <dgm:bulletEnabled val="1"/>
        </dgm:presLayoutVars>
      </dgm:prSet>
      <dgm:spPr/>
    </dgm:pt>
    <dgm:pt modelId="{DAD36377-69D8-48A2-A6FF-F4F26827BCD0}" type="pres">
      <dgm:prSet presAssocID="{741F8688-CF4B-462D-8AE0-C36F4BF47A69}" presName="space" presStyleCnt="0"/>
      <dgm:spPr/>
    </dgm:pt>
    <dgm:pt modelId="{14434A98-D076-484C-9C01-1DFB0CF66698}" type="pres">
      <dgm:prSet presAssocID="{47B70023-55BC-4AED-9518-E594439AC5E9}" presName="composite" presStyleCnt="0"/>
      <dgm:spPr/>
    </dgm:pt>
    <dgm:pt modelId="{2F6F5430-6B80-4A20-9EBD-EEED9DB487CC}" type="pres">
      <dgm:prSet presAssocID="{47B70023-55BC-4AED-9518-E594439AC5E9}" presName="parTx" presStyleLbl="alignNode1" presStyleIdx="1" presStyleCnt="3">
        <dgm:presLayoutVars>
          <dgm:chMax val="0"/>
          <dgm:chPref val="0"/>
          <dgm:bulletEnabled val="1"/>
        </dgm:presLayoutVars>
      </dgm:prSet>
      <dgm:spPr/>
    </dgm:pt>
    <dgm:pt modelId="{8A0E07BA-A538-47BC-8379-59091D79B032}" type="pres">
      <dgm:prSet presAssocID="{47B70023-55BC-4AED-9518-E594439AC5E9}" presName="desTx" presStyleLbl="alignAccFollowNode1" presStyleIdx="1" presStyleCnt="3">
        <dgm:presLayoutVars>
          <dgm:bulletEnabled val="1"/>
        </dgm:presLayoutVars>
      </dgm:prSet>
      <dgm:spPr/>
    </dgm:pt>
    <dgm:pt modelId="{EAAC4569-2B9B-4F95-9F8D-F9B82DD6A6A8}" type="pres">
      <dgm:prSet presAssocID="{1599B152-669A-489D-806A-305F075B4737}" presName="space" presStyleCnt="0"/>
      <dgm:spPr/>
    </dgm:pt>
    <dgm:pt modelId="{2A5DAC64-141C-4FD0-AC71-F9CA991B35A7}" type="pres">
      <dgm:prSet presAssocID="{2C17E557-ED89-48E9-983E-2BE8D59244AD}" presName="composite" presStyleCnt="0"/>
      <dgm:spPr/>
    </dgm:pt>
    <dgm:pt modelId="{59D0634A-B85D-4FF3-AD0C-630BC3E23ECB}" type="pres">
      <dgm:prSet presAssocID="{2C17E557-ED89-48E9-983E-2BE8D59244AD}" presName="parTx" presStyleLbl="alignNode1" presStyleIdx="2" presStyleCnt="3" custLinFactNeighborX="-7739" custLinFactNeighborY="-3388">
        <dgm:presLayoutVars>
          <dgm:chMax val="0"/>
          <dgm:chPref val="0"/>
          <dgm:bulletEnabled val="1"/>
        </dgm:presLayoutVars>
      </dgm:prSet>
      <dgm:spPr/>
    </dgm:pt>
    <dgm:pt modelId="{38005A30-CBB6-4838-A284-8DAC7D591496}" type="pres">
      <dgm:prSet presAssocID="{2C17E557-ED89-48E9-983E-2BE8D59244AD}" presName="desTx" presStyleLbl="alignAccFollowNode1" presStyleIdx="2" presStyleCnt="3" custLinFactNeighborX="-7739" custLinFactNeighborY="-124">
        <dgm:presLayoutVars>
          <dgm:bulletEnabled val="1"/>
        </dgm:presLayoutVars>
      </dgm:prSet>
      <dgm:spPr/>
    </dgm:pt>
  </dgm:ptLst>
  <dgm:cxnLst>
    <dgm:cxn modelId="{36B69603-7AD8-4EC8-9FDD-55EA679B0D29}" srcId="{19B50767-9015-4569-98E5-218704ABEAA2}" destId="{2C17E557-ED89-48E9-983E-2BE8D59244AD}" srcOrd="2" destOrd="0" parTransId="{A2673823-4344-4722-937E-02DC0EDA2ECF}" sibTransId="{AC84E382-D8E3-4AD2-8BB7-162C998DAEA3}"/>
    <dgm:cxn modelId="{14519F05-D92B-4FDE-9770-9BD9959CDCE4}" type="presOf" srcId="{737228D0-C8C1-43C1-A8BC-44DA6DCAFFFE}" destId="{8A0E07BA-A538-47BC-8379-59091D79B032}" srcOrd="0" destOrd="3" presId="urn:microsoft.com/office/officeart/2005/8/layout/hList1"/>
    <dgm:cxn modelId="{3BC94E06-5B5F-47B9-9AD4-B6E00DB99429}" type="presOf" srcId="{F2341846-2BEE-455F-AE04-5282ED501566}" destId="{8A0E07BA-A538-47BC-8379-59091D79B032}" srcOrd="0" destOrd="5" presId="urn:microsoft.com/office/officeart/2005/8/layout/hList1"/>
    <dgm:cxn modelId="{5C654412-4ED1-41DF-AB41-2CC3BC632DC7}" type="presOf" srcId="{8B46E36F-9C66-4A72-A95F-BE625C6F2909}" destId="{38005A30-CBB6-4838-A284-8DAC7D591496}" srcOrd="0" destOrd="3" presId="urn:microsoft.com/office/officeart/2005/8/layout/hList1"/>
    <dgm:cxn modelId="{87C7811C-0F94-4E02-AE49-B73B89BFC84A}" type="presOf" srcId="{EBBB0CE3-3C6B-4023-B836-E35A023D53C4}" destId="{8A0E07BA-A538-47BC-8379-59091D79B032}" srcOrd="0" destOrd="2" presId="urn:microsoft.com/office/officeart/2005/8/layout/hList1"/>
    <dgm:cxn modelId="{2086F21F-164F-D144-9137-C1F3D6F06DF0}" type="presOf" srcId="{8085E5C9-DDE8-486A-B14F-3B32985F4896}" destId="{FF76B516-C681-4E13-B83A-B179334A5BAC}" srcOrd="0" destOrd="5" presId="urn:microsoft.com/office/officeart/2005/8/layout/hList1"/>
    <dgm:cxn modelId="{EA051322-21B6-5043-AD52-B6162BAA3A9B}" type="presOf" srcId="{19B50767-9015-4569-98E5-218704ABEAA2}" destId="{4EC9225A-BAD0-40CA-933A-2C8DA2D3871F}" srcOrd="0" destOrd="0" presId="urn:microsoft.com/office/officeart/2005/8/layout/hList1"/>
    <dgm:cxn modelId="{C9316030-AEC5-490C-ADE9-B6A4D52EBBAD}" type="presOf" srcId="{1478AF2A-FD93-455C-B236-EA6D392B9CD3}" destId="{38005A30-CBB6-4838-A284-8DAC7D591496}" srcOrd="0" destOrd="1" presId="urn:microsoft.com/office/officeart/2005/8/layout/hList1"/>
    <dgm:cxn modelId="{90CB8431-0660-4742-9907-4E4DAFA817A7}" type="presOf" srcId="{E67BB95F-8C29-43FC-B597-E736D350E142}" destId="{8A0E07BA-A538-47BC-8379-59091D79B032}" srcOrd="0" destOrd="0" presId="urn:microsoft.com/office/officeart/2005/8/layout/hList1"/>
    <dgm:cxn modelId="{63920838-390A-4C94-AE4A-51C67DD47582}" type="presOf" srcId="{7FF50796-3D6E-4C68-AA05-BAC86DF70EB1}" destId="{38005A30-CBB6-4838-A284-8DAC7D591496}" srcOrd="0" destOrd="2" presId="urn:microsoft.com/office/officeart/2005/8/layout/hList1"/>
    <dgm:cxn modelId="{E853C448-890B-43DE-BB1B-BDCA0FCB44A5}" srcId="{47B70023-55BC-4AED-9518-E594439AC5E9}" destId="{EBBB0CE3-3C6B-4023-B836-E35A023D53C4}" srcOrd="2" destOrd="0" parTransId="{BB8F989C-54A4-46EE-83D6-B144DCCA959E}" sibTransId="{F9E48DE5-E948-4926-A0C8-BE254801E54C}"/>
    <dgm:cxn modelId="{074F194A-B9BF-4FB3-B90F-760B627E0827}" srcId="{2C17E557-ED89-48E9-983E-2BE8D59244AD}" destId="{1478AF2A-FD93-455C-B236-EA6D392B9CD3}" srcOrd="1" destOrd="0" parTransId="{A9B0CE9E-A917-480F-8C34-09A7DB9EE578}" sibTransId="{F0A23BEE-8C88-4D0B-BBD3-7C602525DF6C}"/>
    <dgm:cxn modelId="{770DF254-0C62-4049-9342-5CE892AED3F7}" type="presOf" srcId="{47B70023-55BC-4AED-9518-E594439AC5E9}" destId="{2F6F5430-6B80-4A20-9EBD-EEED9DB487CC}" srcOrd="0" destOrd="0" presId="urn:microsoft.com/office/officeart/2005/8/layout/hList1"/>
    <dgm:cxn modelId="{F6E0265D-DD36-4FFC-A965-FB4306EE1C80}" srcId="{47B70023-55BC-4AED-9518-E594439AC5E9}" destId="{F2341846-2BEE-455F-AE04-5282ED501566}" srcOrd="5" destOrd="0" parTransId="{99461540-27FA-4105-8BBD-1F791BD0827B}" sibTransId="{AB5D157E-54D6-4F0D-98D7-C5E70A69287A}"/>
    <dgm:cxn modelId="{14F83366-1765-46E0-A00F-5573EA5C2887}" srcId="{077DDD55-1AFF-4D95-AC1A-8AC91A056F19}" destId="{9FE98165-99CC-4A05-B17F-EF66D3E197A1}" srcOrd="1" destOrd="0" parTransId="{25DBE301-A2AA-4472-B32F-AF5AF99DCDE1}" sibTransId="{341F1588-0A08-4C8E-BE87-9B4C8BE520D5}"/>
    <dgm:cxn modelId="{6445F06D-9319-497D-BF3B-58615807F5A9}" srcId="{19B50767-9015-4569-98E5-218704ABEAA2}" destId="{077DDD55-1AFF-4D95-AC1A-8AC91A056F19}" srcOrd="0" destOrd="0" parTransId="{08EF9E8C-6013-4188-91B3-C2C1B3503087}" sibTransId="{741F8688-CF4B-462D-8AE0-C36F4BF47A69}"/>
    <dgm:cxn modelId="{C524606F-22CD-411B-82E5-12A0514B70D9}" srcId="{19B50767-9015-4569-98E5-218704ABEAA2}" destId="{47B70023-55BC-4AED-9518-E594439AC5E9}" srcOrd="1" destOrd="0" parTransId="{36C39687-EDAC-493C-B73B-E711D19E59F4}" sibTransId="{1599B152-669A-489D-806A-305F075B4737}"/>
    <dgm:cxn modelId="{4BF3AB73-CB8D-4BE2-B7C5-90AA55AC292F}" type="presOf" srcId="{9A8E3ECA-A723-4BC9-AFEB-F08843B62D54}" destId="{38005A30-CBB6-4838-A284-8DAC7D591496}" srcOrd="0" destOrd="4" presId="urn:microsoft.com/office/officeart/2005/8/layout/hList1"/>
    <dgm:cxn modelId="{EE3B2B76-0D28-46CE-9EF6-05E5D659B47B}" type="presOf" srcId="{9FE98165-99CC-4A05-B17F-EF66D3E197A1}" destId="{FF76B516-C681-4E13-B83A-B179334A5BAC}" srcOrd="0" destOrd="1" presId="urn:microsoft.com/office/officeart/2005/8/layout/hList1"/>
    <dgm:cxn modelId="{DD23C87A-08C8-4C7F-BB77-62443336A31A}" srcId="{2C17E557-ED89-48E9-983E-2BE8D59244AD}" destId="{8B46E36F-9C66-4A72-A95F-BE625C6F2909}" srcOrd="3" destOrd="0" parTransId="{3AA92E2C-6E6B-419E-8D06-A6D7A960DA2B}" sibTransId="{046DC596-2AAF-4CE2-A315-C4D1D6543587}"/>
    <dgm:cxn modelId="{F0CA1881-ED6F-4A26-B68D-A203B5EC82FC}" type="presOf" srcId="{B820B1D4-6649-44D1-8E35-951B67B818A6}" destId="{8A0E07BA-A538-47BC-8379-59091D79B032}" srcOrd="0" destOrd="1" presId="urn:microsoft.com/office/officeart/2005/8/layout/hList1"/>
    <dgm:cxn modelId="{0AD54094-2E42-4082-A392-85A22C4E8E74}" type="presOf" srcId="{B282F006-7D48-4B7C-AF06-5189DE9762F7}" destId="{FF76B516-C681-4E13-B83A-B179334A5BAC}" srcOrd="0" destOrd="2" presId="urn:microsoft.com/office/officeart/2005/8/layout/hList1"/>
    <dgm:cxn modelId="{990BAD95-6D04-664D-9D93-B505CED5A68B}" type="presOf" srcId="{22396290-4E3C-4F62-BA5E-7A4C3361CCED}" destId="{38005A30-CBB6-4838-A284-8DAC7D591496}" srcOrd="0" destOrd="0" presId="urn:microsoft.com/office/officeart/2005/8/layout/hList1"/>
    <dgm:cxn modelId="{8DC4D297-86F6-423F-9D55-432F710318FC}" srcId="{077DDD55-1AFF-4D95-AC1A-8AC91A056F19}" destId="{7A0D249B-F602-4838-A810-1F08798353D4}" srcOrd="3" destOrd="0" parTransId="{0DCF038F-8F25-4C22-9502-C4CD447A3DA5}" sibTransId="{3B418C68-9591-485E-8617-3E35368D41AB}"/>
    <dgm:cxn modelId="{9D25689B-D86B-4BF8-A232-5030C2C9A46B}" srcId="{077DDD55-1AFF-4D95-AC1A-8AC91A056F19}" destId="{2A295D23-C023-44B8-94DD-7FAFB18954F6}" srcOrd="4" destOrd="0" parTransId="{5F94BA6D-32A8-47A6-ACB9-EEEA5F424B28}" sibTransId="{FF330914-4959-4EFE-81DA-3FE424A41722}"/>
    <dgm:cxn modelId="{C38DCA9B-AA2B-41E5-A34E-E988F26683FD}" srcId="{47B70023-55BC-4AED-9518-E594439AC5E9}" destId="{E67BB95F-8C29-43FC-B597-E736D350E142}" srcOrd="0" destOrd="0" parTransId="{D1B35F05-A0CC-4B42-9598-9DC49AA21AD2}" sibTransId="{FF45A766-4F0C-48EB-A3C3-B4938AD8B072}"/>
    <dgm:cxn modelId="{E48980A0-E5DF-41A8-8402-5638FF0607EB}" srcId="{2C17E557-ED89-48E9-983E-2BE8D59244AD}" destId="{22396290-4E3C-4F62-BA5E-7A4C3361CCED}" srcOrd="0" destOrd="0" parTransId="{63027AAA-AC0F-44A2-A53A-B02C9BF7EC33}" sibTransId="{20557080-BFB4-4082-9A6A-C7348BB98244}"/>
    <dgm:cxn modelId="{3A5D95A3-27CD-C948-B172-2BE6FC79CABC}" type="presOf" srcId="{077DDD55-1AFF-4D95-AC1A-8AC91A056F19}" destId="{178A1358-7F68-4021-B1D0-2DA3A140310F}" srcOrd="0" destOrd="0" presId="urn:microsoft.com/office/officeart/2005/8/layout/hList1"/>
    <dgm:cxn modelId="{352B1FA9-C546-43F8-9E6E-8F45C10A1819}" srcId="{47B70023-55BC-4AED-9518-E594439AC5E9}" destId="{4CE18564-0E8D-488C-9677-250DF329BDFB}" srcOrd="4" destOrd="0" parTransId="{6BB6A8EB-7555-4995-9FC0-A3EDE081AE6C}" sibTransId="{C343BFA1-6D80-4251-AD92-93EF6A9BBBA0}"/>
    <dgm:cxn modelId="{682D4EB2-7B32-46F2-A672-1744624EA29A}" srcId="{077DDD55-1AFF-4D95-AC1A-8AC91A056F19}" destId="{BC3892E3-96B2-401F-9576-3EA894114AAF}" srcOrd="0" destOrd="0" parTransId="{068F4E82-977E-4C6C-90A7-CB959459461A}" sibTransId="{E2F8B2B5-C708-458B-AC20-CCDFD2D7F9BB}"/>
    <dgm:cxn modelId="{F063F0B8-F666-4B1A-A7E5-560FDDAF8AD0}" type="presOf" srcId="{7A0D249B-F602-4838-A810-1F08798353D4}" destId="{FF76B516-C681-4E13-B83A-B179334A5BAC}" srcOrd="0" destOrd="3" presId="urn:microsoft.com/office/officeart/2005/8/layout/hList1"/>
    <dgm:cxn modelId="{FE8338BA-4B78-AE4B-B9E6-63795E25D238}" type="presOf" srcId="{BC3892E3-96B2-401F-9576-3EA894114AAF}" destId="{FF76B516-C681-4E13-B83A-B179334A5BAC}" srcOrd="0" destOrd="0" presId="urn:microsoft.com/office/officeart/2005/8/layout/hList1"/>
    <dgm:cxn modelId="{41B6A3C4-7F0B-4020-AB84-A8CEC09C3D59}" srcId="{47B70023-55BC-4AED-9518-E594439AC5E9}" destId="{737228D0-C8C1-43C1-A8BC-44DA6DCAFFFE}" srcOrd="3" destOrd="0" parTransId="{4E181440-0B46-4B93-AB83-C945B74AE19D}" sibTransId="{0FA59236-1818-4934-B5BC-5A062AE714FD}"/>
    <dgm:cxn modelId="{9CBE6CC7-5445-4A21-B841-51BE364BAEB6}" srcId="{47B70023-55BC-4AED-9518-E594439AC5E9}" destId="{B820B1D4-6649-44D1-8E35-951B67B818A6}" srcOrd="1" destOrd="0" parTransId="{6FCD34FE-1B89-4DF1-91E1-3461C969CBE7}" sibTransId="{7BA20A8B-1EED-4771-AA32-5719C002C51F}"/>
    <dgm:cxn modelId="{1EEFD1C7-0E12-439F-926E-0D3859390911}" srcId="{077DDD55-1AFF-4D95-AC1A-8AC91A056F19}" destId="{B282F006-7D48-4B7C-AF06-5189DE9762F7}" srcOrd="2" destOrd="0" parTransId="{8AD55071-9314-4056-953B-74E4724DB9B1}" sibTransId="{32109C1C-8419-4770-B6EA-38BF7E01AE44}"/>
    <dgm:cxn modelId="{F62919D1-EAE5-48EF-9B01-283E2593A5C3}" srcId="{077DDD55-1AFF-4D95-AC1A-8AC91A056F19}" destId="{8085E5C9-DDE8-486A-B14F-3B32985F4896}" srcOrd="5" destOrd="0" parTransId="{0846298C-6057-41CD-B5E1-30587CFAB64C}" sibTransId="{5B112590-6972-47E2-80F5-BCBA3D204B10}"/>
    <dgm:cxn modelId="{86ADE0E2-C7F8-4C3A-A05B-03B61BD3D11F}" type="presOf" srcId="{2A295D23-C023-44B8-94DD-7FAFB18954F6}" destId="{FF76B516-C681-4E13-B83A-B179334A5BAC}" srcOrd="0" destOrd="4" presId="urn:microsoft.com/office/officeart/2005/8/layout/hList1"/>
    <dgm:cxn modelId="{8F3259E6-A043-49DF-8962-B530309E2905}" srcId="{2C17E557-ED89-48E9-983E-2BE8D59244AD}" destId="{9A8E3ECA-A723-4BC9-AFEB-F08843B62D54}" srcOrd="4" destOrd="0" parTransId="{DD9CB2E3-B17B-4998-9ACD-B71F5BBC1C9E}" sibTransId="{D085B32A-1F9E-403D-B25F-139834910390}"/>
    <dgm:cxn modelId="{78BA44EC-0B17-4BCE-A1BD-CC1101FE22A5}" srcId="{2C17E557-ED89-48E9-983E-2BE8D59244AD}" destId="{7FF50796-3D6E-4C68-AA05-BAC86DF70EB1}" srcOrd="2" destOrd="0" parTransId="{B70C5A0B-10CD-46F4-85E7-7F510EF397BE}" sibTransId="{388141D7-9CDA-4802-9C5C-D0A518A83C48}"/>
    <dgm:cxn modelId="{D2F673FE-A843-D048-847A-A61EAE513FFE}" type="presOf" srcId="{2C17E557-ED89-48E9-983E-2BE8D59244AD}" destId="{59D0634A-B85D-4FF3-AD0C-630BC3E23ECB}" srcOrd="0" destOrd="0" presId="urn:microsoft.com/office/officeart/2005/8/layout/hList1"/>
    <dgm:cxn modelId="{3F872AFF-72D4-4CB6-9B5F-BCF16255A95B}" type="presOf" srcId="{4CE18564-0E8D-488C-9677-250DF329BDFB}" destId="{8A0E07BA-A538-47BC-8379-59091D79B032}" srcOrd="0" destOrd="4" presId="urn:microsoft.com/office/officeart/2005/8/layout/hList1"/>
    <dgm:cxn modelId="{D2B68B78-57A2-3B45-ACA9-93E379BC083A}" type="presParOf" srcId="{4EC9225A-BAD0-40CA-933A-2C8DA2D3871F}" destId="{CC15C6B3-7812-4434-8D76-AE7E9E6B7C5B}" srcOrd="0" destOrd="0" presId="urn:microsoft.com/office/officeart/2005/8/layout/hList1"/>
    <dgm:cxn modelId="{0CF93577-60D4-B846-A509-DA6225371F86}" type="presParOf" srcId="{CC15C6B3-7812-4434-8D76-AE7E9E6B7C5B}" destId="{178A1358-7F68-4021-B1D0-2DA3A140310F}" srcOrd="0" destOrd="0" presId="urn:microsoft.com/office/officeart/2005/8/layout/hList1"/>
    <dgm:cxn modelId="{CE63BFAF-654A-DE42-B92A-83AB73496A5E}" type="presParOf" srcId="{CC15C6B3-7812-4434-8D76-AE7E9E6B7C5B}" destId="{FF76B516-C681-4E13-B83A-B179334A5BAC}" srcOrd="1" destOrd="0" presId="urn:microsoft.com/office/officeart/2005/8/layout/hList1"/>
    <dgm:cxn modelId="{5C248FA2-9E04-E840-B654-53CD8876C679}" type="presParOf" srcId="{4EC9225A-BAD0-40CA-933A-2C8DA2D3871F}" destId="{DAD36377-69D8-48A2-A6FF-F4F26827BCD0}" srcOrd="1" destOrd="0" presId="urn:microsoft.com/office/officeart/2005/8/layout/hList1"/>
    <dgm:cxn modelId="{C6D89731-C695-F74A-A3BB-155DC69D45F2}" type="presParOf" srcId="{4EC9225A-BAD0-40CA-933A-2C8DA2D3871F}" destId="{14434A98-D076-484C-9C01-1DFB0CF66698}" srcOrd="2" destOrd="0" presId="urn:microsoft.com/office/officeart/2005/8/layout/hList1"/>
    <dgm:cxn modelId="{6E09C3C2-1FA2-1A4B-A590-A26E46D96AE2}" type="presParOf" srcId="{14434A98-D076-484C-9C01-1DFB0CF66698}" destId="{2F6F5430-6B80-4A20-9EBD-EEED9DB487CC}" srcOrd="0" destOrd="0" presId="urn:microsoft.com/office/officeart/2005/8/layout/hList1"/>
    <dgm:cxn modelId="{545AFA6E-0BF5-174F-AC5F-B96173E3AEE1}" type="presParOf" srcId="{14434A98-D076-484C-9C01-1DFB0CF66698}" destId="{8A0E07BA-A538-47BC-8379-59091D79B032}" srcOrd="1" destOrd="0" presId="urn:microsoft.com/office/officeart/2005/8/layout/hList1"/>
    <dgm:cxn modelId="{34C98E59-1740-4D49-A647-6DFA134D3C19}" type="presParOf" srcId="{4EC9225A-BAD0-40CA-933A-2C8DA2D3871F}" destId="{EAAC4569-2B9B-4F95-9F8D-F9B82DD6A6A8}" srcOrd="3" destOrd="0" presId="urn:microsoft.com/office/officeart/2005/8/layout/hList1"/>
    <dgm:cxn modelId="{A4715F4B-A2CD-914B-B80B-97E3C3E71F58}" type="presParOf" srcId="{4EC9225A-BAD0-40CA-933A-2C8DA2D3871F}" destId="{2A5DAC64-141C-4FD0-AC71-F9CA991B35A7}" srcOrd="4" destOrd="0" presId="urn:microsoft.com/office/officeart/2005/8/layout/hList1"/>
    <dgm:cxn modelId="{B040DEB6-2059-BF4D-B865-E469E35D724A}" type="presParOf" srcId="{2A5DAC64-141C-4FD0-AC71-F9CA991B35A7}" destId="{59D0634A-B85D-4FF3-AD0C-630BC3E23ECB}" srcOrd="0" destOrd="0" presId="urn:microsoft.com/office/officeart/2005/8/layout/hList1"/>
    <dgm:cxn modelId="{49AAC1C0-CBE4-CE4A-BA85-FCC6B6212138}" type="presParOf" srcId="{2A5DAC64-141C-4FD0-AC71-F9CA991B35A7}" destId="{38005A30-CBB6-4838-A284-8DAC7D59149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8A1358-7F68-4021-B1D0-2DA3A140310F}">
      <dsp:nvSpPr>
        <dsp:cNvPr id="0" name=""/>
        <dsp:cNvSpPr/>
      </dsp:nvSpPr>
      <dsp:spPr>
        <a:xfrm>
          <a:off x="2753" y="249240"/>
          <a:ext cx="2685060" cy="5184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Maximum </a:t>
          </a:r>
        </a:p>
      </dsp:txBody>
      <dsp:txXfrm>
        <a:off x="2753" y="249240"/>
        <a:ext cx="2685060" cy="518400"/>
      </dsp:txXfrm>
    </dsp:sp>
    <dsp:sp modelId="{FF76B516-C681-4E13-B83A-B179334A5BAC}">
      <dsp:nvSpPr>
        <dsp:cNvPr id="0" name=""/>
        <dsp:cNvSpPr/>
      </dsp:nvSpPr>
      <dsp:spPr>
        <a:xfrm>
          <a:off x="2753" y="767640"/>
          <a:ext cx="2685060" cy="4545719"/>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Greatest internal and external security</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More serious crimes, those unable to conform to medium or min security</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Unable to control behavior </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Death row </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May be double bunked, usually some access to the yard, cafeteria, and yard</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Razor wire, walls, lights, cameras, armed guards, attack dogs on patrol</a:t>
          </a:r>
        </a:p>
      </dsp:txBody>
      <dsp:txXfrm>
        <a:off x="2753" y="767640"/>
        <a:ext cx="2685060" cy="4545719"/>
      </dsp:txXfrm>
    </dsp:sp>
    <dsp:sp modelId="{2F6F5430-6B80-4A20-9EBD-EEED9DB487CC}">
      <dsp:nvSpPr>
        <dsp:cNvPr id="0" name=""/>
        <dsp:cNvSpPr/>
      </dsp:nvSpPr>
      <dsp:spPr>
        <a:xfrm>
          <a:off x="3063722" y="249240"/>
          <a:ext cx="2685060" cy="518400"/>
        </a:xfrm>
        <a:prstGeom prst="rect">
          <a:avLst/>
        </a:prstGeom>
        <a:solidFill>
          <a:schemeClr val="accent1">
            <a:lumMod val="7500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Medium </a:t>
          </a:r>
        </a:p>
      </dsp:txBody>
      <dsp:txXfrm>
        <a:off x="3063722" y="249240"/>
        <a:ext cx="2685060" cy="518400"/>
      </dsp:txXfrm>
    </dsp:sp>
    <dsp:sp modelId="{8A0E07BA-A538-47BC-8379-59091D79B032}">
      <dsp:nvSpPr>
        <dsp:cNvPr id="0" name=""/>
        <dsp:cNvSpPr/>
      </dsp:nvSpPr>
      <dsp:spPr>
        <a:xfrm>
          <a:off x="3063722" y="767640"/>
          <a:ext cx="2685060" cy="4545719"/>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Restrictive external security, more relaxed internal security</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More opportunities to attend school, treatment, religious festivities, programming </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House people who have committed various levels of crimes </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College campus interior with several buildings </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Involved in industrial work </a:t>
          </a:r>
        </a:p>
        <a:p>
          <a:pPr marL="171450" lvl="1" indent="-171450" algn="l" defTabSz="800100" rtl="0">
            <a:lnSpc>
              <a:spcPct val="90000"/>
            </a:lnSpc>
            <a:spcBef>
              <a:spcPct val="0"/>
            </a:spcBef>
            <a:spcAft>
              <a:spcPct val="15000"/>
            </a:spcAft>
            <a:buChar char="•"/>
          </a:pPr>
          <a:endParaRPr lang="en-US" sz="1800" kern="1200" dirty="0"/>
        </a:p>
      </dsp:txBody>
      <dsp:txXfrm>
        <a:off x="3063722" y="767640"/>
        <a:ext cx="2685060" cy="4545719"/>
      </dsp:txXfrm>
    </dsp:sp>
    <dsp:sp modelId="{59D0634A-B85D-4FF3-AD0C-630BC3E23ECB}">
      <dsp:nvSpPr>
        <dsp:cNvPr id="0" name=""/>
        <dsp:cNvSpPr/>
      </dsp:nvSpPr>
      <dsp:spPr>
        <a:xfrm>
          <a:off x="5916894" y="231676"/>
          <a:ext cx="2685060" cy="518400"/>
        </a:xfrm>
        <a:prstGeom prst="rect">
          <a:avLst/>
        </a:prstGeom>
        <a:solidFill>
          <a:schemeClr val="accent1">
            <a:lumMod val="7500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Minimum Security</a:t>
          </a:r>
        </a:p>
      </dsp:txBody>
      <dsp:txXfrm>
        <a:off x="5916894" y="231676"/>
        <a:ext cx="2685060" cy="518400"/>
      </dsp:txXfrm>
    </dsp:sp>
    <dsp:sp modelId="{38005A30-CBB6-4838-A284-8DAC7D591496}">
      <dsp:nvSpPr>
        <dsp:cNvPr id="0" name=""/>
        <dsp:cNvSpPr/>
      </dsp:nvSpPr>
      <dsp:spPr>
        <a:xfrm>
          <a:off x="5916894" y="762003"/>
          <a:ext cx="2685060" cy="4545719"/>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Least restrictive form of custody</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External security may not have wall or fence</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Soon to be released</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Not likely to be an escape risk </a:t>
          </a:r>
        </a:p>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rPr>
            <a:t>Provided with additional programming, may be a work release setting </a:t>
          </a:r>
        </a:p>
      </dsp:txBody>
      <dsp:txXfrm>
        <a:off x="5916894" y="762003"/>
        <a:ext cx="2685060" cy="45457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44" tIns="48323" rIns="96644" bIns="48323"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44" tIns="48323" rIns="96644" bIns="48323" rtlCol="0"/>
          <a:lstStyle>
            <a:lvl1pPr algn="r">
              <a:defRPr sz="1200"/>
            </a:lvl1pPr>
          </a:lstStyle>
          <a:p>
            <a:fld id="{303C1FFF-8F65-4206-B28F-519005F0DEB0}" type="datetimeFigureOut">
              <a:rPr lang="en-US" smtClean="0"/>
              <a:t>1/27/20</a:t>
            </a:fld>
            <a:endParaRPr lang="en-US"/>
          </a:p>
        </p:txBody>
      </p:sp>
      <p:sp>
        <p:nvSpPr>
          <p:cNvPr id="4" name="Footer Placeholder 3"/>
          <p:cNvSpPr>
            <a:spLocks noGrp="1"/>
          </p:cNvSpPr>
          <p:nvPr>
            <p:ph type="ftr" sz="quarter" idx="2"/>
          </p:nvPr>
        </p:nvSpPr>
        <p:spPr>
          <a:xfrm>
            <a:off x="0" y="9119475"/>
            <a:ext cx="3169920" cy="481726"/>
          </a:xfrm>
          <a:prstGeom prst="rect">
            <a:avLst/>
          </a:prstGeom>
        </p:spPr>
        <p:txBody>
          <a:bodyPr vert="horz" lIns="96644" tIns="48323" rIns="96644" bIns="48323"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5"/>
            <a:ext cx="3169920" cy="481726"/>
          </a:xfrm>
          <a:prstGeom prst="rect">
            <a:avLst/>
          </a:prstGeom>
        </p:spPr>
        <p:txBody>
          <a:bodyPr vert="horz" lIns="96644" tIns="48323" rIns="96644" bIns="48323" rtlCol="0" anchor="b"/>
          <a:lstStyle>
            <a:lvl1pPr algn="r">
              <a:defRPr sz="1200"/>
            </a:lvl1pPr>
          </a:lstStyle>
          <a:p>
            <a:fld id="{02B3F7A5-D5A4-4CE0-A4C7-CAF806753817}" type="slidenum">
              <a:rPr lang="en-US" smtClean="0"/>
              <a:t>‹#›</a:t>
            </a:fld>
            <a:endParaRPr lang="en-US"/>
          </a:p>
        </p:txBody>
      </p:sp>
    </p:spTree>
    <p:extLst>
      <p:ext uri="{BB962C8B-B14F-4D97-AF65-F5344CB8AC3E}">
        <p14:creationId xmlns:p14="http://schemas.microsoft.com/office/powerpoint/2010/main" val="3421755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4" tIns="48323" rIns="96644" bIns="48323"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44" tIns="48323" rIns="96644" bIns="48323" rtlCol="0"/>
          <a:lstStyle>
            <a:lvl1pPr algn="r">
              <a:defRPr sz="1200"/>
            </a:lvl1pPr>
          </a:lstStyle>
          <a:p>
            <a:fld id="{067D551B-B922-4989-AB1E-0BA305951BD9}" type="datetimeFigureOut">
              <a:rPr lang="en-US" smtClean="0"/>
              <a:pPr/>
              <a:t>1/27/20</a:t>
            </a:fld>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44" tIns="48323" rIns="96644" bIns="48323"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44" tIns="48323" rIns="96644" bIns="483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44" tIns="48323" rIns="96644" bIns="483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4" tIns="48323" rIns="96644" bIns="48323" rtlCol="0" anchor="b"/>
          <a:lstStyle>
            <a:lvl1pPr algn="r">
              <a:defRPr sz="1200"/>
            </a:lvl1pPr>
          </a:lstStyle>
          <a:p>
            <a:fld id="{FFE24498-471F-4857-81A6-194E081C730E}" type="slidenum">
              <a:rPr lang="en-US" smtClean="0"/>
              <a:pPr/>
              <a:t>‹#›</a:t>
            </a:fld>
            <a:endParaRPr lang="en-US" dirty="0"/>
          </a:p>
        </p:txBody>
      </p:sp>
    </p:spTree>
    <p:extLst>
      <p:ext uri="{BB962C8B-B14F-4D97-AF65-F5344CB8AC3E}">
        <p14:creationId xmlns:p14="http://schemas.microsoft.com/office/powerpoint/2010/main" val="675563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arhustlesq.com/episodes"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www.vera.org/publications/people-in-prison-in-2018" TargetMode="External"/><Relationship Id="rId5" Type="http://schemas.openxmlformats.org/officeDocument/2006/relationships/hyperlink" Target="https://www.pbs.org/wgbh/frontline/film/prison-state/" TargetMode="External"/><Relationship Id="rId4" Type="http://schemas.openxmlformats.org/officeDocument/2006/relationships/hyperlink" Target="https://www.youtube.com/watch?v=yq3uVJQN8Gw"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js.gov/content/pub/pdf/p17.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askmen.com/sports/health_150/193_mens_health.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twitter.com/usprison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ysanantonio.com/news/local/slideshow/Photos-show-the-Supermax-prison-in-Colorado-189962/item-85307.php"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 Hustle – </a:t>
            </a:r>
          </a:p>
          <a:p>
            <a:r>
              <a:rPr lang="en-US" dirty="0">
                <a:hlinkClick r:id="rId3"/>
              </a:rPr>
              <a:t>https://www.earhustlesq.com/episodes</a:t>
            </a:r>
            <a:endParaRPr lang="en-US" dirty="0"/>
          </a:p>
          <a:p>
            <a:endParaRPr lang="en-US" dirty="0"/>
          </a:p>
          <a:p>
            <a:r>
              <a:rPr lang="en-US" dirty="0"/>
              <a:t>Raised in the system </a:t>
            </a:r>
          </a:p>
          <a:p>
            <a:r>
              <a:rPr lang="en-US" dirty="0">
                <a:hlinkClick r:id="rId4"/>
              </a:rPr>
              <a:t>https://www.youtube.com/watch?v=yq3uVJQN8Gw</a:t>
            </a:r>
            <a:endParaRPr lang="en-US" dirty="0"/>
          </a:p>
          <a:p>
            <a:endParaRPr lang="en-US" dirty="0"/>
          </a:p>
          <a:p>
            <a:r>
              <a:rPr lang="en-US" dirty="0"/>
              <a:t>Frontline Prison State</a:t>
            </a:r>
          </a:p>
          <a:p>
            <a:r>
              <a:rPr lang="en-US" dirty="0">
                <a:hlinkClick r:id="rId5"/>
              </a:rPr>
              <a:t>https://www.pbs.org/wgbh/frontline/film/prison-state/</a:t>
            </a:r>
            <a:endParaRPr lang="en-US" dirty="0"/>
          </a:p>
          <a:p>
            <a:endParaRPr lang="en-US" dirty="0"/>
          </a:p>
          <a:p>
            <a:r>
              <a:rPr lang="en-US" dirty="0"/>
              <a:t>CBS</a:t>
            </a:r>
            <a:r>
              <a:rPr lang="en-US" baseline="0" dirty="0"/>
              <a:t> – lynching </a:t>
            </a:r>
          </a:p>
          <a:p>
            <a:endParaRPr lang="en-US" baseline="0" dirty="0"/>
          </a:p>
          <a:p>
            <a:pPr defTabSz="914319">
              <a:defRPr/>
            </a:pPr>
            <a:r>
              <a:rPr lang="en-US" dirty="0">
                <a:hlinkClick r:id="rId6"/>
              </a:rPr>
              <a:t>https://www.vera.org/publications/people-in-prison-in-2018</a:t>
            </a:r>
            <a:endParaRPr lang="en-US" dirty="0"/>
          </a:p>
          <a:p>
            <a:endParaRPr lang="en-US" baseline="0" dirty="0"/>
          </a:p>
          <a:p>
            <a:endParaRPr lang="en-US" dirty="0"/>
          </a:p>
          <a:p>
            <a:r>
              <a:rPr lang="en-US" dirty="0"/>
              <a:t>Prison riots </a:t>
            </a:r>
          </a:p>
          <a:p>
            <a:r>
              <a:rPr lang="en-US" dirty="0"/>
              <a:t>https://www.youtube.com/watch?v=3M-hPpuAqwQ</a:t>
            </a:r>
          </a:p>
          <a:p>
            <a:r>
              <a:rPr lang="en-US" dirty="0"/>
              <a:t>https://www.youtube.com/watch?v=bXgP0lkqPNk&amp;index=57&amp;list=PLY24ILZ8Y5SqgU8BVjAAC12E0q_EZXNlL</a:t>
            </a:r>
          </a:p>
        </p:txBody>
      </p:sp>
      <p:sp>
        <p:nvSpPr>
          <p:cNvPr id="4" name="Slide Number Placeholder 3"/>
          <p:cNvSpPr>
            <a:spLocks noGrp="1"/>
          </p:cNvSpPr>
          <p:nvPr>
            <p:ph type="sldNum" sz="quarter" idx="10"/>
          </p:nvPr>
        </p:nvSpPr>
        <p:spPr/>
        <p:txBody>
          <a:bodyPr/>
          <a:lstStyle/>
          <a:p>
            <a:fld id="{FFE24498-471F-4857-81A6-194E081C730E}" type="slidenum">
              <a:rPr lang="en-US" smtClean="0"/>
              <a:pPr/>
              <a:t>1</a:t>
            </a:fld>
            <a:endParaRPr lang="en-US" dirty="0"/>
          </a:p>
        </p:txBody>
      </p:sp>
    </p:spTree>
    <p:extLst>
      <p:ext uri="{BB962C8B-B14F-4D97-AF65-F5344CB8AC3E}">
        <p14:creationId xmlns:p14="http://schemas.microsoft.com/office/powerpoint/2010/main" val="3522606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https://www.bjs.gov/content/pub/pdf/p17.pdf</a:t>
            </a:r>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3</a:t>
            </a:fld>
            <a:endParaRPr lang="en-US" dirty="0"/>
          </a:p>
        </p:txBody>
      </p:sp>
    </p:spTree>
    <p:extLst>
      <p:ext uri="{BB962C8B-B14F-4D97-AF65-F5344CB8AC3E}">
        <p14:creationId xmlns:p14="http://schemas.microsoft.com/office/powerpoint/2010/main" val="1979674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8</a:t>
            </a:fld>
            <a:endParaRPr lang="en-US" dirty="0"/>
          </a:p>
        </p:txBody>
      </p:sp>
    </p:spTree>
    <p:extLst>
      <p:ext uri="{BB962C8B-B14F-4D97-AF65-F5344CB8AC3E}">
        <p14:creationId xmlns:p14="http://schemas.microsoft.com/office/powerpoint/2010/main" val="1565604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11</a:t>
            </a:fld>
            <a:endParaRPr lang="en-US" dirty="0"/>
          </a:p>
        </p:txBody>
      </p:sp>
    </p:spTree>
    <p:extLst>
      <p:ext uri="{BB962C8B-B14F-4D97-AF65-F5344CB8AC3E}">
        <p14:creationId xmlns:p14="http://schemas.microsoft.com/office/powerpoint/2010/main" val="1561697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12</a:t>
            </a:fld>
            <a:endParaRPr lang="en-US" dirty="0"/>
          </a:p>
        </p:txBody>
      </p:sp>
    </p:spTree>
    <p:extLst>
      <p:ext uri="{BB962C8B-B14F-4D97-AF65-F5344CB8AC3E}">
        <p14:creationId xmlns:p14="http://schemas.microsoft.com/office/powerpoint/2010/main" val="3074581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13</a:t>
            </a:fld>
            <a:endParaRPr lang="en-US" dirty="0"/>
          </a:p>
        </p:txBody>
      </p:sp>
    </p:spTree>
    <p:extLst>
      <p:ext uri="{BB962C8B-B14F-4D97-AF65-F5344CB8AC3E}">
        <p14:creationId xmlns:p14="http://schemas.microsoft.com/office/powerpoint/2010/main" val="247823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14</a:t>
            </a:fld>
            <a:endParaRPr lang="en-US" dirty="0"/>
          </a:p>
        </p:txBody>
      </p:sp>
    </p:spTree>
    <p:extLst>
      <p:ext uri="{BB962C8B-B14F-4D97-AF65-F5344CB8AC3E}">
        <p14:creationId xmlns:p14="http://schemas.microsoft.com/office/powerpoint/2010/main" val="2728127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16</a:t>
            </a:fld>
            <a:endParaRPr lang="en-US" dirty="0"/>
          </a:p>
        </p:txBody>
      </p:sp>
    </p:spTree>
    <p:extLst>
      <p:ext uri="{BB962C8B-B14F-4D97-AF65-F5344CB8AC3E}">
        <p14:creationId xmlns:p14="http://schemas.microsoft.com/office/powerpoint/2010/main" val="1477220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21</a:t>
            </a:fld>
            <a:endParaRPr lang="en-US" dirty="0"/>
          </a:p>
        </p:txBody>
      </p:sp>
    </p:spTree>
    <p:extLst>
      <p:ext uri="{BB962C8B-B14F-4D97-AF65-F5344CB8AC3E}">
        <p14:creationId xmlns:p14="http://schemas.microsoft.com/office/powerpoint/2010/main" val="77685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a:t>
            </a:r>
            <a:r>
              <a:rPr lang="en-US" dirty="0" err="1"/>
              <a:t>alcatraz</a:t>
            </a:r>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25</a:t>
            </a:fld>
            <a:endParaRPr lang="en-US" dirty="0"/>
          </a:p>
        </p:txBody>
      </p:sp>
    </p:spTree>
    <p:extLst>
      <p:ext uri="{BB962C8B-B14F-4D97-AF65-F5344CB8AC3E}">
        <p14:creationId xmlns:p14="http://schemas.microsoft.com/office/powerpoint/2010/main" val="770752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in </a:t>
            </a:r>
            <a:r>
              <a:rPr lang="en-US" dirty="0" err="1"/>
              <a:t>supermax</a:t>
            </a:r>
            <a:r>
              <a:rPr lang="en-US" dirty="0"/>
              <a:t> https://</a:t>
            </a:r>
            <a:r>
              <a:rPr lang="en-US" dirty="0" err="1"/>
              <a:t>www.cnn.com</a:t>
            </a:r>
            <a:r>
              <a:rPr lang="en-US" dirty="0"/>
              <a:t>/2015/06/25/us/</a:t>
            </a:r>
            <a:r>
              <a:rPr lang="en-US" dirty="0" err="1"/>
              <a:t>dzhokhar</a:t>
            </a:r>
            <a:r>
              <a:rPr lang="en-US" dirty="0"/>
              <a:t>-</a:t>
            </a:r>
            <a:r>
              <a:rPr lang="en-US" dirty="0" err="1"/>
              <a:t>tsarnaev</a:t>
            </a:r>
            <a:r>
              <a:rPr lang="en-US" dirty="0"/>
              <a:t>-</a:t>
            </a:r>
            <a:r>
              <a:rPr lang="en-US" dirty="0" err="1"/>
              <a:t>supermax</a:t>
            </a:r>
            <a:r>
              <a:rPr lang="en-US" dirty="0"/>
              <a:t>-prison/</a:t>
            </a:r>
            <a:r>
              <a:rPr lang="en-US" dirty="0" err="1"/>
              <a:t>index.html</a:t>
            </a:r>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26</a:t>
            </a:fld>
            <a:endParaRPr lang="en-US" dirty="0"/>
          </a:p>
        </p:txBody>
      </p:sp>
    </p:spTree>
    <p:extLst>
      <p:ext uri="{BB962C8B-B14F-4D97-AF65-F5344CB8AC3E}">
        <p14:creationId xmlns:p14="http://schemas.microsoft.com/office/powerpoint/2010/main" val="2281147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defTabSz="948423">
              <a:defRPr/>
            </a:pPr>
            <a:r>
              <a:rPr lang="en-US" dirty="0"/>
              <a:t>ADX was designed to replace Alcatraz in 1963, and when it opened in 1994 it took imprisonment  to a whole new level. The prison strictly enforces repressive techniques of isolation and sensory deprivation. Those incarcerated are only allowed out of their cells for nine hours each week, and all prisoners are required to eat, </a:t>
            </a:r>
            <a:r>
              <a:rPr lang="en-US" b="1" dirty="0">
                <a:hlinkClick r:id="rId3"/>
              </a:rPr>
              <a:t>sleep</a:t>
            </a:r>
            <a:r>
              <a:rPr lang="en-US" dirty="0"/>
              <a:t> and defecate in their cells. They even go so far as to severely limit the amount of sunlight and artificial light received by inmates, and it’s described as being locked in your bathroom for 22 hours a day.</a:t>
            </a:r>
            <a:br>
              <a:rPr lang="en-US" dirty="0"/>
            </a:br>
            <a:br>
              <a:rPr lang="en-US" dirty="0"/>
            </a:br>
            <a:r>
              <a:rPr lang="en-US" b="1" dirty="0"/>
              <a:t>The worst part:</a:t>
            </a:r>
            <a:r>
              <a:rPr lang="en-US" dirty="0"/>
              <a:t> There is almost complete and total lack of human interaction. The steel and cement cages effectively destroy any possibility of communication between the prisoners, and even contact with guards is extremely limited. "These guys will never be out of their cells, much less in the yard," says Russ Martin, the Florence prison project manager. Oscar Lopez Rivera, a prisoner of war, states: "Isolation is perfected here, both in the structure of the cell and in the very limited communication. People don't realize the value of human intercourse until it's denied."</a:t>
            </a:r>
          </a:p>
          <a:p>
            <a:pPr defTabSz="948423">
              <a:defRPr/>
            </a:pPr>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27</a:t>
            </a:fld>
            <a:endParaRPr lang="en-US" dirty="0"/>
          </a:p>
        </p:txBody>
      </p:sp>
    </p:spTree>
    <p:extLst>
      <p:ext uri="{BB962C8B-B14F-4D97-AF65-F5344CB8AC3E}">
        <p14:creationId xmlns:p14="http://schemas.microsoft.com/office/powerpoint/2010/main" val="3424463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https://twitter.com/usprisons</a:t>
            </a:r>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29</a:t>
            </a:fld>
            <a:endParaRPr lang="en-US" dirty="0"/>
          </a:p>
        </p:txBody>
      </p:sp>
    </p:spTree>
    <p:extLst>
      <p:ext uri="{BB962C8B-B14F-4D97-AF65-F5344CB8AC3E}">
        <p14:creationId xmlns:p14="http://schemas.microsoft.com/office/powerpoint/2010/main" val="2833061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https://carrington.edu/blog/administrative/anatomy-of-a-supermax-prison/</a:t>
            </a:r>
          </a:p>
          <a:p>
            <a:endParaRPr lang="en-US" dirty="0"/>
          </a:p>
          <a:p>
            <a:r>
              <a:rPr lang="en-US" dirty="0"/>
              <a:t>In Colorado </a:t>
            </a:r>
          </a:p>
          <a:p>
            <a:r>
              <a:rPr lang="en-US" dirty="0">
                <a:hlinkClick r:id="rId3"/>
              </a:rPr>
              <a:t>https://www.mysanantonio.com/news/local/slideshow/Photos-show-the-Supermax-prison-in-Colorado-189962/item-85307.php</a:t>
            </a:r>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30</a:t>
            </a:fld>
            <a:endParaRPr lang="en-US" dirty="0"/>
          </a:p>
        </p:txBody>
      </p:sp>
    </p:spTree>
    <p:extLst>
      <p:ext uri="{BB962C8B-B14F-4D97-AF65-F5344CB8AC3E}">
        <p14:creationId xmlns:p14="http://schemas.microsoft.com/office/powerpoint/2010/main" val="1313022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35</a:t>
            </a:fld>
            <a:endParaRPr lang="en-US" dirty="0"/>
          </a:p>
        </p:txBody>
      </p:sp>
    </p:spTree>
    <p:extLst>
      <p:ext uri="{BB962C8B-B14F-4D97-AF65-F5344CB8AC3E}">
        <p14:creationId xmlns:p14="http://schemas.microsoft.com/office/powerpoint/2010/main" val="4002541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38</a:t>
            </a:fld>
            <a:endParaRPr lang="en-US" dirty="0"/>
          </a:p>
        </p:txBody>
      </p:sp>
    </p:spTree>
    <p:extLst>
      <p:ext uri="{BB962C8B-B14F-4D97-AF65-F5344CB8AC3E}">
        <p14:creationId xmlns:p14="http://schemas.microsoft.com/office/powerpoint/2010/main" val="377195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40</a:t>
            </a:fld>
            <a:endParaRPr lang="en-US" dirty="0"/>
          </a:p>
        </p:txBody>
      </p:sp>
    </p:spTree>
    <p:extLst>
      <p:ext uri="{BB962C8B-B14F-4D97-AF65-F5344CB8AC3E}">
        <p14:creationId xmlns:p14="http://schemas.microsoft.com/office/powerpoint/2010/main" val="4141020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Also referred to as the indigenous model of prison culture.</a:t>
            </a:r>
          </a:p>
          <a:p>
            <a:endParaRPr lang="en-US" dirty="0"/>
          </a:p>
          <a:p>
            <a:r>
              <a:rPr lang="en-US" dirty="0"/>
              <a:t>The </a:t>
            </a:r>
            <a:r>
              <a:rPr lang="en-US" i="1" dirty="0"/>
              <a:t>pains of imprisonment </a:t>
            </a:r>
            <a:r>
              <a:rPr lang="en-US" dirty="0"/>
              <a:t>is a term that refers to the various inconveniences and deprivations that occur as a result of incarceration:</a:t>
            </a:r>
          </a:p>
          <a:p>
            <a:pPr lvl="1"/>
            <a:r>
              <a:rPr lang="en-US" dirty="0"/>
              <a:t>The loss of liberty</a:t>
            </a:r>
          </a:p>
          <a:p>
            <a:pPr lvl="1"/>
            <a:r>
              <a:rPr lang="en-US" dirty="0"/>
              <a:t>The loss of goods and services readily available in society</a:t>
            </a:r>
          </a:p>
          <a:p>
            <a:pPr lvl="1"/>
            <a:r>
              <a:rPr lang="en-US" dirty="0"/>
              <a:t>The loss of heterosexual relationships, both sexual and nonsexual </a:t>
            </a:r>
          </a:p>
          <a:p>
            <a:pPr lvl="1"/>
            <a:r>
              <a:rPr lang="en-US" dirty="0"/>
              <a:t>The loss of autonomy</a:t>
            </a:r>
          </a:p>
          <a:p>
            <a:pPr lvl="1"/>
            <a:r>
              <a:rPr lang="en-US" dirty="0"/>
              <a:t>The loss of personal security</a:t>
            </a:r>
          </a:p>
          <a:p>
            <a:pPr defTabSz="966443">
              <a:defRPr/>
            </a:pPr>
            <a:r>
              <a:rPr lang="en-US" dirty="0"/>
              <a:t>With the loss of liberty, inmates’ ties are severed from family, relatives, and friends. Inmates within the institution Sykes (1958) studied (New Jersey State Prison) stated that their outside connections weakened as the months and years passed. For example, 41 percent of the prisoners received no visits in a one-year period. The lack of outside contact may result in feelings of deprivation, frustration, loneliness, and boredom (Sykes, 1958). The loss of material goods and intimate heterosexual relationships makes it increasingly difficult for inmates to define themselves. The loss of material goods and services represents the loss of self. Stripping an inmate of his material possessions removes his individuality. Material deprivation is equated with personal inadequacy (Sykes, 1958). The imprisoned man is unable to interact with those individuals and goods that inform and give his social role meaning (</a:t>
            </a:r>
            <a:r>
              <a:rPr lang="en-US" dirty="0" err="1"/>
              <a:t>Goffman</a:t>
            </a:r>
            <a:r>
              <a:rPr lang="en-US" dirty="0"/>
              <a:t>, 1961; Sykes, 1958). In order to manage the deprivations caused by imprisonment Sykes (1958) found that inmates adapted to prison life by acquiring various roles specific to the prison   in an “attempt to reduce the rigors of prison life at the expense of fellow prisoners and the individual pursues his own interests, his own needs, without regard for the needs, rights, and opinions of others” (Sykes, 1958, p. 107). Adaptation strategies centered on physical escape, psychological withdrawal, rebellion, or innovation. </a:t>
            </a:r>
          </a:p>
          <a:p>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42</a:t>
            </a:fld>
            <a:endParaRPr lang="en-US" dirty="0"/>
          </a:p>
        </p:txBody>
      </p:sp>
    </p:spTree>
    <p:extLst>
      <p:ext uri="{BB962C8B-B14F-4D97-AF65-F5344CB8AC3E}">
        <p14:creationId xmlns:p14="http://schemas.microsoft.com/office/powerpoint/2010/main" val="2169365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Also referred to as the indigenous model of prison culture.</a:t>
            </a:r>
          </a:p>
          <a:p>
            <a:endParaRPr lang="en-US" dirty="0"/>
          </a:p>
          <a:p>
            <a:r>
              <a:rPr lang="en-US" dirty="0"/>
              <a:t>The </a:t>
            </a:r>
            <a:r>
              <a:rPr lang="en-US" i="1" dirty="0"/>
              <a:t>pains of imprisonment </a:t>
            </a:r>
            <a:r>
              <a:rPr lang="en-US" dirty="0"/>
              <a:t>is a term that refers to the various inconveniences and deprivations that occur as a result of incarceration:</a:t>
            </a:r>
          </a:p>
          <a:p>
            <a:pPr lvl="1"/>
            <a:r>
              <a:rPr lang="en-US" dirty="0"/>
              <a:t>The loss of liberty</a:t>
            </a:r>
          </a:p>
          <a:p>
            <a:pPr lvl="1"/>
            <a:r>
              <a:rPr lang="en-US" dirty="0"/>
              <a:t>The loss of goods and services readily available in society</a:t>
            </a:r>
          </a:p>
          <a:p>
            <a:pPr lvl="1"/>
            <a:r>
              <a:rPr lang="en-US" dirty="0"/>
              <a:t>The loss of heterosexual relationships, both sexual and nonsexual </a:t>
            </a:r>
          </a:p>
          <a:p>
            <a:pPr lvl="1"/>
            <a:r>
              <a:rPr lang="en-US" dirty="0"/>
              <a:t>The loss of autonomy</a:t>
            </a:r>
          </a:p>
          <a:p>
            <a:pPr lvl="1"/>
            <a:r>
              <a:rPr lang="en-US" dirty="0"/>
              <a:t>The loss of personal security</a:t>
            </a:r>
          </a:p>
          <a:p>
            <a:pPr defTabSz="966443">
              <a:defRPr/>
            </a:pPr>
            <a:r>
              <a:rPr lang="en-US" dirty="0"/>
              <a:t>With the loss of liberty, inmates’ ties are severed from family, relatives, and friends. Inmates within the institution Sykes (1958) studied (New Jersey State Prison) stated that their outside connections weakened as the months and years passed. For example, 41 percent of the prisoners received no visits in a one-year period. The lack of outside contact may result in feelings of deprivation, frustration, loneliness, and boredom (Sykes, 1958). The loss of material goods and intimate heterosexual relationships makes it increasingly difficult for inmates to define themselves. The loss of material goods and services represents the loss of self. Stripping an inmate of his material possessions removes his individuality. Material deprivation is equated with personal inadequacy (Sykes, 1958). The imprisoned man is unable to interact with those individuals and goods that inform and give his social role meaning (</a:t>
            </a:r>
            <a:r>
              <a:rPr lang="en-US" dirty="0" err="1"/>
              <a:t>Goffman</a:t>
            </a:r>
            <a:r>
              <a:rPr lang="en-US" dirty="0"/>
              <a:t>, 1961; Sykes, 1958). In order to manage the deprivations caused by imprisonment Sykes (1958) found that inmates adapted to prison life by acquiring various roles specific to the prison   in an “attempt to reduce the rigors of prison life at the expense of fellow prisoners and the individual pursues his own interests, his own needs, without regard for the needs, rights, and opinions of others” (Sykes, 1958, p. 107). Adaptation strategies centered on physical escape, psychological withdrawal, rebellion, or innovation. </a:t>
            </a:r>
          </a:p>
          <a:p>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43</a:t>
            </a:fld>
            <a:endParaRPr lang="en-US" dirty="0"/>
          </a:p>
        </p:txBody>
      </p:sp>
    </p:spTree>
    <p:extLst>
      <p:ext uri="{BB962C8B-B14F-4D97-AF65-F5344CB8AC3E}">
        <p14:creationId xmlns:p14="http://schemas.microsoft.com/office/powerpoint/2010/main" val="1861534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45</a:t>
            </a:fld>
            <a:endParaRPr lang="en-US" dirty="0"/>
          </a:p>
        </p:txBody>
      </p:sp>
    </p:spTree>
    <p:extLst>
      <p:ext uri="{BB962C8B-B14F-4D97-AF65-F5344CB8AC3E}">
        <p14:creationId xmlns:p14="http://schemas.microsoft.com/office/powerpoint/2010/main" val="3382921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46</a:t>
            </a:fld>
            <a:endParaRPr lang="en-US" dirty="0"/>
          </a:p>
        </p:txBody>
      </p:sp>
    </p:spTree>
    <p:extLst>
      <p:ext uri="{BB962C8B-B14F-4D97-AF65-F5344CB8AC3E}">
        <p14:creationId xmlns:p14="http://schemas.microsoft.com/office/powerpoint/2010/main" val="2083869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47</a:t>
            </a:fld>
            <a:endParaRPr lang="en-US" dirty="0"/>
          </a:p>
        </p:txBody>
      </p:sp>
    </p:spTree>
    <p:extLst>
      <p:ext uri="{BB962C8B-B14F-4D97-AF65-F5344CB8AC3E}">
        <p14:creationId xmlns:p14="http://schemas.microsoft.com/office/powerpoint/2010/main" val="2988482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48</a:t>
            </a:fld>
            <a:endParaRPr lang="en-US" dirty="0"/>
          </a:p>
        </p:txBody>
      </p:sp>
    </p:spTree>
    <p:extLst>
      <p:ext uri="{BB962C8B-B14F-4D97-AF65-F5344CB8AC3E}">
        <p14:creationId xmlns:p14="http://schemas.microsoft.com/office/powerpoint/2010/main" val="932412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https://www.youtube.com/watch?v=OrH6UMYAVsk</a:t>
            </a:r>
          </a:p>
        </p:txBody>
      </p:sp>
      <p:sp>
        <p:nvSpPr>
          <p:cNvPr id="4" name="Slide Number Placeholder 3"/>
          <p:cNvSpPr>
            <a:spLocks noGrp="1"/>
          </p:cNvSpPr>
          <p:nvPr>
            <p:ph type="sldNum" sz="quarter" idx="10"/>
          </p:nvPr>
        </p:nvSpPr>
        <p:spPr/>
        <p:txBody>
          <a:bodyPr/>
          <a:lstStyle/>
          <a:p>
            <a:fld id="{1A822534-9211-48E9-9E2E-8FBEC35CB76B}" type="slidenum">
              <a:rPr lang="en-US" smtClean="0"/>
              <a:pPr/>
              <a:t>49</a:t>
            </a:fld>
            <a:endParaRPr lang="en-US" dirty="0"/>
          </a:p>
        </p:txBody>
      </p:sp>
    </p:spTree>
    <p:extLst>
      <p:ext uri="{BB962C8B-B14F-4D97-AF65-F5344CB8AC3E}">
        <p14:creationId xmlns:p14="http://schemas.microsoft.com/office/powerpoint/2010/main" val="4199609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52</a:t>
            </a:fld>
            <a:endParaRPr lang="en-US" dirty="0"/>
          </a:p>
        </p:txBody>
      </p:sp>
    </p:spTree>
    <p:extLst>
      <p:ext uri="{BB962C8B-B14F-4D97-AF65-F5344CB8AC3E}">
        <p14:creationId xmlns:p14="http://schemas.microsoft.com/office/powerpoint/2010/main" val="4144715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53</a:t>
            </a:fld>
            <a:endParaRPr lang="en-US" dirty="0"/>
          </a:p>
        </p:txBody>
      </p:sp>
    </p:spTree>
    <p:extLst>
      <p:ext uri="{BB962C8B-B14F-4D97-AF65-F5344CB8AC3E}">
        <p14:creationId xmlns:p14="http://schemas.microsoft.com/office/powerpoint/2010/main" val="10674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54</a:t>
            </a:fld>
            <a:endParaRPr lang="en-US" dirty="0"/>
          </a:p>
        </p:txBody>
      </p:sp>
    </p:spTree>
    <p:extLst>
      <p:ext uri="{BB962C8B-B14F-4D97-AF65-F5344CB8AC3E}">
        <p14:creationId xmlns:p14="http://schemas.microsoft.com/office/powerpoint/2010/main" val="1616567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55</a:t>
            </a:fld>
            <a:endParaRPr lang="en-US" dirty="0"/>
          </a:p>
        </p:txBody>
      </p:sp>
    </p:spTree>
    <p:extLst>
      <p:ext uri="{BB962C8B-B14F-4D97-AF65-F5344CB8AC3E}">
        <p14:creationId xmlns:p14="http://schemas.microsoft.com/office/powerpoint/2010/main" val="1448040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43">
              <a:defRPr/>
            </a:pPr>
            <a:endParaRPr lang="en-US" dirty="0"/>
          </a:p>
          <a:p>
            <a:endParaRPr lang="en-US" dirty="0"/>
          </a:p>
        </p:txBody>
      </p:sp>
      <p:sp>
        <p:nvSpPr>
          <p:cNvPr id="4" name="Slide Number Placeholder 3"/>
          <p:cNvSpPr>
            <a:spLocks noGrp="1"/>
          </p:cNvSpPr>
          <p:nvPr>
            <p:ph type="sldNum" sz="quarter" idx="10"/>
          </p:nvPr>
        </p:nvSpPr>
        <p:spPr/>
        <p:txBody>
          <a:bodyPr/>
          <a:lstStyle/>
          <a:p>
            <a:fld id="{0061F849-0367-4B43-A011-BD98481B1827}" type="slidenum">
              <a:rPr lang="en-US" smtClean="0"/>
              <a:pPr/>
              <a:t>56</a:t>
            </a:fld>
            <a:endParaRPr lang="en-US" dirty="0"/>
          </a:p>
        </p:txBody>
      </p:sp>
    </p:spTree>
    <p:extLst>
      <p:ext uri="{BB962C8B-B14F-4D97-AF65-F5344CB8AC3E}">
        <p14:creationId xmlns:p14="http://schemas.microsoft.com/office/powerpoint/2010/main" val="31862833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57</a:t>
            </a:fld>
            <a:endParaRPr lang="en-US" dirty="0"/>
          </a:p>
        </p:txBody>
      </p:sp>
    </p:spTree>
    <p:extLst>
      <p:ext uri="{BB962C8B-B14F-4D97-AF65-F5344CB8AC3E}">
        <p14:creationId xmlns:p14="http://schemas.microsoft.com/office/powerpoint/2010/main" val="3991132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in FY 2013, the average aging inmate cost $24,538 to incarcerate, whereas the average younger inmate cost $22,676. We also found that average cost per inmate rises with age, with the 8,831 inmates age 18 to 24 costing an average of $18,505 each and the 157 inmates age 80 and older costing an average of $30,609 each. While the aging inmate population represents only 19 percent of the BOP’s total population, the costs to incarcerate them are increasing at a faster rate than for younger inmates. For example, the cost of incarcerating aging inmates grew 23 percent, from $715 million in FY 2010 to $881 million in FY 2013, while the cost of incarcerating younger inmates grew 3 percent, from $3.5 billion to $3.6 billion over the same period. </a:t>
            </a:r>
          </a:p>
          <a:p>
            <a:endParaRPr lang="en-US" dirty="0"/>
          </a:p>
          <a:p>
            <a:r>
              <a:rPr lang="en-US"/>
              <a:t>https://oig.justice.gov/reports/2015/e1505.pdf</a:t>
            </a:r>
          </a:p>
          <a:p>
            <a:endParaRPr lang="en-US" dirty="0"/>
          </a:p>
        </p:txBody>
      </p:sp>
      <p:sp>
        <p:nvSpPr>
          <p:cNvPr id="4" name="Slide Number Placeholder 3"/>
          <p:cNvSpPr>
            <a:spLocks noGrp="1"/>
          </p:cNvSpPr>
          <p:nvPr>
            <p:ph type="sldNum" sz="quarter" idx="10"/>
          </p:nvPr>
        </p:nvSpPr>
        <p:spPr/>
        <p:txBody>
          <a:bodyPr/>
          <a:lstStyle/>
          <a:p>
            <a:fld id="{FFE24498-471F-4857-81A6-194E081C730E}" type="slidenum">
              <a:rPr lang="en-US" smtClean="0"/>
              <a:pPr/>
              <a:t>58</a:t>
            </a:fld>
            <a:endParaRPr lang="en-US" dirty="0"/>
          </a:p>
        </p:txBody>
      </p:sp>
    </p:spTree>
    <p:extLst>
      <p:ext uri="{BB962C8B-B14F-4D97-AF65-F5344CB8AC3E}">
        <p14:creationId xmlns:p14="http://schemas.microsoft.com/office/powerpoint/2010/main" val="3399493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43">
              <a:defRPr/>
            </a:pPr>
            <a:r>
              <a:rPr lang="en-US" dirty="0"/>
              <a:t>http://www.nytimes.com/2015/09/25/us/ashley-diamond-transgender-inmate-out-of-prison-but-not-fully-free.html</a:t>
            </a:r>
          </a:p>
          <a:p>
            <a:pPr defTabSz="966443">
              <a:defRPr/>
            </a:pPr>
            <a:r>
              <a:rPr lang="en-US" dirty="0"/>
              <a:t>Conjugal visits:  States include – CA, CT, MS, NM, NY, WA</a:t>
            </a:r>
          </a:p>
          <a:p>
            <a:endParaRPr lang="en-US" dirty="0"/>
          </a:p>
        </p:txBody>
      </p:sp>
      <p:sp>
        <p:nvSpPr>
          <p:cNvPr id="4" name="Slide Number Placeholder 3"/>
          <p:cNvSpPr>
            <a:spLocks noGrp="1"/>
          </p:cNvSpPr>
          <p:nvPr>
            <p:ph type="sldNum" sz="quarter" idx="10"/>
          </p:nvPr>
        </p:nvSpPr>
        <p:spPr/>
        <p:txBody>
          <a:bodyPr/>
          <a:lstStyle/>
          <a:p>
            <a:fld id="{0061F849-0367-4B43-A011-BD98481B1827}" type="slidenum">
              <a:rPr lang="en-US" smtClean="0"/>
              <a:pPr/>
              <a:t>59</a:t>
            </a:fld>
            <a:endParaRPr lang="en-US" dirty="0"/>
          </a:p>
        </p:txBody>
      </p:sp>
    </p:spTree>
    <p:extLst>
      <p:ext uri="{BB962C8B-B14F-4D97-AF65-F5344CB8AC3E}">
        <p14:creationId xmlns:p14="http://schemas.microsoft.com/office/powerpoint/2010/main" val="1731683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43">
              <a:defRPr/>
            </a:pPr>
            <a:r>
              <a:rPr lang="en-US" dirty="0"/>
              <a:t>http://www.nytimes.com/2015/09/25/us/ashley-diamond-transgender-inmate-out-of-prison-but-not-fully-free.html</a:t>
            </a:r>
          </a:p>
          <a:p>
            <a:endParaRPr lang="en-US" dirty="0"/>
          </a:p>
        </p:txBody>
      </p:sp>
      <p:sp>
        <p:nvSpPr>
          <p:cNvPr id="4" name="Slide Number Placeholder 3"/>
          <p:cNvSpPr>
            <a:spLocks noGrp="1"/>
          </p:cNvSpPr>
          <p:nvPr>
            <p:ph type="sldNum" sz="quarter" idx="10"/>
          </p:nvPr>
        </p:nvSpPr>
        <p:spPr/>
        <p:txBody>
          <a:bodyPr/>
          <a:lstStyle/>
          <a:p>
            <a:fld id="{0061F849-0367-4B43-A011-BD98481B1827}" type="slidenum">
              <a:rPr lang="en-US" smtClean="0"/>
              <a:pPr/>
              <a:t>60</a:t>
            </a:fld>
            <a:endParaRPr lang="en-US" dirty="0"/>
          </a:p>
        </p:txBody>
      </p:sp>
    </p:spTree>
    <p:extLst>
      <p:ext uri="{BB962C8B-B14F-4D97-AF65-F5344CB8AC3E}">
        <p14:creationId xmlns:p14="http://schemas.microsoft.com/office/powerpoint/2010/main" val="12497916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61</a:t>
            </a:fld>
            <a:endParaRPr lang="en-US" dirty="0"/>
          </a:p>
        </p:txBody>
      </p:sp>
    </p:spTree>
    <p:extLst>
      <p:ext uri="{BB962C8B-B14F-4D97-AF65-F5344CB8AC3E}">
        <p14:creationId xmlns:p14="http://schemas.microsoft.com/office/powerpoint/2010/main" val="24573140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24498-471F-4857-81A6-194E081C730E}" type="slidenum">
              <a:rPr lang="en-US" smtClean="0"/>
              <a:pPr/>
              <a:t>62</a:t>
            </a:fld>
            <a:endParaRPr lang="en-US" dirty="0"/>
          </a:p>
        </p:txBody>
      </p:sp>
    </p:spTree>
    <p:extLst>
      <p:ext uri="{BB962C8B-B14F-4D97-AF65-F5344CB8AC3E}">
        <p14:creationId xmlns:p14="http://schemas.microsoft.com/office/powerpoint/2010/main" val="570590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6" name="Slide Number Placeholder 5"/>
          <p:cNvSpPr>
            <a:spLocks noGrp="1"/>
          </p:cNvSpPr>
          <p:nvPr>
            <p:ph type="sldNum" sz="quarter" idx="12"/>
          </p:nvPr>
        </p:nvSpPr>
        <p:spPr/>
        <p:txBody>
          <a:bodyPr/>
          <a:lstStyle/>
          <a:p>
            <a:fld id="{F15EABBC-D626-AA4C-A5D1-129D14647B05}"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385069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F15EABBC-D626-AA4C-A5D1-129D14647B05}"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423230973"/>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47CF9662-043F-8E4F-816A-4B8C146E607F}"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solidFill>
                <a:srgbClr val="000000"/>
              </a:solidFill>
            </a:endParaRPr>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a:t>Drag picture to placeholder or click icon to add</a:t>
            </a:r>
            <a:endParaRPr/>
          </a:p>
        </p:txBody>
      </p:sp>
    </p:spTree>
    <p:extLst>
      <p:ext uri="{BB962C8B-B14F-4D97-AF65-F5344CB8AC3E}">
        <p14:creationId xmlns:p14="http://schemas.microsoft.com/office/powerpoint/2010/main" val="3775443634"/>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D728701E-CAF4-4159-9B3E-41C86DFFA30D}" type="datetimeFigureOut">
              <a:rPr lang="en-US" smtClean="0"/>
              <a:t>1/27/20</a:t>
            </a:fld>
            <a:endParaRPr lang="en-US"/>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3825589900"/>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2172095632"/>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220479"/>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F15EABBC-D626-AA4C-A5D1-129D14647B05}"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586129054"/>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80094" y="188259"/>
            <a:ext cx="2133600" cy="365125"/>
          </a:xfrm>
          <a:prstGeom prst="rect">
            <a:avLst/>
          </a:prstGeom>
        </p:spPr>
        <p:txBody>
          <a:bodyPr/>
          <a:lstStyle/>
          <a:p>
            <a:fld id="{D728701E-CAF4-4159-9B3E-41C86DFFA30D}" type="datetimeFigureOut">
              <a:rPr lang="en-US" smtClean="0"/>
              <a:t>1/27/20</a:t>
            </a:fld>
            <a:endParaRPr lang="en-US"/>
          </a:p>
        </p:txBody>
      </p:sp>
      <p:sp>
        <p:nvSpPr>
          <p:cNvPr id="3" name="Footer Placeholder 2"/>
          <p:cNvSpPr>
            <a:spLocks noGrp="1"/>
          </p:cNvSpPr>
          <p:nvPr>
            <p:ph type="ftr" sz="quarter" idx="11"/>
          </p:nvPr>
        </p:nvSpPr>
        <p:spPr>
          <a:xfrm>
            <a:off x="1120588" y="188259"/>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1372895205"/>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580094" y="188259"/>
            <a:ext cx="2133600" cy="365125"/>
          </a:xfrm>
          <a:prstGeom prst="rect">
            <a:avLst/>
          </a:prstGeom>
        </p:spPr>
        <p:txBody>
          <a:bodyPr/>
          <a:lstStyle/>
          <a:p>
            <a:fld id="{D728701E-CAF4-4159-9B3E-41C86DFFA30D}" type="datetimeFigureOut">
              <a:rPr lang="en-US" smtClean="0"/>
              <a:t>1/27/20</a:t>
            </a:fld>
            <a:endParaRPr lang="en-US"/>
          </a:p>
        </p:txBody>
      </p:sp>
      <p:sp>
        <p:nvSpPr>
          <p:cNvPr id="6" name="Footer Placeholder 5"/>
          <p:cNvSpPr>
            <a:spLocks noGrp="1"/>
          </p:cNvSpPr>
          <p:nvPr>
            <p:ph type="ftr" sz="quarter" idx="11"/>
          </p:nvPr>
        </p:nvSpPr>
        <p:spPr>
          <a:xfrm>
            <a:off x="1120588" y="188259"/>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pPr algn="r" eaLnBrk="1" latinLnBrk="0" hangingPunct="1"/>
            <a:fld id="{8C592886-E571-45D5-8B56-343DC94F8FA6}" type="slidenum">
              <a:rPr kumimoji="0" lang="en-US" smtClean="0"/>
              <a:t>‹#›</a:t>
            </a:fld>
            <a:endParaRPr kumimoji="0" lang="en-US">
              <a:solidFill>
                <a:schemeClr val="tx2">
                  <a:shade val="90000"/>
                </a:schemeClr>
              </a:solidFill>
            </a:endParaRPr>
          </a:p>
        </p:txBody>
      </p:sp>
    </p:spTree>
    <p:extLst>
      <p:ext uri="{BB962C8B-B14F-4D97-AF65-F5344CB8AC3E}">
        <p14:creationId xmlns:p14="http://schemas.microsoft.com/office/powerpoint/2010/main" val="2877829738"/>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a:t>Click to edit Master text styles</a:t>
            </a:r>
          </a:p>
        </p:txBody>
      </p:sp>
      <p:sp>
        <p:nvSpPr>
          <p:cNvPr id="5" name="Date Placeholder 4"/>
          <p:cNvSpPr>
            <a:spLocks noGrp="1"/>
          </p:cNvSpPr>
          <p:nvPr>
            <p:ph type="dt" sz="half" idx="10"/>
          </p:nvPr>
        </p:nvSpPr>
        <p:spPr>
          <a:xfrm>
            <a:off x="6580094" y="188259"/>
            <a:ext cx="2133600" cy="365125"/>
          </a:xfrm>
          <a:prstGeom prst="rect">
            <a:avLst/>
          </a:prstGeom>
        </p:spPr>
        <p:txBody>
          <a:bodyPr/>
          <a:lstStyle/>
          <a:p>
            <a:fld id="{D728701E-CAF4-4159-9B3E-41C86DFFA30D}" type="datetimeFigureOut">
              <a:rPr lang="en-US" smtClean="0"/>
              <a:t>1/27/20</a:t>
            </a:fld>
            <a:endParaRPr lang="en-US"/>
          </a:p>
        </p:txBody>
      </p:sp>
      <p:sp>
        <p:nvSpPr>
          <p:cNvPr id="6" name="Footer Placeholder 5"/>
          <p:cNvSpPr>
            <a:spLocks noGrp="1"/>
          </p:cNvSpPr>
          <p:nvPr>
            <p:ph type="ftr" sz="quarter" idx="11"/>
          </p:nvPr>
        </p:nvSpPr>
        <p:spPr>
          <a:xfrm>
            <a:off x="1120588" y="188259"/>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397467999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47CF9662-043F-8E4F-816A-4B8C146E607F}"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solidFill>
                <a:srgbClr val="000000"/>
              </a:solidFill>
            </a:endParaRPr>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a:t>Drag picture to placeholder or click icon to add</a:t>
            </a:r>
            <a:endParaRPr/>
          </a:p>
        </p:txBody>
      </p:sp>
    </p:spTree>
    <p:extLst>
      <p:ext uri="{BB962C8B-B14F-4D97-AF65-F5344CB8AC3E}">
        <p14:creationId xmlns:p14="http://schemas.microsoft.com/office/powerpoint/2010/main" val="970294586"/>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47CF9662-043F-8E4F-816A-4B8C146E607F}"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solidFill>
                <a:srgbClr val="000000"/>
              </a:solidFill>
            </a:endParaRPr>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a:t>Drag picture to placeholder or click icon to add</a:t>
            </a:r>
            <a:endParaRPr/>
          </a:p>
        </p:txBody>
      </p:sp>
    </p:spTree>
    <p:extLst>
      <p:ext uri="{BB962C8B-B14F-4D97-AF65-F5344CB8AC3E}">
        <p14:creationId xmlns:p14="http://schemas.microsoft.com/office/powerpoint/2010/main" val="1638395506"/>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47CF9662-043F-8E4F-816A-4B8C146E607F}"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solidFill>
                <a:srgbClr val="000000"/>
              </a:solidFill>
            </a:endParaRPr>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a:t>Drag picture to placeholder or click icon to add</a:t>
            </a:r>
            <a:endParaRPr/>
          </a:p>
        </p:txBody>
      </p:sp>
    </p:spTree>
    <p:extLst>
      <p:ext uri="{BB962C8B-B14F-4D97-AF65-F5344CB8AC3E}">
        <p14:creationId xmlns:p14="http://schemas.microsoft.com/office/powerpoint/2010/main" val="4287646308"/>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D728701E-CAF4-4159-9B3E-41C86DFFA30D}" type="datetimeFigureOut">
              <a:rPr lang="en-US" smtClean="0"/>
              <a:t>1/27/20</a:t>
            </a:fld>
            <a:endParaRPr lang="en-US"/>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515828711"/>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D728701E-CAF4-4159-9B3E-41C86DFFA30D}" type="datetimeFigureOut">
              <a:rPr lang="en-US" smtClean="0"/>
              <a:t>1/27/20</a:t>
            </a:fld>
            <a:endParaRPr lang="en-US"/>
          </a:p>
        </p:txBody>
      </p:sp>
      <p:sp>
        <p:nvSpPr>
          <p:cNvPr id="5" name="Footer Placeholder 4"/>
          <p:cNvSpPr>
            <a:spLocks noGrp="1"/>
          </p:cNvSpPr>
          <p:nvPr>
            <p:ph type="ftr" sz="quarter" idx="11"/>
          </p:nvPr>
        </p:nvSpPr>
        <p:spPr>
          <a:xfrm>
            <a:off x="1120588" y="188259"/>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1197330363"/>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a:xfrm>
            <a:off x="243840" y="6371591"/>
            <a:ext cx="2133600" cy="259317"/>
          </a:xfrm>
          <a:prstGeom prst="rect">
            <a:avLst/>
          </a:prstGeom>
        </p:spPr>
        <p:txBody>
          <a:bodyPr/>
          <a:lstStyle/>
          <a:p>
            <a:fld id="{E9BA9F90-8FF1-C943-8877-8ECB7E97F58A}"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4191000" y="6356350"/>
            <a:ext cx="762000" cy="271463"/>
          </a:xfrm>
          <a:prstGeom prst="rect">
            <a:avLst/>
          </a:prstGeom>
        </p:spPr>
        <p:txBody>
          <a:bodyPr/>
          <a:lstStyle/>
          <a:p>
            <a:fld id="{F6355F91-E1E6-F140-9308-D563537A02CB}"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380218551"/>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a:xfrm>
            <a:off x="243840" y="6371591"/>
            <a:ext cx="2133600" cy="259317"/>
          </a:xfrm>
          <a:prstGeom prst="rect">
            <a:avLst/>
          </a:prstGeom>
        </p:spPr>
        <p:txBody>
          <a:bodyPr/>
          <a:lstStyle/>
          <a:p>
            <a:fld id="{E9BA9F90-8FF1-C943-8877-8ECB7E97F58A}"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4191000" y="6356350"/>
            <a:ext cx="762000" cy="271463"/>
          </a:xfrm>
          <a:prstGeom prst="rect">
            <a:avLst/>
          </a:prstGeom>
        </p:spPr>
        <p:txBody>
          <a:bodyPr/>
          <a:lstStyle/>
          <a:p>
            <a:fld id="{F6355F91-E1E6-F140-9308-D563537A02CB}"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3148370444"/>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a:xfrm>
            <a:off x="243840" y="6371591"/>
            <a:ext cx="2133600" cy="259317"/>
          </a:xfrm>
          <a:prstGeom prst="rect">
            <a:avLst/>
          </a:prstGeom>
        </p:spPr>
        <p:txBody>
          <a:bodyPr/>
          <a:lstStyle/>
          <a:p>
            <a:fld id="{E9BA9F90-8FF1-C943-8877-8ECB7E97F58A}"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4191000" y="6356350"/>
            <a:ext cx="762000" cy="271463"/>
          </a:xfrm>
          <a:prstGeom prst="rect">
            <a:avLst/>
          </a:prstGeom>
        </p:spPr>
        <p:txBody>
          <a:bodyPr/>
          <a:lstStyle/>
          <a:p>
            <a:fld id="{F6355F91-E1E6-F140-9308-D563537A02CB}"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42123612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a:xfrm>
            <a:off x="243840" y="6371591"/>
            <a:ext cx="2133600" cy="259317"/>
          </a:xfrm>
          <a:prstGeom prst="rect">
            <a:avLst/>
          </a:prstGeom>
        </p:spPr>
        <p:txBody>
          <a:bodyPr/>
          <a:lstStyle/>
          <a:p>
            <a:fld id="{E9BA9F90-8FF1-C943-8877-8ECB7E97F58A}"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4191000" y="6356350"/>
            <a:ext cx="762000" cy="271463"/>
          </a:xfrm>
          <a:prstGeom prst="rect">
            <a:avLst/>
          </a:prstGeom>
        </p:spPr>
        <p:txBody>
          <a:bodyPr/>
          <a:lstStyle/>
          <a:p>
            <a:fld id="{F6355F91-E1E6-F140-9308-D563537A02CB}"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995806630"/>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a:xfrm>
            <a:off x="243840" y="6371591"/>
            <a:ext cx="2133600" cy="259317"/>
          </a:xfrm>
          <a:prstGeom prst="rect">
            <a:avLst/>
          </a:prstGeom>
        </p:spPr>
        <p:txBody>
          <a:bodyPr/>
          <a:lstStyle/>
          <a:p>
            <a:fld id="{E9BA9F90-8FF1-C943-8877-8ECB7E97F58A}" type="datetimeFigureOut">
              <a:rPr lang="en-US" smtClean="0">
                <a:solidFill>
                  <a:srgbClr val="000000"/>
                </a:solidFill>
              </a:rPr>
              <a:pPr/>
              <a:t>1/27/20</a:t>
            </a:fld>
            <a:endParaRPr lang="en-US">
              <a:solidFill>
                <a:srgbClr val="000000"/>
              </a:solidFill>
            </a:endParaRPr>
          </a:p>
        </p:txBody>
      </p:sp>
      <p:sp>
        <p:nvSpPr>
          <p:cNvPr id="5" name="Footer Placeholder 4"/>
          <p:cNvSpPr>
            <a:spLocks noGrp="1"/>
          </p:cNvSpPr>
          <p:nvPr>
            <p:ph type="ftr" sz="quarter" idx="11"/>
          </p:nvPr>
        </p:nvSpPr>
        <p:spPr>
          <a:xfrm>
            <a:off x="5958840" y="6371591"/>
            <a:ext cx="2895600" cy="257810"/>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4191000" y="6356350"/>
            <a:ext cx="762000" cy="271463"/>
          </a:xfrm>
          <a:prstGeom prst="rect">
            <a:avLst/>
          </a:prstGeom>
        </p:spPr>
        <p:txBody>
          <a:bodyPr/>
          <a:lstStyle/>
          <a:p>
            <a:fld id="{F6355F91-E1E6-F140-9308-D563537A02CB}"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845082721"/>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Title 1"/>
          <p:cNvSpPr>
            <a:spLocks noGrp="1"/>
          </p:cNvSpPr>
          <p:nvPr>
            <p:ph type="title"/>
          </p:nvPr>
        </p:nvSpPr>
        <p:spPr>
          <a:xfrm>
            <a:off x="457200" y="685800"/>
            <a:ext cx="8229600" cy="762000"/>
          </a:xfrm>
          <a:prstGeom prst="rect">
            <a:avLst/>
          </a:prstGeom>
        </p:spPr>
        <p:txBody>
          <a:bodyPr/>
          <a:lstStyle>
            <a:lvl1pPr>
              <a:defRPr>
                <a:latin typeface="+mn-lt"/>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1915456054"/>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7" name="Title 1"/>
          <p:cNvSpPr>
            <a:spLocks noGrp="1"/>
          </p:cNvSpPr>
          <p:nvPr>
            <p:ph type="title"/>
          </p:nvPr>
        </p:nvSpPr>
        <p:spPr>
          <a:xfrm>
            <a:off x="457200" y="685800"/>
            <a:ext cx="8229600" cy="762000"/>
          </a:xfrm>
          <a:prstGeom prst="rect">
            <a:avLst/>
          </a:prstGeom>
        </p:spPr>
        <p:txBody>
          <a:bodyPr/>
          <a:lstStyle>
            <a:lvl1pPr>
              <a:defRPr>
                <a:latin typeface="+mn-lt"/>
              </a:defRPr>
            </a:lvl1pPr>
          </a:lstStyle>
          <a:p>
            <a:r>
              <a:rPr kumimoji="0" lang="en-US" dirty="0"/>
              <a:t>Click to edit Master title style</a:t>
            </a:r>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39416"/>
            <a:ext cx="8913813" cy="914400"/>
          </a:xfrm>
          <a:prstGeom prst="rect">
            <a:avLst/>
          </a:prstGeom>
          <a:solidFill>
            <a:schemeClr val="tx2"/>
          </a:solidFill>
        </p:spPr>
        <p:txBody>
          <a:bodyPr vert="horz" lIns="1188720" tIns="45720" rIns="27432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79095" y="1662070"/>
            <a:ext cx="8734717" cy="49070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F15EABBC-D626-AA4C-A5D1-129D14647B05}" type="slidenum">
              <a:rPr lang="en-US" smtClean="0">
                <a:solidFill>
                  <a:srgbClr val="000000">
                    <a:lumMod val="65000"/>
                    <a:lumOff val="35000"/>
                  </a:srgbClr>
                </a:solidFill>
              </a:rPr>
              <a:pPr/>
              <a:t>‹#›</a:t>
            </a:fld>
            <a:endParaRPr lang="en-US">
              <a:solidFill>
                <a:srgbClr val="000000">
                  <a:lumMod val="65000"/>
                  <a:lumOff val="35000"/>
                </a:srgbClr>
              </a:solidFill>
            </a:endParaRPr>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rgbClr val="FFFFFF"/>
              </a:solidFill>
            </a:endParaRPr>
          </a:p>
        </p:txBody>
      </p:sp>
      <p:sp>
        <p:nvSpPr>
          <p:cNvPr id="9" name="Title 1"/>
          <p:cNvSpPr txBox="1">
            <a:spLocks/>
          </p:cNvSpPr>
          <p:nvPr userDrawn="1"/>
        </p:nvSpPr>
        <p:spPr>
          <a:xfrm>
            <a:off x="457200" y="685800"/>
            <a:ext cx="8229600" cy="762000"/>
          </a:xfrm>
          <a:prstGeom prst="rect">
            <a:avLst/>
          </a:prstGeom>
        </p:spPr>
        <p:txBody>
          <a:bodyPr/>
          <a:lstStyle>
            <a:lvl1pPr>
              <a:defRPr>
                <a:latin typeface="+mn-l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2"/>
              </a:solidFill>
              <a:effectLst/>
              <a:uLnTx/>
              <a:uFillTx/>
              <a:latin typeface="+mn-lt"/>
              <a:ea typeface="+mj-ea"/>
              <a:cs typeface="+mj-cs"/>
            </a:endParaRPr>
          </a:p>
        </p:txBody>
      </p:sp>
    </p:spTree>
    <p:extLst>
      <p:ext uri="{BB962C8B-B14F-4D97-AF65-F5344CB8AC3E}">
        <p14:creationId xmlns:p14="http://schemas.microsoft.com/office/powerpoint/2010/main" val="301911871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673" r:id="rId22"/>
  </p:sldLayoutIdLst>
  <p:hf sldNum="0" hdr="0" dt="0"/>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600" kern="1200">
          <a:solidFill>
            <a:srgbClr val="342E37"/>
          </a:solidFill>
          <a:latin typeface="Calibri"/>
          <a:ea typeface="+mn-ea"/>
          <a:cs typeface="Calibri"/>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2400" kern="1200">
          <a:solidFill>
            <a:srgbClr val="342E37"/>
          </a:solidFill>
          <a:latin typeface="Calibri"/>
          <a:ea typeface="+mn-ea"/>
          <a:cs typeface="Calibri"/>
        </a:defRPr>
      </a:lvl2pPr>
      <a:lvl3pPr marL="1035050" indent="-349250" algn="l" defTabSz="914400" rtl="0" eaLnBrk="1" latinLnBrk="0" hangingPunct="1">
        <a:spcBef>
          <a:spcPts val="600"/>
        </a:spcBef>
        <a:buClr>
          <a:schemeClr val="accent1"/>
        </a:buClr>
        <a:buFont typeface="Wingdings 2" pitchFamily="18" charset="2"/>
        <a:buChar char=""/>
        <a:defRPr sz="2200" kern="1200">
          <a:solidFill>
            <a:srgbClr val="342E37"/>
          </a:solidFill>
          <a:latin typeface="Calibri"/>
          <a:ea typeface="+mn-ea"/>
          <a:cs typeface="Calibri"/>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2000" kern="1200">
          <a:solidFill>
            <a:srgbClr val="342E37"/>
          </a:solidFill>
          <a:latin typeface="Calibri"/>
          <a:ea typeface="+mn-ea"/>
          <a:cs typeface="Calibri"/>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rgbClr val="342E37"/>
          </a:solidFill>
          <a:latin typeface="Calibri"/>
          <a:ea typeface="+mn-ea"/>
          <a:cs typeface="Calibri"/>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www.huffingtonpost.com/2015/06/14/nutraloaf-prison-food-video_n_7582510.html" TargetMode="Externa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66800"/>
            <a:ext cx="9144000" cy="1487424"/>
          </a:xfrm>
        </p:spPr>
        <p:txBody>
          <a:bodyPr>
            <a:normAutofit fontScale="90000"/>
          </a:bodyPr>
          <a:lstStyle/>
          <a:p>
            <a:pPr algn="ctr"/>
            <a:r>
              <a:rPr lang="en-US" dirty="0"/>
              <a:t>Prisons and the lived experiences of correctional staff and the incarcerated</a:t>
            </a:r>
          </a:p>
        </p:txBody>
      </p:sp>
      <p:pic>
        <p:nvPicPr>
          <p:cNvPr id="5" name="Picture 4"/>
          <p:cNvPicPr>
            <a:picLocks noChangeAspect="1"/>
          </p:cNvPicPr>
          <p:nvPr/>
        </p:nvPicPr>
        <p:blipFill rotWithShape="1">
          <a:blip r:embed="rId3"/>
          <a:srcRect l="61667" t="33704" r="18333" b="50000"/>
          <a:stretch/>
        </p:blipFill>
        <p:spPr>
          <a:xfrm>
            <a:off x="381000" y="2743200"/>
            <a:ext cx="8534400" cy="3886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61667" t="26296" r="18333" b="38148"/>
          <a:stretch/>
        </p:blipFill>
        <p:spPr>
          <a:xfrm>
            <a:off x="609600" y="1345135"/>
            <a:ext cx="8534400" cy="5334000"/>
          </a:xfrm>
          <a:prstGeom prst="rect">
            <a:avLst/>
          </a:prstGeom>
        </p:spPr>
      </p:pic>
      <p:sp>
        <p:nvSpPr>
          <p:cNvPr id="5" name="Title 4"/>
          <p:cNvSpPr>
            <a:spLocks noGrp="1"/>
          </p:cNvSpPr>
          <p:nvPr>
            <p:ph type="title"/>
          </p:nvPr>
        </p:nvSpPr>
        <p:spPr/>
        <p:txBody>
          <a:bodyPr/>
          <a:lstStyle/>
          <a:p>
            <a:r>
              <a:rPr lang="en-US" dirty="0"/>
              <a:t>People in Prison</a:t>
            </a:r>
          </a:p>
        </p:txBody>
      </p:sp>
    </p:spTree>
    <p:extLst>
      <p:ext uri="{BB962C8B-B14F-4D97-AF65-F5344CB8AC3E}">
        <p14:creationId xmlns:p14="http://schemas.microsoft.com/office/powerpoint/2010/main" val="233051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24726" t="22341" r="33160" b="16691"/>
          <a:stretch/>
        </p:blipFill>
        <p:spPr>
          <a:xfrm>
            <a:off x="24114" y="762000"/>
            <a:ext cx="8946513" cy="5486400"/>
          </a:xfrm>
          <a:prstGeom prst="rect">
            <a:avLst/>
          </a:prstGeom>
        </p:spPr>
      </p:pic>
    </p:spTree>
    <p:extLst>
      <p:ext uri="{BB962C8B-B14F-4D97-AF65-F5344CB8AC3E}">
        <p14:creationId xmlns:p14="http://schemas.microsoft.com/office/powerpoint/2010/main" val="1553405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4167" t="33704" r="26667" b="17407"/>
          <a:stretch/>
        </p:blipFill>
        <p:spPr>
          <a:xfrm>
            <a:off x="-1777" y="609600"/>
            <a:ext cx="9145777" cy="5943600"/>
          </a:xfrm>
          <a:prstGeom prst="rect">
            <a:avLst/>
          </a:prstGeom>
        </p:spPr>
      </p:pic>
    </p:spTree>
    <p:extLst>
      <p:ext uri="{BB962C8B-B14F-4D97-AF65-F5344CB8AC3E}">
        <p14:creationId xmlns:p14="http://schemas.microsoft.com/office/powerpoint/2010/main" val="9862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That’s #facts</a:t>
            </a:r>
          </a:p>
        </p:txBody>
      </p:sp>
      <p:sp>
        <p:nvSpPr>
          <p:cNvPr id="5" name="Content Placeholder 4"/>
          <p:cNvSpPr>
            <a:spLocks noGrp="1"/>
          </p:cNvSpPr>
          <p:nvPr>
            <p:ph idx="1"/>
          </p:nvPr>
        </p:nvSpPr>
        <p:spPr>
          <a:xfrm>
            <a:off x="179095" y="1662070"/>
            <a:ext cx="8734717" cy="5119730"/>
          </a:xfrm>
        </p:spPr>
        <p:txBody>
          <a:bodyPr>
            <a:normAutofit fontScale="85000" lnSpcReduction="20000"/>
          </a:bodyPr>
          <a:lstStyle/>
          <a:p>
            <a:r>
              <a:rPr lang="en-US" dirty="0"/>
              <a:t>The imprisonment rate for sentenced prisoners under state or federal jurisdiction decreased 2.1% from 2016 to 2017 (from 450 to 440 sentenced prisoners per 100,000 U.S. residents) and 13% from 2007 to 2017 (from 506 to 440 per 100,000).</a:t>
            </a:r>
          </a:p>
          <a:p>
            <a:r>
              <a:rPr lang="en-US" dirty="0"/>
              <a:t>More than a tenth (12%) of prisoners sentenced to more than one year in state or federal prison at year-end 2017 were age 55 or older.</a:t>
            </a:r>
          </a:p>
          <a:p>
            <a:r>
              <a:rPr lang="en-US" dirty="0"/>
              <a:t>At year-end 2017, an estimated 7% of white males in state and federal prison were ages 18 to 24, compared to 12% of black and 11% of Hispanic males. </a:t>
            </a:r>
          </a:p>
          <a:p>
            <a:r>
              <a:rPr lang="en-US" dirty="0"/>
              <a:t>More than 2% of black male U.S. residents were in state or federal prison on December 31, 2017 (2,336 per 100,000 black residents) </a:t>
            </a:r>
          </a:p>
          <a:p>
            <a:r>
              <a:rPr lang="en-US" dirty="0"/>
              <a:t>Black males ages 18 to 19 were about 12 times more likely to be imprisoned than white males of the same age. Tis age group had the highest black-to-white racial disparity in 2017. </a:t>
            </a:r>
            <a:endParaRPr lang="en-US" b="1" dirty="0"/>
          </a:p>
        </p:txBody>
      </p:sp>
    </p:spTree>
    <p:extLst>
      <p:ext uri="{BB962C8B-B14F-4D97-AF65-F5344CB8AC3E}">
        <p14:creationId xmlns:p14="http://schemas.microsoft.com/office/powerpoint/2010/main" val="2330575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That’s #facts</a:t>
            </a:r>
          </a:p>
        </p:txBody>
      </p:sp>
      <p:sp>
        <p:nvSpPr>
          <p:cNvPr id="5" name="Content Placeholder 4"/>
          <p:cNvSpPr>
            <a:spLocks noGrp="1"/>
          </p:cNvSpPr>
          <p:nvPr>
            <p:ph idx="1"/>
          </p:nvPr>
        </p:nvSpPr>
        <p:spPr/>
        <p:txBody>
          <a:bodyPr>
            <a:normAutofit/>
          </a:bodyPr>
          <a:lstStyle/>
          <a:p>
            <a:r>
              <a:rPr lang="en-US" dirty="0"/>
              <a:t>Black males age 65 or older were 4.5 times more likely to be imprisoned than white males age 65 or older. </a:t>
            </a:r>
          </a:p>
          <a:p>
            <a:r>
              <a:rPr lang="en-US" dirty="0"/>
              <a:t>The imprisonment rate for black females (92 per 100,000 black female residents) was almost double that for white females (49 per 100,000 white female residents). </a:t>
            </a:r>
          </a:p>
          <a:p>
            <a:r>
              <a:rPr lang="en-US" dirty="0"/>
              <a:t>Among females ages 18 to 19, black females were 4.4 times more likely than white females and 1.8 times more likely than Hispanic females to be imprisoned in 2017</a:t>
            </a:r>
            <a:endParaRPr lang="en-US" b="1" dirty="0"/>
          </a:p>
        </p:txBody>
      </p:sp>
    </p:spTree>
    <p:extLst>
      <p:ext uri="{BB962C8B-B14F-4D97-AF65-F5344CB8AC3E}">
        <p14:creationId xmlns:p14="http://schemas.microsoft.com/office/powerpoint/2010/main" val="3630686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That’s #facts</a:t>
            </a:r>
          </a:p>
        </p:txBody>
      </p:sp>
      <p:sp>
        <p:nvSpPr>
          <p:cNvPr id="3" name="Content Placeholder 2"/>
          <p:cNvSpPr>
            <a:spLocks noGrp="1"/>
          </p:cNvSpPr>
          <p:nvPr>
            <p:ph idx="1"/>
          </p:nvPr>
        </p:nvSpPr>
        <p:spPr/>
        <p:txBody>
          <a:bodyPr>
            <a:normAutofit fontScale="92500" lnSpcReduction="10000"/>
          </a:bodyPr>
          <a:lstStyle/>
          <a:p>
            <a:r>
              <a:rPr lang="en-US" dirty="0"/>
              <a:t>Twenty percent of federal prisoners (35,900 of 183,100) at year-end 2017 were non-U.S. citizens (excluding persons detained by the U.S. Department of Homeland Security). </a:t>
            </a:r>
          </a:p>
          <a:p>
            <a:r>
              <a:rPr lang="en-US" dirty="0"/>
              <a:t>Data from 45 states show that an estimated 69,300 non-U.S. citizens were held in public and private state prison facilities at year-end 2017. </a:t>
            </a:r>
          </a:p>
          <a:p>
            <a:r>
              <a:rPr lang="en-US" dirty="0"/>
              <a:t>Twenty-seven percent of sentenced non-U.S. citizens in state or federal prison were females. </a:t>
            </a:r>
          </a:p>
          <a:p>
            <a:r>
              <a:rPr lang="en-US" dirty="0"/>
              <a:t>At year-end 2017, a total of 13 states and the BOP met or exceeded the maximum capacity of their prison facilities, and 24 states and the BOP had a total number of prisoners in their custody that met or exceeded their minimum number of beds </a:t>
            </a:r>
          </a:p>
        </p:txBody>
      </p:sp>
    </p:spTree>
    <p:extLst>
      <p:ext uri="{BB962C8B-B14F-4D97-AF65-F5344CB8AC3E}">
        <p14:creationId xmlns:p14="http://schemas.microsoft.com/office/powerpoint/2010/main" val="4287961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your knowledge | Prisons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solidFill>
                  <a:srgbClr val="0070C0"/>
                </a:solidFill>
              </a:rPr>
              <a:t>The incarceration rate in the U.S. remains the highest in the world.</a:t>
            </a:r>
          </a:p>
          <a:p>
            <a:pPr marL="514350" indent="-514350">
              <a:buFont typeface="+mj-lt"/>
              <a:buAutoNum type="arabicPeriod"/>
            </a:pPr>
            <a:r>
              <a:rPr lang="en-US" dirty="0">
                <a:solidFill>
                  <a:srgbClr val="7030A0"/>
                </a:solidFill>
              </a:rPr>
              <a:t>Most incarcerated people serve out their sentence in max-security prisons.</a:t>
            </a:r>
          </a:p>
          <a:p>
            <a:pPr marL="514350" indent="-514350">
              <a:buFont typeface="+mj-lt"/>
              <a:buAutoNum type="arabicPeriod"/>
            </a:pPr>
            <a:r>
              <a:rPr lang="en-US" dirty="0">
                <a:solidFill>
                  <a:schemeClr val="accent2">
                    <a:lumMod val="75000"/>
                  </a:schemeClr>
                </a:solidFill>
              </a:rPr>
              <a:t>What factors describe medium security prison? How is it similar to and different from max- and min-security facilities? </a:t>
            </a:r>
          </a:p>
          <a:p>
            <a:pPr marL="514350" indent="-514350">
              <a:buFont typeface="+mj-lt"/>
              <a:buAutoNum type="arabicPeriod"/>
            </a:pPr>
            <a:r>
              <a:rPr lang="en-US" b="1" dirty="0"/>
              <a:t>What are prisonization and importation in the prison context?</a:t>
            </a:r>
          </a:p>
        </p:txBody>
      </p:sp>
    </p:spTree>
    <p:extLst>
      <p:ext uri="{BB962C8B-B14F-4D97-AF65-F5344CB8AC3E}">
        <p14:creationId xmlns:p14="http://schemas.microsoft.com/office/powerpoint/2010/main" val="3776346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E528F-908C-A949-9454-11FB10E2671A}"/>
              </a:ext>
            </a:extLst>
          </p:cNvPr>
          <p:cNvSpPr>
            <a:spLocks noGrp="1"/>
          </p:cNvSpPr>
          <p:nvPr>
            <p:ph type="title"/>
          </p:nvPr>
        </p:nvSpPr>
        <p:spPr/>
        <p:txBody>
          <a:bodyPr>
            <a:normAutofit fontScale="90000"/>
          </a:bodyPr>
          <a:lstStyle/>
          <a:p>
            <a:r>
              <a:rPr lang="en-US" dirty="0"/>
              <a:t>Concepts to cover for the Midterm </a:t>
            </a:r>
          </a:p>
        </p:txBody>
      </p:sp>
      <p:sp>
        <p:nvSpPr>
          <p:cNvPr id="3" name="Content Placeholder 2">
            <a:extLst>
              <a:ext uri="{FF2B5EF4-FFF2-40B4-BE49-F238E27FC236}">
                <a16:creationId xmlns:a16="http://schemas.microsoft.com/office/drawing/2014/main" id="{72D3B9DF-7F90-0B4A-B61F-BC1BC8B9A5D5}"/>
              </a:ext>
            </a:extLst>
          </p:cNvPr>
          <p:cNvSpPr>
            <a:spLocks noGrp="1"/>
          </p:cNvSpPr>
          <p:nvPr>
            <p:ph idx="1"/>
          </p:nvPr>
        </p:nvSpPr>
        <p:spPr/>
        <p:txBody>
          <a:bodyPr>
            <a:normAutofit fontScale="92500" lnSpcReduction="10000"/>
          </a:bodyPr>
          <a:lstStyle/>
          <a:p>
            <a:pPr lvl="0"/>
            <a:r>
              <a:rPr lang="en-US" dirty="0"/>
              <a:t>What is the idea of a </a:t>
            </a:r>
            <a:r>
              <a:rPr lang="en-US" b="1" dirty="0">
                <a:solidFill>
                  <a:srgbClr val="7030A0"/>
                </a:solidFill>
              </a:rPr>
              <a:t>total institution</a:t>
            </a:r>
            <a:r>
              <a:rPr lang="en-US" dirty="0"/>
              <a:t>? How do these aspects affect the lives of incarcerated individuals? </a:t>
            </a:r>
          </a:p>
          <a:p>
            <a:pPr lvl="0"/>
            <a:r>
              <a:rPr lang="en-US" dirty="0"/>
              <a:t>What are the </a:t>
            </a:r>
            <a:r>
              <a:rPr lang="en-US" b="1" dirty="0">
                <a:solidFill>
                  <a:srgbClr val="FF0000"/>
                </a:solidFill>
              </a:rPr>
              <a:t>pains of imprisonment</a:t>
            </a:r>
            <a:r>
              <a:rPr lang="en-US" dirty="0"/>
              <a:t>? In general, what influences the degree to which these pains are experienced by incarcerated individuals? </a:t>
            </a:r>
          </a:p>
          <a:p>
            <a:pPr lvl="0"/>
            <a:r>
              <a:rPr lang="en-US" dirty="0"/>
              <a:t>What are the </a:t>
            </a:r>
            <a:r>
              <a:rPr lang="en-US" b="1" dirty="0">
                <a:solidFill>
                  <a:srgbClr val="0070C0"/>
                </a:solidFill>
              </a:rPr>
              <a:t>various management/security levels </a:t>
            </a:r>
            <a:r>
              <a:rPr lang="en-US" dirty="0"/>
              <a:t>in prisons? Why is the classification process important?</a:t>
            </a:r>
          </a:p>
          <a:p>
            <a:pPr lvl="0"/>
            <a:r>
              <a:rPr lang="en-US" dirty="0"/>
              <a:t>What </a:t>
            </a:r>
            <a:r>
              <a:rPr lang="en-US" b="1" dirty="0"/>
              <a:t>factors</a:t>
            </a:r>
            <a:r>
              <a:rPr lang="en-US" dirty="0"/>
              <a:t> determine where an individual will be incarcerated/placed?</a:t>
            </a:r>
          </a:p>
          <a:p>
            <a:pPr lvl="0"/>
            <a:r>
              <a:rPr lang="en-US" dirty="0"/>
              <a:t>What is </a:t>
            </a:r>
            <a:r>
              <a:rPr lang="en-US" b="1" dirty="0">
                <a:solidFill>
                  <a:srgbClr val="371F36"/>
                </a:solidFill>
              </a:rPr>
              <a:t>prisonization</a:t>
            </a:r>
            <a:r>
              <a:rPr lang="en-US" dirty="0"/>
              <a:t>? Who is affected by the process of prisonization (remember, officers are affected as well)? </a:t>
            </a:r>
          </a:p>
          <a:p>
            <a:endParaRPr lang="en-US" dirty="0"/>
          </a:p>
        </p:txBody>
      </p:sp>
    </p:spTree>
    <p:extLst>
      <p:ext uri="{BB962C8B-B14F-4D97-AF65-F5344CB8AC3E}">
        <p14:creationId xmlns:p14="http://schemas.microsoft.com/office/powerpoint/2010/main" val="1154220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19A5-16D4-4240-9087-1742D107E758}"/>
              </a:ext>
            </a:extLst>
          </p:cNvPr>
          <p:cNvSpPr>
            <a:spLocks noGrp="1"/>
          </p:cNvSpPr>
          <p:nvPr>
            <p:ph type="title"/>
          </p:nvPr>
        </p:nvSpPr>
        <p:spPr>
          <a:xfrm>
            <a:off x="0" y="439416"/>
            <a:ext cx="8913813" cy="5504184"/>
          </a:xfrm>
        </p:spPr>
        <p:txBody>
          <a:bodyPr>
            <a:normAutofit/>
          </a:bodyPr>
          <a:lstStyle/>
          <a:p>
            <a:r>
              <a:rPr lang="en-US" sz="4400" b="1" dirty="0"/>
              <a:t>Prison as a Total Institution</a:t>
            </a:r>
          </a:p>
        </p:txBody>
      </p:sp>
    </p:spTree>
    <p:extLst>
      <p:ext uri="{BB962C8B-B14F-4D97-AF65-F5344CB8AC3E}">
        <p14:creationId xmlns:p14="http://schemas.microsoft.com/office/powerpoint/2010/main" val="4222466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4294967295"/>
          </p:nvPr>
        </p:nvSpPr>
        <p:spPr>
          <a:xfrm>
            <a:off x="204788" y="1371600"/>
            <a:ext cx="8686800" cy="4298612"/>
          </a:xfrm>
          <a:prstGeom prst="rect">
            <a:avLst/>
          </a:prstGeom>
          <a:solidFill>
            <a:schemeClr val="tx1">
              <a:lumMod val="75000"/>
              <a:lumOff val="25000"/>
            </a:schemeClr>
          </a:solidFill>
        </p:spPr>
        <p:txBody>
          <a:bodyPr wrap="square" rtlCol="0">
            <a:spAutoFit/>
          </a:bodyPr>
          <a:lstStyle/>
          <a:p>
            <a:pPr marL="0" indent="0">
              <a:buNone/>
            </a:pPr>
            <a:r>
              <a:rPr lang="en-US" sz="4000" dirty="0">
                <a:solidFill>
                  <a:schemeClr val="bg1"/>
                </a:solidFill>
              </a:rPr>
              <a:t>Total institution:  </a:t>
            </a:r>
          </a:p>
          <a:p>
            <a:pPr marL="0" indent="0">
              <a:buNone/>
            </a:pPr>
            <a:endParaRPr lang="en-US" sz="4000" dirty="0">
              <a:solidFill>
                <a:schemeClr val="bg1"/>
              </a:solidFill>
            </a:endParaRPr>
          </a:p>
          <a:p>
            <a:pPr marL="0" indent="0">
              <a:buNone/>
            </a:pPr>
            <a:r>
              <a:rPr lang="en-US" sz="3200" dirty="0">
                <a:solidFill>
                  <a:schemeClr val="bg1"/>
                </a:solidFill>
              </a:rPr>
              <a:t>“a place of residence and work where a large number of like-situated individuals, cut from society for an appreciable period of time, together lead enclosed, formally administered round of life” (Goffman, 1961, p. xiii)</a:t>
            </a:r>
          </a:p>
        </p:txBody>
      </p:sp>
      <p:sp>
        <p:nvSpPr>
          <p:cNvPr id="5" name="Title 6"/>
          <p:cNvSpPr txBox="1">
            <a:spLocks/>
          </p:cNvSpPr>
          <p:nvPr/>
        </p:nvSpPr>
        <p:spPr>
          <a:xfrm>
            <a:off x="457200" y="304800"/>
            <a:ext cx="8181976" cy="1295399"/>
          </a:xfrm>
          <a:prstGeom prst="rect">
            <a:avLst/>
          </a:prstGeom>
        </p:spPr>
        <p:txBody>
          <a:bodyPr>
            <a:normAutofit/>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latin typeface="Calibri"/>
                <a:ea typeface="+mj-ea"/>
                <a:cs typeface="Calibri"/>
              </a:defRPr>
            </a:lvl1pPr>
            <a:extLst/>
          </a:lstStyle>
          <a:p>
            <a:pPr algn="l"/>
            <a:r>
              <a:rPr lang="en-US" sz="2800">
                <a:latin typeface="Calibri" pitchFamily="34" charset="0"/>
              </a:rPr>
              <a:t>“His life in prison</a:t>
            </a:r>
            <a:r>
              <a:rPr lang="en-US" sz="2800" i="1">
                <a:latin typeface="Calibri" pitchFamily="34" charset="0"/>
              </a:rPr>
              <a:t> is</a:t>
            </a:r>
            <a:r>
              <a:rPr lang="en-US" sz="2800">
                <a:latin typeface="Calibri" pitchFamily="34" charset="0"/>
              </a:rPr>
              <a:t> the role of prisoner”</a:t>
            </a:r>
            <a:r>
              <a:rPr lang="en-US" sz="3000">
                <a:latin typeface="Calibri" pitchFamily="34" charset="0"/>
              </a:rPr>
              <a:t> </a:t>
            </a:r>
            <a:br>
              <a:rPr lang="en-US" sz="3000">
                <a:latin typeface="Calibri" pitchFamily="34" charset="0"/>
              </a:rPr>
            </a:br>
            <a:r>
              <a:rPr lang="en-US" sz="1800">
                <a:latin typeface="Calibri" pitchFamily="34" charset="0"/>
              </a:rPr>
              <a:t>(Moerings, 1984. p. 156)</a:t>
            </a:r>
            <a:endParaRPr lang="en-US" sz="1800" dirty="0"/>
          </a:p>
        </p:txBody>
      </p:sp>
    </p:spTree>
    <p:extLst>
      <p:ext uri="{BB962C8B-B14F-4D97-AF65-F5344CB8AC3E}">
        <p14:creationId xmlns:p14="http://schemas.microsoft.com/office/powerpoint/2010/main" val="3277593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Prison as a Total Institution</a:t>
            </a:r>
          </a:p>
        </p:txBody>
      </p:sp>
      <p:sp>
        <p:nvSpPr>
          <p:cNvPr id="3" name="Content Placeholder 2"/>
          <p:cNvSpPr>
            <a:spLocks noGrp="1"/>
          </p:cNvSpPr>
          <p:nvPr>
            <p:ph idx="1"/>
          </p:nvPr>
        </p:nvSpPr>
        <p:spPr>
          <a:xfrm>
            <a:off x="457200" y="1646236"/>
            <a:ext cx="8229600" cy="4906963"/>
          </a:xfrm>
        </p:spPr>
        <p:txBody>
          <a:bodyPr>
            <a:normAutofit fontScale="85000" lnSpcReduction="10000"/>
          </a:bodyPr>
          <a:lstStyle/>
          <a:p>
            <a:pPr marL="0" indent="0" algn="ctr">
              <a:buNone/>
            </a:pPr>
            <a:r>
              <a:rPr lang="en-US" sz="2400" dirty="0"/>
              <a:t>…from morning bell to lights-out, is strictly regulated, with exact times for washing, eating, working, recreation, etc. There is hardly any room for individual initiative. </a:t>
            </a:r>
            <a:r>
              <a:rPr lang="en-US" sz="2600" b="1" dirty="0">
                <a:solidFill>
                  <a:schemeClr val="accent5">
                    <a:lumMod val="50000"/>
                  </a:schemeClr>
                </a:solidFill>
              </a:rPr>
              <a:t>Characteristic of a total institution is the complete dependence of the individual on the (prison) system</a:t>
            </a:r>
            <a:r>
              <a:rPr lang="en-US" sz="2400" dirty="0"/>
              <a:t>. </a:t>
            </a:r>
          </a:p>
          <a:p>
            <a:pPr marL="0" indent="0" algn="ctr">
              <a:buNone/>
            </a:pPr>
            <a:endParaRPr lang="en-US" sz="2400" dirty="0"/>
          </a:p>
          <a:p>
            <a:pPr marL="0" indent="0" algn="ctr">
              <a:buNone/>
            </a:pPr>
            <a:r>
              <a:rPr lang="en-US" sz="2400" dirty="0"/>
              <a:t>All the important functions take place within it:  sleeping, eating, working, recreation (insofar as one can speak of recreation in a prison), </a:t>
            </a:r>
            <a:r>
              <a:rPr lang="en-US" sz="2600" b="1" dirty="0">
                <a:solidFill>
                  <a:srgbClr val="3F5B03"/>
                </a:solidFill>
              </a:rPr>
              <a:t>all take place within a single community and under the continental surveillance of wardens or other prison functionaries</a:t>
            </a:r>
            <a:r>
              <a:rPr lang="en-US" sz="2400" dirty="0"/>
              <a:t>. </a:t>
            </a:r>
          </a:p>
          <a:p>
            <a:pPr marL="0" indent="0" algn="ctr">
              <a:buNone/>
            </a:pPr>
            <a:endParaRPr lang="en-US" sz="2400" dirty="0"/>
          </a:p>
          <a:p>
            <a:pPr marL="0" indent="0" algn="ctr">
              <a:buNone/>
            </a:pPr>
            <a:r>
              <a:rPr lang="en-US" sz="2400" dirty="0"/>
              <a:t>Furthermore, these activities are not separated from each other:  A prisoner who has misbehaved in the workshop in the morning may still be reproached for it in the evening through the spy-hole cell (</a:t>
            </a:r>
            <a:r>
              <a:rPr lang="en-US" sz="2400" dirty="0" err="1"/>
              <a:t>Moerings</a:t>
            </a:r>
            <a:r>
              <a:rPr lang="en-US" sz="2400" dirty="0"/>
              <a:t>, 1983, p. 156).</a:t>
            </a:r>
          </a:p>
          <a:p>
            <a:endParaRPr lang="en-US" dirty="0"/>
          </a:p>
        </p:txBody>
      </p:sp>
    </p:spTree>
    <p:extLst>
      <p:ext uri="{BB962C8B-B14F-4D97-AF65-F5344CB8AC3E}">
        <p14:creationId xmlns:p14="http://schemas.microsoft.com/office/powerpoint/2010/main" val="1518539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Prison as a Total Institution</a:t>
            </a:r>
            <a:endParaRPr lang="en-US" sz="3800" dirty="0"/>
          </a:p>
        </p:txBody>
      </p:sp>
      <p:sp>
        <p:nvSpPr>
          <p:cNvPr id="3" name="Content Placeholder 2"/>
          <p:cNvSpPr>
            <a:spLocks noGrp="1"/>
          </p:cNvSpPr>
          <p:nvPr>
            <p:ph idx="1"/>
          </p:nvPr>
        </p:nvSpPr>
        <p:spPr/>
        <p:txBody>
          <a:bodyPr>
            <a:normAutofit/>
          </a:bodyPr>
          <a:lstStyle/>
          <a:p>
            <a:pPr marL="571500" indent="-514350"/>
            <a:r>
              <a:rPr lang="en-US" dirty="0"/>
              <a:t>Goffman’s Total Institutions</a:t>
            </a:r>
          </a:p>
          <a:p>
            <a:pPr marL="971550" lvl="1" indent="-514350"/>
            <a:r>
              <a:rPr lang="en-US" dirty="0"/>
              <a:t>What is a total institution? </a:t>
            </a:r>
          </a:p>
          <a:p>
            <a:pPr marL="971550" lvl="1" indent="-514350"/>
            <a:r>
              <a:rPr lang="en-US" dirty="0"/>
              <a:t>What are their characteristics? </a:t>
            </a:r>
          </a:p>
          <a:p>
            <a:pPr marL="971550" lvl="1" indent="-514350"/>
            <a:r>
              <a:rPr lang="en-US" dirty="0"/>
              <a:t>To what extent are today’s prisons total institutions?</a:t>
            </a:r>
          </a:p>
          <a:p>
            <a:pPr marL="971550" lvl="1" indent="-514350"/>
            <a:r>
              <a:rPr lang="en-US" dirty="0"/>
              <a:t>What roles do various rites of passage and the entire dehumanization process play in prison operations and suggest about prisoner reentry?</a:t>
            </a:r>
          </a:p>
          <a:p>
            <a:pPr marL="971550" lvl="1" indent="-514350"/>
            <a:r>
              <a:rPr lang="en-US" dirty="0"/>
              <a:t>Related questions: What other kinds of institutions are total institutions? Are some a bit more and others a bit less total in their control? Why does it matter?</a:t>
            </a:r>
          </a:p>
          <a:p>
            <a:pPr marL="971550" lvl="1" indent="-514350"/>
            <a:endParaRPr lang="en-US" dirty="0"/>
          </a:p>
        </p:txBody>
      </p:sp>
    </p:spTree>
    <p:extLst>
      <p:ext uri="{BB962C8B-B14F-4D97-AF65-F5344CB8AC3E}">
        <p14:creationId xmlns:p14="http://schemas.microsoft.com/office/powerpoint/2010/main" val="593216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Disconnected</a:t>
            </a:r>
          </a:p>
        </p:txBody>
      </p:sp>
      <p:sp>
        <p:nvSpPr>
          <p:cNvPr id="3" name="Content Placeholder 2"/>
          <p:cNvSpPr>
            <a:spLocks noGrp="1"/>
          </p:cNvSpPr>
          <p:nvPr>
            <p:ph idx="1"/>
          </p:nvPr>
        </p:nvSpPr>
        <p:spPr>
          <a:xfrm>
            <a:off x="457200" y="1752600"/>
            <a:ext cx="8229600" cy="4724399"/>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marL="0" indent="0" algn="ctr">
              <a:buNone/>
            </a:pPr>
            <a:r>
              <a:rPr lang="en-US" sz="2400" dirty="0"/>
              <a:t>A barrier is placed between the “criminal” and society, marking “the first curtailment of self” (Goffman, 1961, p. 14). </a:t>
            </a:r>
          </a:p>
          <a:p>
            <a:pPr marL="0" indent="0" algn="ctr">
              <a:buNone/>
            </a:pPr>
            <a:endParaRPr lang="en-US" sz="2400" dirty="0"/>
          </a:p>
          <a:p>
            <a:pPr marL="0" indent="0" algn="ctr">
              <a:buNone/>
            </a:pPr>
            <a:r>
              <a:rPr lang="en-US" sz="2400" dirty="0"/>
              <a:t>Most total institutions have physical barriers such as visible gates and barbwire that separate the facility from the rest of the community. Others lack devices of division, but the separation between society and the institution is apparent through factors such as the </a:t>
            </a:r>
            <a:r>
              <a:rPr lang="en-US" sz="2800" b="1" dirty="0">
                <a:solidFill>
                  <a:srgbClr val="FFFF00"/>
                </a:solidFill>
              </a:rPr>
              <a:t>remote location of facilities, identification of inmates as numbers, the presence of correctional officers, the stringent schedules, and the uniformity of the inmate attire. </a:t>
            </a:r>
          </a:p>
        </p:txBody>
      </p:sp>
    </p:spTree>
    <p:extLst>
      <p:ext uri="{BB962C8B-B14F-4D97-AF65-F5344CB8AC3E}">
        <p14:creationId xmlns:p14="http://schemas.microsoft.com/office/powerpoint/2010/main" val="2594890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19A5-16D4-4240-9087-1742D107E758}"/>
              </a:ext>
            </a:extLst>
          </p:cNvPr>
          <p:cNvSpPr>
            <a:spLocks noGrp="1"/>
          </p:cNvSpPr>
          <p:nvPr>
            <p:ph type="title"/>
          </p:nvPr>
        </p:nvSpPr>
        <p:spPr>
          <a:xfrm>
            <a:off x="0" y="439416"/>
            <a:ext cx="8913813" cy="5504184"/>
          </a:xfrm>
        </p:spPr>
        <p:txBody>
          <a:bodyPr>
            <a:normAutofit/>
          </a:bodyPr>
          <a:lstStyle/>
          <a:p>
            <a:r>
              <a:rPr lang="en-US" sz="4800" b="1" dirty="0">
                <a:solidFill>
                  <a:srgbClr val="FFC000"/>
                </a:solidFill>
              </a:rPr>
              <a:t>Pains of Imprisonment </a:t>
            </a:r>
          </a:p>
        </p:txBody>
      </p:sp>
    </p:spTree>
    <p:extLst>
      <p:ext uri="{BB962C8B-B14F-4D97-AF65-F5344CB8AC3E}">
        <p14:creationId xmlns:p14="http://schemas.microsoft.com/office/powerpoint/2010/main" val="3204983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Pains of Imprisonment</a:t>
            </a:r>
          </a:p>
        </p:txBody>
      </p:sp>
      <p:sp>
        <p:nvSpPr>
          <p:cNvPr id="3" name="Content Placeholder 2"/>
          <p:cNvSpPr>
            <a:spLocks noGrp="1"/>
          </p:cNvSpPr>
          <p:nvPr>
            <p:ph idx="1"/>
          </p:nvPr>
        </p:nvSpPr>
        <p:spPr/>
        <p:txBody>
          <a:bodyPr>
            <a:normAutofit/>
          </a:bodyPr>
          <a:lstStyle/>
          <a:p>
            <a:pPr marL="0" indent="0" algn="ctr">
              <a:buNone/>
            </a:pPr>
            <a:endParaRPr lang="en-US" sz="3200" dirty="0"/>
          </a:p>
          <a:p>
            <a:pPr marL="0" indent="0" algn="ctr">
              <a:buNone/>
            </a:pPr>
            <a:r>
              <a:rPr lang="en-US" sz="3200" dirty="0"/>
              <a:t>“</a:t>
            </a:r>
            <a:r>
              <a:rPr lang="en-US" sz="3200" i="1" dirty="0"/>
              <a:t>These deprivations of frustrations of the modern prison may indeed be the acceptable or unavoidable implications of imprisonment, but we must recognize the fact that they can be just as painful as the physical maltreatment which they have replaced</a:t>
            </a:r>
            <a:r>
              <a:rPr lang="en-US" sz="3200" dirty="0"/>
              <a:t>” (Sykes, 1958, p. 64). </a:t>
            </a:r>
          </a:p>
        </p:txBody>
      </p:sp>
    </p:spTree>
    <p:extLst>
      <p:ext uri="{BB962C8B-B14F-4D97-AF65-F5344CB8AC3E}">
        <p14:creationId xmlns:p14="http://schemas.microsoft.com/office/powerpoint/2010/main" val="1834082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99665-D0AC-2244-A2EF-F889CEA0AD7C}"/>
              </a:ext>
            </a:extLst>
          </p:cNvPr>
          <p:cNvSpPr>
            <a:spLocks noGrp="1"/>
          </p:cNvSpPr>
          <p:nvPr>
            <p:ph type="title"/>
          </p:nvPr>
        </p:nvSpPr>
        <p:spPr/>
        <p:txBody>
          <a:bodyPr/>
          <a:lstStyle/>
          <a:p>
            <a:r>
              <a:rPr lang="en-US" dirty="0"/>
              <a:t>Pains of Imprisonment </a:t>
            </a:r>
          </a:p>
        </p:txBody>
      </p:sp>
      <p:sp>
        <p:nvSpPr>
          <p:cNvPr id="4" name="Rectangle 4">
            <a:extLst>
              <a:ext uri="{FF2B5EF4-FFF2-40B4-BE49-F238E27FC236}">
                <a16:creationId xmlns:a16="http://schemas.microsoft.com/office/drawing/2014/main" id="{B961D52C-D73D-2948-B0CB-1B260B049692}"/>
              </a:ext>
            </a:extLst>
          </p:cNvPr>
          <p:cNvSpPr>
            <a:spLocks noGrp="1" noChangeArrowheads="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marL="0" indent="0" eaLnBrk="1" hangingPunct="1">
              <a:buNone/>
            </a:pPr>
            <a:r>
              <a:rPr lang="en-US" sz="3000" b="1" u="sng" dirty="0"/>
              <a:t>Deprivation Model</a:t>
            </a:r>
          </a:p>
          <a:p>
            <a:pPr eaLnBrk="1" hangingPunct="1"/>
            <a:r>
              <a:rPr kumimoji="1" lang="en-US" sz="3200" b="1" dirty="0">
                <a:latin typeface="Calibri"/>
                <a:cs typeface="Calibri"/>
              </a:rPr>
              <a:t>Prison subculture develops as a way to </a:t>
            </a:r>
            <a:r>
              <a:rPr kumimoji="1" lang="en-US" sz="3200" b="1" dirty="0">
                <a:solidFill>
                  <a:srgbClr val="FF0000"/>
                </a:solidFill>
                <a:latin typeface="Calibri"/>
                <a:cs typeface="Calibri"/>
              </a:rPr>
              <a:t>adapt to deprivations </a:t>
            </a:r>
            <a:r>
              <a:rPr kumimoji="1" lang="en-US" sz="3200" b="1" dirty="0">
                <a:latin typeface="Calibri"/>
                <a:cs typeface="Calibri"/>
              </a:rPr>
              <a:t>faced by inmates:</a:t>
            </a:r>
          </a:p>
          <a:p>
            <a:pPr lvl="1" eaLnBrk="1" hangingPunct="1">
              <a:buFont typeface="Wingdings" panose="05000000000000000000" pitchFamily="2" charset="2"/>
              <a:buChar char="ü"/>
            </a:pPr>
            <a:r>
              <a:rPr kumimoji="1" lang="en-US" sz="2800" dirty="0">
                <a:latin typeface="Calibri"/>
                <a:cs typeface="Calibri"/>
              </a:rPr>
              <a:t>Liberty </a:t>
            </a:r>
          </a:p>
          <a:p>
            <a:pPr lvl="1" eaLnBrk="1" hangingPunct="1">
              <a:buFont typeface="Wingdings" panose="05000000000000000000" pitchFamily="2" charset="2"/>
              <a:buChar char="ü"/>
            </a:pPr>
            <a:r>
              <a:rPr kumimoji="1" lang="en-US" sz="2800" dirty="0">
                <a:latin typeface="Calibri"/>
                <a:cs typeface="Calibri"/>
              </a:rPr>
              <a:t>Goods and Services</a:t>
            </a:r>
          </a:p>
          <a:p>
            <a:pPr lvl="1" eaLnBrk="1" hangingPunct="1">
              <a:buFont typeface="Wingdings" panose="05000000000000000000" pitchFamily="2" charset="2"/>
              <a:buChar char="ü"/>
            </a:pPr>
            <a:r>
              <a:rPr kumimoji="1" lang="en-US" sz="2800" dirty="0">
                <a:latin typeface="Calibri"/>
                <a:cs typeface="Calibri"/>
              </a:rPr>
              <a:t>Autonomy</a:t>
            </a:r>
          </a:p>
          <a:p>
            <a:pPr lvl="1" eaLnBrk="1" hangingPunct="1">
              <a:buFont typeface="Wingdings" panose="05000000000000000000" pitchFamily="2" charset="2"/>
              <a:buChar char="ü"/>
            </a:pPr>
            <a:r>
              <a:rPr kumimoji="1" lang="en-US" sz="2800" dirty="0">
                <a:latin typeface="Calibri"/>
                <a:cs typeface="Calibri"/>
              </a:rPr>
              <a:t>Personal Security</a:t>
            </a:r>
          </a:p>
          <a:p>
            <a:pPr lvl="1" eaLnBrk="1" hangingPunct="1">
              <a:buFont typeface="Wingdings" panose="05000000000000000000" pitchFamily="2" charset="2"/>
              <a:buChar char="ü"/>
            </a:pPr>
            <a:r>
              <a:rPr kumimoji="1" lang="en-US" sz="2800" dirty="0">
                <a:latin typeface="Calibri"/>
                <a:cs typeface="Calibri"/>
              </a:rPr>
              <a:t>Relationships (absence of voluntary sexual relations)</a:t>
            </a:r>
            <a:endParaRPr lang="en-US" sz="3200" dirty="0">
              <a:latin typeface="Calibri"/>
              <a:cs typeface="Calibri"/>
            </a:endParaRPr>
          </a:p>
        </p:txBody>
      </p:sp>
    </p:spTree>
    <p:extLst>
      <p:ext uri="{BB962C8B-B14F-4D97-AF65-F5344CB8AC3E}">
        <p14:creationId xmlns:p14="http://schemas.microsoft.com/office/powerpoint/2010/main" val="2665987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19A5-16D4-4240-9087-1742D107E758}"/>
              </a:ext>
            </a:extLst>
          </p:cNvPr>
          <p:cNvSpPr>
            <a:spLocks noGrp="1"/>
          </p:cNvSpPr>
          <p:nvPr>
            <p:ph type="title"/>
          </p:nvPr>
        </p:nvSpPr>
        <p:spPr>
          <a:xfrm>
            <a:off x="0" y="439416"/>
            <a:ext cx="8913813" cy="5504184"/>
          </a:xfrm>
        </p:spPr>
        <p:txBody>
          <a:bodyPr>
            <a:normAutofit/>
          </a:bodyPr>
          <a:lstStyle/>
          <a:p>
            <a:r>
              <a:rPr lang="en-US" sz="5400" b="1" dirty="0">
                <a:solidFill>
                  <a:srgbClr val="FF9900"/>
                </a:solidFill>
              </a:rPr>
              <a:t>Classification</a:t>
            </a:r>
          </a:p>
        </p:txBody>
      </p:sp>
    </p:spTree>
    <p:extLst>
      <p:ext uri="{BB962C8B-B14F-4D97-AF65-F5344CB8AC3E}">
        <p14:creationId xmlns:p14="http://schemas.microsoft.com/office/powerpoint/2010/main" val="1295678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Prison Organizations: Classification</a:t>
            </a:r>
            <a:endParaRPr lang="en-US" dirty="0"/>
          </a:p>
        </p:txBody>
      </p:sp>
      <p:sp>
        <p:nvSpPr>
          <p:cNvPr id="3" name="Content Placeholder 2"/>
          <p:cNvSpPr>
            <a:spLocks noGrp="1"/>
          </p:cNvSpPr>
          <p:nvPr>
            <p:ph idx="1"/>
          </p:nvPr>
        </p:nvSpPr>
        <p:spPr>
          <a:xfrm>
            <a:off x="179095" y="1524000"/>
            <a:ext cx="8734717" cy="1828800"/>
          </a:xfrm>
        </p:spPr>
        <p:txBody>
          <a:bodyPr/>
          <a:lstStyle/>
          <a:p>
            <a:r>
              <a:rPr lang="en-US" dirty="0"/>
              <a:t>Begins when first entering prison</a:t>
            </a:r>
          </a:p>
          <a:p>
            <a:r>
              <a:rPr lang="en-US" b="1" dirty="0">
                <a:solidFill>
                  <a:srgbClr val="6A1BB4"/>
                </a:solidFill>
              </a:rPr>
              <a:t>What factors do you think correctional staff consider when assigning the classification level/status to individuals? </a:t>
            </a:r>
          </a:p>
        </p:txBody>
      </p:sp>
      <p:sp>
        <p:nvSpPr>
          <p:cNvPr id="7" name="Slide Number Placeholder 6"/>
          <p:cNvSpPr>
            <a:spLocks noGrp="1"/>
          </p:cNvSpPr>
          <p:nvPr>
            <p:ph type="sldNum" sz="quarter" idx="12"/>
          </p:nvPr>
        </p:nvSpPr>
        <p:spPr/>
        <p:txBody>
          <a:bodyPr/>
          <a:lstStyle/>
          <a:p>
            <a:fld id="{070543AC-DA91-444E-B333-731C6D3E0223}" type="slidenum">
              <a:rPr lang="en-US" smtClean="0"/>
              <a:t>19</a:t>
            </a:fld>
            <a:endParaRPr lang="en-US"/>
          </a:p>
        </p:txBody>
      </p:sp>
      <p:sp>
        <p:nvSpPr>
          <p:cNvPr id="4" name="TextBox 3"/>
          <p:cNvSpPr txBox="1"/>
          <p:nvPr/>
        </p:nvSpPr>
        <p:spPr>
          <a:xfrm>
            <a:off x="533400" y="3505200"/>
            <a:ext cx="8001000" cy="28931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600" dirty="0">
                <a:latin typeface="Calibri"/>
                <a:cs typeface="Calibri"/>
              </a:rPr>
              <a:t>Based on numerous factors:</a:t>
            </a:r>
          </a:p>
          <a:p>
            <a:pPr marL="914400" lvl="1" indent="-457200">
              <a:buFont typeface="Wingdings" charset="2"/>
              <a:buChar char="ü"/>
            </a:pPr>
            <a:r>
              <a:rPr lang="en-US" sz="2600" dirty="0">
                <a:latin typeface="Calibri"/>
                <a:cs typeface="Calibri"/>
              </a:rPr>
              <a:t>Crime</a:t>
            </a:r>
          </a:p>
          <a:p>
            <a:pPr marL="914400" lvl="1" indent="-457200">
              <a:buFont typeface="Wingdings" charset="2"/>
              <a:buChar char="ü"/>
            </a:pPr>
            <a:r>
              <a:rPr lang="en-US" sz="2600" dirty="0">
                <a:latin typeface="Calibri"/>
                <a:cs typeface="Calibri"/>
              </a:rPr>
              <a:t>Criminal history</a:t>
            </a:r>
          </a:p>
          <a:p>
            <a:pPr marL="914400" lvl="1" indent="-457200">
              <a:buFont typeface="Wingdings" charset="2"/>
              <a:buChar char="ü"/>
            </a:pPr>
            <a:r>
              <a:rPr lang="en-US" sz="2600" dirty="0">
                <a:latin typeface="Calibri"/>
                <a:cs typeface="Calibri"/>
              </a:rPr>
              <a:t>Escape risk</a:t>
            </a:r>
          </a:p>
          <a:p>
            <a:pPr marL="914400" lvl="1" indent="-457200">
              <a:buFont typeface="Wingdings" charset="2"/>
              <a:buChar char="ü"/>
            </a:pPr>
            <a:r>
              <a:rPr lang="en-US" sz="2600" dirty="0">
                <a:latin typeface="Calibri"/>
                <a:cs typeface="Calibri"/>
              </a:rPr>
              <a:t>Behavioral issues</a:t>
            </a:r>
          </a:p>
          <a:p>
            <a:pPr marL="914400" lvl="1" indent="-457200">
              <a:buFont typeface="Wingdings" charset="2"/>
              <a:buChar char="ü"/>
            </a:pPr>
            <a:r>
              <a:rPr lang="en-US" sz="2600" dirty="0">
                <a:latin typeface="Calibri"/>
                <a:cs typeface="Calibri"/>
              </a:rPr>
              <a:t>Health and programming needs</a:t>
            </a:r>
          </a:p>
          <a:p>
            <a:endParaRPr lang="en-US" sz="2600" dirty="0">
              <a:latin typeface="Calibri"/>
              <a:cs typeface="Calibri"/>
            </a:endParaRPr>
          </a:p>
        </p:txBody>
      </p:sp>
    </p:spTree>
    <p:extLst>
      <p:ext uri="{BB962C8B-B14F-4D97-AF65-F5344CB8AC3E}">
        <p14:creationId xmlns:p14="http://schemas.microsoft.com/office/powerpoint/2010/main" val="252854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Prison Organizations: Classification</a:t>
            </a:r>
            <a:endParaRPr lang="en-US" dirty="0"/>
          </a:p>
        </p:txBody>
      </p:sp>
      <p:sp>
        <p:nvSpPr>
          <p:cNvPr id="3" name="Content Placeholder 2"/>
          <p:cNvSpPr>
            <a:spLocks noGrp="1"/>
          </p:cNvSpPr>
          <p:nvPr>
            <p:ph idx="1"/>
          </p:nvPr>
        </p:nvSpPr>
        <p:spPr/>
        <p:txBody>
          <a:bodyPr/>
          <a:lstStyle/>
          <a:p>
            <a:r>
              <a:rPr lang="en-US" dirty="0"/>
              <a:t>Women and children classified into separate facilities from males</a:t>
            </a:r>
          </a:p>
          <a:p>
            <a:r>
              <a:rPr lang="en-US" dirty="0"/>
              <a:t>Individuals sent to facilities based on</a:t>
            </a:r>
          </a:p>
          <a:p>
            <a:pPr lvl="1"/>
            <a:r>
              <a:rPr lang="en-US" dirty="0"/>
              <a:t>First-Supervision level</a:t>
            </a:r>
          </a:p>
          <a:p>
            <a:pPr lvl="1"/>
            <a:r>
              <a:rPr lang="en-US" dirty="0"/>
              <a:t>Second-Space available</a:t>
            </a:r>
          </a:p>
          <a:p>
            <a:pPr lvl="1"/>
            <a:r>
              <a:rPr lang="en-US" dirty="0"/>
              <a:t>Third-Specific treatment/program needs</a:t>
            </a:r>
          </a:p>
          <a:p>
            <a:pPr lvl="1"/>
            <a:r>
              <a:rPr lang="en-US" dirty="0"/>
              <a:t>After time, may request to transfer to specific facilities</a:t>
            </a:r>
          </a:p>
          <a:p>
            <a:pPr lvl="1"/>
            <a:endParaRPr lang="en-US" dirty="0"/>
          </a:p>
        </p:txBody>
      </p:sp>
      <p:sp>
        <p:nvSpPr>
          <p:cNvPr id="7" name="Slide Number Placeholder 6"/>
          <p:cNvSpPr>
            <a:spLocks noGrp="1"/>
          </p:cNvSpPr>
          <p:nvPr>
            <p:ph type="sldNum" sz="quarter" idx="12"/>
          </p:nvPr>
        </p:nvSpPr>
        <p:spPr/>
        <p:txBody>
          <a:bodyPr/>
          <a:lstStyle/>
          <a:p>
            <a:fld id="{070543AC-DA91-444E-B333-731C6D3E0223}" type="slidenum">
              <a:rPr lang="en-US" smtClean="0"/>
              <a:t>20</a:t>
            </a:fld>
            <a:endParaRPr lang="en-US"/>
          </a:p>
        </p:txBody>
      </p:sp>
    </p:spTree>
    <p:extLst>
      <p:ext uri="{BB962C8B-B14F-4D97-AF65-F5344CB8AC3E}">
        <p14:creationId xmlns:p14="http://schemas.microsoft.com/office/powerpoint/2010/main" val="3824473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a:t>
            </a:r>
          </a:p>
        </p:txBody>
      </p:sp>
      <p:sp>
        <p:nvSpPr>
          <p:cNvPr id="3" name="Content Placeholder 2"/>
          <p:cNvSpPr>
            <a:spLocks noGrp="1"/>
          </p:cNvSpPr>
          <p:nvPr>
            <p:ph idx="1"/>
          </p:nvPr>
        </p:nvSpPr>
        <p:spPr>
          <a:xfrm>
            <a:off x="179095" y="1447800"/>
            <a:ext cx="8734717" cy="5121274"/>
          </a:xfrm>
        </p:spPr>
        <p:txBody>
          <a:bodyPr>
            <a:normAutofit fontScale="92500" lnSpcReduction="10000"/>
          </a:bodyPr>
          <a:lstStyle/>
          <a:p>
            <a:pPr marL="0" indent="0">
              <a:buNone/>
            </a:pPr>
            <a:r>
              <a:rPr lang="en-US" b="1" dirty="0">
                <a:solidFill>
                  <a:schemeClr val="accent6">
                    <a:lumMod val="75000"/>
                  </a:schemeClr>
                </a:solidFill>
              </a:rPr>
              <a:t>Reception center personnel review assessment materials and conduct additional tests and observations regarding level of dangerous and amenability to treatment. </a:t>
            </a:r>
          </a:p>
          <a:p>
            <a:pPr marL="514350" indent="-514350">
              <a:buFont typeface="+mj-lt"/>
              <a:buAutoNum type="arabicPeriod"/>
            </a:pPr>
            <a:r>
              <a:rPr lang="en-US" dirty="0"/>
              <a:t>Staff must assign inmates to the least-restrictive security level possible to provide safety of the community at large, the staff, and other inmates.</a:t>
            </a:r>
          </a:p>
          <a:p>
            <a:pPr marL="514350" indent="-514350">
              <a:buFont typeface="+mj-lt"/>
              <a:buAutoNum type="arabicPeriod"/>
            </a:pPr>
            <a:r>
              <a:rPr lang="en-US" dirty="0"/>
              <a:t>The system must incorporate the assessment of needs on a regular and recurring basis, while not excusing inmates from responsibility for their own behavior. </a:t>
            </a:r>
          </a:p>
          <a:p>
            <a:pPr marL="514350" indent="-514350">
              <a:buFont typeface="+mj-lt"/>
              <a:buAutoNum type="arabicPeriod"/>
            </a:pPr>
            <a:r>
              <a:rPr lang="en-US" dirty="0"/>
              <a:t>Staff members should encourage prosocial change by extending positive incentives to those individuals who exhibit control over their own behavior. </a:t>
            </a:r>
          </a:p>
        </p:txBody>
      </p:sp>
      <p:sp>
        <p:nvSpPr>
          <p:cNvPr id="4" name="Slide Number Placeholder 3"/>
          <p:cNvSpPr>
            <a:spLocks noGrp="1"/>
          </p:cNvSpPr>
          <p:nvPr>
            <p:ph type="sldNum" sz="quarter" idx="12"/>
          </p:nvPr>
        </p:nvSpPr>
        <p:spPr/>
        <p:txBody>
          <a:bodyPr/>
          <a:lstStyle/>
          <a:p>
            <a:fld id="{48AE3BBE-58AA-436F-B609-7FBBA606A560}" type="slidenum">
              <a:rPr lang="en-US" smtClean="0"/>
              <a:pPr/>
              <a:t>21</a:t>
            </a:fld>
            <a:endParaRPr lang="en-US"/>
          </a:p>
        </p:txBody>
      </p:sp>
    </p:spTree>
    <p:extLst>
      <p:ext uri="{BB962C8B-B14F-4D97-AF65-F5344CB8AC3E}">
        <p14:creationId xmlns:p14="http://schemas.microsoft.com/office/powerpoint/2010/main" val="2274823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Prison Organizations: Prison Types and Levels</a:t>
            </a:r>
            <a:endParaRPr lang="en-US" dirty="0"/>
          </a:p>
        </p:txBody>
      </p:sp>
      <p:sp>
        <p:nvSpPr>
          <p:cNvPr id="3" name="Content Placeholder 2"/>
          <p:cNvSpPr>
            <a:spLocks noGrp="1"/>
          </p:cNvSpPr>
          <p:nvPr>
            <p:ph idx="1"/>
          </p:nvPr>
        </p:nvSpPr>
        <p:spPr/>
        <p:txBody>
          <a:bodyPr>
            <a:normAutofit/>
          </a:bodyPr>
          <a:lstStyle/>
          <a:p>
            <a:r>
              <a:rPr lang="en-US" dirty="0"/>
              <a:t>Prisons used for long-term and people convicted of more serious offenses</a:t>
            </a:r>
          </a:p>
          <a:p>
            <a:pPr lvl="1"/>
            <a:r>
              <a:rPr lang="en-US" dirty="0"/>
              <a:t>Simultaneously utilizes numerous philosophies and justifications for punishment</a:t>
            </a:r>
          </a:p>
          <a:p>
            <a:r>
              <a:rPr lang="en-US" dirty="0"/>
              <a:t>As numbers expanded, diversity has increased</a:t>
            </a:r>
          </a:p>
          <a:p>
            <a:r>
              <a:rPr lang="en-US" dirty="0"/>
              <a:t>Institutional goals:  What’s the difference? What is the primary responsibility? </a:t>
            </a:r>
          </a:p>
          <a:p>
            <a:pPr lvl="1"/>
            <a:r>
              <a:rPr lang="en-US" dirty="0"/>
              <a:t>Custody</a:t>
            </a:r>
          </a:p>
          <a:p>
            <a:pPr lvl="1"/>
            <a:r>
              <a:rPr lang="en-US" dirty="0"/>
              <a:t>Treatment</a:t>
            </a:r>
          </a:p>
          <a:p>
            <a:pPr lvl="1"/>
            <a:endParaRPr lang="en-US" dirty="0"/>
          </a:p>
        </p:txBody>
      </p:sp>
      <p:sp>
        <p:nvSpPr>
          <p:cNvPr id="7" name="Slide Number Placeholder 6"/>
          <p:cNvSpPr>
            <a:spLocks noGrp="1"/>
          </p:cNvSpPr>
          <p:nvPr>
            <p:ph type="sldNum" sz="quarter" idx="12"/>
          </p:nvPr>
        </p:nvSpPr>
        <p:spPr/>
        <p:txBody>
          <a:bodyPr/>
          <a:lstStyle/>
          <a:p>
            <a:fld id="{070543AC-DA91-444E-B333-731C6D3E0223}" type="slidenum">
              <a:rPr lang="en-US" smtClean="0"/>
              <a:t>22</a:t>
            </a:fld>
            <a:endParaRPr lang="en-US"/>
          </a:p>
        </p:txBody>
      </p:sp>
    </p:spTree>
    <p:extLst>
      <p:ext uri="{BB962C8B-B14F-4D97-AF65-F5344CB8AC3E}">
        <p14:creationId xmlns:p14="http://schemas.microsoft.com/office/powerpoint/2010/main" val="817023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Prisons</a:t>
            </a:r>
          </a:p>
        </p:txBody>
      </p:sp>
      <p:sp>
        <p:nvSpPr>
          <p:cNvPr id="3" name="Content Placeholder 2"/>
          <p:cNvSpPr>
            <a:spLocks noGrp="1"/>
          </p:cNvSpPr>
          <p:nvPr>
            <p:ph idx="1"/>
          </p:nvPr>
        </p:nvSpPr>
        <p:spPr>
          <a:xfrm>
            <a:off x="179095" y="1662070"/>
            <a:ext cx="4011905" cy="4907004"/>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r>
              <a:rPr lang="en-US" dirty="0">
                <a:latin typeface="Calibri"/>
                <a:cs typeface="Calibri"/>
              </a:rPr>
              <a:t>Security levels</a:t>
            </a:r>
          </a:p>
          <a:p>
            <a:pPr lvl="1"/>
            <a:r>
              <a:rPr lang="en-US" dirty="0" err="1">
                <a:latin typeface="Calibri"/>
                <a:cs typeface="Calibri"/>
              </a:rPr>
              <a:t>Supermax</a:t>
            </a:r>
            <a:r>
              <a:rPr lang="en-US" dirty="0">
                <a:latin typeface="Calibri"/>
                <a:cs typeface="Calibri"/>
              </a:rPr>
              <a:t> security – approx. $50K per year</a:t>
            </a:r>
          </a:p>
          <a:p>
            <a:pPr lvl="1"/>
            <a:r>
              <a:rPr lang="en-US" dirty="0">
                <a:latin typeface="Calibri"/>
                <a:cs typeface="Calibri"/>
              </a:rPr>
              <a:t>Maximum security</a:t>
            </a:r>
          </a:p>
          <a:p>
            <a:pPr lvl="1"/>
            <a:r>
              <a:rPr lang="en-US" dirty="0">
                <a:latin typeface="Calibri"/>
                <a:cs typeface="Calibri"/>
              </a:rPr>
              <a:t>Medium security</a:t>
            </a:r>
          </a:p>
          <a:p>
            <a:pPr lvl="1"/>
            <a:r>
              <a:rPr lang="en-US" dirty="0">
                <a:latin typeface="Calibri"/>
                <a:cs typeface="Calibri"/>
              </a:rPr>
              <a:t>Minimum security</a:t>
            </a:r>
          </a:p>
          <a:p>
            <a:r>
              <a:rPr lang="en-US" dirty="0">
                <a:latin typeface="Calibri"/>
                <a:cs typeface="Calibri"/>
              </a:rPr>
              <a:t>Men</a:t>
            </a:r>
          </a:p>
          <a:p>
            <a:r>
              <a:rPr lang="en-US" dirty="0">
                <a:latin typeface="Calibri"/>
                <a:cs typeface="Calibri"/>
              </a:rPr>
              <a:t>Women</a:t>
            </a:r>
          </a:p>
          <a:p>
            <a:r>
              <a:rPr lang="en-US" dirty="0">
                <a:latin typeface="Calibri"/>
                <a:cs typeface="Calibri"/>
              </a:rPr>
              <a:t>Children</a:t>
            </a:r>
          </a:p>
          <a:p>
            <a:r>
              <a:rPr lang="en-US" dirty="0">
                <a:latin typeface="Calibri"/>
                <a:cs typeface="Calibri"/>
              </a:rPr>
              <a:t>Military personnel </a:t>
            </a:r>
          </a:p>
        </p:txBody>
      </p:sp>
      <p:sp>
        <p:nvSpPr>
          <p:cNvPr id="4" name="Content Placeholder 2"/>
          <p:cNvSpPr txBox="1">
            <a:spLocks/>
          </p:cNvSpPr>
          <p:nvPr/>
        </p:nvSpPr>
        <p:spPr>
          <a:xfrm>
            <a:off x="4648200" y="1676400"/>
            <a:ext cx="4240505" cy="4907004"/>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ormAutofit/>
          </a:bodyPr>
          <a:lstStyle>
            <a:lvl1pPr marL="342900" indent="-342900" algn="l" defTabSz="914400" rtl="0" eaLnBrk="1" latinLnBrk="0" hangingPunct="1">
              <a:spcBef>
                <a:spcPts val="2000"/>
              </a:spcBef>
              <a:buClr>
                <a:schemeClr val="accent1"/>
              </a:buClr>
              <a:buFont typeface="Wingdings 2" pitchFamily="18" charset="2"/>
              <a:buChar char=""/>
              <a:defRPr sz="2600" kern="1200">
                <a:solidFill>
                  <a:srgbClr val="342E37"/>
                </a:solidFill>
                <a:latin typeface="Calibri"/>
                <a:ea typeface="+mn-ea"/>
                <a:cs typeface="Calibri"/>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2400" kern="1200">
                <a:solidFill>
                  <a:srgbClr val="342E37"/>
                </a:solidFill>
                <a:latin typeface="Calibri"/>
                <a:ea typeface="+mn-ea"/>
                <a:cs typeface="Calibri"/>
              </a:defRPr>
            </a:lvl2pPr>
            <a:lvl3pPr marL="1035050" indent="-349250" algn="l" defTabSz="914400" rtl="0" eaLnBrk="1" latinLnBrk="0" hangingPunct="1">
              <a:spcBef>
                <a:spcPts val="600"/>
              </a:spcBef>
              <a:buClr>
                <a:schemeClr val="accent1"/>
              </a:buClr>
              <a:buFont typeface="Wingdings 2" pitchFamily="18" charset="2"/>
              <a:buChar char=""/>
              <a:defRPr sz="2200" kern="1200">
                <a:solidFill>
                  <a:srgbClr val="342E37"/>
                </a:solidFill>
                <a:latin typeface="Calibri"/>
                <a:ea typeface="+mn-ea"/>
                <a:cs typeface="Calibri"/>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2000" kern="1200">
                <a:solidFill>
                  <a:srgbClr val="342E37"/>
                </a:solidFill>
                <a:latin typeface="Calibri"/>
                <a:ea typeface="+mn-ea"/>
                <a:cs typeface="Calibri"/>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rgbClr val="342E37"/>
                </a:solidFill>
                <a:latin typeface="Calibri"/>
                <a:ea typeface="+mn-ea"/>
                <a:cs typeface="Calibri"/>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dirty="0"/>
              <a:t>Prisons</a:t>
            </a:r>
          </a:p>
          <a:p>
            <a:r>
              <a:rPr lang="en-US" dirty="0"/>
              <a:t>Prison farms</a:t>
            </a:r>
          </a:p>
          <a:p>
            <a:r>
              <a:rPr lang="en-US" dirty="0"/>
              <a:t>Prison hospitals</a:t>
            </a:r>
          </a:p>
          <a:p>
            <a:r>
              <a:rPr lang="en-US" dirty="0"/>
              <a:t>Boot camps</a:t>
            </a:r>
          </a:p>
          <a:p>
            <a:r>
              <a:rPr lang="en-US" dirty="0"/>
              <a:t>Reception centers</a:t>
            </a:r>
          </a:p>
          <a:p>
            <a:r>
              <a:rPr lang="en-US" dirty="0"/>
              <a:t>Community corrections facilities </a:t>
            </a:r>
          </a:p>
        </p:txBody>
      </p:sp>
    </p:spTree>
    <p:extLst>
      <p:ext uri="{BB962C8B-B14F-4D97-AF65-F5344CB8AC3E}">
        <p14:creationId xmlns:p14="http://schemas.microsoft.com/office/powerpoint/2010/main" val="1431831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err="1"/>
              <a:t>Supermax</a:t>
            </a:r>
            <a:r>
              <a:rPr lang="en-US" dirty="0"/>
              <a:t> Prison – Administrative Maximum Security Unit</a:t>
            </a:r>
          </a:p>
        </p:txBody>
      </p:sp>
      <p:sp>
        <p:nvSpPr>
          <p:cNvPr id="4" name="Content Placeholder 3"/>
          <p:cNvSpPr>
            <a:spLocks noGrp="1"/>
          </p:cNvSpPr>
          <p:nvPr>
            <p:ph idx="1"/>
          </p:nvPr>
        </p:nvSpPr>
        <p:spPr/>
        <p:txBody>
          <a:bodyPr/>
          <a:lstStyle/>
          <a:p>
            <a:r>
              <a:rPr lang="en-US" dirty="0"/>
              <a:t>What is a federal </a:t>
            </a:r>
            <a:r>
              <a:rPr lang="en-US" dirty="0" err="1"/>
              <a:t>supermax</a:t>
            </a:r>
            <a:r>
              <a:rPr lang="en-US" dirty="0"/>
              <a:t> prison?</a:t>
            </a:r>
          </a:p>
          <a:p>
            <a:r>
              <a:rPr lang="en-US" dirty="0"/>
              <a:t>How did they get there?</a:t>
            </a:r>
          </a:p>
          <a:p>
            <a:r>
              <a:rPr lang="en-US" dirty="0"/>
              <a:t>Who are they?</a:t>
            </a:r>
          </a:p>
        </p:txBody>
      </p:sp>
    </p:spTree>
    <p:extLst>
      <p:ext uri="{BB962C8B-B14F-4D97-AF65-F5344CB8AC3E}">
        <p14:creationId xmlns:p14="http://schemas.microsoft.com/office/powerpoint/2010/main" val="1030012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7474109" cy="3048000"/>
          </a:xfrm>
          <a:prstGeom prst="rect">
            <a:avLst/>
          </a:prstGeom>
        </p:spPr>
      </p:pic>
      <p:pic>
        <p:nvPicPr>
          <p:cNvPr id="4" name="Picture 3"/>
          <p:cNvPicPr>
            <a:picLocks noChangeAspect="1"/>
          </p:cNvPicPr>
          <p:nvPr/>
        </p:nvPicPr>
        <p:blipFill>
          <a:blip r:embed="rId4"/>
          <a:stretch>
            <a:fillRect/>
          </a:stretch>
        </p:blipFill>
        <p:spPr>
          <a:xfrm>
            <a:off x="3505200" y="2870856"/>
            <a:ext cx="5615940" cy="3987144"/>
          </a:xfrm>
          <a:prstGeom prst="rect">
            <a:avLst/>
          </a:prstGeom>
        </p:spPr>
      </p:pic>
      <p:sp>
        <p:nvSpPr>
          <p:cNvPr id="5" name="TextBox 4"/>
          <p:cNvSpPr txBox="1"/>
          <p:nvPr/>
        </p:nvSpPr>
        <p:spPr>
          <a:xfrm>
            <a:off x="-1" y="3352800"/>
            <a:ext cx="3505201" cy="3108544"/>
          </a:xfrm>
          <a:prstGeom prst="rect">
            <a:avLst/>
          </a:prstGeom>
          <a:noFill/>
        </p:spPr>
        <p:txBody>
          <a:bodyPr wrap="square" rtlCol="0">
            <a:spAutoFit/>
          </a:bodyPr>
          <a:lstStyle/>
          <a:p>
            <a:pPr algn="ctr"/>
            <a:r>
              <a:rPr lang="en-US" b="1" dirty="0" err="1"/>
              <a:t>Supermax</a:t>
            </a:r>
            <a:endParaRPr lang="en-US" b="1" dirty="0"/>
          </a:p>
          <a:p>
            <a:pPr marL="285750" indent="-285750">
              <a:buFont typeface="Arial" panose="020B0604020202020204" pitchFamily="34" charset="0"/>
              <a:buChar char="•"/>
            </a:pPr>
            <a:r>
              <a:rPr lang="en-US" sz="2000" dirty="0">
                <a:latin typeface="Calibri"/>
                <a:cs typeface="Calibri"/>
              </a:rPr>
              <a:t>Holds most dangerous and disruptive individuals</a:t>
            </a:r>
          </a:p>
          <a:p>
            <a:pPr marL="285750" indent="-285750">
              <a:buFont typeface="Arial" panose="020B0604020202020204" pitchFamily="34" charset="0"/>
              <a:buChar char="•"/>
            </a:pPr>
            <a:r>
              <a:rPr lang="en-US" sz="2000" dirty="0">
                <a:latin typeface="Calibri"/>
                <a:cs typeface="Calibri"/>
              </a:rPr>
              <a:t>Confined in windowless cells 24 hours per day, except for showers (3 x per week)</a:t>
            </a:r>
          </a:p>
          <a:p>
            <a:pPr marL="285750" indent="-285750">
              <a:buFont typeface="Arial" panose="020B0604020202020204" pitchFamily="34" charset="0"/>
              <a:buChar char="•"/>
            </a:pPr>
            <a:r>
              <a:rPr lang="en-US" sz="2000" dirty="0">
                <a:latin typeface="Calibri"/>
                <a:cs typeface="Calibri"/>
              </a:rPr>
              <a:t>Physical contact is prohibited unless restrained</a:t>
            </a:r>
          </a:p>
          <a:p>
            <a:pPr marL="285750" indent="-285750">
              <a:buFont typeface="Arial" panose="020B0604020202020204" pitchFamily="34" charset="0"/>
              <a:buChar char="•"/>
            </a:pPr>
            <a:r>
              <a:rPr lang="en-US" sz="2000" dirty="0">
                <a:latin typeface="Calibri"/>
                <a:cs typeface="Calibri"/>
              </a:rPr>
              <a:t>Food – </a:t>
            </a:r>
            <a:r>
              <a:rPr lang="en-US" sz="2000" dirty="0">
                <a:latin typeface="Calibri"/>
                <a:cs typeface="Calibri"/>
                <a:hlinkClick r:id="rId5"/>
              </a:rPr>
              <a:t>nutraloaf</a:t>
            </a:r>
            <a:endParaRPr lang="en-US" sz="2000" dirty="0">
              <a:latin typeface="Calibri"/>
              <a:cs typeface="Calibri"/>
            </a:endParaRPr>
          </a:p>
          <a:p>
            <a:endParaRPr lang="en-US" dirty="0"/>
          </a:p>
        </p:txBody>
      </p:sp>
      <p:sp>
        <p:nvSpPr>
          <p:cNvPr id="2" name="TextBox 1"/>
          <p:cNvSpPr txBox="1"/>
          <p:nvPr/>
        </p:nvSpPr>
        <p:spPr>
          <a:xfrm>
            <a:off x="5410200" y="0"/>
            <a:ext cx="3733800" cy="923330"/>
          </a:xfrm>
          <a:prstGeom prst="rect">
            <a:avLst/>
          </a:prstGeom>
          <a:solidFill>
            <a:schemeClr val="bg1"/>
          </a:solidFill>
        </p:spPr>
        <p:txBody>
          <a:bodyPr wrap="square" rtlCol="0">
            <a:spAutoFit/>
          </a:bodyPr>
          <a:lstStyle/>
          <a:p>
            <a:r>
              <a:rPr lang="en-US" b="1" dirty="0"/>
              <a:t>Alcatraz, San Francisco Bay</a:t>
            </a:r>
          </a:p>
          <a:p>
            <a:r>
              <a:rPr lang="en-US" b="1" dirty="0"/>
              <a:t>Military prison (1868)</a:t>
            </a:r>
          </a:p>
          <a:p>
            <a:r>
              <a:rPr lang="en-US" b="1" dirty="0"/>
              <a:t>Federal prison (1934-1963)</a:t>
            </a:r>
          </a:p>
        </p:txBody>
      </p:sp>
    </p:spTree>
    <p:extLst>
      <p:ext uri="{BB962C8B-B14F-4D97-AF65-F5344CB8AC3E}">
        <p14:creationId xmlns:p14="http://schemas.microsoft.com/office/powerpoint/2010/main" val="431759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Prison Types and Levels: Supermax Prisons</a:t>
            </a:r>
            <a:endParaRPr lang="en-US" dirty="0"/>
          </a:p>
        </p:txBody>
      </p:sp>
      <p:sp>
        <p:nvSpPr>
          <p:cNvPr id="3" name="Content Placeholder 2"/>
          <p:cNvSpPr>
            <a:spLocks noGrp="1"/>
          </p:cNvSpPr>
          <p:nvPr>
            <p:ph idx="1"/>
          </p:nvPr>
        </p:nvSpPr>
        <p:spPr>
          <a:xfrm>
            <a:off x="179095" y="1662070"/>
            <a:ext cx="8734717" cy="4967330"/>
          </a:xfrm>
        </p:spPr>
        <p:txBody>
          <a:bodyPr>
            <a:normAutofit fontScale="92500" lnSpcReduction="20000"/>
          </a:bodyPr>
          <a:lstStyle/>
          <a:p>
            <a:r>
              <a:rPr lang="en-US" dirty="0"/>
              <a:t>Arguably first was Alcatraz Prison (1934-1963)</a:t>
            </a:r>
          </a:p>
          <a:p>
            <a:r>
              <a:rPr lang="en-US" dirty="0"/>
              <a:t>Other facilities</a:t>
            </a:r>
          </a:p>
          <a:p>
            <a:pPr lvl="1"/>
            <a:r>
              <a:rPr lang="en-US" dirty="0"/>
              <a:t>Federal</a:t>
            </a:r>
          </a:p>
          <a:p>
            <a:pPr lvl="2"/>
            <a:r>
              <a:rPr lang="en-US" dirty="0"/>
              <a:t>Marion, IL (1963)</a:t>
            </a:r>
          </a:p>
          <a:p>
            <a:pPr lvl="2"/>
            <a:r>
              <a:rPr lang="en-US" dirty="0"/>
              <a:t>Florence, CO (1994)</a:t>
            </a:r>
          </a:p>
          <a:p>
            <a:pPr lvl="1"/>
            <a:r>
              <a:rPr lang="en-US" dirty="0"/>
              <a:t>States</a:t>
            </a:r>
          </a:p>
          <a:p>
            <a:pPr lvl="2"/>
            <a:r>
              <a:rPr lang="en-US" dirty="0"/>
              <a:t>Began building in 1980s and 1990s</a:t>
            </a:r>
          </a:p>
          <a:p>
            <a:pPr lvl="2"/>
            <a:r>
              <a:rPr lang="en-US" dirty="0"/>
              <a:t>44 states as of 2004 have some form</a:t>
            </a:r>
          </a:p>
          <a:p>
            <a:r>
              <a:rPr lang="en-US" dirty="0"/>
              <a:t>Existence is to serve as general deterrent</a:t>
            </a:r>
          </a:p>
          <a:p>
            <a:r>
              <a:rPr lang="en-US" dirty="0"/>
              <a:t>Incarceration costs more expensive</a:t>
            </a:r>
          </a:p>
          <a:p>
            <a:pPr lvl="1"/>
            <a:r>
              <a:rPr lang="en-US" dirty="0"/>
              <a:t>Heightened security</a:t>
            </a:r>
          </a:p>
          <a:p>
            <a:pPr lvl="1"/>
            <a:r>
              <a:rPr lang="en-US" dirty="0"/>
              <a:t>Material costs</a:t>
            </a:r>
          </a:p>
        </p:txBody>
      </p:sp>
      <p:sp>
        <p:nvSpPr>
          <p:cNvPr id="7" name="Slide Number Placeholder 6"/>
          <p:cNvSpPr>
            <a:spLocks noGrp="1"/>
          </p:cNvSpPr>
          <p:nvPr>
            <p:ph type="sldNum" sz="quarter" idx="12"/>
          </p:nvPr>
        </p:nvSpPr>
        <p:spPr/>
        <p:txBody>
          <a:bodyPr/>
          <a:lstStyle/>
          <a:p>
            <a:fld id="{070543AC-DA91-444E-B333-731C6D3E0223}" type="slidenum">
              <a:rPr lang="en-US" smtClean="0"/>
              <a:t>26</a:t>
            </a:fld>
            <a:endParaRPr lang="en-US"/>
          </a:p>
        </p:txBody>
      </p:sp>
      <p:sp>
        <p:nvSpPr>
          <p:cNvPr id="4" name="TextBox 3"/>
          <p:cNvSpPr txBox="1"/>
          <p:nvPr/>
        </p:nvSpPr>
        <p:spPr>
          <a:xfrm>
            <a:off x="6323012" y="1696794"/>
            <a:ext cx="2590800" cy="424731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b="1" dirty="0"/>
              <a:t>'The architecture is the control’:  </a:t>
            </a:r>
          </a:p>
          <a:p>
            <a:endParaRPr lang="en-US" b="1" dirty="0"/>
          </a:p>
          <a:p>
            <a:r>
              <a:rPr lang="en-US" b="1" dirty="0"/>
              <a:t>23 hours a day alone in 7-by-12-foot concrete cells. </a:t>
            </a:r>
          </a:p>
          <a:p>
            <a:endParaRPr lang="en-US" b="1" dirty="0"/>
          </a:p>
          <a:p>
            <a:r>
              <a:rPr lang="en-US" b="1" dirty="0"/>
              <a:t>Meals are slid through small holes in the doors. </a:t>
            </a:r>
          </a:p>
          <a:p>
            <a:endParaRPr lang="en-US" b="1" dirty="0"/>
          </a:p>
          <a:p>
            <a:r>
              <a:rPr lang="en-US" b="1" dirty="0"/>
              <a:t>Bed is a concrete slab dressed with a thin mattress and blankets.</a:t>
            </a:r>
          </a:p>
        </p:txBody>
      </p:sp>
    </p:spTree>
    <p:extLst>
      <p:ext uri="{BB962C8B-B14F-4D97-AF65-F5344CB8AC3E}">
        <p14:creationId xmlns:p14="http://schemas.microsoft.com/office/powerpoint/2010/main" val="1857283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09600" y="1398600"/>
            <a:ext cx="8229600" cy="5459400"/>
          </a:xfrm>
          <a:prstGeom prst="rect">
            <a:avLst/>
          </a:prstGeom>
        </p:spPr>
      </p:pic>
      <p:sp>
        <p:nvSpPr>
          <p:cNvPr id="6" name="Title 5"/>
          <p:cNvSpPr>
            <a:spLocks noGrp="1"/>
          </p:cNvSpPr>
          <p:nvPr>
            <p:ph type="title"/>
          </p:nvPr>
        </p:nvSpPr>
        <p:spPr/>
        <p:txBody>
          <a:bodyPr>
            <a:normAutofit fontScale="90000"/>
          </a:bodyPr>
          <a:lstStyle/>
          <a:p>
            <a:r>
              <a:rPr lang="en-US" dirty="0"/>
              <a:t>Administrative Maximum Unity Prison (ADX) Colorado</a:t>
            </a:r>
          </a:p>
        </p:txBody>
      </p:sp>
    </p:spTree>
    <p:extLst>
      <p:ext uri="{BB962C8B-B14F-4D97-AF65-F5344CB8AC3E}">
        <p14:creationId xmlns:p14="http://schemas.microsoft.com/office/powerpoint/2010/main" val="4228197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487177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81000" y="762000"/>
            <a:ext cx="8229600" cy="5638800"/>
          </a:xfrm>
          <a:prstGeom prst="rect">
            <a:avLst/>
          </a:prstGeom>
        </p:spPr>
      </p:pic>
    </p:spTree>
    <p:extLst>
      <p:ext uri="{BB962C8B-B14F-4D97-AF65-F5344CB8AC3E}">
        <p14:creationId xmlns:p14="http://schemas.microsoft.com/office/powerpoint/2010/main" val="3315799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93700"/>
            <a:ext cx="9144000" cy="6047232"/>
          </a:xfrm>
          <a:prstGeom prst="rect">
            <a:avLst/>
          </a:prstGeom>
        </p:spPr>
      </p:pic>
    </p:spTree>
    <p:extLst>
      <p:ext uri="{BB962C8B-B14F-4D97-AF65-F5344CB8AC3E}">
        <p14:creationId xmlns:p14="http://schemas.microsoft.com/office/powerpoint/2010/main" val="2532326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553384"/>
            <a:ext cx="8745501" cy="5450541"/>
          </a:xfrm>
          <a:prstGeom prst="rect">
            <a:avLst/>
          </a:prstGeom>
        </p:spPr>
      </p:pic>
    </p:spTree>
    <p:extLst>
      <p:ext uri="{BB962C8B-B14F-4D97-AF65-F5344CB8AC3E}">
        <p14:creationId xmlns:p14="http://schemas.microsoft.com/office/powerpoint/2010/main" val="1969792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Maximum Security Prison</a:t>
            </a:r>
          </a:p>
        </p:txBody>
      </p:sp>
      <p:sp>
        <p:nvSpPr>
          <p:cNvPr id="4" name="Content Placeholder 3"/>
          <p:cNvSpPr>
            <a:spLocks noGrp="1"/>
          </p:cNvSpPr>
          <p:nvPr>
            <p:ph idx="1"/>
          </p:nvPr>
        </p:nvSpPr>
        <p:spPr/>
        <p:txBody>
          <a:bodyPr/>
          <a:lstStyle/>
          <a:p>
            <a:r>
              <a:rPr lang="en-US" dirty="0"/>
              <a:t>What is a maximum security prison?</a:t>
            </a:r>
          </a:p>
          <a:p>
            <a:r>
              <a:rPr lang="en-US" dirty="0"/>
              <a:t>How did they get there?</a:t>
            </a:r>
          </a:p>
          <a:p>
            <a:r>
              <a:rPr lang="en-US" dirty="0"/>
              <a:t>Who are they?</a:t>
            </a:r>
          </a:p>
        </p:txBody>
      </p:sp>
    </p:spTree>
    <p:extLst>
      <p:ext uri="{BB962C8B-B14F-4D97-AF65-F5344CB8AC3E}">
        <p14:creationId xmlns:p14="http://schemas.microsoft.com/office/powerpoint/2010/main" val="2849981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Maximum Security Prison</a:t>
            </a:r>
          </a:p>
        </p:txBody>
      </p:sp>
      <p:sp>
        <p:nvSpPr>
          <p:cNvPr id="3" name="Content Placeholder 2"/>
          <p:cNvSpPr>
            <a:spLocks noGrp="1"/>
          </p:cNvSpPr>
          <p:nvPr>
            <p:ph idx="1"/>
          </p:nvPr>
        </p:nvSpPr>
        <p:spPr/>
        <p:txBody>
          <a:bodyPr>
            <a:normAutofit fontScale="92500" lnSpcReduction="20000"/>
          </a:bodyPr>
          <a:lstStyle/>
          <a:p>
            <a:r>
              <a:rPr lang="en-US" dirty="0"/>
              <a:t>People who committed most serious offenses </a:t>
            </a:r>
          </a:p>
          <a:p>
            <a:r>
              <a:rPr lang="en-US" dirty="0"/>
              <a:t>Unable to handle or manage in a less restrictive environment</a:t>
            </a:r>
          </a:p>
          <a:p>
            <a:r>
              <a:rPr lang="en-US" dirty="0"/>
              <a:t>People on death row </a:t>
            </a:r>
          </a:p>
          <a:p>
            <a:pPr lvl="1"/>
            <a:r>
              <a:rPr lang="en-US" dirty="0"/>
              <a:t>Usually housed in a separate building with assigned staff</a:t>
            </a:r>
          </a:p>
          <a:p>
            <a:r>
              <a:rPr lang="en-US" dirty="0"/>
              <a:t>Incarcerated for most hours of the day; however, some programming is made available </a:t>
            </a:r>
          </a:p>
          <a:p>
            <a:pPr lvl="1"/>
            <a:r>
              <a:rPr lang="en-US" dirty="0"/>
              <a:t>Access to the yard</a:t>
            </a:r>
          </a:p>
          <a:p>
            <a:pPr lvl="1"/>
            <a:r>
              <a:rPr lang="en-US" dirty="0"/>
              <a:t>Cafeteria</a:t>
            </a:r>
          </a:p>
          <a:p>
            <a:pPr lvl="1"/>
            <a:r>
              <a:rPr lang="en-US" dirty="0"/>
              <a:t>Chapel</a:t>
            </a:r>
          </a:p>
          <a:p>
            <a:r>
              <a:rPr lang="en-US" dirty="0"/>
              <a:t>May or may not be double bunked </a:t>
            </a:r>
          </a:p>
          <a:p>
            <a:r>
              <a:rPr lang="en-US" dirty="0"/>
              <a:t>Visits and contact are permitted, not held in restraints</a:t>
            </a:r>
          </a:p>
        </p:txBody>
      </p:sp>
    </p:spTree>
    <p:extLst>
      <p:ext uri="{BB962C8B-B14F-4D97-AF65-F5344CB8AC3E}">
        <p14:creationId xmlns:p14="http://schemas.microsoft.com/office/powerpoint/2010/main" val="1050976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Medium Security Prison</a:t>
            </a:r>
          </a:p>
        </p:txBody>
      </p:sp>
      <p:sp>
        <p:nvSpPr>
          <p:cNvPr id="4" name="Content Placeholder 3"/>
          <p:cNvSpPr>
            <a:spLocks noGrp="1"/>
          </p:cNvSpPr>
          <p:nvPr>
            <p:ph idx="1"/>
          </p:nvPr>
        </p:nvSpPr>
        <p:spPr/>
        <p:txBody>
          <a:bodyPr/>
          <a:lstStyle/>
          <a:p>
            <a:r>
              <a:rPr lang="en-US" dirty="0"/>
              <a:t>What is a medium security prison?</a:t>
            </a:r>
          </a:p>
          <a:p>
            <a:r>
              <a:rPr lang="en-US" dirty="0"/>
              <a:t>How did they get there?</a:t>
            </a:r>
          </a:p>
          <a:p>
            <a:r>
              <a:rPr lang="en-US" dirty="0"/>
              <a:t>Who are they?</a:t>
            </a:r>
          </a:p>
        </p:txBody>
      </p:sp>
    </p:spTree>
    <p:extLst>
      <p:ext uri="{BB962C8B-B14F-4D97-AF65-F5344CB8AC3E}">
        <p14:creationId xmlns:p14="http://schemas.microsoft.com/office/powerpoint/2010/main" val="551517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913813" cy="914400"/>
          </a:xfrm>
        </p:spPr>
        <p:txBody>
          <a:bodyPr/>
          <a:lstStyle/>
          <a:p>
            <a:r>
              <a:rPr lang="en-US" dirty="0"/>
              <a:t>Medium Security Prisons</a:t>
            </a:r>
          </a:p>
        </p:txBody>
      </p:sp>
      <p:sp>
        <p:nvSpPr>
          <p:cNvPr id="3" name="Content Placeholder 2"/>
          <p:cNvSpPr>
            <a:spLocks noGrp="1"/>
          </p:cNvSpPr>
          <p:nvPr>
            <p:ph idx="1"/>
          </p:nvPr>
        </p:nvSpPr>
        <p:spPr>
          <a:xfrm>
            <a:off x="179095" y="1371600"/>
            <a:ext cx="8734717" cy="5197474"/>
          </a:xfrm>
        </p:spPr>
        <p:txBody>
          <a:bodyPr>
            <a:normAutofit fontScale="92500" lnSpcReduction="20000"/>
          </a:bodyPr>
          <a:lstStyle/>
          <a:p>
            <a:r>
              <a:rPr lang="en-US" dirty="0"/>
              <a:t>People who committed different type of crimes (murder to drugs)</a:t>
            </a:r>
          </a:p>
          <a:p>
            <a:r>
              <a:rPr lang="en-US" dirty="0"/>
              <a:t>Exterior may resemble higher level of security facility </a:t>
            </a:r>
          </a:p>
          <a:p>
            <a:r>
              <a:rPr lang="en-US" dirty="0"/>
              <a:t>Interior, permits more movement</a:t>
            </a:r>
          </a:p>
          <a:p>
            <a:r>
              <a:rPr lang="en-US" dirty="0"/>
              <a:t>Resemble a college campus with several buildings  </a:t>
            </a:r>
          </a:p>
          <a:p>
            <a:pPr lvl="1"/>
            <a:r>
              <a:rPr lang="en-US" dirty="0"/>
              <a:t>Attend school </a:t>
            </a:r>
          </a:p>
          <a:p>
            <a:pPr lvl="1"/>
            <a:r>
              <a:rPr lang="en-US" dirty="0"/>
              <a:t>Treatment programming </a:t>
            </a:r>
          </a:p>
          <a:p>
            <a:pPr lvl="1"/>
            <a:r>
              <a:rPr lang="en-US" dirty="0"/>
              <a:t>Church</a:t>
            </a:r>
          </a:p>
          <a:p>
            <a:pPr lvl="1"/>
            <a:r>
              <a:rPr lang="en-US" dirty="0"/>
              <a:t>Work (mostly industrial work)</a:t>
            </a:r>
          </a:p>
          <a:p>
            <a:r>
              <a:rPr lang="en-US" dirty="0"/>
              <a:t>Dorm style, singles cells, double-bunked </a:t>
            </a:r>
          </a:p>
          <a:p>
            <a:r>
              <a:rPr lang="en-US" dirty="0"/>
              <a:t>Visiting and contact are less restrictive </a:t>
            </a:r>
          </a:p>
          <a:p>
            <a:r>
              <a:rPr lang="en-US" dirty="0"/>
              <a:t>May permit individuals to leave for work</a:t>
            </a:r>
          </a:p>
          <a:p>
            <a:pPr marL="0" indent="0">
              <a:buNone/>
            </a:pPr>
            <a:endParaRPr lang="en-US" dirty="0"/>
          </a:p>
        </p:txBody>
      </p:sp>
    </p:spTree>
    <p:extLst>
      <p:ext uri="{BB962C8B-B14F-4D97-AF65-F5344CB8AC3E}">
        <p14:creationId xmlns:p14="http://schemas.microsoft.com/office/powerpoint/2010/main" val="2313854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Minimum Security Prison</a:t>
            </a:r>
          </a:p>
        </p:txBody>
      </p:sp>
      <p:sp>
        <p:nvSpPr>
          <p:cNvPr id="4" name="Content Placeholder 3"/>
          <p:cNvSpPr>
            <a:spLocks noGrp="1"/>
          </p:cNvSpPr>
          <p:nvPr>
            <p:ph idx="1"/>
          </p:nvPr>
        </p:nvSpPr>
        <p:spPr/>
        <p:txBody>
          <a:bodyPr/>
          <a:lstStyle/>
          <a:p>
            <a:r>
              <a:rPr lang="en-US" dirty="0"/>
              <a:t>What is a minimum security prison?</a:t>
            </a:r>
          </a:p>
          <a:p>
            <a:r>
              <a:rPr lang="en-US" dirty="0"/>
              <a:t>How did they get there?</a:t>
            </a:r>
          </a:p>
          <a:p>
            <a:r>
              <a:rPr lang="en-US" dirty="0"/>
              <a:t>Who are they?</a:t>
            </a:r>
          </a:p>
        </p:txBody>
      </p:sp>
    </p:spTree>
    <p:extLst>
      <p:ext uri="{BB962C8B-B14F-4D97-AF65-F5344CB8AC3E}">
        <p14:creationId xmlns:p14="http://schemas.microsoft.com/office/powerpoint/2010/main" val="2685375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Minimum Security Prison</a:t>
            </a:r>
          </a:p>
        </p:txBody>
      </p:sp>
      <p:sp>
        <p:nvSpPr>
          <p:cNvPr id="4" name="Content Placeholder 3"/>
          <p:cNvSpPr>
            <a:spLocks noGrp="1"/>
          </p:cNvSpPr>
          <p:nvPr>
            <p:ph idx="1"/>
          </p:nvPr>
        </p:nvSpPr>
        <p:spPr/>
        <p:txBody>
          <a:bodyPr/>
          <a:lstStyle/>
          <a:p>
            <a:r>
              <a:rPr lang="en-US" dirty="0"/>
              <a:t>Much more relaxed security</a:t>
            </a:r>
          </a:p>
          <a:p>
            <a:r>
              <a:rPr lang="en-US" dirty="0"/>
              <a:t>More programming and work options</a:t>
            </a:r>
          </a:p>
          <a:p>
            <a:r>
              <a:rPr lang="en-US" dirty="0"/>
              <a:t>Diverse housing options</a:t>
            </a:r>
          </a:p>
          <a:p>
            <a:r>
              <a:rPr lang="en-US" dirty="0"/>
              <a:t>Inmates can roam more freely during prescribed times</a:t>
            </a:r>
          </a:p>
          <a:p>
            <a:r>
              <a:rPr lang="en-US" dirty="0"/>
              <a:t>Visiting options more liberal</a:t>
            </a:r>
          </a:p>
          <a:p>
            <a:r>
              <a:rPr lang="en-US" dirty="0"/>
              <a:t>Work is promoted</a:t>
            </a:r>
          </a:p>
        </p:txBody>
      </p:sp>
    </p:spTree>
    <p:extLst>
      <p:ext uri="{BB962C8B-B14F-4D97-AF65-F5344CB8AC3E}">
        <p14:creationId xmlns:p14="http://schemas.microsoft.com/office/powerpoint/2010/main" val="1598801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13813" cy="914400"/>
          </a:xfrm>
        </p:spPr>
        <p:txBody>
          <a:bodyPr>
            <a:normAutofit/>
          </a:bodyPr>
          <a:lstStyle/>
          <a:p>
            <a:r>
              <a:rPr lang="en-US" sz="2800" dirty="0"/>
              <a:t>Security Levels </a:t>
            </a:r>
            <a:endParaRPr lang="en-US" sz="35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56310287"/>
              </p:ext>
            </p:extLst>
          </p:nvPr>
        </p:nvGraphicFramePr>
        <p:xfrm>
          <a:off x="179095" y="1066800"/>
          <a:ext cx="8812505"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3882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Prison Value?</a:t>
            </a:r>
          </a:p>
        </p:txBody>
      </p:sp>
      <p:sp>
        <p:nvSpPr>
          <p:cNvPr id="3" name="Content Placeholder 2"/>
          <p:cNvSpPr>
            <a:spLocks noGrp="1"/>
          </p:cNvSpPr>
          <p:nvPr>
            <p:ph idx="1"/>
          </p:nvPr>
        </p:nvSpPr>
        <p:spPr/>
        <p:txBody>
          <a:bodyPr>
            <a:normAutofit lnSpcReduction="10000"/>
          </a:bodyPr>
          <a:lstStyle/>
          <a:p>
            <a:r>
              <a:rPr lang="en-US" dirty="0"/>
              <a:t>Prison very expensive</a:t>
            </a:r>
          </a:p>
          <a:p>
            <a:r>
              <a:rPr lang="en-US" dirty="0"/>
              <a:t>Governments spend at least $20,000 per year for adults</a:t>
            </a:r>
          </a:p>
          <a:p>
            <a:pPr lvl="1"/>
            <a:r>
              <a:rPr lang="en-US" dirty="0"/>
              <a:t>More than that double for women and children</a:t>
            </a:r>
          </a:p>
          <a:p>
            <a:r>
              <a:rPr lang="en-US" dirty="0"/>
              <a:t>Cost not always considered by policy makers</a:t>
            </a:r>
          </a:p>
          <a:p>
            <a:r>
              <a:rPr lang="en-US" dirty="0"/>
              <a:t>Consideration given to achieving goals of punishment</a:t>
            </a:r>
          </a:p>
          <a:p>
            <a:r>
              <a:rPr lang="en-US" dirty="0"/>
              <a:t>Measuring whether prison has desired effect is not always obvious or easy</a:t>
            </a:r>
          </a:p>
          <a:p>
            <a:r>
              <a:rPr lang="en-US" dirty="0"/>
              <a:t>Any positive value must be assessed based on what is desirable outcome</a:t>
            </a:r>
          </a:p>
        </p:txBody>
      </p:sp>
      <p:sp>
        <p:nvSpPr>
          <p:cNvPr id="7" name="Slide Number Placeholder 6"/>
          <p:cNvSpPr>
            <a:spLocks noGrp="1"/>
          </p:cNvSpPr>
          <p:nvPr>
            <p:ph type="sldNum" sz="quarter" idx="12"/>
          </p:nvPr>
        </p:nvSpPr>
        <p:spPr/>
        <p:txBody>
          <a:bodyPr/>
          <a:lstStyle/>
          <a:p>
            <a:fld id="{070543AC-DA91-444E-B333-731C6D3E0223}" type="slidenum">
              <a:rPr lang="en-US" smtClean="0"/>
              <a:t>39</a:t>
            </a:fld>
            <a:endParaRPr lang="en-US"/>
          </a:p>
        </p:txBody>
      </p:sp>
    </p:spTree>
    <p:extLst>
      <p:ext uri="{BB962C8B-B14F-4D97-AF65-F5344CB8AC3E}">
        <p14:creationId xmlns:p14="http://schemas.microsoft.com/office/powerpoint/2010/main" val="3610456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Prison Location</a:t>
            </a:r>
          </a:p>
        </p:txBody>
      </p:sp>
      <p:sp>
        <p:nvSpPr>
          <p:cNvPr id="3" name="Content Placeholder 2"/>
          <p:cNvSpPr>
            <a:spLocks noGrp="1"/>
          </p:cNvSpPr>
          <p:nvPr>
            <p:ph idx="1"/>
          </p:nvPr>
        </p:nvSpPr>
        <p:spPr>
          <a:xfrm>
            <a:off x="498474" y="1905000"/>
            <a:ext cx="8035926" cy="4648200"/>
          </a:xfrm>
        </p:spPr>
        <p:txBody>
          <a:bodyPr/>
          <a:lstStyle/>
          <a:p>
            <a:r>
              <a:rPr lang="en-US" dirty="0"/>
              <a:t>Most early prisons tend to be located in remote areas of the state, away from metropolitan areas. </a:t>
            </a:r>
          </a:p>
          <a:p>
            <a:endParaRPr lang="en-US" dirty="0"/>
          </a:p>
          <a:p>
            <a:r>
              <a:rPr lang="en-US" dirty="0"/>
              <a:t>Some are in urban areas especially if the prison itself houses individuals with serious medical needs or provides other such specialized services. </a:t>
            </a:r>
          </a:p>
        </p:txBody>
      </p:sp>
    </p:spTree>
    <p:extLst>
      <p:ext uri="{BB962C8B-B14F-4D97-AF65-F5344CB8AC3E}">
        <p14:creationId xmlns:p14="http://schemas.microsoft.com/office/powerpoint/2010/main" val="4064799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19A5-16D4-4240-9087-1742D107E758}"/>
              </a:ext>
            </a:extLst>
          </p:cNvPr>
          <p:cNvSpPr>
            <a:spLocks noGrp="1"/>
          </p:cNvSpPr>
          <p:nvPr>
            <p:ph type="title"/>
          </p:nvPr>
        </p:nvSpPr>
        <p:spPr>
          <a:xfrm>
            <a:off x="0" y="439416"/>
            <a:ext cx="8913813" cy="5504184"/>
          </a:xfrm>
        </p:spPr>
        <p:txBody>
          <a:bodyPr>
            <a:normAutofit/>
          </a:bodyPr>
          <a:lstStyle/>
          <a:p>
            <a:r>
              <a:rPr lang="en-US" sz="4400" dirty="0"/>
              <a:t>Coping strategies to the pains of imprisonment:  </a:t>
            </a:r>
            <a:br>
              <a:rPr lang="en-US" sz="4400" dirty="0"/>
            </a:br>
            <a:r>
              <a:rPr lang="en-US" sz="4400" dirty="0">
                <a:solidFill>
                  <a:srgbClr val="00B0F0"/>
                </a:solidFill>
              </a:rPr>
              <a:t>	Prisonization </a:t>
            </a:r>
            <a:br>
              <a:rPr lang="en-US" sz="4400" dirty="0"/>
            </a:br>
            <a:r>
              <a:rPr lang="en-US" sz="4400" dirty="0"/>
              <a:t>	Importation</a:t>
            </a:r>
            <a:br>
              <a:rPr lang="en-US" sz="4400" dirty="0"/>
            </a:br>
            <a:r>
              <a:rPr lang="en-US" sz="4400" dirty="0">
                <a:solidFill>
                  <a:srgbClr val="FFC000"/>
                </a:solidFill>
              </a:rPr>
              <a:t>	Mortification  </a:t>
            </a:r>
            <a:br>
              <a:rPr lang="en-US" sz="4400" dirty="0"/>
            </a:br>
            <a:endParaRPr lang="en-US" sz="4400" dirty="0"/>
          </a:p>
        </p:txBody>
      </p:sp>
    </p:spTree>
    <p:extLst>
      <p:ext uri="{BB962C8B-B14F-4D97-AF65-F5344CB8AC3E}">
        <p14:creationId xmlns:p14="http://schemas.microsoft.com/office/powerpoint/2010/main" val="1799469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Responses to Prison</a:t>
            </a:r>
          </a:p>
        </p:txBody>
      </p:sp>
      <p:sp>
        <p:nvSpPr>
          <p:cNvPr id="8195" name="Rectangle 4"/>
          <p:cNvSpPr>
            <a:spLocks noGrp="1" noChangeArrowheads="1"/>
          </p:cNvSpPr>
          <p:nvPr>
            <p:ph sz="half" idx="1"/>
          </p:nvPr>
        </p:nvSpPr>
        <p:spPr>
          <a:xfrm>
            <a:off x="685800" y="5483280"/>
            <a:ext cx="7391400" cy="917519"/>
          </a:xfrm>
        </p:spPr>
        <p:style>
          <a:lnRef idx="2">
            <a:schemeClr val="accent2"/>
          </a:lnRef>
          <a:fillRef idx="1">
            <a:schemeClr val="lt1"/>
          </a:fillRef>
          <a:effectRef idx="0">
            <a:schemeClr val="accent2"/>
          </a:effectRef>
          <a:fontRef idx="minor">
            <a:schemeClr val="dk1"/>
          </a:fontRef>
        </p:style>
        <p:txBody>
          <a:bodyPr>
            <a:normAutofit/>
          </a:bodyPr>
          <a:lstStyle/>
          <a:p>
            <a:pPr marL="0" indent="0" eaLnBrk="1" hangingPunct="1">
              <a:buNone/>
            </a:pPr>
            <a:r>
              <a:rPr lang="en-US" sz="2000" b="1" dirty="0" err="1"/>
              <a:t>Prisonization</a:t>
            </a:r>
            <a:r>
              <a:rPr lang="en-US" sz="2000" b="1" dirty="0"/>
              <a:t>:  </a:t>
            </a:r>
            <a:r>
              <a:rPr lang="en-US" sz="2000" dirty="0"/>
              <a:t>Adopt the “inmate subculture” of the institution </a:t>
            </a:r>
          </a:p>
        </p:txBody>
      </p:sp>
      <p:sp>
        <p:nvSpPr>
          <p:cNvPr id="3" name="Rectangle 2"/>
          <p:cNvSpPr/>
          <p:nvPr/>
        </p:nvSpPr>
        <p:spPr>
          <a:xfrm>
            <a:off x="609600" y="1524000"/>
            <a:ext cx="7848600" cy="120032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r>
              <a:rPr lang="en-US" sz="2400" b="1" dirty="0">
                <a:solidFill>
                  <a:srgbClr val="FFFFFF"/>
                </a:solidFill>
              </a:rPr>
              <a:t>Prison culture is not distinct or even greatly different from the culture in free society (</a:t>
            </a:r>
            <a:r>
              <a:rPr lang="en-US" sz="2400" b="1" dirty="0" err="1">
                <a:solidFill>
                  <a:srgbClr val="FFFFFF"/>
                </a:solidFill>
              </a:rPr>
              <a:t>Clemmer</a:t>
            </a:r>
            <a:r>
              <a:rPr lang="en-US" sz="2400" b="1" dirty="0">
                <a:solidFill>
                  <a:srgbClr val="FFFFFF"/>
                </a:solidFill>
              </a:rPr>
              <a:t>, 1958, p. 86). </a:t>
            </a:r>
          </a:p>
        </p:txBody>
      </p:sp>
      <p:sp>
        <p:nvSpPr>
          <p:cNvPr id="4" name="TextBox 3"/>
          <p:cNvSpPr txBox="1"/>
          <p:nvPr/>
        </p:nvSpPr>
        <p:spPr>
          <a:xfrm>
            <a:off x="685800" y="3048000"/>
            <a:ext cx="7391400" cy="70788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000" b="1" dirty="0"/>
              <a:t>Mortification:  </a:t>
            </a:r>
            <a:r>
              <a:rPr lang="en-US" sz="2000" dirty="0"/>
              <a:t>Suffer from the loss of the many roles s/he occupied in the wider world.  </a:t>
            </a:r>
          </a:p>
        </p:txBody>
      </p:sp>
      <p:sp>
        <p:nvSpPr>
          <p:cNvPr id="8" name="TextBox 7"/>
          <p:cNvSpPr txBox="1"/>
          <p:nvPr/>
        </p:nvSpPr>
        <p:spPr>
          <a:xfrm>
            <a:off x="685800" y="4114800"/>
            <a:ext cx="7391400" cy="1015663"/>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2000" b="1" dirty="0"/>
              <a:t>Importation:  </a:t>
            </a:r>
            <a:r>
              <a:rPr lang="en-US" sz="2000" dirty="0"/>
              <a:t>To bring or import aspects of his or her own culture from the outside world, such as values, roles, and behaviors. </a:t>
            </a:r>
          </a:p>
        </p:txBody>
      </p:sp>
    </p:spTree>
    <p:extLst>
      <p:ext uri="{BB962C8B-B14F-4D97-AF65-F5344CB8AC3E}">
        <p14:creationId xmlns:p14="http://schemas.microsoft.com/office/powerpoint/2010/main" val="1697349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Deprivation vs. Importation</a:t>
            </a:r>
          </a:p>
        </p:txBody>
      </p:sp>
      <p:sp>
        <p:nvSpPr>
          <p:cNvPr id="8196" name="Rectangle 5"/>
          <p:cNvSpPr>
            <a:spLocks noGrp="1" noChangeArrowheads="1"/>
          </p:cNvSpPr>
          <p:nvPr>
            <p:ph type="body" sz="half" idx="4294967295"/>
          </p:nvPr>
        </p:nvSpPr>
        <p:spPr>
          <a:xfrm>
            <a:off x="4875213" y="1651322"/>
            <a:ext cx="4038600" cy="4572000"/>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0" indent="0" eaLnBrk="1" hangingPunct="1">
              <a:buNone/>
            </a:pPr>
            <a:r>
              <a:rPr lang="en-US" sz="3000" b="1" u="sng" dirty="0"/>
              <a:t>Importation Model</a:t>
            </a:r>
          </a:p>
          <a:p>
            <a:pPr eaLnBrk="1" hangingPunct="1"/>
            <a:r>
              <a:rPr lang="en-US" sz="2400" dirty="0">
                <a:latin typeface="Calibri" panose="020F0502020204030204" pitchFamily="34" charset="0"/>
                <a:cs typeface="Calibri"/>
              </a:rPr>
              <a:t>Incarcerated people bring values, roles, and behaviors with them from the outside world when they enter prison.</a:t>
            </a:r>
          </a:p>
          <a:p>
            <a:r>
              <a:rPr lang="en-US" sz="2400" dirty="0">
                <a:latin typeface="Calibri" panose="020F0502020204030204" pitchFamily="34" charset="0"/>
              </a:rPr>
              <a:t>In other words, the prison subculture is reflective of the subculture on the streets.</a:t>
            </a:r>
          </a:p>
          <a:p>
            <a:r>
              <a:rPr lang="en-US" sz="2400" dirty="0">
                <a:latin typeface="Calibri" panose="020F0502020204030204" pitchFamily="34" charset="0"/>
              </a:rPr>
              <a:t>Behaviors respected behind the walls of a prison are similar to behaviors respected among the criminal population outside of the prison. </a:t>
            </a:r>
            <a:endParaRPr lang="en-US" sz="2400" dirty="0">
              <a:latin typeface="Calibri" panose="020F0502020204030204" pitchFamily="34" charset="0"/>
              <a:cs typeface="Calibri"/>
            </a:endParaRPr>
          </a:p>
        </p:txBody>
      </p:sp>
      <p:sp>
        <p:nvSpPr>
          <p:cNvPr id="8195" name="Rectangle 4"/>
          <p:cNvSpPr>
            <a:spLocks noGrp="1" noChangeArrowheads="1"/>
          </p:cNvSpPr>
          <p:nvPr>
            <p:ph type="body" sz="half" idx="4294967295"/>
          </p:nvPr>
        </p:nvSpPr>
        <p:spPr>
          <a:xfrm>
            <a:off x="228600" y="1676400"/>
            <a:ext cx="4038600" cy="4572000"/>
          </a:xfrm>
        </p:spPr>
        <p:style>
          <a:lnRef idx="2">
            <a:schemeClr val="accent2"/>
          </a:lnRef>
          <a:fillRef idx="1">
            <a:schemeClr val="lt1"/>
          </a:fillRef>
          <a:effectRef idx="0">
            <a:schemeClr val="accent2"/>
          </a:effectRef>
          <a:fontRef idx="minor">
            <a:schemeClr val="dk1"/>
          </a:fontRef>
        </p:style>
        <p:txBody>
          <a:bodyPr>
            <a:normAutofit/>
          </a:bodyPr>
          <a:lstStyle/>
          <a:p>
            <a:pPr marL="0" indent="0" eaLnBrk="1" hangingPunct="1">
              <a:buNone/>
            </a:pPr>
            <a:r>
              <a:rPr lang="en-US" sz="3000" b="1" u="sng" dirty="0"/>
              <a:t>Deprivation Model</a:t>
            </a:r>
          </a:p>
          <a:p>
            <a:pPr eaLnBrk="1" hangingPunct="1"/>
            <a:r>
              <a:rPr kumimoji="1" lang="en-US" sz="2400" b="1" dirty="0">
                <a:latin typeface="Calibri"/>
                <a:cs typeface="Calibri"/>
              </a:rPr>
              <a:t>Prison subculture develops as a way to adapt to deprivations faced by inmates:</a:t>
            </a:r>
          </a:p>
          <a:p>
            <a:pPr lvl="1" eaLnBrk="1" hangingPunct="1">
              <a:buFont typeface="Wingdings" charset="0"/>
              <a:buChar char="§"/>
            </a:pPr>
            <a:r>
              <a:rPr kumimoji="1" lang="en-US" sz="1800" dirty="0">
                <a:latin typeface="Calibri"/>
                <a:cs typeface="Calibri"/>
              </a:rPr>
              <a:t>Liberty </a:t>
            </a:r>
          </a:p>
          <a:p>
            <a:pPr lvl="1" eaLnBrk="1" hangingPunct="1">
              <a:buFont typeface="Wingdings" charset="0"/>
              <a:buChar char="§"/>
            </a:pPr>
            <a:r>
              <a:rPr kumimoji="1" lang="en-US" sz="1800" dirty="0">
                <a:latin typeface="Calibri"/>
                <a:cs typeface="Calibri"/>
              </a:rPr>
              <a:t>Goods and Services</a:t>
            </a:r>
          </a:p>
          <a:p>
            <a:pPr lvl="1" eaLnBrk="1" hangingPunct="1">
              <a:buFont typeface="Wingdings" charset="0"/>
              <a:buChar char="§"/>
            </a:pPr>
            <a:r>
              <a:rPr kumimoji="1" lang="en-US" sz="1800" dirty="0">
                <a:latin typeface="Calibri"/>
                <a:cs typeface="Calibri"/>
              </a:rPr>
              <a:t>Autonomy</a:t>
            </a:r>
          </a:p>
          <a:p>
            <a:pPr lvl="1" eaLnBrk="1" hangingPunct="1">
              <a:buFont typeface="Wingdings" charset="0"/>
              <a:buChar char="§"/>
            </a:pPr>
            <a:r>
              <a:rPr kumimoji="1" lang="en-US" sz="1800" dirty="0">
                <a:latin typeface="Calibri"/>
                <a:cs typeface="Calibri"/>
              </a:rPr>
              <a:t>Personal Security</a:t>
            </a:r>
          </a:p>
          <a:p>
            <a:pPr lvl="1" eaLnBrk="1" hangingPunct="1">
              <a:buFont typeface="Wingdings" charset="0"/>
              <a:buChar char="§"/>
            </a:pPr>
            <a:r>
              <a:rPr kumimoji="1" lang="en-US" sz="1800" dirty="0">
                <a:latin typeface="Calibri"/>
                <a:cs typeface="Calibri"/>
              </a:rPr>
              <a:t>Relationships</a:t>
            </a:r>
            <a:endParaRPr lang="en-US" sz="2000" dirty="0">
              <a:latin typeface="Calibri"/>
              <a:cs typeface="Calibri"/>
            </a:endParaRPr>
          </a:p>
        </p:txBody>
      </p:sp>
    </p:spTree>
    <p:extLst>
      <p:ext uri="{BB962C8B-B14F-4D97-AF65-F5344CB8AC3E}">
        <p14:creationId xmlns:p14="http://schemas.microsoft.com/office/powerpoint/2010/main" val="2647711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19A5-16D4-4240-9087-1742D107E758}"/>
              </a:ext>
            </a:extLst>
          </p:cNvPr>
          <p:cNvSpPr>
            <a:spLocks noGrp="1"/>
          </p:cNvSpPr>
          <p:nvPr>
            <p:ph type="title"/>
          </p:nvPr>
        </p:nvSpPr>
        <p:spPr>
          <a:xfrm>
            <a:off x="0" y="439416"/>
            <a:ext cx="8913813" cy="5504184"/>
          </a:xfrm>
        </p:spPr>
        <p:txBody>
          <a:bodyPr>
            <a:normAutofit/>
          </a:bodyPr>
          <a:lstStyle/>
          <a:p>
            <a:r>
              <a:rPr lang="en-US" sz="5400" b="1" dirty="0" err="1">
                <a:solidFill>
                  <a:srgbClr val="00B0F0"/>
                </a:solidFill>
              </a:rPr>
              <a:t>Prisonization</a:t>
            </a:r>
            <a:r>
              <a:rPr lang="en-US" sz="5400" b="1" dirty="0">
                <a:solidFill>
                  <a:srgbClr val="00B0F0"/>
                </a:solidFill>
              </a:rPr>
              <a:t>:  A coping strategy</a:t>
            </a:r>
          </a:p>
        </p:txBody>
      </p:sp>
    </p:spTree>
    <p:extLst>
      <p:ext uri="{BB962C8B-B14F-4D97-AF65-F5344CB8AC3E}">
        <p14:creationId xmlns:p14="http://schemas.microsoft.com/office/powerpoint/2010/main" val="1438739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Prisonization</a:t>
            </a:r>
            <a:r>
              <a:rPr lang="en-US" dirty="0"/>
              <a:t> </a:t>
            </a:r>
          </a:p>
        </p:txBody>
      </p:sp>
      <p:sp>
        <p:nvSpPr>
          <p:cNvPr id="3" name="Content Placeholder 2"/>
          <p:cNvSpPr>
            <a:spLocks noGrp="1"/>
          </p:cNvSpPr>
          <p:nvPr>
            <p:ph idx="1"/>
          </p:nvPr>
        </p:nvSpPr>
        <p:spPr>
          <a:xfrm>
            <a:off x="179095" y="2800691"/>
            <a:ext cx="8734717" cy="3981109"/>
          </a:xfrm>
        </p:spPr>
        <p:txBody>
          <a:bodyPr>
            <a:normAutofit/>
          </a:bodyPr>
          <a:lstStyle/>
          <a:p>
            <a:r>
              <a:rPr lang="en-US" dirty="0"/>
              <a:t>This process occurs over time as the inmate or correctional officer adapts to the informal rules of prison life. </a:t>
            </a:r>
          </a:p>
          <a:p>
            <a:r>
              <a:rPr lang="en-US" dirty="0"/>
              <a:t>Prisonization impacts both inmates and staff.</a:t>
            </a:r>
          </a:p>
        </p:txBody>
      </p:sp>
      <p:sp>
        <p:nvSpPr>
          <p:cNvPr id="4" name="Rectangle 3"/>
          <p:cNvSpPr/>
          <p:nvPr/>
        </p:nvSpPr>
        <p:spPr>
          <a:xfrm>
            <a:off x="304800" y="1600200"/>
            <a:ext cx="8609012" cy="954107"/>
          </a:xfrm>
          <a:prstGeom prst="rect">
            <a:avLst/>
          </a:prstGeom>
          <a:solidFill>
            <a:srgbClr val="00B050"/>
          </a:solidFill>
        </p:spPr>
        <p:txBody>
          <a:bodyPr wrap="square">
            <a:spAutoFit/>
          </a:bodyPr>
          <a:lstStyle/>
          <a:p>
            <a:pPr algn="ctr"/>
            <a:r>
              <a:rPr lang="en-US" sz="2800" b="1" dirty="0">
                <a:solidFill>
                  <a:schemeClr val="bg1"/>
                </a:solidFill>
              </a:rPr>
              <a:t>The process of being socialized into the prison culture.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Prisonization</a:t>
            </a:r>
            <a:r>
              <a:rPr lang="en-US" dirty="0"/>
              <a:t> </a:t>
            </a:r>
          </a:p>
        </p:txBody>
      </p:sp>
      <p:sp>
        <p:nvSpPr>
          <p:cNvPr id="3" name="Content Placeholder 2"/>
          <p:cNvSpPr>
            <a:spLocks noGrp="1"/>
          </p:cNvSpPr>
          <p:nvPr>
            <p:ph idx="1"/>
          </p:nvPr>
        </p:nvSpPr>
        <p:spPr>
          <a:xfrm>
            <a:off x="179095" y="2800691"/>
            <a:ext cx="8734717" cy="3981109"/>
          </a:xfrm>
        </p:spPr>
        <p:txBody>
          <a:bodyPr>
            <a:normAutofit/>
          </a:bodyPr>
          <a:lstStyle/>
          <a:p>
            <a:pPr marL="0" indent="0">
              <a:buNone/>
            </a:pPr>
            <a:r>
              <a:rPr lang="en-US" dirty="0"/>
              <a:t>Incarcerated people become alienated from conventional life and the larger society and participate in the “the taking on in greater or less degree of the folkways, mores, customs, and general culture of the penitentiary,” which includes,</a:t>
            </a:r>
          </a:p>
          <a:p>
            <a:pPr marL="681736" lvl="2" indent="0">
              <a:buNone/>
            </a:pPr>
            <a:r>
              <a:rPr lang="en-US" i="1" dirty="0"/>
              <a:t>acceptance of an inferior role, accumulation of facts concerning the organization of the prison, the development of somewhat new habits of eating, dressing, working, sleeping, the adoption of local language, the recognition that nothing is owed to the environment for the supplying of needs, and the eventual desire for a good job…(</a:t>
            </a:r>
            <a:r>
              <a:rPr lang="en-US" i="1" dirty="0" err="1"/>
              <a:t>Clemmer</a:t>
            </a:r>
            <a:r>
              <a:rPr lang="en-US" i="1" dirty="0"/>
              <a:t>, 1958, p. 299-300) </a:t>
            </a:r>
            <a:endParaRPr lang="en-US" dirty="0"/>
          </a:p>
        </p:txBody>
      </p:sp>
      <p:sp>
        <p:nvSpPr>
          <p:cNvPr id="4" name="Rectangle 3"/>
          <p:cNvSpPr/>
          <p:nvPr/>
        </p:nvSpPr>
        <p:spPr>
          <a:xfrm>
            <a:off x="304800" y="1600200"/>
            <a:ext cx="8609012" cy="954107"/>
          </a:xfrm>
          <a:prstGeom prst="rect">
            <a:avLst/>
          </a:prstGeom>
          <a:solidFill>
            <a:srgbClr val="00B050"/>
          </a:solidFill>
        </p:spPr>
        <p:txBody>
          <a:bodyPr wrap="square">
            <a:spAutoFit/>
          </a:bodyPr>
          <a:lstStyle/>
          <a:p>
            <a:pPr algn="ctr"/>
            <a:r>
              <a:rPr lang="en-US" sz="2800" b="1" dirty="0">
                <a:solidFill>
                  <a:schemeClr val="bg1"/>
                </a:solidFill>
              </a:rPr>
              <a:t>The process of being socialized into the prison culture.</a:t>
            </a:r>
          </a:p>
        </p:txBody>
      </p:sp>
    </p:spTree>
    <p:extLst>
      <p:ext uri="{BB962C8B-B14F-4D97-AF65-F5344CB8AC3E}">
        <p14:creationId xmlns:p14="http://schemas.microsoft.com/office/powerpoint/2010/main" val="1741794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Prisonization</a:t>
            </a:r>
            <a:r>
              <a:rPr lang="en-US" dirty="0"/>
              <a:t> </a:t>
            </a:r>
          </a:p>
        </p:txBody>
      </p:sp>
      <p:sp>
        <p:nvSpPr>
          <p:cNvPr id="3" name="Content Placeholder 2"/>
          <p:cNvSpPr>
            <a:spLocks noGrp="1"/>
          </p:cNvSpPr>
          <p:nvPr>
            <p:ph idx="1"/>
          </p:nvPr>
        </p:nvSpPr>
        <p:spPr>
          <a:xfrm>
            <a:off x="204781" y="1690688"/>
            <a:ext cx="8734717" cy="5091112"/>
          </a:xfrm>
        </p:spPr>
        <p:txBody>
          <a:bodyPr>
            <a:normAutofit/>
          </a:bodyPr>
          <a:lstStyle/>
          <a:p>
            <a:r>
              <a:rPr lang="en-US" dirty="0"/>
              <a:t>Most likely to occur with those who – </a:t>
            </a:r>
          </a:p>
          <a:p>
            <a:pPr marL="806450" lvl="1" indent="-457200">
              <a:buFont typeface="+mj-lt"/>
              <a:buAutoNum type="arabicPeriod"/>
            </a:pPr>
            <a:r>
              <a:rPr lang="en-US" dirty="0"/>
              <a:t>Are serving a long sentence </a:t>
            </a:r>
          </a:p>
          <a:p>
            <a:pPr marL="806450" lvl="1" indent="-457200">
              <a:buFont typeface="+mj-lt"/>
              <a:buAutoNum type="arabicPeriod"/>
            </a:pPr>
            <a:r>
              <a:rPr lang="en-US" dirty="0"/>
              <a:t>Have an unstable personality originating outside the prison walls </a:t>
            </a:r>
          </a:p>
          <a:p>
            <a:pPr marL="806450" lvl="1" indent="-457200">
              <a:buFont typeface="+mj-lt"/>
              <a:buAutoNum type="arabicPeriod"/>
            </a:pPr>
            <a:r>
              <a:rPr lang="en-US" dirty="0"/>
              <a:t>Lack positive relationships outside the prison</a:t>
            </a:r>
          </a:p>
          <a:p>
            <a:pPr marL="806450" lvl="1" indent="-457200">
              <a:buFont typeface="+mj-lt"/>
              <a:buAutoNum type="arabicPeriod"/>
            </a:pPr>
            <a:r>
              <a:rPr lang="en-US" dirty="0"/>
              <a:t>Exhibit a readiness and capacity for integration into the inmate subculture</a:t>
            </a:r>
          </a:p>
          <a:p>
            <a:pPr marL="806450" lvl="1" indent="-457200">
              <a:buFont typeface="+mj-lt"/>
              <a:buAutoNum type="arabicPeriod"/>
            </a:pPr>
            <a:r>
              <a:rPr lang="en-US" dirty="0"/>
              <a:t>Accept the inmate code as a reflection of the subculture’s norms and values</a:t>
            </a:r>
          </a:p>
          <a:p>
            <a:pPr marL="806450" lvl="1" indent="-457200">
              <a:buFont typeface="+mj-lt"/>
              <a:buAutoNum type="arabicPeriod"/>
            </a:pPr>
            <a:r>
              <a:rPr lang="en-US" dirty="0"/>
              <a:t>Live in the same cell or in close proximity with others of like persuasion </a:t>
            </a:r>
          </a:p>
          <a:p>
            <a:pPr marL="806450" lvl="1" indent="-457200">
              <a:buFont typeface="+mj-lt"/>
              <a:buAutoNum type="arabicPeriod"/>
            </a:pPr>
            <a:r>
              <a:rPr lang="en-US" dirty="0"/>
              <a:t>Participate in gambling </a:t>
            </a:r>
          </a:p>
          <a:p>
            <a:pPr marL="806450" lvl="1" indent="-457200">
              <a:buFont typeface="+mj-lt"/>
              <a:buAutoNum type="arabicPeriod"/>
            </a:pPr>
            <a:endParaRPr lang="en-US" dirty="0"/>
          </a:p>
        </p:txBody>
      </p:sp>
      <p:sp>
        <p:nvSpPr>
          <p:cNvPr id="4" name="Slide Number Placeholder 3"/>
          <p:cNvSpPr>
            <a:spLocks noGrp="1"/>
          </p:cNvSpPr>
          <p:nvPr>
            <p:ph type="sldNum" sz="quarter" idx="12"/>
          </p:nvPr>
        </p:nvSpPr>
        <p:spPr>
          <a:xfrm>
            <a:off x="8789894" y="6569075"/>
            <a:ext cx="457200" cy="365125"/>
          </a:xfrm>
          <a:prstGeom prst="rect">
            <a:avLst/>
          </a:prstGeom>
        </p:spPr>
        <p:txBody>
          <a:bodyPr/>
          <a:lstStyle/>
          <a:p>
            <a:fld id="{48AE3BBE-58AA-436F-B609-7FBBA606A560}" type="slidenum">
              <a:rPr lang="en-US" smtClean="0"/>
              <a:pPr/>
              <a:t>47</a:t>
            </a:fld>
            <a:endParaRPr lang="en-US" dirty="0"/>
          </a:p>
        </p:txBody>
      </p:sp>
    </p:spTree>
    <p:extLst>
      <p:ext uri="{BB962C8B-B14F-4D97-AF65-F5344CB8AC3E}">
        <p14:creationId xmlns:p14="http://schemas.microsoft.com/office/powerpoint/2010/main" val="2765506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Adaptive Behaviors</a:t>
            </a:r>
          </a:p>
        </p:txBody>
      </p:sp>
      <p:sp>
        <p:nvSpPr>
          <p:cNvPr id="3" name="Content Placeholder 2"/>
          <p:cNvSpPr>
            <a:spLocks noGrp="1"/>
          </p:cNvSpPr>
          <p:nvPr>
            <p:ph idx="1"/>
          </p:nvPr>
        </p:nvSpPr>
        <p:spPr/>
        <p:txBody>
          <a:bodyPr>
            <a:normAutofit fontScale="92500" lnSpcReduction="10000"/>
          </a:bodyPr>
          <a:lstStyle/>
          <a:p>
            <a:r>
              <a:rPr lang="en-US" dirty="0"/>
              <a:t>Doing time</a:t>
            </a:r>
          </a:p>
          <a:p>
            <a:pPr lvl="1"/>
            <a:r>
              <a:rPr lang="en-US" dirty="0"/>
              <a:t>“temporary break in their careers, one which they take in stride”</a:t>
            </a:r>
          </a:p>
          <a:p>
            <a:pPr lvl="1"/>
            <a:r>
              <a:rPr lang="en-US" dirty="0"/>
              <a:t>Keep busy, pass the time, keep out of trouble</a:t>
            </a:r>
          </a:p>
          <a:p>
            <a:pPr lvl="1"/>
            <a:endParaRPr lang="en-US" dirty="0"/>
          </a:p>
          <a:p>
            <a:r>
              <a:rPr lang="en-US" dirty="0"/>
              <a:t>Jailing</a:t>
            </a:r>
          </a:p>
          <a:p>
            <a:pPr lvl="1"/>
            <a:r>
              <a:rPr lang="en-US" dirty="0"/>
              <a:t>Prison is home; raised as wards of the state</a:t>
            </a:r>
          </a:p>
          <a:p>
            <a:pPr lvl="1"/>
            <a:r>
              <a:rPr lang="en-US" dirty="0"/>
              <a:t>Went from “my parents telling me what to do, to the state telling me what to do”</a:t>
            </a:r>
          </a:p>
          <a:p>
            <a:pPr lvl="1"/>
            <a:endParaRPr lang="en-US" dirty="0"/>
          </a:p>
          <a:p>
            <a:r>
              <a:rPr lang="en-US" dirty="0"/>
              <a:t>Gleaning</a:t>
            </a:r>
          </a:p>
          <a:p>
            <a:pPr lvl="1"/>
            <a:r>
              <a:rPr lang="en-US" dirty="0"/>
              <a:t>Using the opportunity to take advantage of programs; time for self-improvement </a:t>
            </a:r>
          </a:p>
        </p:txBody>
      </p:sp>
    </p:spTree>
    <p:extLst>
      <p:ext uri="{BB962C8B-B14F-4D97-AF65-F5344CB8AC3E}">
        <p14:creationId xmlns:p14="http://schemas.microsoft.com/office/powerpoint/2010/main" val="27807120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406400" y="787400"/>
            <a:ext cx="8331200" cy="5270500"/>
          </a:xfrm>
          <a:prstGeom prst="rect">
            <a:avLst/>
          </a:prstGeom>
        </p:spPr>
      </p:pic>
    </p:spTree>
    <p:extLst>
      <p:ext uri="{BB962C8B-B14F-4D97-AF65-F5344CB8AC3E}">
        <p14:creationId xmlns:p14="http://schemas.microsoft.com/office/powerpoint/2010/main" val="2562515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3F392A-665A-F248-9DB6-0A37899D29DE}"/>
              </a:ext>
            </a:extLst>
          </p:cNvPr>
          <p:cNvSpPr>
            <a:spLocks noGrp="1"/>
          </p:cNvSpPr>
          <p:nvPr>
            <p:ph type="title"/>
          </p:nvPr>
        </p:nvSpPr>
        <p:spPr/>
        <p:txBody>
          <a:bodyPr/>
          <a:lstStyle/>
          <a:p>
            <a:r>
              <a:rPr lang="en-US" dirty="0"/>
              <a:t>Test your knowledge | Prisons</a:t>
            </a: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2200" b="1" dirty="0">
                <a:solidFill>
                  <a:srgbClr val="00B050"/>
                </a:solidFill>
              </a:rPr>
              <a:t>TRUE. </a:t>
            </a:r>
            <a:r>
              <a:rPr lang="en-US" sz="2200" dirty="0">
                <a:solidFill>
                  <a:srgbClr val="0070C0"/>
                </a:solidFill>
              </a:rPr>
              <a:t>The incarceration rate in the U.S. remains the highest in the world. </a:t>
            </a:r>
          </a:p>
          <a:p>
            <a:pPr marL="514350" indent="-514350">
              <a:buFont typeface="+mj-lt"/>
              <a:buAutoNum type="arabicPeriod"/>
            </a:pPr>
            <a:r>
              <a:rPr lang="en-US" sz="2200" b="1" dirty="0">
                <a:solidFill>
                  <a:srgbClr val="FF0000"/>
                </a:solidFill>
              </a:rPr>
              <a:t>FALSE. </a:t>
            </a:r>
            <a:r>
              <a:rPr lang="en-US" sz="2200" dirty="0">
                <a:solidFill>
                  <a:srgbClr val="7030A0"/>
                </a:solidFill>
              </a:rPr>
              <a:t>Most incarcerated people serve out their sentence in max-security prisons.</a:t>
            </a:r>
            <a:r>
              <a:rPr lang="en-US" sz="2200" b="1" dirty="0">
                <a:solidFill>
                  <a:srgbClr val="7030A0"/>
                </a:solidFill>
              </a:rPr>
              <a:t> </a:t>
            </a:r>
          </a:p>
          <a:p>
            <a:pPr marL="514350" indent="-514350">
              <a:buFont typeface="+mj-lt"/>
              <a:buAutoNum type="arabicPeriod"/>
            </a:pPr>
            <a:r>
              <a:rPr lang="en-US" sz="2200" dirty="0">
                <a:solidFill>
                  <a:schemeClr val="accent2">
                    <a:lumMod val="75000"/>
                  </a:schemeClr>
                </a:solidFill>
              </a:rPr>
              <a:t>What factors describe medium security prison? How is it similar to and different from max- and min-security facilities? </a:t>
            </a:r>
          </a:p>
          <a:p>
            <a:pPr marL="857250" lvl="1" indent="-514350"/>
            <a:r>
              <a:rPr lang="en-US" sz="2200" dirty="0">
                <a:solidFill>
                  <a:srgbClr val="00B050"/>
                </a:solidFill>
              </a:rPr>
              <a:t>Exterior similar between max and medium </a:t>
            </a:r>
          </a:p>
          <a:p>
            <a:pPr marL="857250" lvl="1" indent="-514350"/>
            <a:r>
              <a:rPr lang="en-US" sz="2200" dirty="0">
                <a:solidFill>
                  <a:srgbClr val="00B050"/>
                </a:solidFill>
              </a:rPr>
              <a:t>More movement permitted in minimum security </a:t>
            </a:r>
          </a:p>
          <a:p>
            <a:pPr marL="857250" lvl="1" indent="-514350"/>
            <a:r>
              <a:rPr lang="en-US" sz="2200" dirty="0">
                <a:solidFill>
                  <a:srgbClr val="00B050"/>
                </a:solidFill>
              </a:rPr>
              <a:t>Visiting and contact less restrictive </a:t>
            </a:r>
          </a:p>
          <a:p>
            <a:pPr marL="514350" indent="-514350">
              <a:buFont typeface="+mj-lt"/>
              <a:buAutoNum type="arabicPeriod"/>
            </a:pPr>
            <a:r>
              <a:rPr lang="en-US" sz="2200" b="1" dirty="0"/>
              <a:t>What are </a:t>
            </a:r>
            <a:r>
              <a:rPr lang="en-US" sz="2200" b="1" dirty="0" err="1"/>
              <a:t>prisonization</a:t>
            </a:r>
            <a:r>
              <a:rPr lang="en-US" sz="2200" b="1" dirty="0"/>
              <a:t> and importation in the prison context?</a:t>
            </a:r>
          </a:p>
          <a:p>
            <a:pPr marL="857250" lvl="1" indent="-514350"/>
            <a:r>
              <a:rPr lang="en-US" sz="2200" dirty="0">
                <a:solidFill>
                  <a:srgbClr val="00B050"/>
                </a:solidFill>
              </a:rPr>
              <a:t>Importation – bring in </a:t>
            </a:r>
          </a:p>
          <a:p>
            <a:pPr marL="857250" lvl="1" indent="-514350"/>
            <a:r>
              <a:rPr lang="en-US" sz="2200" dirty="0">
                <a:solidFill>
                  <a:srgbClr val="00B050"/>
                </a:solidFill>
              </a:rPr>
              <a:t>Prisonization – adopt </a:t>
            </a:r>
          </a:p>
        </p:txBody>
      </p:sp>
    </p:spTree>
    <p:extLst>
      <p:ext uri="{BB962C8B-B14F-4D97-AF65-F5344CB8AC3E}">
        <p14:creationId xmlns:p14="http://schemas.microsoft.com/office/powerpoint/2010/main" val="40048344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19A5-16D4-4240-9087-1742D107E758}"/>
              </a:ext>
            </a:extLst>
          </p:cNvPr>
          <p:cNvSpPr>
            <a:spLocks noGrp="1"/>
          </p:cNvSpPr>
          <p:nvPr>
            <p:ph type="title"/>
          </p:nvPr>
        </p:nvSpPr>
        <p:spPr>
          <a:xfrm>
            <a:off x="0" y="439416"/>
            <a:ext cx="8913813" cy="5504184"/>
          </a:xfrm>
        </p:spPr>
        <p:txBody>
          <a:bodyPr>
            <a:normAutofit/>
          </a:bodyPr>
          <a:lstStyle/>
          <a:p>
            <a:r>
              <a:rPr lang="en-US" sz="5400" b="1" dirty="0">
                <a:solidFill>
                  <a:srgbClr val="00B050"/>
                </a:solidFill>
              </a:rPr>
              <a:t>Prison Subculture</a:t>
            </a:r>
          </a:p>
        </p:txBody>
      </p:sp>
    </p:spTree>
    <p:extLst>
      <p:ext uri="{BB962C8B-B14F-4D97-AF65-F5344CB8AC3E}">
        <p14:creationId xmlns:p14="http://schemas.microsoft.com/office/powerpoint/2010/main" val="3765779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3600" dirty="0"/>
              <a:t>Prison Subculture</a:t>
            </a:r>
          </a:p>
        </p:txBody>
      </p:sp>
      <p:sp>
        <p:nvSpPr>
          <p:cNvPr id="4099" name="Rectangle 3"/>
          <p:cNvSpPr>
            <a:spLocks noGrp="1" noChangeArrowheads="1"/>
          </p:cNvSpPr>
          <p:nvPr>
            <p:ph idx="1"/>
          </p:nvPr>
        </p:nvSpPr>
        <p:spPr>
          <a:xfrm>
            <a:off x="457200" y="1646236"/>
            <a:ext cx="8305800" cy="4983163"/>
          </a:xfrm>
        </p:spPr>
        <p:txBody>
          <a:bodyPr>
            <a:normAutofit/>
          </a:bodyPr>
          <a:lstStyle/>
          <a:p>
            <a:pPr eaLnBrk="1" hangingPunct="1">
              <a:lnSpc>
                <a:spcPct val="85000"/>
              </a:lnSpc>
              <a:spcBef>
                <a:spcPct val="0"/>
              </a:spcBef>
            </a:pPr>
            <a:r>
              <a:rPr lang="en-US" dirty="0"/>
              <a:t>Newly incarcerated people undergo a process of </a:t>
            </a:r>
            <a:r>
              <a:rPr lang="en-US" dirty="0" err="1"/>
              <a:t>prisonization</a:t>
            </a:r>
            <a:r>
              <a:rPr lang="en-US" dirty="0"/>
              <a:t>, through which they learn the values, attitudes, roles, and language that make up the prison subculture.</a:t>
            </a:r>
          </a:p>
          <a:p>
            <a:pPr eaLnBrk="1" hangingPunct="1">
              <a:lnSpc>
                <a:spcPct val="85000"/>
              </a:lnSpc>
              <a:spcBef>
                <a:spcPct val="0"/>
              </a:spcBef>
            </a:pPr>
            <a:endParaRPr lang="en-US" dirty="0"/>
          </a:p>
          <a:p>
            <a:r>
              <a:rPr lang="en-US" dirty="0"/>
              <a:t>Prison staff are not immune to the prison subculture.</a:t>
            </a:r>
          </a:p>
          <a:p>
            <a:endParaRPr lang="en-US" dirty="0"/>
          </a:p>
          <a:p>
            <a:r>
              <a:rPr lang="en-US" dirty="0"/>
              <a:t>Correctional staff interact with offenders on a daily basis.</a:t>
            </a:r>
          </a:p>
          <a:p>
            <a:pPr lvl="1"/>
            <a:r>
              <a:rPr lang="en-US" dirty="0"/>
              <a:t>A sense of understanding develops both among correctional staff and between staff and the inmate population.</a:t>
            </a:r>
          </a:p>
          <a:p>
            <a:pPr eaLnBrk="1" hangingPunct="1">
              <a:lnSpc>
                <a:spcPct val="85000"/>
              </a:lnSpc>
              <a:spcBef>
                <a:spcPct val="0"/>
              </a:spcBef>
            </a:pPr>
            <a:endParaRPr lang="en-US" dirty="0"/>
          </a:p>
        </p:txBody>
      </p:sp>
    </p:spTree>
    <p:extLst>
      <p:ext uri="{BB962C8B-B14F-4D97-AF65-F5344CB8AC3E}">
        <p14:creationId xmlns:p14="http://schemas.microsoft.com/office/powerpoint/2010/main" val="1561259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Prison Subculture</a:t>
            </a:r>
          </a:p>
        </p:txBody>
      </p:sp>
      <p:sp>
        <p:nvSpPr>
          <p:cNvPr id="3" name="Content Placeholder 2"/>
          <p:cNvSpPr>
            <a:spLocks noGrp="1"/>
          </p:cNvSpPr>
          <p:nvPr>
            <p:ph idx="1"/>
          </p:nvPr>
        </p:nvSpPr>
        <p:spPr>
          <a:xfrm>
            <a:off x="457200" y="1646237"/>
            <a:ext cx="8229600" cy="1554163"/>
          </a:xfrm>
        </p:spPr>
        <p:txBody>
          <a:bodyPr>
            <a:normAutofit/>
          </a:bodyPr>
          <a:lstStyle/>
          <a:p>
            <a:r>
              <a:rPr lang="en-US" dirty="0"/>
              <a:t>Subset of culture with its own norms, values, beliefs, traditions, and even language of the prison. </a:t>
            </a:r>
          </a:p>
          <a:p>
            <a:pPr marL="411480" lvl="1" indent="0">
              <a:buNone/>
            </a:pPr>
            <a:endParaRPr lang="en-US" dirty="0"/>
          </a:p>
          <a:p>
            <a:pPr marL="411480" lvl="1" indent="0">
              <a:buNone/>
            </a:pPr>
            <a:endParaRPr lang="en-US" dirty="0"/>
          </a:p>
          <a:p>
            <a:pPr marL="411480" lvl="1" indent="0">
              <a:buNone/>
            </a:pPr>
            <a:endParaRPr lang="en-US" dirty="0"/>
          </a:p>
        </p:txBody>
      </p:sp>
      <p:sp>
        <p:nvSpPr>
          <p:cNvPr id="4" name="TextBox 3"/>
          <p:cNvSpPr txBox="1"/>
          <p:nvPr/>
        </p:nvSpPr>
        <p:spPr>
          <a:xfrm>
            <a:off x="2133600" y="2590800"/>
            <a:ext cx="5410200" cy="4062651"/>
          </a:xfrm>
          <a:prstGeom prst="rect">
            <a:avLst/>
          </a:prstGeom>
          <a:solidFill>
            <a:schemeClr val="accent3">
              <a:lumMod val="50000"/>
            </a:schemeClr>
          </a:solidFill>
        </p:spPr>
        <p:txBody>
          <a:bodyPr wrap="square" rtlCol="0">
            <a:spAutoFit/>
          </a:bodyPr>
          <a:lstStyle/>
          <a:p>
            <a:r>
              <a:rPr lang="en-US" sz="2000" dirty="0">
                <a:solidFill>
                  <a:schemeClr val="bg1"/>
                </a:solidFill>
              </a:rPr>
              <a:t>Inmate Roles – </a:t>
            </a:r>
          </a:p>
          <a:p>
            <a:endParaRPr lang="en-US" sz="2000" dirty="0">
              <a:solidFill>
                <a:schemeClr val="bg1"/>
              </a:solidFill>
            </a:endParaRPr>
          </a:p>
          <a:p>
            <a:pPr marL="342900" indent="-342900">
              <a:buFont typeface="+mj-lt"/>
              <a:buAutoNum type="arabicPeriod"/>
            </a:pPr>
            <a:r>
              <a:rPr lang="en-US" sz="2000" dirty="0">
                <a:solidFill>
                  <a:schemeClr val="bg1"/>
                </a:solidFill>
              </a:rPr>
              <a:t>The right guy</a:t>
            </a:r>
          </a:p>
          <a:p>
            <a:pPr marL="342900" indent="-342900">
              <a:buFont typeface="+mj-lt"/>
              <a:buAutoNum type="arabicPeriod"/>
            </a:pPr>
            <a:r>
              <a:rPr lang="en-US" sz="2000" dirty="0">
                <a:solidFill>
                  <a:schemeClr val="bg1"/>
                </a:solidFill>
              </a:rPr>
              <a:t>The rat or squealer</a:t>
            </a:r>
          </a:p>
          <a:p>
            <a:pPr marL="342900" indent="-342900">
              <a:buFont typeface="+mj-lt"/>
              <a:buAutoNum type="arabicPeriod"/>
            </a:pPr>
            <a:r>
              <a:rPr lang="en-US" sz="2000" dirty="0">
                <a:solidFill>
                  <a:schemeClr val="bg1"/>
                </a:solidFill>
              </a:rPr>
              <a:t>The center man</a:t>
            </a:r>
          </a:p>
          <a:p>
            <a:pPr marL="342900" indent="-342900">
              <a:buFont typeface="+mj-lt"/>
              <a:buAutoNum type="arabicPeriod"/>
            </a:pPr>
            <a:r>
              <a:rPr lang="en-US" sz="2000" dirty="0">
                <a:solidFill>
                  <a:schemeClr val="bg1"/>
                </a:solidFill>
              </a:rPr>
              <a:t>The tough</a:t>
            </a:r>
          </a:p>
          <a:p>
            <a:pPr marL="342900" indent="-342900">
              <a:buFont typeface="+mj-lt"/>
              <a:buAutoNum type="arabicPeriod"/>
            </a:pPr>
            <a:r>
              <a:rPr lang="en-US" sz="2000" dirty="0">
                <a:solidFill>
                  <a:schemeClr val="bg1"/>
                </a:solidFill>
              </a:rPr>
              <a:t>The gorilla</a:t>
            </a:r>
          </a:p>
          <a:p>
            <a:pPr marL="342900" indent="-342900">
              <a:buFont typeface="+mj-lt"/>
              <a:buAutoNum type="arabicPeriod"/>
            </a:pPr>
            <a:r>
              <a:rPr lang="en-US" sz="2000" dirty="0">
                <a:solidFill>
                  <a:schemeClr val="bg1"/>
                </a:solidFill>
              </a:rPr>
              <a:t>The merchant or peddler</a:t>
            </a:r>
          </a:p>
          <a:p>
            <a:pPr marL="342900" indent="-342900">
              <a:buFont typeface="+mj-lt"/>
              <a:buAutoNum type="arabicPeriod"/>
            </a:pPr>
            <a:r>
              <a:rPr lang="en-US" sz="2000" dirty="0">
                <a:solidFill>
                  <a:schemeClr val="bg1"/>
                </a:solidFill>
              </a:rPr>
              <a:t>The weakling</a:t>
            </a:r>
          </a:p>
          <a:p>
            <a:pPr marL="342900" indent="-342900">
              <a:buFont typeface="+mj-lt"/>
              <a:buAutoNum type="arabicPeriod"/>
            </a:pPr>
            <a:r>
              <a:rPr lang="en-US" sz="2000" dirty="0">
                <a:solidFill>
                  <a:schemeClr val="bg1"/>
                </a:solidFill>
              </a:rPr>
              <a:t>The fish</a:t>
            </a:r>
          </a:p>
          <a:p>
            <a:pPr marL="342900" indent="-342900">
              <a:buFont typeface="+mj-lt"/>
              <a:buAutoNum type="arabicPeriod"/>
            </a:pPr>
            <a:r>
              <a:rPr lang="en-US" sz="2000" dirty="0">
                <a:solidFill>
                  <a:schemeClr val="bg1"/>
                </a:solidFill>
              </a:rPr>
              <a:t>The wolf</a:t>
            </a:r>
          </a:p>
          <a:p>
            <a:pPr marL="342900" indent="-342900">
              <a:buFont typeface="+mj-lt"/>
              <a:buAutoNum type="arabicPeriod"/>
            </a:pPr>
            <a:r>
              <a:rPr lang="en-US" sz="2000" dirty="0">
                <a:solidFill>
                  <a:schemeClr val="bg1"/>
                </a:solidFill>
              </a:rPr>
              <a:t>The punk</a:t>
            </a:r>
          </a:p>
          <a:p>
            <a:pPr marL="342900" indent="-342900">
              <a:buFont typeface="+mj-lt"/>
              <a:buAutoNum type="arabicPeriod"/>
            </a:pPr>
            <a:r>
              <a:rPr lang="en-US" sz="2000" dirty="0">
                <a:solidFill>
                  <a:schemeClr val="bg1"/>
                </a:solidFill>
              </a:rPr>
              <a:t>The square john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The Code Behind the Wall/“Inmate or Convict Code”</a:t>
            </a:r>
          </a:p>
        </p:txBody>
      </p:sp>
      <p:sp>
        <p:nvSpPr>
          <p:cNvPr id="3" name="Content Placeholder 2"/>
          <p:cNvSpPr>
            <a:spLocks noGrp="1"/>
          </p:cNvSpPr>
          <p:nvPr>
            <p:ph idx="1"/>
          </p:nvPr>
        </p:nvSpPr>
        <p:spPr/>
        <p:txBody>
          <a:bodyPr>
            <a:normAutofit/>
          </a:bodyPr>
          <a:lstStyle/>
          <a:p>
            <a:r>
              <a:rPr lang="en-US" dirty="0"/>
              <a:t>A set of standards in behavior attributed to those who have proven themselves and earned the respect of other incarcerated individuals. </a:t>
            </a:r>
          </a:p>
          <a:p>
            <a:r>
              <a:rPr lang="en-US" dirty="0"/>
              <a:t>Set of beliefs that incarcerated people live by. </a:t>
            </a:r>
          </a:p>
          <a:p>
            <a:pPr lvl="1"/>
            <a:r>
              <a:rPr lang="en-US" dirty="0"/>
              <a:t>Emphasizes oppositional values to conventional society in general and to prison authorities in particular.</a:t>
            </a:r>
          </a:p>
          <a:p>
            <a:pPr lvl="1"/>
            <a:endParaRPr lang="en-US" dirty="0"/>
          </a:p>
          <a:p>
            <a:pPr lvl="1"/>
            <a:r>
              <a:rPr lang="en-US" dirty="0"/>
              <a:t>The most serious infraction against this code is for an inmate to cooperate with the officials as a </a:t>
            </a:r>
            <a:r>
              <a:rPr lang="en-US" b="1" dirty="0"/>
              <a:t>snitch.</a:t>
            </a:r>
          </a:p>
          <a:p>
            <a:pPr lvl="1"/>
            <a:endParaRPr lang="en-US" dirty="0"/>
          </a:p>
          <a:p>
            <a:pPr lvl="1"/>
            <a:r>
              <a:rPr lang="en-US" dirty="0"/>
              <a:t>Snitches are more commonplace in modern prisons.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Respect</a:t>
            </a:r>
          </a:p>
        </p:txBody>
      </p:sp>
      <p:sp>
        <p:nvSpPr>
          <p:cNvPr id="3" name="Content Placeholder 2"/>
          <p:cNvSpPr>
            <a:spLocks noGrp="1"/>
          </p:cNvSpPr>
          <p:nvPr>
            <p:ph idx="1"/>
          </p:nvPr>
        </p:nvSpPr>
        <p:spPr/>
        <p:txBody>
          <a:bodyPr>
            <a:normAutofit lnSpcReduction="10000"/>
          </a:bodyPr>
          <a:lstStyle/>
          <a:p>
            <a:r>
              <a:rPr lang="en-US" dirty="0"/>
              <a:t>This fundamental issue is paramount among inmates.</a:t>
            </a:r>
          </a:p>
          <a:p>
            <a:pPr lvl="1"/>
            <a:r>
              <a:rPr lang="en-US" dirty="0"/>
              <a:t>Respect represents inmates’ sense of masculine standing within the prison culture.</a:t>
            </a:r>
          </a:p>
          <a:p>
            <a:endParaRPr lang="en-US" dirty="0"/>
          </a:p>
          <a:p>
            <a:r>
              <a:rPr lang="en-US" dirty="0"/>
              <a:t>If a person is disrespected, they are honor-bound to avenge that disrespect, or they are considered weak by other inmates.</a:t>
            </a:r>
          </a:p>
          <a:p>
            <a:pPr lvl="1"/>
            <a:r>
              <a:rPr lang="en-US" dirty="0"/>
              <a:t>Any failure to preserve their sense of respect will lead to a question of inmates’ manhood and their ability to handle prison, and will lead others to think that they are perhaps weak.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“Inmate Code?”</a:t>
            </a:r>
          </a:p>
        </p:txBody>
      </p:sp>
      <p:sp>
        <p:nvSpPr>
          <p:cNvPr id="3" name="Content Placeholder 2"/>
          <p:cNvSpPr>
            <a:spLocks noGrp="1"/>
          </p:cNvSpPr>
          <p:nvPr>
            <p:ph idx="1"/>
          </p:nvPr>
        </p:nvSpPr>
        <p:spPr>
          <a:xfrm>
            <a:off x="179095" y="1662070"/>
            <a:ext cx="8610799" cy="4907004"/>
          </a:xfrm>
        </p:spPr>
        <p:txBody>
          <a:bodyPr>
            <a:normAutofit/>
          </a:bodyPr>
          <a:lstStyle/>
          <a:p>
            <a:pPr marL="514350" indent="-514350">
              <a:buFont typeface="+mj-lt"/>
              <a:buAutoNum type="arabicPeriod"/>
            </a:pPr>
            <a:r>
              <a:rPr lang="en-US" dirty="0"/>
              <a:t>Never interfere with the interests of other inmates. Do not betray other inmates. </a:t>
            </a:r>
          </a:p>
          <a:p>
            <a:pPr marL="514350" indent="-514350">
              <a:buFont typeface="+mj-lt"/>
              <a:buAutoNum type="arabicPeriod"/>
            </a:pPr>
            <a:r>
              <a:rPr lang="en-US" dirty="0"/>
              <a:t>Don’t lose your head. Play it cool. </a:t>
            </a:r>
          </a:p>
          <a:p>
            <a:pPr marL="514350" indent="-514350">
              <a:buFont typeface="+mj-lt"/>
              <a:buAutoNum type="arabicPeriod"/>
            </a:pPr>
            <a:r>
              <a:rPr lang="en-US" dirty="0"/>
              <a:t>Don’t exploit other inmates. Keep your word. </a:t>
            </a:r>
          </a:p>
          <a:p>
            <a:pPr marL="514350" indent="-514350">
              <a:buFont typeface="+mj-lt"/>
              <a:buAutoNum type="arabicPeriod"/>
            </a:pPr>
            <a:r>
              <a:rPr lang="en-US" dirty="0"/>
              <a:t>Don’t be weak (you will be taken advantage of). </a:t>
            </a:r>
          </a:p>
          <a:p>
            <a:pPr marL="514350" indent="-514350">
              <a:buFont typeface="+mj-lt"/>
              <a:buAutoNum type="arabicPeriod"/>
            </a:pPr>
            <a:r>
              <a:rPr lang="en-US" dirty="0"/>
              <a:t>Punish violators quickly and severely. </a:t>
            </a:r>
          </a:p>
          <a:p>
            <a:pPr marL="514350" indent="-514350">
              <a:buFont typeface="+mj-lt"/>
              <a:buAutoNum type="arabicPeriod"/>
            </a:pPr>
            <a:endParaRPr lang="en-US" dirty="0"/>
          </a:p>
          <a:p>
            <a:pPr marL="0" indent="0">
              <a:buNone/>
            </a:pPr>
            <a:endParaRPr lang="en-US" dirty="0"/>
          </a:p>
        </p:txBody>
      </p:sp>
      <p:sp>
        <p:nvSpPr>
          <p:cNvPr id="4" name="Slide Number Placeholder 3"/>
          <p:cNvSpPr>
            <a:spLocks noGrp="1"/>
          </p:cNvSpPr>
          <p:nvPr>
            <p:ph type="sldNum" sz="quarter" idx="12"/>
          </p:nvPr>
        </p:nvSpPr>
        <p:spPr>
          <a:xfrm>
            <a:off x="8789894" y="6569075"/>
            <a:ext cx="457200" cy="365125"/>
          </a:xfrm>
          <a:prstGeom prst="rect">
            <a:avLst/>
          </a:prstGeom>
        </p:spPr>
        <p:txBody>
          <a:bodyPr/>
          <a:lstStyle/>
          <a:p>
            <a:fld id="{48AE3BBE-58AA-436F-B609-7FBBA606A560}" type="slidenum">
              <a:rPr lang="en-US" smtClean="0"/>
              <a:pPr/>
              <a:t>56</a:t>
            </a:fld>
            <a:endParaRPr lang="en-US" dirty="0"/>
          </a:p>
        </p:txBody>
      </p:sp>
    </p:spTree>
    <p:extLst>
      <p:ext uri="{BB962C8B-B14F-4D97-AF65-F5344CB8AC3E}">
        <p14:creationId xmlns:p14="http://schemas.microsoft.com/office/powerpoint/2010/main" val="49138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Unique Challenges: Elderly Population</a:t>
            </a:r>
          </a:p>
        </p:txBody>
      </p:sp>
      <p:sp>
        <p:nvSpPr>
          <p:cNvPr id="3" name="Content Placeholder 2"/>
          <p:cNvSpPr>
            <a:spLocks noGrp="1"/>
          </p:cNvSpPr>
          <p:nvPr>
            <p:ph idx="1"/>
          </p:nvPr>
        </p:nvSpPr>
        <p:spPr/>
        <p:txBody>
          <a:bodyPr/>
          <a:lstStyle/>
          <a:p>
            <a:pPr marL="514350" indent="-514350">
              <a:buFont typeface="+mj-lt"/>
              <a:buAutoNum type="arabicPeriod"/>
            </a:pPr>
            <a:r>
              <a:rPr lang="en-US" dirty="0"/>
              <a:t>The cost of incarceration increases to accommodate the extra medical care needed to maintain older people. </a:t>
            </a:r>
          </a:p>
          <a:p>
            <a:pPr marL="514350" indent="-514350">
              <a:buFont typeface="+mj-lt"/>
              <a:buAutoNum type="arabicPeriod"/>
            </a:pPr>
            <a:r>
              <a:rPr lang="en-US" dirty="0"/>
              <a:t>Less able to work in, or for, the prison, making them a further economic drain. </a:t>
            </a:r>
          </a:p>
          <a:p>
            <a:pPr marL="514350" indent="-514350">
              <a:buFont typeface="+mj-lt"/>
              <a:buAutoNum type="arabicPeriod"/>
            </a:pPr>
            <a:r>
              <a:rPr lang="en-US" dirty="0"/>
              <a:t>May require housing that is separate from younger inmate who may prey on them. </a:t>
            </a:r>
          </a:p>
          <a:p>
            <a:pPr marL="514350" indent="-514350">
              <a:buFont typeface="+mj-lt"/>
              <a:buAutoNum type="arabicPeriod"/>
            </a:pPr>
            <a:r>
              <a:rPr lang="en-US" dirty="0"/>
              <a:t>Less likely to have supportive family or friends waiting for them on the outside, which make reintegration more challenging. </a:t>
            </a:r>
          </a:p>
        </p:txBody>
      </p:sp>
    </p:spTree>
    <p:extLst>
      <p:ext uri="{BB962C8B-B14F-4D97-AF65-F5344CB8AC3E}">
        <p14:creationId xmlns:p14="http://schemas.microsoft.com/office/powerpoint/2010/main" val="36258330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28600"/>
            <a:ext cx="8913813" cy="1600200"/>
          </a:xfrm>
        </p:spPr>
        <p:txBody>
          <a:bodyPr>
            <a:normAutofit fontScale="90000"/>
          </a:bodyPr>
          <a:lstStyle/>
          <a:p>
            <a:r>
              <a:rPr lang="en-US" dirty="0"/>
              <a:t>Impact of an Aging Population on the Federal Bureau of Prisons (2015)</a:t>
            </a:r>
          </a:p>
        </p:txBody>
      </p:sp>
      <p:pic>
        <p:nvPicPr>
          <p:cNvPr id="5" name="Picture 4"/>
          <p:cNvPicPr>
            <a:picLocks noChangeAspect="1"/>
          </p:cNvPicPr>
          <p:nvPr/>
        </p:nvPicPr>
        <p:blipFill rotWithShape="1">
          <a:blip r:embed="rId3"/>
          <a:srcRect l="29433" t="19381" r="28597" b="34591"/>
          <a:stretch/>
        </p:blipFill>
        <p:spPr>
          <a:xfrm>
            <a:off x="219785" y="1851660"/>
            <a:ext cx="8474242" cy="4610100"/>
          </a:xfrm>
          <a:prstGeom prst="rect">
            <a:avLst/>
          </a:prstGeom>
        </p:spPr>
      </p:pic>
    </p:spTree>
    <p:extLst>
      <p:ext uri="{BB962C8B-B14F-4D97-AF65-F5344CB8AC3E}">
        <p14:creationId xmlns:p14="http://schemas.microsoft.com/office/powerpoint/2010/main" val="39815401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Unique Challenges</a:t>
            </a:r>
          </a:p>
        </p:txBody>
      </p:sp>
      <p:sp>
        <p:nvSpPr>
          <p:cNvPr id="3" name="Content Placeholder 2"/>
          <p:cNvSpPr>
            <a:spLocks noGrp="1"/>
          </p:cNvSpPr>
          <p:nvPr>
            <p:ph idx="1"/>
          </p:nvPr>
        </p:nvSpPr>
        <p:spPr/>
        <p:txBody>
          <a:bodyPr>
            <a:normAutofit/>
          </a:bodyPr>
          <a:lstStyle/>
          <a:p>
            <a:r>
              <a:rPr lang="en-US" dirty="0"/>
              <a:t>Initial considerations:</a:t>
            </a:r>
          </a:p>
          <a:p>
            <a:pPr lvl="1"/>
            <a:r>
              <a:rPr lang="en-US" dirty="0"/>
              <a:t>Booking name</a:t>
            </a:r>
          </a:p>
          <a:p>
            <a:pPr lvl="1"/>
            <a:r>
              <a:rPr lang="en-US" dirty="0"/>
              <a:t>Forms of address</a:t>
            </a:r>
          </a:p>
          <a:p>
            <a:pPr lvl="1"/>
            <a:r>
              <a:rPr lang="en-US" dirty="0"/>
              <a:t>Searches </a:t>
            </a:r>
          </a:p>
          <a:p>
            <a:pPr lvl="1"/>
            <a:endParaRPr lang="en-US" dirty="0"/>
          </a:p>
          <a:p>
            <a:r>
              <a:rPr lang="en-US" dirty="0"/>
              <a:t>Policies and Practices</a:t>
            </a:r>
          </a:p>
          <a:p>
            <a:pPr lvl="1"/>
            <a:r>
              <a:rPr lang="en-US" dirty="0"/>
              <a:t>Housing assignments:  protective custody/segregation unit or general population </a:t>
            </a:r>
          </a:p>
          <a:p>
            <a:pPr lvl="2"/>
            <a:r>
              <a:rPr lang="en-US" dirty="0"/>
              <a:t>May be classified according to the current gender identity  and housed accordingly </a:t>
            </a:r>
          </a:p>
        </p:txBody>
      </p:sp>
    </p:spTree>
    <p:extLst>
      <p:ext uri="{BB962C8B-B14F-4D97-AF65-F5344CB8AC3E}">
        <p14:creationId xmlns:p14="http://schemas.microsoft.com/office/powerpoint/2010/main" val="13454590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Unique Challenges</a:t>
            </a:r>
          </a:p>
        </p:txBody>
      </p:sp>
      <p:sp>
        <p:nvSpPr>
          <p:cNvPr id="3" name="Content Placeholder 2"/>
          <p:cNvSpPr>
            <a:spLocks noGrp="1"/>
          </p:cNvSpPr>
          <p:nvPr>
            <p:ph idx="1"/>
          </p:nvPr>
        </p:nvSpPr>
        <p:spPr>
          <a:xfrm>
            <a:off x="179095" y="1662070"/>
            <a:ext cx="8734718" cy="5043530"/>
          </a:xfrm>
        </p:spPr>
        <p:txBody>
          <a:bodyPr>
            <a:normAutofit fontScale="92500" lnSpcReduction="20000"/>
          </a:bodyPr>
          <a:lstStyle/>
          <a:p>
            <a:r>
              <a:rPr lang="en-US" dirty="0"/>
              <a:t>Other forms of victimization</a:t>
            </a:r>
          </a:p>
          <a:p>
            <a:pPr lvl="1"/>
            <a:r>
              <a:rPr lang="en-US" dirty="0"/>
              <a:t>Sexual victimization </a:t>
            </a:r>
          </a:p>
          <a:p>
            <a:pPr lvl="1"/>
            <a:r>
              <a:rPr lang="en-US" dirty="0"/>
              <a:t>Publicly ridiculed </a:t>
            </a:r>
          </a:p>
          <a:p>
            <a:pPr lvl="1"/>
            <a:r>
              <a:rPr lang="en-US" dirty="0"/>
              <a:t>Housing </a:t>
            </a:r>
          </a:p>
          <a:p>
            <a:pPr lvl="1"/>
            <a:r>
              <a:rPr lang="en-US" dirty="0"/>
              <a:t>Treatment by staff </a:t>
            </a:r>
          </a:p>
          <a:p>
            <a:r>
              <a:rPr lang="en-US" dirty="0"/>
              <a:t>Specialized medical needs</a:t>
            </a:r>
          </a:p>
          <a:p>
            <a:pPr lvl="1"/>
            <a:r>
              <a:rPr lang="en-US" dirty="0"/>
              <a:t>Needs of those undergoing sex reassignment surgery (SRS)</a:t>
            </a:r>
          </a:p>
          <a:p>
            <a:pPr lvl="1"/>
            <a:r>
              <a:rPr lang="en-US" dirty="0"/>
              <a:t>Hormone treatments </a:t>
            </a:r>
          </a:p>
          <a:p>
            <a:pPr lvl="1"/>
            <a:r>
              <a:rPr lang="en-US" dirty="0"/>
              <a:t>No legal authority must assist with completing SRS, however, rules have been developed to respond to the vulnerability associated with the LGBT population </a:t>
            </a:r>
          </a:p>
          <a:p>
            <a:pPr lvl="2"/>
            <a:r>
              <a:rPr lang="en-US" dirty="0"/>
              <a:t>Training of staff on how to conduct respectful searches</a:t>
            </a:r>
          </a:p>
          <a:p>
            <a:pPr lvl="2"/>
            <a:r>
              <a:rPr lang="en-US" dirty="0"/>
              <a:t>Cannot be assigned to a housing unit solely on anatomy </a:t>
            </a:r>
          </a:p>
          <a:p>
            <a:pPr lvl="2"/>
            <a:r>
              <a:rPr lang="en-US" dirty="0"/>
              <a:t>Provided with the opportunity to shower separately </a:t>
            </a:r>
          </a:p>
        </p:txBody>
      </p:sp>
    </p:spTree>
    <p:extLst>
      <p:ext uri="{BB962C8B-B14F-4D97-AF65-F5344CB8AC3E}">
        <p14:creationId xmlns:p14="http://schemas.microsoft.com/office/powerpoint/2010/main" val="1532675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Riots</a:t>
            </a:r>
          </a:p>
        </p:txBody>
      </p:sp>
    </p:spTree>
    <p:extLst>
      <p:ext uri="{BB962C8B-B14F-4D97-AF65-F5344CB8AC3E}">
        <p14:creationId xmlns:p14="http://schemas.microsoft.com/office/powerpoint/2010/main" val="3879919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a:t>
            </a:r>
          </a:p>
        </p:txBody>
      </p:sp>
      <p:sp>
        <p:nvSpPr>
          <p:cNvPr id="3" name="Content Placeholder 2"/>
          <p:cNvSpPr>
            <a:spLocks noGrp="1"/>
          </p:cNvSpPr>
          <p:nvPr>
            <p:ph idx="1"/>
          </p:nvPr>
        </p:nvSpPr>
        <p:spPr/>
        <p:txBody>
          <a:bodyPr/>
          <a:lstStyle/>
          <a:p>
            <a:r>
              <a:rPr lang="en-US" dirty="0"/>
              <a:t>Research prison riots that have occurred in the U.S. since 1970. </a:t>
            </a:r>
          </a:p>
          <a:p>
            <a:pPr lvl="1"/>
            <a:r>
              <a:rPr lang="en-US" dirty="0"/>
              <a:t>What were the incarcerated fighting for?</a:t>
            </a:r>
          </a:p>
          <a:p>
            <a:pPr lvl="1"/>
            <a:r>
              <a:rPr lang="en-US" dirty="0"/>
              <a:t>Length of the riot</a:t>
            </a:r>
          </a:p>
          <a:p>
            <a:pPr lvl="1"/>
            <a:r>
              <a:rPr lang="en-US" dirty="0"/>
              <a:t>How did they riot?</a:t>
            </a:r>
          </a:p>
          <a:p>
            <a:pPr lvl="1"/>
            <a:r>
              <a:rPr lang="en-US" dirty="0"/>
              <a:t>How did the riot end?</a:t>
            </a:r>
          </a:p>
          <a:p>
            <a:r>
              <a:rPr lang="en-US" dirty="0"/>
              <a:t>Type up and bring to class information on two prison riots. </a:t>
            </a:r>
          </a:p>
          <a:p>
            <a:pPr lvl="1"/>
            <a:r>
              <a:rPr lang="en-US" dirty="0"/>
              <a:t>1 paragraph each</a:t>
            </a:r>
          </a:p>
        </p:txBody>
      </p:sp>
    </p:spTree>
    <p:extLst>
      <p:ext uri="{BB962C8B-B14F-4D97-AF65-F5344CB8AC3E}">
        <p14:creationId xmlns:p14="http://schemas.microsoft.com/office/powerpoint/2010/main" val="2892182208"/>
      </p:ext>
    </p:extLst>
  </p:cSld>
  <p:clrMapOvr>
    <a:masterClrMapping/>
  </p:clrMapOvr>
</p:sld>
</file>

<file path=ppt/theme/theme1.xml><?xml version="1.0" encoding="utf-8"?>
<a:theme xmlns:a="http://schemas.openxmlformats.org/drawingml/2006/main" name="Class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 Theme.thmx</Template>
  <TotalTime>4086</TotalTime>
  <Words>4508</Words>
  <Application>Microsoft Macintosh PowerPoint</Application>
  <PresentationFormat>On-screen Show (4:3)</PresentationFormat>
  <Paragraphs>447</Paragraphs>
  <Slides>62</Slides>
  <Notes>35</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Arial</vt:lpstr>
      <vt:lpstr>Calibri</vt:lpstr>
      <vt:lpstr>Century Gothic</vt:lpstr>
      <vt:lpstr>Wingdings</vt:lpstr>
      <vt:lpstr>Wingdings 2</vt:lpstr>
      <vt:lpstr>Class Theme</vt:lpstr>
      <vt:lpstr>Prisons and the lived experiences of correctional staff and the incarcerated</vt:lpstr>
      <vt:lpstr>People in Prison</vt:lpstr>
      <vt:lpstr>PowerPoint Presentation</vt:lpstr>
      <vt:lpstr>PowerPoint Presentation</vt:lpstr>
      <vt:lpstr>That’s #facts</vt:lpstr>
      <vt:lpstr>That’s #facts</vt:lpstr>
      <vt:lpstr>That’s #facts</vt:lpstr>
      <vt:lpstr>Test your knowledge | Prisons</vt:lpstr>
      <vt:lpstr>Concepts to cover for the Midterm </vt:lpstr>
      <vt:lpstr>Prison as a Total Institution</vt:lpstr>
      <vt:lpstr>PowerPoint Presentation</vt:lpstr>
      <vt:lpstr>Prison as a Total Institution</vt:lpstr>
      <vt:lpstr>Prison as a Total Institution</vt:lpstr>
      <vt:lpstr>Disconnected</vt:lpstr>
      <vt:lpstr>Pains of Imprisonment </vt:lpstr>
      <vt:lpstr>Pains of Imprisonment</vt:lpstr>
      <vt:lpstr>Pains of Imprisonment </vt:lpstr>
      <vt:lpstr>Classification</vt:lpstr>
      <vt:lpstr>Prison Organizations: Classification</vt:lpstr>
      <vt:lpstr>Prison Organizations: Classification</vt:lpstr>
      <vt:lpstr>Classification </vt:lpstr>
      <vt:lpstr>Prison Organizations: Prison Types and Levels</vt:lpstr>
      <vt:lpstr>Types of Prisons</vt:lpstr>
      <vt:lpstr>Supermax Prison – Administrative Maximum Security Unit</vt:lpstr>
      <vt:lpstr>PowerPoint Presentation</vt:lpstr>
      <vt:lpstr>Prison Types and Levels: Supermax Prisons</vt:lpstr>
      <vt:lpstr>Administrative Maximum Unity Prison (ADX) Colorado</vt:lpstr>
      <vt:lpstr>PowerPoint Presentation</vt:lpstr>
      <vt:lpstr>PowerPoint Presentation</vt:lpstr>
      <vt:lpstr>PowerPoint Presentation</vt:lpstr>
      <vt:lpstr>PowerPoint Presentation</vt:lpstr>
      <vt:lpstr>Maximum Security Prison</vt:lpstr>
      <vt:lpstr>Maximum Security Prison</vt:lpstr>
      <vt:lpstr>Medium Security Prison</vt:lpstr>
      <vt:lpstr>Medium Security Prisons</vt:lpstr>
      <vt:lpstr>Minimum Security Prison</vt:lpstr>
      <vt:lpstr>Minimum Security Prison</vt:lpstr>
      <vt:lpstr>Security Levels </vt:lpstr>
      <vt:lpstr>Prison Value?</vt:lpstr>
      <vt:lpstr>Prison Location</vt:lpstr>
      <vt:lpstr>Coping strategies to the pains of imprisonment:    Prisonization   Importation  Mortification   </vt:lpstr>
      <vt:lpstr>Individual Responses to Prison</vt:lpstr>
      <vt:lpstr>Deprivation vs. Importation</vt:lpstr>
      <vt:lpstr>Prisonization:  A coping strategy</vt:lpstr>
      <vt:lpstr>Prisonization </vt:lpstr>
      <vt:lpstr>Prisonization </vt:lpstr>
      <vt:lpstr>Prisonization </vt:lpstr>
      <vt:lpstr>Adaptive Behaviors</vt:lpstr>
      <vt:lpstr>PowerPoint Presentation</vt:lpstr>
      <vt:lpstr>Test your knowledge | Prisons</vt:lpstr>
      <vt:lpstr>Prison Subculture</vt:lpstr>
      <vt:lpstr>Prison Subculture</vt:lpstr>
      <vt:lpstr>Prison Subculture</vt:lpstr>
      <vt:lpstr>The Code Behind the Wall/“Inmate or Convict Code”</vt:lpstr>
      <vt:lpstr>Respect</vt:lpstr>
      <vt:lpstr>What is the “Inmate Code?”</vt:lpstr>
      <vt:lpstr>Unique Challenges: Elderly Population</vt:lpstr>
      <vt:lpstr>Impact of an Aging Population on the Federal Bureau of Prisons (2015)</vt:lpstr>
      <vt:lpstr>Unique Challenges</vt:lpstr>
      <vt:lpstr>Unique Challenges</vt:lpstr>
      <vt:lpstr>Riots</vt:lpstr>
      <vt:lpstr>Assignment </vt:lpstr>
    </vt:vector>
  </TitlesOfParts>
  <Company>Sage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rleblond</dc:creator>
  <cp:lastModifiedBy>Shenique Davis</cp:lastModifiedBy>
  <cp:revision>148</cp:revision>
  <cp:lastPrinted>2019-11-01T20:48:26Z</cp:lastPrinted>
  <dcterms:created xsi:type="dcterms:W3CDTF">2011-05-12T20:05:41Z</dcterms:created>
  <dcterms:modified xsi:type="dcterms:W3CDTF">2020-01-27T14:40:41Z</dcterms:modified>
</cp:coreProperties>
</file>