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59" r:id="rId6"/>
    <p:sldId id="262" r:id="rId7"/>
    <p:sldId id="263" r:id="rId8"/>
    <p:sldId id="25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17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Race </a:t>
            </a:r>
            <a:r>
              <a:rPr lang="en-US" dirty="0" err="1"/>
              <a:t>Demograpic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Asain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2000</c:v>
                </c:pt>
                <c:pt idx="1">
                  <c:v>2006</c:v>
                </c:pt>
                <c:pt idx="2">
                  <c:v>2010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Sheet1!$B$2:$B$7</c:f>
              <c:numCache>
                <c:formatCode>0.00%</c:formatCode>
                <c:ptCount val="6"/>
                <c:pt idx="0">
                  <c:v>0.34799999999999998</c:v>
                </c:pt>
                <c:pt idx="1">
                  <c:v>0.34799999999999998</c:v>
                </c:pt>
                <c:pt idx="2">
                  <c:v>0.34699999999999998</c:v>
                </c:pt>
                <c:pt idx="3">
                  <c:v>0.32800000000000001</c:v>
                </c:pt>
                <c:pt idx="4">
                  <c:v>0.252</c:v>
                </c:pt>
                <c:pt idx="5">
                  <c:v>0.28199999999999997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1E-4D2F-9186-C83C265AD3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2000</c:v>
                </c:pt>
                <c:pt idx="1">
                  <c:v>2006</c:v>
                </c:pt>
                <c:pt idx="2">
                  <c:v>2010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Sheet1!$C$2:$C$7</c:f>
              <c:numCache>
                <c:formatCode>0.00%</c:formatCode>
                <c:ptCount val="6"/>
                <c:pt idx="0">
                  <c:v>7.4999999999999997E-2</c:v>
                </c:pt>
                <c:pt idx="1">
                  <c:v>9.7000000000000003E-2</c:v>
                </c:pt>
                <c:pt idx="2">
                  <c:v>6.4000000000000001E-2</c:v>
                </c:pt>
                <c:pt idx="3">
                  <c:v>7.5999999999999998E-2</c:v>
                </c:pt>
                <c:pt idx="4">
                  <c:v>0.09</c:v>
                </c:pt>
                <c:pt idx="5">
                  <c:v>0.113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1E-4D2F-9186-C83C265AD3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2000</c:v>
                </c:pt>
                <c:pt idx="1">
                  <c:v>2006</c:v>
                </c:pt>
                <c:pt idx="2">
                  <c:v>2010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Sheet1!$D$2:$D$7</c:f>
              <c:numCache>
                <c:formatCode>0.00%</c:formatCode>
                <c:ptCount val="6"/>
                <c:pt idx="0">
                  <c:v>0.27</c:v>
                </c:pt>
                <c:pt idx="1">
                  <c:v>0.214</c:v>
                </c:pt>
                <c:pt idx="2">
                  <c:v>0.22900000000000001</c:v>
                </c:pt>
                <c:pt idx="3">
                  <c:v>0.254</c:v>
                </c:pt>
                <c:pt idx="4">
                  <c:v>0.34</c:v>
                </c:pt>
                <c:pt idx="5">
                  <c:v>0.26200000000000001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1E-4D2F-9186-C83C265AD3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2000</c:v>
                </c:pt>
                <c:pt idx="1">
                  <c:v>2006</c:v>
                </c:pt>
                <c:pt idx="2">
                  <c:v>2010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Sheet1!$E$2:$E$7</c:f>
              <c:numCache>
                <c:formatCode>0.00%</c:formatCode>
                <c:ptCount val="6"/>
                <c:pt idx="0">
                  <c:v>0.28100000000000003</c:v>
                </c:pt>
                <c:pt idx="1">
                  <c:v>0.32400000000000001</c:v>
                </c:pt>
                <c:pt idx="2">
                  <c:v>0.33700000000000002</c:v>
                </c:pt>
                <c:pt idx="3">
                  <c:v>0.30299999999999999</c:v>
                </c:pt>
                <c:pt idx="4">
                  <c:v>0.311</c:v>
                </c:pt>
                <c:pt idx="5">
                  <c:v>0.34300000000000003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71E-4D2F-9186-C83C265AD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25809280"/>
        <c:axId val="1825811360"/>
      </c:barChart>
      <c:catAx>
        <c:axId val="182580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5811360"/>
        <c:crosses val="autoZero"/>
        <c:auto val="1"/>
        <c:lblAlgn val="ctr"/>
        <c:lblOffset val="100"/>
        <c:noMultiLvlLbl val="0"/>
      </c:catAx>
      <c:valAx>
        <c:axId val="182581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580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C1BCB-5217-2B68-411E-416F51CB40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C1F45E-3171-E674-FFDE-A348DD245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F52D8-2CC3-4283-D7EF-B7BE7CDB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2A23-A663-4303-8722-42279F2A76C9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89EFD-D07F-DC38-0345-EC8D6CC59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19859-3982-4D8E-FAFD-A7FD05832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FE0C3-F21C-49B7-A087-E58F635E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61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E3100-E24C-9C8B-E249-E74AD178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504F3-3537-7914-012F-CF3F198E1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67103-8F0F-42C0-42C6-CE12709F0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2A23-A663-4303-8722-42279F2A76C9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B35DA-F8E3-423C-92BA-A850E8547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A2CD1-7C7A-09BC-FE1D-F01F07420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FE0C3-F21C-49B7-A087-E58F635E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323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EE05-786E-C1F4-EA9B-211B1B08E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D7D31-FBF2-0F70-0A61-C35D52140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9E75E-EF2D-F680-DB3D-60E57F032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2A23-A663-4303-8722-42279F2A76C9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FE2B6-E81B-C88C-1164-8EE32B06F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D2C5A-C6C5-CE1C-4EDE-0EFDC024D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FE0C3-F21C-49B7-A087-E58F635E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58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AC9FD-D1D2-10C9-ED0C-D54B096DE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45335-4EA3-BDA8-E719-925D83CE03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8B1F2F-659A-04AE-FC08-79DEC8C4ED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26325-32AF-4BAC-C50A-8B83E443C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2A23-A663-4303-8722-42279F2A76C9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4F0AD-5481-7793-E3BA-4814E2866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674DF7-2245-5445-ED8D-54D3083A4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FE0C3-F21C-49B7-A087-E58F635E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767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619FD-82C5-DE74-8CD3-6B0D6E1F8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EDDB8-E317-5278-3D69-4F2CD4A7E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08447-366A-6ED0-5A72-08ACACE991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666B10-425D-472E-C08B-A56CEFAEB8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79F7DE-C541-F2B9-2A2E-A71D8ECBB4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6F02A2-1085-19F9-EA04-F53E2736C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2A23-A663-4303-8722-42279F2A76C9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1E6D54-CAFF-4A73-04E5-A18C164BB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F9728-A35A-C1E2-A6C5-CCCDBEEFF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FE0C3-F21C-49B7-A087-E58F635E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75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229B5-8FE5-1EE5-3928-5B26886CC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A31499-AE61-BA3C-B79D-E45E7572F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2A23-A663-4303-8722-42279F2A76C9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1FFE7-E5BB-A6A8-164B-996EB06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9BFD6F-2D7F-A474-320D-A7BC2DFA9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FE0C3-F21C-49B7-A087-E58F635E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18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A065AA-5249-D0CF-F64F-00E60E9A5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2A23-A663-4303-8722-42279F2A76C9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AED03A-2DE6-EE97-A4EB-79F29C1A9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E32E2-3DE0-A9F3-178F-6A303008E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FE0C3-F21C-49B7-A087-E58F635E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D44F1-3545-87BD-21B0-2CFAB22AA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B1F3B-93E5-68C1-D41F-76457806E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B6ED7-80A4-89F6-36AF-EFFCB3A43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FE4C8-C776-A58E-D4E0-CD5621FD0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2A23-A663-4303-8722-42279F2A76C9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702BBE-6F98-E26D-DC01-B17EFEBB5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FEBF80-0E37-BEBB-47C6-29424ABA0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FE0C3-F21C-49B7-A087-E58F635E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49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13729-0BF0-D363-7735-608331ABB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3B6E7D-C561-7E6A-99C7-694C0EE90D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33D01-76DA-8D36-90E6-B3CC36C06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BFB6EB-5431-671F-48A1-5DAC47CA2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2A23-A663-4303-8722-42279F2A76C9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1E4CB-EB3A-A177-4BDE-2F00F7E0E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E59CD9-94E0-BBC4-F341-9C5FF8BC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FE0C3-F21C-49B7-A087-E58F635E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21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20D99-8B62-BD37-5866-5E89F800A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71FC1B-1381-A07A-15AC-F809AAAB3E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F5D08-ADAC-0BBF-C554-82C7C2546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2A23-A663-4303-8722-42279F2A76C9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005BE-FDFA-92C2-42C1-C9A2C03CC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3BFA5-A980-6A87-CE1F-03F4325FD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FE0C3-F21C-49B7-A087-E58F635E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607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385589-5CBD-A0A9-94E9-DCA4B92D13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0C3EFC-84E3-4E59-C524-43EC69FE9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3CCBE-E4D5-04A9-FF38-494D632ED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2A23-A663-4303-8722-42279F2A76C9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4E285-0E9B-4AAC-944C-786982279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E3196-29FC-0F70-D2E8-F5FFD1DC2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FE0C3-F21C-49B7-A087-E58F635E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0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D6BDD0-E2BB-5AB8-2F10-AF70C7114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E640C8-6BFC-8B29-34ED-9425D510B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DD6F6-87B7-29C0-D36A-BE674BD04B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12A23-A663-4303-8722-42279F2A76C9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2C24-0993-C697-44EC-87F49B3547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98852-C3DF-AAF4-6AE3-948F23DE4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FE0C3-F21C-49B7-A087-E58F635E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744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giuseppemilo/3893743037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3.0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busy city street&#10;&#10;Description automatically generated with low confidence">
            <a:extLst>
              <a:ext uri="{FF2B5EF4-FFF2-40B4-BE49-F238E27FC236}">
                <a16:creationId xmlns:a16="http://schemas.microsoft.com/office/drawing/2014/main" id="{087331A1-7C8F-4025-2DCE-F478388DC6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8024" b="15726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6631A-4994-BFEA-9504-D2573BABDF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5349" y="1008993"/>
            <a:ext cx="8841302" cy="3542045"/>
          </a:xfrm>
        </p:spPr>
        <p:txBody>
          <a:bodyPr anchor="b">
            <a:normAutofit/>
          </a:bodyPr>
          <a:lstStyle/>
          <a:p>
            <a:pPr algn="l"/>
            <a:r>
              <a:rPr lang="en-US" sz="11500">
                <a:solidFill>
                  <a:srgbClr val="FFFFFF"/>
                </a:solidFill>
              </a:rPr>
              <a:t>Chinatown Gentrification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4C332B-6C15-7349-6368-CDD40AE70D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5349" y="4582814"/>
            <a:ext cx="6742227" cy="1312657"/>
          </a:xfrm>
        </p:spPr>
        <p:txBody>
          <a:bodyPr anchor="t">
            <a:normAutofit/>
          </a:bodyPr>
          <a:lstStyle/>
          <a:p>
            <a:pPr algn="l"/>
            <a:r>
              <a:rPr lang="en-US" sz="2800">
                <a:solidFill>
                  <a:srgbClr val="FFFFFF"/>
                </a:solidFill>
              </a:rPr>
              <a:t>By David Zheng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2B4F47-1867-6222-7312-E13686D7468A}"/>
              </a:ext>
            </a:extLst>
          </p:cNvPr>
          <p:cNvSpPr txBox="1"/>
          <p:nvPr/>
        </p:nvSpPr>
        <p:spPr>
          <a:xfrm>
            <a:off x="10005184" y="6657945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.flickr.com/photos/giuseppemilo/3893743037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276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494D4C-1860-B6F3-2319-962E7E366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en-US" sz="6100"/>
              <a:t>What is Gentrificaiton 	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C53FC74-E5C4-806D-A894-2A8B680DE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pPr rtl="0">
              <a:spcBef>
                <a:spcPts val="0"/>
              </a:spcBef>
              <a:spcAft>
                <a:spcPts val="1200"/>
              </a:spcAft>
            </a:pPr>
            <a:r>
              <a:rPr lang="en-US" sz="2400" b="0" i="0" u="none" strike="noStrike">
                <a:effectLst/>
                <a:latin typeface="Calibri" panose="020F0502020204030204" pitchFamily="34" charset="0"/>
              </a:rPr>
              <a:t>-A group of wealthier people moving into an area and displacing the old population.</a:t>
            </a:r>
            <a:endParaRPr lang="en-US" sz="2400" b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i="0" u="none" strike="noStrike">
                <a:effectLst/>
                <a:latin typeface="Calibri" panose="020F0502020204030204" pitchFamily="34" charset="0"/>
              </a:rPr>
              <a:t>Tourism Gentrification</a:t>
            </a:r>
            <a:endParaRPr lang="en-US" sz="2400" b="0">
              <a:effectLst/>
            </a:endParaRPr>
          </a:p>
          <a:p>
            <a:pPr marL="0" indent="0">
              <a:buNone/>
            </a:pPr>
            <a:r>
              <a:rPr lang="en-US" sz="2400" b="1" i="0" u="none" strike="noStrike">
                <a:effectLst/>
                <a:latin typeface="Calibri" panose="020F0502020204030204" pitchFamily="34" charset="0"/>
              </a:rPr>
              <a:t>	- </a:t>
            </a:r>
            <a:r>
              <a:rPr lang="en-US" sz="2400" b="0" i="0" u="none" strike="noStrike">
                <a:effectLst/>
                <a:latin typeface="Calibri" panose="020F0502020204030204" pitchFamily="34" charset="0"/>
              </a:rPr>
              <a:t>Defined as </a:t>
            </a:r>
            <a:r>
              <a:rPr lang="en-US" sz="2400" b="0" i="0" u="none" strike="noStrike">
                <a:effectLst/>
                <a:latin typeface="Times New Roman" panose="02020603050405020304" pitchFamily="18" charset="0"/>
              </a:rPr>
              <a:t>process of socio-spatial change in which neighborhoods are transformed according to the needs of affluent consumers, residents and visitors alike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019477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101B3CC-B49F-4CE0-B198-228D1D42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A street with buildings on either side&#10;&#10;Description automatically generated with low confidence">
            <a:extLst>
              <a:ext uri="{FF2B5EF4-FFF2-40B4-BE49-F238E27FC236}">
                <a16:creationId xmlns:a16="http://schemas.microsoft.com/office/drawing/2014/main" id="{5D2FA5E2-1811-9285-7BB4-005AE4AF7C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/>
          <a:stretch/>
        </p:blipFill>
        <p:spPr bwMode="auto">
          <a:xfrm>
            <a:off x="321734" y="557189"/>
            <a:ext cx="4276956" cy="574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D283941-8203-4AB0-D7C6-1382DB6C95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6" r="12202" b="-1"/>
          <a:stretch/>
        </p:blipFill>
        <p:spPr bwMode="auto">
          <a:xfrm>
            <a:off x="4772525" y="557189"/>
            <a:ext cx="7097742" cy="574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7267778-5FE1-F6AF-0331-84C1A82E9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3" r="-3" b="14914"/>
          <a:stretch/>
        </p:blipFill>
        <p:spPr bwMode="auto">
          <a:xfrm>
            <a:off x="5162052" y="3272588"/>
            <a:ext cx="6105382" cy="358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oyers Street in Chinatown, Manhattan, New York.">
            <a:extLst>
              <a:ext uri="{FF2B5EF4-FFF2-40B4-BE49-F238E27FC236}">
                <a16:creationId xmlns:a16="http://schemas.microsoft.com/office/drawing/2014/main" id="{EEC7466A-93FC-A289-7829-97BC47738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5" r="1" b="21176"/>
          <a:stretch/>
        </p:blipFill>
        <p:spPr bwMode="auto"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73EDB3DA-AEF0-428A-A317-C42827E6C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8302" y="0"/>
            <a:ext cx="3809132" cy="311698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4A06AD8B-0227-4FF6-AEB4-C66C5A53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5DFACEB2-7564-4FB9-B739-C2CE339BA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rgbClr val="345C62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8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building, way, scene, sidewalk&#10;&#10;Description automatically generated">
            <a:extLst>
              <a:ext uri="{FF2B5EF4-FFF2-40B4-BE49-F238E27FC236}">
                <a16:creationId xmlns:a16="http://schemas.microsoft.com/office/drawing/2014/main" id="{6A797682-4022-5662-6D1A-BD753A5408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9" r="221" b="-1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building, outdoor, scene, way&#10;&#10;Description automatically generated">
            <a:extLst>
              <a:ext uri="{FF2B5EF4-FFF2-40B4-BE49-F238E27FC236}">
                <a16:creationId xmlns:a16="http://schemas.microsoft.com/office/drawing/2014/main" id="{25CB7D18-D9E7-A4A3-8137-1AF9820C47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" r="29827" b="-1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647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ople walking on a busy street&#10;&#10;Description automatically generated with low confidence">
            <a:extLst>
              <a:ext uri="{FF2B5EF4-FFF2-40B4-BE49-F238E27FC236}">
                <a16:creationId xmlns:a16="http://schemas.microsoft.com/office/drawing/2014/main" id="{4A70C8E6-3F2D-4760-C6F0-F7619AE639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7" r="21343" b="-1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usy street with cars and people&#10;&#10;Description automatically generated with medium confidence">
            <a:extLst>
              <a:ext uri="{FF2B5EF4-FFF2-40B4-BE49-F238E27FC236}">
                <a16:creationId xmlns:a16="http://schemas.microsoft.com/office/drawing/2014/main" id="{9DA5452B-C309-42DD-FD96-3DB185F95A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7" r="17823" b="-1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84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igh angle view of a city&#10;&#10;Description automatically generated with low confidence">
            <a:extLst>
              <a:ext uri="{FF2B5EF4-FFF2-40B4-BE49-F238E27FC236}">
                <a16:creationId xmlns:a16="http://schemas.microsoft.com/office/drawing/2014/main" id="{434CA35E-4E1A-A322-A6DF-ACFBDB872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0902" y="377825"/>
            <a:ext cx="117778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68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BE98D-A4F7-6BF9-1345-A2C6EC012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Statistics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E4E852-4647-FB37-62D5-1FA45825BE3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1681163"/>
            <a:ext cx="5157788" cy="82391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DC6E3C1B-9E82-8745-9E61-112C470BBB0D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319650912"/>
              </p:ext>
            </p:extLst>
          </p:nvPr>
        </p:nvGraphicFramePr>
        <p:xfrm>
          <a:off x="584200" y="1481667"/>
          <a:ext cx="11607800" cy="4713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8963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</TotalTime>
  <Words>66</Words>
  <Application>Microsoft Office PowerPoint</Application>
  <PresentationFormat>Widescreen</PresentationFormat>
  <Paragraphs>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Chinatown Gentrification </vt:lpstr>
      <vt:lpstr>What is Gentrificaiton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Statistics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Chinatown Gentrification </dc:title>
  <dc:creator>david zheng</dc:creator>
  <cp:lastModifiedBy>david zheng</cp:lastModifiedBy>
  <cp:revision>3</cp:revision>
  <dcterms:created xsi:type="dcterms:W3CDTF">2022-12-05T22:53:24Z</dcterms:created>
  <dcterms:modified xsi:type="dcterms:W3CDTF">2022-12-06T17:33:29Z</dcterms:modified>
</cp:coreProperties>
</file>