
<file path=[Content_Types].xml><?xml version="1.0" encoding="utf-8"?>
<Types xmlns="http://schemas.openxmlformats.org/package/2006/content-types">
  <Default Extension="crdownload"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06E698-1BD8-D249-BEC2-D39BB4FC6993}" v="2" dt="2022-12-06T01:00:44.467"/>
    <p1510:client id="{A0166518-2359-49E5-8D5B-A88637E75FEA}" v="1147" dt="2022-12-06T02:36:06.0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9AF79-DE32-EBB6-C4FF-DB4989FBDC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DF3288-FD9B-22F3-54A5-2FCAAF1539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052C34-E2BA-F3FF-9024-C395F88D9ACA}"/>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5" name="Footer Placeholder 4">
            <a:extLst>
              <a:ext uri="{FF2B5EF4-FFF2-40B4-BE49-F238E27FC236}">
                <a16:creationId xmlns:a16="http://schemas.microsoft.com/office/drawing/2014/main" id="{94A060A0-BB3E-930B-39C4-06EEE29217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56F229-488D-D246-9691-D9AD3EFC0595}"/>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1837120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30C4-61BE-3441-D088-787660C5DC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2F1E69-59BA-D06C-8F4A-3AB49D4CDD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5EC4D3-996C-E5C5-0EC5-70911E252285}"/>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5" name="Footer Placeholder 4">
            <a:extLst>
              <a:ext uri="{FF2B5EF4-FFF2-40B4-BE49-F238E27FC236}">
                <a16:creationId xmlns:a16="http://schemas.microsoft.com/office/drawing/2014/main" id="{321DE4AF-45C6-BE95-EC8E-9EE31F33D0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756479-66B5-2C09-B553-1B9E996C23A5}"/>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126083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9BFC7-C70A-95F6-CD35-F11E34C31D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FC653B-AD5A-941C-06B2-0A127468AF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BE703A-CE5C-F08D-794A-2001BF09D121}"/>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5" name="Footer Placeholder 4">
            <a:extLst>
              <a:ext uri="{FF2B5EF4-FFF2-40B4-BE49-F238E27FC236}">
                <a16:creationId xmlns:a16="http://schemas.microsoft.com/office/drawing/2014/main" id="{7B325EC5-032C-6A48-7AA0-435C4E12A8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32FC06-6038-4E1E-55EC-4530C2C8065E}"/>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1592489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FC470-6384-C734-818A-74D04C353C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AE591A-1E96-6218-D5E0-6C349F5213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F28BCE-25C6-A188-3A15-9BE6C79B67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9201AE-AED0-EC22-A2E0-1DA8B934FE4F}"/>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6" name="Footer Placeholder 5">
            <a:extLst>
              <a:ext uri="{FF2B5EF4-FFF2-40B4-BE49-F238E27FC236}">
                <a16:creationId xmlns:a16="http://schemas.microsoft.com/office/drawing/2014/main" id="{DA465C86-D2E9-2B5B-A849-DBBB68CD1A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E7B584-586E-F04F-CE66-3F0F4B2FD171}"/>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4273486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DBB6E-9EA3-6484-5A84-AA62D74765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8EA56B-AF36-4E0F-3CFE-9D26A2B23E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5FE25A-A5F7-E886-89E7-8C7CC1F5E9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959EA1-212D-E861-57E2-02F21F587E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E66D69-766E-2297-1D54-EFF8DA1BF3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BB1EAA-03C7-2EE4-0755-1EB2C1EEA55A}"/>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8" name="Footer Placeholder 7">
            <a:extLst>
              <a:ext uri="{FF2B5EF4-FFF2-40B4-BE49-F238E27FC236}">
                <a16:creationId xmlns:a16="http://schemas.microsoft.com/office/drawing/2014/main" id="{ECBDB491-FC14-7706-BB78-ACBAC60A2F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2A3B1C-13EB-0CA1-4AC0-DC8C641CDEE8}"/>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3700917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CEC3-F7D6-E1EA-0248-F0D575B503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FA7081-1302-F65A-2295-D2797B0D1155}"/>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4" name="Footer Placeholder 3">
            <a:extLst>
              <a:ext uri="{FF2B5EF4-FFF2-40B4-BE49-F238E27FC236}">
                <a16:creationId xmlns:a16="http://schemas.microsoft.com/office/drawing/2014/main" id="{6091EEBE-1918-3190-75BF-8A963CFF6D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2D6105-C1E6-A774-E585-E50A485BC63D}"/>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3805723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6B2EB0-A814-680D-3457-A415BD40C5AA}"/>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3" name="Footer Placeholder 2">
            <a:extLst>
              <a:ext uri="{FF2B5EF4-FFF2-40B4-BE49-F238E27FC236}">
                <a16:creationId xmlns:a16="http://schemas.microsoft.com/office/drawing/2014/main" id="{C1DF0B26-08FC-6054-172A-E4969A15F6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CA7A48-BDDF-8E30-8F1B-01267C146744}"/>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688057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67FB0-C0B5-2458-0A1F-828DE1AC05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1256EF-DCB6-245C-47AF-0D0411B917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4160CD-E8E7-7554-970E-A864D001E9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BECB3-7F9B-E33F-5433-1791A14F2EC9}"/>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6" name="Footer Placeholder 5">
            <a:extLst>
              <a:ext uri="{FF2B5EF4-FFF2-40B4-BE49-F238E27FC236}">
                <a16:creationId xmlns:a16="http://schemas.microsoft.com/office/drawing/2014/main" id="{16C20ADB-441A-D512-C18F-7C510AEBBC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A8F871-E402-BD58-BCFD-A14E045402B6}"/>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4031383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C6AEB-0339-5262-D673-FDA511E368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2A67F7-D4BB-D847-9FEF-177B1C870F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64EB0C-5ECE-32C7-F89C-2FCD6481E5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9B9334-DD18-F140-40A1-86576C73C6B2}"/>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6" name="Footer Placeholder 5">
            <a:extLst>
              <a:ext uri="{FF2B5EF4-FFF2-40B4-BE49-F238E27FC236}">
                <a16:creationId xmlns:a16="http://schemas.microsoft.com/office/drawing/2014/main" id="{60B36BF4-7DDF-4B72-E1FB-3DD0A85476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E9AA5A-0863-DC1B-CA0B-EA57F8817A96}"/>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187721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96B7E-D5F6-BB91-C401-041961C122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D672BB-92DA-6987-7505-2E37D3926D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8E1248-4EDB-A5FB-02A5-56E125F15D85}"/>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5" name="Footer Placeholder 4">
            <a:extLst>
              <a:ext uri="{FF2B5EF4-FFF2-40B4-BE49-F238E27FC236}">
                <a16:creationId xmlns:a16="http://schemas.microsoft.com/office/drawing/2014/main" id="{BE89EA9D-5197-93AC-7748-787E9B6F5B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0A144-049A-EDAA-0EB8-113C8DD7A350}"/>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881902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D40640-14F7-5C96-8441-53F3B3E41A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6C1042-7F4B-5804-6196-C730082E7C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BE8BFD-2985-69FC-866A-208140A9C297}"/>
              </a:ext>
            </a:extLst>
          </p:cNvPr>
          <p:cNvSpPr>
            <a:spLocks noGrp="1"/>
          </p:cNvSpPr>
          <p:nvPr>
            <p:ph type="dt" sz="half" idx="10"/>
          </p:nvPr>
        </p:nvSpPr>
        <p:spPr/>
        <p:txBody>
          <a:bodyPr/>
          <a:lstStyle/>
          <a:p>
            <a:fld id="{0A63E51E-0296-48AE-8AD2-B9475E5CA606}" type="datetimeFigureOut">
              <a:rPr lang="en-US" smtClean="0"/>
              <a:t>12/5/2022</a:t>
            </a:fld>
            <a:endParaRPr lang="en-US"/>
          </a:p>
        </p:txBody>
      </p:sp>
      <p:sp>
        <p:nvSpPr>
          <p:cNvPr id="5" name="Footer Placeholder 4">
            <a:extLst>
              <a:ext uri="{FF2B5EF4-FFF2-40B4-BE49-F238E27FC236}">
                <a16:creationId xmlns:a16="http://schemas.microsoft.com/office/drawing/2014/main" id="{1D21E6FE-E439-41C5-7F83-9275B04C87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33C99C-1860-91C2-DED3-368ADA197C4D}"/>
              </a:ext>
            </a:extLst>
          </p:cNvPr>
          <p:cNvSpPr>
            <a:spLocks noGrp="1"/>
          </p:cNvSpPr>
          <p:nvPr>
            <p:ph type="sldNum" sz="quarter" idx="12"/>
          </p:nvPr>
        </p:nvSpPr>
        <p:spPr/>
        <p:txBody>
          <a:bodyPr/>
          <a:lstStyle/>
          <a:p>
            <a:fld id="{6A48CBB7-7FF5-4921-9BDA-B2708BA8199C}" type="slidenum">
              <a:rPr lang="en-US" smtClean="0"/>
              <a:t>‹#›</a:t>
            </a:fld>
            <a:endParaRPr lang="en-US"/>
          </a:p>
        </p:txBody>
      </p:sp>
    </p:spTree>
    <p:extLst>
      <p:ext uri="{BB962C8B-B14F-4D97-AF65-F5344CB8AC3E}">
        <p14:creationId xmlns:p14="http://schemas.microsoft.com/office/powerpoint/2010/main" val="2172477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3115F9-6463-D02F-A32A-63249389F9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AAEF2D-40C5-4C64-AB14-192C26F138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A4D33F-A921-57D7-DF1D-AF3417B1DB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63E51E-0296-48AE-8AD2-B9475E5CA606}" type="datetimeFigureOut">
              <a:rPr lang="en-US" smtClean="0"/>
              <a:t>12/5/2022</a:t>
            </a:fld>
            <a:endParaRPr lang="en-US"/>
          </a:p>
        </p:txBody>
      </p:sp>
      <p:sp>
        <p:nvSpPr>
          <p:cNvPr id="5" name="Footer Placeholder 4">
            <a:extLst>
              <a:ext uri="{FF2B5EF4-FFF2-40B4-BE49-F238E27FC236}">
                <a16:creationId xmlns:a16="http://schemas.microsoft.com/office/drawing/2014/main" id="{7FD43427-2B28-D997-32FE-58A4A29F9E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6B04A59-385C-D403-9DFB-598D516F04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48CBB7-7FF5-4921-9BDA-B2708BA8199C}" type="slidenum">
              <a:rPr lang="en-US" smtClean="0"/>
              <a:t>‹#›</a:t>
            </a:fld>
            <a:endParaRPr lang="en-US"/>
          </a:p>
        </p:txBody>
      </p:sp>
    </p:spTree>
    <p:extLst>
      <p:ext uri="{BB962C8B-B14F-4D97-AF65-F5344CB8AC3E}">
        <p14:creationId xmlns:p14="http://schemas.microsoft.com/office/powerpoint/2010/main" val="2352591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crdownload"/><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city with a body of water in the background">
            <a:extLst>
              <a:ext uri="{FF2B5EF4-FFF2-40B4-BE49-F238E27FC236}">
                <a16:creationId xmlns:a16="http://schemas.microsoft.com/office/drawing/2014/main" id="{806949E6-E900-B831-4C10-2EB87CD71F8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444" r="1" b="1"/>
          <a:stretch/>
        </p:blipFill>
        <p:spPr>
          <a:xfrm>
            <a:off x="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7B2562-2AC4-2B19-CFB2-428270AECF9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Washington Heights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632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7" name="Rectangle 43">
            <a:extLst>
              <a:ext uri="{FF2B5EF4-FFF2-40B4-BE49-F238E27FC236}">
                <a16:creationId xmlns:a16="http://schemas.microsoft.com/office/drawing/2014/main" id="{98135EBA-B3A3-4F88-BCB1-D0C8E63F4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building, outdoor, city&#10;&#10;Description automatically generated">
            <a:extLst>
              <a:ext uri="{FF2B5EF4-FFF2-40B4-BE49-F238E27FC236}">
                <a16:creationId xmlns:a16="http://schemas.microsoft.com/office/drawing/2014/main" id="{6EC78005-3A99-958E-1E22-A691EB419905}"/>
              </a:ext>
            </a:extLst>
          </p:cNvPr>
          <p:cNvPicPr>
            <a:picLocks noChangeAspect="1"/>
          </p:cNvPicPr>
          <p:nvPr/>
        </p:nvPicPr>
        <p:blipFill rotWithShape="1">
          <a:blip r:embed="rId2">
            <a:extLst>
              <a:ext uri="{28A0092B-C50C-407E-A947-70E740481C1C}">
                <a14:useLocalDpi xmlns:a14="http://schemas.microsoft.com/office/drawing/2010/main" val="0"/>
              </a:ext>
            </a:extLst>
          </a:blip>
          <a:srcRect t="3852" r="1" b="1"/>
          <a:stretch/>
        </p:blipFill>
        <p:spPr>
          <a:xfrm>
            <a:off x="361466" y="365124"/>
            <a:ext cx="2834938" cy="3574727"/>
          </a:xfrm>
          <a:prstGeom prst="rect">
            <a:avLst/>
          </a:prstGeom>
        </p:spPr>
      </p:pic>
      <p:pic>
        <p:nvPicPr>
          <p:cNvPr id="11" name="Picture 10" descr="A picture containing text, road, outdoor, building&#10;&#10;Description automatically generated">
            <a:extLst>
              <a:ext uri="{FF2B5EF4-FFF2-40B4-BE49-F238E27FC236}">
                <a16:creationId xmlns:a16="http://schemas.microsoft.com/office/drawing/2014/main" id="{BB1D72BA-2330-3B76-2932-E8285E195636}"/>
              </a:ext>
            </a:extLst>
          </p:cNvPr>
          <p:cNvPicPr>
            <a:picLocks noChangeAspect="1"/>
          </p:cNvPicPr>
          <p:nvPr/>
        </p:nvPicPr>
        <p:blipFill rotWithShape="1">
          <a:blip r:embed="rId3">
            <a:extLst>
              <a:ext uri="{28A0092B-C50C-407E-A947-70E740481C1C}">
                <a14:useLocalDpi xmlns:a14="http://schemas.microsoft.com/office/drawing/2010/main" val="0"/>
              </a:ext>
            </a:extLst>
          </a:blip>
          <a:srcRect r="3" b="45623"/>
          <a:stretch/>
        </p:blipFill>
        <p:spPr>
          <a:xfrm>
            <a:off x="3382833" y="365124"/>
            <a:ext cx="2834938" cy="2057400"/>
          </a:xfrm>
          <a:prstGeom prst="rect">
            <a:avLst/>
          </a:prstGeom>
        </p:spPr>
      </p:pic>
      <p:cxnSp>
        <p:nvCxnSpPr>
          <p:cNvPr id="98" name="Straight Connector 45">
            <a:extLst>
              <a:ext uri="{FF2B5EF4-FFF2-40B4-BE49-F238E27FC236}">
                <a16:creationId xmlns:a16="http://schemas.microsoft.com/office/drawing/2014/main" id="{447D1B1D-04C6-4151-9423-F5437649E4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788307" y="831087"/>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building, outdoor, scene&#10;&#10;Description automatically generated">
            <a:extLst>
              <a:ext uri="{FF2B5EF4-FFF2-40B4-BE49-F238E27FC236}">
                <a16:creationId xmlns:a16="http://schemas.microsoft.com/office/drawing/2014/main" id="{F469DEAC-A07A-F2C5-E7F8-569BFEF1C4F0}"/>
              </a:ext>
            </a:extLst>
          </p:cNvPr>
          <p:cNvPicPr>
            <a:picLocks noChangeAspect="1"/>
          </p:cNvPicPr>
          <p:nvPr/>
        </p:nvPicPr>
        <p:blipFill rotWithShape="1">
          <a:blip r:embed="rId4">
            <a:extLst>
              <a:ext uri="{28A0092B-C50C-407E-A947-70E740481C1C}">
                <a14:useLocalDpi xmlns:a14="http://schemas.microsoft.com/office/drawing/2010/main" val="0"/>
              </a:ext>
            </a:extLst>
          </a:blip>
          <a:srcRect t="12022" r="2" b="19678"/>
          <a:stretch/>
        </p:blipFill>
        <p:spPr>
          <a:xfrm>
            <a:off x="361466" y="4119239"/>
            <a:ext cx="2834938" cy="2057724"/>
          </a:xfrm>
          <a:prstGeom prst="rect">
            <a:avLst/>
          </a:prstGeom>
        </p:spPr>
      </p:pic>
      <p:pic>
        <p:nvPicPr>
          <p:cNvPr id="5" name="Picture 4" descr="A picture containing text, restaurant, store, shop&#10;&#10;Description automatically generated">
            <a:extLst>
              <a:ext uri="{FF2B5EF4-FFF2-40B4-BE49-F238E27FC236}">
                <a16:creationId xmlns:a16="http://schemas.microsoft.com/office/drawing/2014/main" id="{E1E6AA28-9361-4698-A8BC-589EAF0CF386}"/>
              </a:ext>
            </a:extLst>
          </p:cNvPr>
          <p:cNvPicPr>
            <a:picLocks noChangeAspect="1"/>
          </p:cNvPicPr>
          <p:nvPr/>
        </p:nvPicPr>
        <p:blipFill rotWithShape="1">
          <a:blip r:embed="rId5">
            <a:extLst>
              <a:ext uri="{28A0092B-C50C-407E-A947-70E740481C1C}">
                <a14:useLocalDpi xmlns:a14="http://schemas.microsoft.com/office/drawing/2010/main" val="0"/>
              </a:ext>
            </a:extLst>
          </a:blip>
          <a:srcRect l="4003" r="36525" b="1"/>
          <a:stretch/>
        </p:blipFill>
        <p:spPr>
          <a:xfrm>
            <a:off x="3382834" y="2601911"/>
            <a:ext cx="2834937" cy="3575052"/>
          </a:xfrm>
          <a:prstGeom prst="rect">
            <a:avLst/>
          </a:prstGeom>
        </p:spPr>
      </p:pic>
      <p:sp>
        <p:nvSpPr>
          <p:cNvPr id="3" name="Content Placeholder 2">
            <a:extLst>
              <a:ext uri="{FF2B5EF4-FFF2-40B4-BE49-F238E27FC236}">
                <a16:creationId xmlns:a16="http://schemas.microsoft.com/office/drawing/2014/main" id="{AFD19117-6BF3-7ED7-8941-9C1775E886C3}"/>
              </a:ext>
            </a:extLst>
          </p:cNvPr>
          <p:cNvSpPr>
            <a:spLocks noGrp="1"/>
          </p:cNvSpPr>
          <p:nvPr>
            <p:ph idx="1"/>
          </p:nvPr>
        </p:nvSpPr>
        <p:spPr>
          <a:xfrm>
            <a:off x="7214190" y="2048256"/>
            <a:ext cx="4413749" cy="4123944"/>
          </a:xfrm>
        </p:spPr>
        <p:txBody>
          <a:bodyPr>
            <a:normAutofit/>
          </a:bodyPr>
          <a:lstStyle/>
          <a:p>
            <a:r>
              <a:rPr lang="en-US" sz="2000" dirty="0"/>
              <a:t>Washington heights extends from 155</a:t>
            </a:r>
            <a:r>
              <a:rPr lang="en-US" sz="2000" baseline="30000" dirty="0"/>
              <a:t>th</a:t>
            </a:r>
            <a:r>
              <a:rPr lang="en-US" sz="2000" dirty="0"/>
              <a:t> street to 200</a:t>
            </a:r>
            <a:r>
              <a:rPr lang="en-US" sz="2000" baseline="30000" dirty="0"/>
              <a:t>th</a:t>
            </a:r>
            <a:r>
              <a:rPr lang="en-US" sz="2000" dirty="0"/>
              <a:t> street in Manhattan filled with numerous stores,delis,restaurants,convenience stores, fast foods etc.</a:t>
            </a:r>
          </a:p>
        </p:txBody>
      </p:sp>
    </p:spTree>
    <p:extLst>
      <p:ext uri="{BB962C8B-B14F-4D97-AF65-F5344CB8AC3E}">
        <p14:creationId xmlns:p14="http://schemas.microsoft.com/office/powerpoint/2010/main" val="405381397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24E8AD-FE66-F17B-2C0B-37B0EC266E62}"/>
              </a:ext>
            </a:extLst>
          </p:cNvPr>
          <p:cNvSpPr>
            <a:spLocks noGrp="1"/>
          </p:cNvSpPr>
          <p:nvPr>
            <p:ph idx="1"/>
          </p:nvPr>
        </p:nvSpPr>
        <p:spPr>
          <a:xfrm>
            <a:off x="805544" y="2871982"/>
            <a:ext cx="4245428" cy="3181684"/>
          </a:xfrm>
        </p:spPr>
        <p:txBody>
          <a:bodyPr anchor="t">
            <a:normAutofit/>
          </a:bodyPr>
          <a:lstStyle/>
          <a:p>
            <a:pPr marL="0" indent="0">
              <a:buNone/>
            </a:pPr>
            <a:r>
              <a:rPr lang="en-US" sz="1800"/>
              <a:t>During the 1900s Washington Heights was the home of middle-class citizens that were mostly  European,irish,german, Greeks, and Russian immigrants who fled their country to achieve the “American dream”. </a:t>
            </a:r>
          </a:p>
        </p:txBody>
      </p:sp>
      <p:sp>
        <p:nvSpPr>
          <p:cNvPr id="97" name="Freeform: Shape 67">
            <a:extLst>
              <a:ext uri="{FF2B5EF4-FFF2-40B4-BE49-F238E27FC236}">
                <a16:creationId xmlns:a16="http://schemas.microsoft.com/office/drawing/2014/main" id="{A86541C6-61B1-4DAA-B57A-EAF3F24F0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33310" y="1"/>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bus on the street">
            <a:extLst>
              <a:ext uri="{FF2B5EF4-FFF2-40B4-BE49-F238E27FC236}">
                <a16:creationId xmlns:a16="http://schemas.microsoft.com/office/drawing/2014/main" id="{F9F8CB92-C5E0-F94E-5C1B-EF9DB7A69B14}"/>
              </a:ext>
            </a:extLst>
          </p:cNvPr>
          <p:cNvPicPr>
            <a:picLocks noChangeAspect="1"/>
          </p:cNvPicPr>
          <p:nvPr/>
        </p:nvPicPr>
        <p:blipFill rotWithShape="1">
          <a:blip r:embed="rId2">
            <a:extLst>
              <a:ext uri="{28A0092B-C50C-407E-A947-70E740481C1C}">
                <a14:useLocalDpi xmlns:a14="http://schemas.microsoft.com/office/drawing/2010/main" val="0"/>
              </a:ext>
            </a:extLst>
          </a:blip>
          <a:srcRect t="17466" b="6452"/>
          <a:stretch/>
        </p:blipFill>
        <p:spPr>
          <a:xfrm>
            <a:off x="5142944" y="3"/>
            <a:ext cx="6069184" cy="2839783"/>
          </a:xfrm>
          <a:custGeom>
            <a:avLst/>
            <a:gdLst/>
            <a:ahLst/>
            <a:cxnLst/>
            <a:rect l="l" t="t" r="r" b="b"/>
            <a:pathLst>
              <a:path w="6069184" h="2839783">
                <a:moveTo>
                  <a:pt x="0" y="0"/>
                </a:moveTo>
                <a:lnTo>
                  <a:pt x="6069184" y="0"/>
                </a:lnTo>
                <a:lnTo>
                  <a:pt x="6063823" y="106160"/>
                </a:lnTo>
                <a:cubicBezTo>
                  <a:pt x="5907891" y="1641596"/>
                  <a:pt x="4611168" y="2839783"/>
                  <a:pt x="3034592" y="2839783"/>
                </a:cubicBezTo>
                <a:cubicBezTo>
                  <a:pt x="1458016" y="2839783"/>
                  <a:pt x="161292" y="1641596"/>
                  <a:pt x="5360" y="106160"/>
                </a:cubicBezTo>
                <a:close/>
              </a:path>
            </a:pathLst>
          </a:custGeom>
        </p:spPr>
      </p:pic>
      <p:sp>
        <p:nvSpPr>
          <p:cNvPr id="98" name="Freeform: Shape 69">
            <a:extLst>
              <a:ext uri="{FF2B5EF4-FFF2-40B4-BE49-F238E27FC236}">
                <a16:creationId xmlns:a16="http://schemas.microsoft.com/office/drawing/2014/main" id="{71750011-2006-46BB-AFDE-C6E461752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93989" y="2900758"/>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large building with many windows&#10;&#10;Description automatically generated with low confidence">
            <a:extLst>
              <a:ext uri="{FF2B5EF4-FFF2-40B4-BE49-F238E27FC236}">
                <a16:creationId xmlns:a16="http://schemas.microsoft.com/office/drawing/2014/main" id="{1F7E917F-FD3B-0001-B911-55635286CD71}"/>
              </a:ext>
            </a:extLst>
          </p:cNvPr>
          <p:cNvPicPr>
            <a:picLocks noChangeAspect="1"/>
          </p:cNvPicPr>
          <p:nvPr/>
        </p:nvPicPr>
        <p:blipFill rotWithShape="1">
          <a:blip r:embed="rId3">
            <a:extLst>
              <a:ext uri="{28A0092B-C50C-407E-A947-70E740481C1C}">
                <a14:useLocalDpi xmlns:a14="http://schemas.microsoft.com/office/drawing/2010/main" val="0"/>
              </a:ext>
            </a:extLst>
          </a:blip>
          <a:srcRect l="3536" r="9718"/>
          <a:stretch/>
        </p:blipFill>
        <p:spPr>
          <a:xfrm>
            <a:off x="7190587" y="3124784"/>
            <a:ext cx="5001415" cy="3733214"/>
          </a:xfrm>
          <a:custGeom>
            <a:avLst/>
            <a:gdLst/>
            <a:ahLst/>
            <a:cxnLst/>
            <a:rect l="l" t="t" r="r" b="b"/>
            <a:pathLst>
              <a:path w="5001415" h="3733214">
                <a:moveTo>
                  <a:pt x="3044952" y="0"/>
                </a:moveTo>
                <a:cubicBezTo>
                  <a:pt x="3780687" y="0"/>
                  <a:pt x="4455477" y="260939"/>
                  <a:pt x="4981824" y="695319"/>
                </a:cubicBezTo>
                <a:lnTo>
                  <a:pt x="5001415" y="713124"/>
                </a:lnTo>
                <a:lnTo>
                  <a:pt x="5001415" y="3733214"/>
                </a:lnTo>
                <a:lnTo>
                  <a:pt x="81043" y="3733214"/>
                </a:lnTo>
                <a:lnTo>
                  <a:pt x="61862" y="3658617"/>
                </a:lnTo>
                <a:cubicBezTo>
                  <a:pt x="21301" y="3460397"/>
                  <a:pt x="0" y="3255162"/>
                  <a:pt x="0" y="3044952"/>
                </a:cubicBezTo>
                <a:cubicBezTo>
                  <a:pt x="0" y="1363271"/>
                  <a:pt x="1363271" y="0"/>
                  <a:pt x="3044952" y="0"/>
                </a:cubicBezTo>
                <a:close/>
              </a:path>
            </a:pathLst>
          </a:custGeom>
        </p:spPr>
      </p:pic>
    </p:spTree>
    <p:extLst>
      <p:ext uri="{BB962C8B-B14F-4D97-AF65-F5344CB8AC3E}">
        <p14:creationId xmlns:p14="http://schemas.microsoft.com/office/powerpoint/2010/main" val="296245794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98B8DE23-1432-0FD0-F8F5-FAADD28423D2}"/>
              </a:ext>
            </a:extLst>
          </p:cNvPr>
          <p:cNvSpPr>
            <a:spLocks noGrp="1"/>
          </p:cNvSpPr>
          <p:nvPr>
            <p:ph type="title"/>
          </p:nvPr>
        </p:nvSpPr>
        <p:spPr>
          <a:xfrm>
            <a:off x="1295400" y="669925"/>
            <a:ext cx="4800600" cy="1325563"/>
          </a:xfrm>
        </p:spPr>
        <p:txBody>
          <a:bodyPr anchor="b">
            <a:normAutofit/>
          </a:bodyPr>
          <a:lstStyle/>
          <a:p>
            <a:r>
              <a:rPr lang="en-US" dirty="0">
                <a:solidFill>
                  <a:schemeClr val="bg1"/>
                </a:solidFill>
              </a:rPr>
              <a:t>The White Flight</a:t>
            </a:r>
          </a:p>
        </p:txBody>
      </p:sp>
      <p:cxnSp>
        <p:nvCxnSpPr>
          <p:cNvPr id="14" name="Straight Connector 13">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597309D-FE8E-B0F3-E71B-967B7202765D}"/>
              </a:ext>
            </a:extLst>
          </p:cNvPr>
          <p:cNvSpPr>
            <a:spLocks noGrp="1"/>
          </p:cNvSpPr>
          <p:nvPr>
            <p:ph idx="1"/>
          </p:nvPr>
        </p:nvSpPr>
        <p:spPr>
          <a:xfrm>
            <a:off x="1295400" y="2288833"/>
            <a:ext cx="4800600" cy="3711571"/>
          </a:xfrm>
        </p:spPr>
        <p:txBody>
          <a:bodyPr>
            <a:normAutofit/>
          </a:bodyPr>
          <a:lstStyle/>
          <a:p>
            <a:pPr marL="0" indent="0">
              <a:buNone/>
            </a:pPr>
            <a:r>
              <a:rPr lang="en-US" sz="2000" dirty="0">
                <a:solidFill>
                  <a:schemeClr val="bg1"/>
                </a:solidFill>
              </a:rPr>
              <a:t>During the early 1960s and 1970s there was a “white flight” in Washington Heights due to blacks and Latinos moving into the neighborhood, this led to many people leaving the neighborhood and moving  to nearby suburbs like Riverdale,yonkers,new jersey and other nearby suburbs.</a:t>
            </a:r>
          </a:p>
        </p:txBody>
      </p:sp>
      <p:pic>
        <p:nvPicPr>
          <p:cNvPr id="5" name="Picture 4" descr="A picture containing text, outdoor, street, white&#10;&#10;Description automatically generated">
            <a:extLst>
              <a:ext uri="{FF2B5EF4-FFF2-40B4-BE49-F238E27FC236}">
                <a16:creationId xmlns:a16="http://schemas.microsoft.com/office/drawing/2014/main" id="{279CEB53-E31D-F110-9874-2749BD7062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602" y="182859"/>
            <a:ext cx="3996261" cy="3177496"/>
          </a:xfrm>
          <a:prstGeom prst="rect">
            <a:avLst/>
          </a:prstGeom>
        </p:spPr>
      </p:pic>
      <p:sp>
        <p:nvSpPr>
          <p:cNvPr id="16" name="Rectangle 15">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9F51988-014D-4B91-DF5E-BDB48925AAB1}"/>
              </a:ext>
            </a:extLst>
          </p:cNvPr>
          <p:cNvSpPr txBox="1"/>
          <p:nvPr/>
        </p:nvSpPr>
        <p:spPr>
          <a:xfrm>
            <a:off x="10515600" y="267419"/>
            <a:ext cx="1595887" cy="2123658"/>
          </a:xfrm>
          <a:prstGeom prst="rect">
            <a:avLst/>
          </a:prstGeom>
          <a:noFill/>
        </p:spPr>
        <p:txBody>
          <a:bodyPr wrap="square" rtlCol="0">
            <a:spAutoFit/>
          </a:bodyPr>
          <a:lstStyle/>
          <a:p>
            <a:r>
              <a:rPr lang="en-US" sz="1050" b="0" i="0" dirty="0">
                <a:solidFill>
                  <a:schemeClr val="bg1"/>
                </a:solidFill>
                <a:effectLst/>
                <a:latin typeface="Roboto" panose="02000000000000000000" pitchFamily="2" charset="0"/>
              </a:rPr>
              <a:t>located at 4260 Broadway between West 181st and 182nd Street, Built</a:t>
            </a:r>
            <a:r>
              <a:rPr lang="en-US" sz="1050" dirty="0">
                <a:solidFill>
                  <a:schemeClr val="bg1"/>
                </a:solidFill>
              </a:rPr>
              <a:t> </a:t>
            </a:r>
            <a:r>
              <a:rPr lang="en-US" sz="1200" dirty="0">
                <a:solidFill>
                  <a:schemeClr val="bg1"/>
                </a:solidFill>
              </a:rPr>
              <a:t>in 1920 originally as a movie palace designed by architect Eugene De Rosa. Coliseum consisted of marble interiors and more luxurious designs.</a:t>
            </a:r>
          </a:p>
        </p:txBody>
      </p:sp>
      <p:sp>
        <p:nvSpPr>
          <p:cNvPr id="10" name="TextBox 9">
            <a:extLst>
              <a:ext uri="{FF2B5EF4-FFF2-40B4-BE49-F238E27FC236}">
                <a16:creationId xmlns:a16="http://schemas.microsoft.com/office/drawing/2014/main" id="{948B49EE-1786-CE76-4F6C-33910ACC0FE8}"/>
              </a:ext>
            </a:extLst>
          </p:cNvPr>
          <p:cNvSpPr txBox="1"/>
          <p:nvPr/>
        </p:nvSpPr>
        <p:spPr>
          <a:xfrm>
            <a:off x="6655890" y="267419"/>
            <a:ext cx="4083997" cy="369332"/>
          </a:xfrm>
          <a:prstGeom prst="rect">
            <a:avLst/>
          </a:prstGeom>
          <a:noFill/>
        </p:spPr>
        <p:txBody>
          <a:bodyPr wrap="square" rtlCol="0">
            <a:spAutoFit/>
          </a:bodyPr>
          <a:lstStyle/>
          <a:p>
            <a:r>
              <a:rPr lang="en-US" b="0" i="0" dirty="0">
                <a:solidFill>
                  <a:srgbClr val="202122"/>
                </a:solidFill>
                <a:effectLst/>
                <a:latin typeface="Arial" panose="020B0604020202020204" pitchFamily="34" charset="0"/>
              </a:rPr>
              <a:t> B.S. Moss' Coliseum Theatre</a:t>
            </a:r>
            <a:endParaRPr lang="en-US" dirty="0"/>
          </a:p>
        </p:txBody>
      </p:sp>
      <p:pic>
        <p:nvPicPr>
          <p:cNvPr id="11" name="Picture 10">
            <a:extLst>
              <a:ext uri="{FF2B5EF4-FFF2-40B4-BE49-F238E27FC236}">
                <a16:creationId xmlns:a16="http://schemas.microsoft.com/office/drawing/2014/main" id="{BA957818-4B1A-8918-AA67-66E974988337}"/>
              </a:ext>
            </a:extLst>
          </p:cNvPr>
          <p:cNvPicPr>
            <a:picLocks noChangeAspect="1"/>
          </p:cNvPicPr>
          <p:nvPr/>
        </p:nvPicPr>
        <p:blipFill>
          <a:blip r:embed="rId3"/>
          <a:stretch>
            <a:fillRect/>
          </a:stretch>
        </p:blipFill>
        <p:spPr>
          <a:xfrm>
            <a:off x="6431602" y="3543213"/>
            <a:ext cx="5389730" cy="3177496"/>
          </a:xfrm>
          <a:prstGeom prst="rect">
            <a:avLst/>
          </a:prstGeom>
        </p:spPr>
      </p:pic>
      <p:sp>
        <p:nvSpPr>
          <p:cNvPr id="4" name="TextBox 3">
            <a:extLst>
              <a:ext uri="{FF2B5EF4-FFF2-40B4-BE49-F238E27FC236}">
                <a16:creationId xmlns:a16="http://schemas.microsoft.com/office/drawing/2014/main" id="{2427A8DD-1F3F-AB1A-8BED-8F746736FC1E}"/>
              </a:ext>
            </a:extLst>
          </p:cNvPr>
          <p:cNvSpPr txBox="1"/>
          <p:nvPr/>
        </p:nvSpPr>
        <p:spPr>
          <a:xfrm>
            <a:off x="6296723" y="6641957"/>
            <a:ext cx="5524609" cy="261610"/>
          </a:xfrm>
          <a:prstGeom prst="rect">
            <a:avLst/>
          </a:prstGeom>
          <a:noFill/>
        </p:spPr>
        <p:txBody>
          <a:bodyPr wrap="square" rtlCol="0">
            <a:spAutoFit/>
          </a:bodyPr>
          <a:lstStyle/>
          <a:p>
            <a:r>
              <a:rPr lang="en-US" sz="1100" dirty="0">
                <a:solidFill>
                  <a:schemeClr val="bg1"/>
                </a:solidFill>
              </a:rPr>
              <a:t>@2022 Google</a:t>
            </a:r>
          </a:p>
        </p:txBody>
      </p:sp>
    </p:spTree>
    <p:extLst>
      <p:ext uri="{BB962C8B-B14F-4D97-AF65-F5344CB8AC3E}">
        <p14:creationId xmlns:p14="http://schemas.microsoft.com/office/powerpoint/2010/main" val="67262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2">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24">
            <a:extLst>
              <a:ext uri="{FF2B5EF4-FFF2-40B4-BE49-F238E27FC236}">
                <a16:creationId xmlns:a16="http://schemas.microsoft.com/office/drawing/2014/main" id="{3B2069EE-A08E-44F0-B3F9-3CF8CC2DCA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6740" cy="6857542"/>
          </a:xfrm>
          <a:custGeom>
            <a:avLst/>
            <a:gdLst>
              <a:gd name="connsiteX0" fmla="*/ 0 w 6126740"/>
              <a:gd name="connsiteY0" fmla="*/ 0 h 6857542"/>
              <a:gd name="connsiteX1" fmla="*/ 4980067 w 6126740"/>
              <a:gd name="connsiteY1" fmla="*/ 0 h 6857542"/>
              <a:gd name="connsiteX2" fmla="*/ 4992714 w 6126740"/>
              <a:gd name="connsiteY2" fmla="*/ 31774 h 6857542"/>
              <a:gd name="connsiteX3" fmla="*/ 6047722 w 6126740"/>
              <a:gd name="connsiteY3" fmla="*/ 2682457 h 6857542"/>
              <a:gd name="connsiteX4" fmla="*/ 6047722 w 6126740"/>
              <a:gd name="connsiteY4" fmla="*/ 3752208 h 6857542"/>
              <a:gd name="connsiteX5" fmla="*/ 4890218 w 6126740"/>
              <a:gd name="connsiteY5" fmla="*/ 6660411 h 6857542"/>
              <a:gd name="connsiteX6" fmla="*/ 4811756 w 6126740"/>
              <a:gd name="connsiteY6" fmla="*/ 6857542 h 6857542"/>
              <a:gd name="connsiteX7" fmla="*/ 0 w 6126740"/>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26740" h="6857542">
                <a:moveTo>
                  <a:pt x="0" y="0"/>
                </a:moveTo>
                <a:lnTo>
                  <a:pt x="4980067" y="0"/>
                </a:lnTo>
                <a:lnTo>
                  <a:pt x="4992714" y="31774"/>
                </a:lnTo>
                <a:cubicBezTo>
                  <a:pt x="6047722" y="2682457"/>
                  <a:pt x="6047722" y="2682457"/>
                  <a:pt x="6047722" y="2682457"/>
                </a:cubicBezTo>
                <a:cubicBezTo>
                  <a:pt x="6153080" y="2988100"/>
                  <a:pt x="6153080" y="3446565"/>
                  <a:pt x="6047722" y="3752208"/>
                </a:cubicBezTo>
                <a:cubicBezTo>
                  <a:pt x="5563735" y="4968215"/>
                  <a:pt x="5185620" y="5918220"/>
                  <a:pt x="4890218" y="6660411"/>
                </a:cubicBezTo>
                <a:lnTo>
                  <a:pt x="4811756" y="6857542"/>
                </a:lnTo>
                <a:lnTo>
                  <a:pt x="0" y="685754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2" name="Group 26">
            <a:extLst>
              <a:ext uri="{FF2B5EF4-FFF2-40B4-BE49-F238E27FC236}">
                <a16:creationId xmlns:a16="http://schemas.microsoft.com/office/drawing/2014/main" id="{9C6E8597-0CCE-4A8A-9326-AA52691A1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0080" y="640080"/>
            <a:ext cx="1128382" cy="847206"/>
            <a:chOff x="5307830" y="325570"/>
            <a:chExt cx="1128382" cy="847206"/>
          </a:xfrm>
        </p:grpSpPr>
        <p:sp>
          <p:nvSpPr>
            <p:cNvPr id="28" name="Freeform 5">
              <a:extLst>
                <a:ext uri="{FF2B5EF4-FFF2-40B4-BE49-F238E27FC236}">
                  <a16:creationId xmlns:a16="http://schemas.microsoft.com/office/drawing/2014/main" id="{E78FE76E-DF1D-420B-957F-8ECE93C02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29" name="Freeform 5">
              <a:extLst>
                <a:ext uri="{FF2B5EF4-FFF2-40B4-BE49-F238E27FC236}">
                  <a16:creationId xmlns:a16="http://schemas.microsoft.com/office/drawing/2014/main" id="{CF2F61F0-9758-4DEF-AC08-7B00F04A46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4" name="Picture 3" descr="Chart, waterfall chart&#10;&#10;Description automatically generated">
            <a:extLst>
              <a:ext uri="{FF2B5EF4-FFF2-40B4-BE49-F238E27FC236}">
                <a16:creationId xmlns:a16="http://schemas.microsoft.com/office/drawing/2014/main" id="{FFD1E057-A986-D3EA-5D1D-2AD9CB0E4E97}"/>
              </a:ext>
            </a:extLst>
          </p:cNvPr>
          <p:cNvPicPr>
            <a:picLocks noChangeAspect="1"/>
          </p:cNvPicPr>
          <p:nvPr/>
        </p:nvPicPr>
        <p:blipFill>
          <a:blip r:embed="rId2"/>
          <a:stretch>
            <a:fillRect/>
          </a:stretch>
        </p:blipFill>
        <p:spPr>
          <a:xfrm>
            <a:off x="6126740" y="354675"/>
            <a:ext cx="5225622" cy="4424359"/>
          </a:xfrm>
          <a:prstGeom prst="rect">
            <a:avLst/>
          </a:prstGeom>
        </p:spPr>
      </p:pic>
      <p:sp>
        <p:nvSpPr>
          <p:cNvPr id="6" name="TextBox 5">
            <a:extLst>
              <a:ext uri="{FF2B5EF4-FFF2-40B4-BE49-F238E27FC236}">
                <a16:creationId xmlns:a16="http://schemas.microsoft.com/office/drawing/2014/main" id="{CED6547F-D8CA-3B87-D4C4-005914A8CEB0}"/>
              </a:ext>
            </a:extLst>
          </p:cNvPr>
          <p:cNvSpPr txBox="1"/>
          <p:nvPr/>
        </p:nvSpPr>
        <p:spPr>
          <a:xfrm>
            <a:off x="767290" y="3428999"/>
            <a:ext cx="4075054" cy="2741213"/>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solidFill>
                  <a:schemeClr val="bg1"/>
                </a:solidFill>
              </a:rPr>
              <a:t>After the “white flight” Washington heights transformed and turned into a neighborhood  consisting dominantly of Hispanic people specifically people from the Dominican republic.</a:t>
            </a:r>
          </a:p>
        </p:txBody>
      </p:sp>
    </p:spTree>
    <p:extLst>
      <p:ext uri="{BB962C8B-B14F-4D97-AF65-F5344CB8AC3E}">
        <p14:creationId xmlns:p14="http://schemas.microsoft.com/office/powerpoint/2010/main" val="3859445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1" name="Rectangle 69">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2" name="Group 71">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23" name="Freeform: Shape 72">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4" name="Freeform: Shape 73">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604A4D13-CCDC-9899-62EB-B497440351B8}"/>
              </a:ext>
            </a:extLst>
          </p:cNvPr>
          <p:cNvSpPr>
            <a:spLocks noGrp="1"/>
          </p:cNvSpPr>
          <p:nvPr>
            <p:ph idx="1"/>
          </p:nvPr>
        </p:nvSpPr>
        <p:spPr>
          <a:xfrm>
            <a:off x="5664201" y="4669978"/>
            <a:ext cx="5692774" cy="1173700"/>
          </a:xfrm>
        </p:spPr>
        <p:txBody>
          <a:bodyPr>
            <a:normAutofit/>
          </a:bodyPr>
          <a:lstStyle/>
          <a:p>
            <a:r>
              <a:rPr lang="en-US" sz="2400">
                <a:solidFill>
                  <a:schemeClr val="bg1">
                    <a:alpha val="80000"/>
                  </a:schemeClr>
                </a:solidFill>
              </a:rPr>
              <a:t>Petty </a:t>
            </a:r>
            <a:r>
              <a:rPr lang="en-US" sz="2400" dirty="0">
                <a:solidFill>
                  <a:schemeClr val="bg1">
                    <a:alpha val="80000"/>
                  </a:schemeClr>
                </a:solidFill>
              </a:rPr>
              <a:t>larceny crimes reported by the NYPD 34</a:t>
            </a:r>
            <a:r>
              <a:rPr lang="en-US" sz="2400" baseline="30000" dirty="0">
                <a:solidFill>
                  <a:schemeClr val="bg1">
                    <a:alpha val="80000"/>
                  </a:schemeClr>
                </a:solidFill>
              </a:rPr>
              <a:t>th</a:t>
            </a:r>
            <a:r>
              <a:rPr lang="en-US" sz="2400" dirty="0">
                <a:solidFill>
                  <a:schemeClr val="bg1">
                    <a:alpha val="80000"/>
                  </a:schemeClr>
                </a:solidFill>
              </a:rPr>
              <a:t> precinct from 1993 to 2018. </a:t>
            </a:r>
          </a:p>
        </p:txBody>
      </p:sp>
      <p:pic>
        <p:nvPicPr>
          <p:cNvPr id="6" name="Picture 5">
            <a:extLst>
              <a:ext uri="{FF2B5EF4-FFF2-40B4-BE49-F238E27FC236}">
                <a16:creationId xmlns:a16="http://schemas.microsoft.com/office/drawing/2014/main" id="{98C9593A-3F5A-AF4F-803F-192491998DA6}"/>
              </a:ext>
            </a:extLst>
          </p:cNvPr>
          <p:cNvPicPr>
            <a:picLocks noChangeAspect="1"/>
          </p:cNvPicPr>
          <p:nvPr/>
        </p:nvPicPr>
        <p:blipFill>
          <a:blip r:embed="rId3"/>
          <a:stretch>
            <a:fillRect/>
          </a:stretch>
        </p:blipFill>
        <p:spPr>
          <a:xfrm>
            <a:off x="0" y="0"/>
            <a:ext cx="12192000" cy="3528992"/>
          </a:xfrm>
          <a:prstGeom prst="rect">
            <a:avLst/>
          </a:prstGeom>
        </p:spPr>
      </p:pic>
      <p:pic>
        <p:nvPicPr>
          <p:cNvPr id="7" name="Picture 6">
            <a:extLst>
              <a:ext uri="{FF2B5EF4-FFF2-40B4-BE49-F238E27FC236}">
                <a16:creationId xmlns:a16="http://schemas.microsoft.com/office/drawing/2014/main" id="{B293BE93-9AB9-CCB3-8424-E7029507A8AB}"/>
              </a:ext>
            </a:extLst>
          </p:cNvPr>
          <p:cNvPicPr>
            <a:picLocks noChangeAspect="1"/>
          </p:cNvPicPr>
          <p:nvPr/>
        </p:nvPicPr>
        <p:blipFill>
          <a:blip r:embed="rId4"/>
          <a:stretch>
            <a:fillRect/>
          </a:stretch>
        </p:blipFill>
        <p:spPr>
          <a:xfrm>
            <a:off x="0" y="4286160"/>
            <a:ext cx="4843091" cy="2571840"/>
          </a:xfrm>
          <a:prstGeom prst="rect">
            <a:avLst/>
          </a:prstGeom>
        </p:spPr>
      </p:pic>
    </p:spTree>
    <p:extLst>
      <p:ext uri="{BB962C8B-B14F-4D97-AF65-F5344CB8AC3E}">
        <p14:creationId xmlns:p14="http://schemas.microsoft.com/office/powerpoint/2010/main" val="3913043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4F4A05-9394-2A47-ADC8-6B899C76FE0C}"/>
              </a:ext>
            </a:extLst>
          </p:cNvPr>
          <p:cNvSpPr>
            <a:spLocks noGrp="1"/>
          </p:cNvSpPr>
          <p:nvPr>
            <p:ph type="title"/>
          </p:nvPr>
        </p:nvSpPr>
        <p:spPr>
          <a:xfrm>
            <a:off x="1043631" y="809898"/>
            <a:ext cx="10173010" cy="1554480"/>
          </a:xfrm>
        </p:spPr>
        <p:txBody>
          <a:bodyPr anchor="ctr">
            <a:normAutofit/>
          </a:bodyPr>
          <a:lstStyle/>
          <a:p>
            <a:r>
              <a:rPr lang="en-US" sz="4800"/>
              <a:t>Number of people in prison from my zip code(2020)</a:t>
            </a:r>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7" name="Table 7">
            <a:extLst>
              <a:ext uri="{FF2B5EF4-FFF2-40B4-BE49-F238E27FC236}">
                <a16:creationId xmlns:a16="http://schemas.microsoft.com/office/drawing/2014/main" id="{59025D21-C447-BB1B-4BE9-C0744B53D269}"/>
              </a:ext>
            </a:extLst>
          </p:cNvPr>
          <p:cNvGraphicFramePr>
            <a:graphicFrameLocks noGrp="1"/>
          </p:cNvGraphicFramePr>
          <p:nvPr>
            <p:ph idx="1"/>
            <p:extLst>
              <p:ext uri="{D42A27DB-BD31-4B8C-83A1-F6EECF244321}">
                <p14:modId xmlns:p14="http://schemas.microsoft.com/office/powerpoint/2010/main" val="2818408264"/>
              </p:ext>
            </p:extLst>
          </p:nvPr>
        </p:nvGraphicFramePr>
        <p:xfrm>
          <a:off x="904602" y="3487631"/>
          <a:ext cx="10378443" cy="2269679"/>
        </p:xfrm>
        <a:graphic>
          <a:graphicData uri="http://schemas.openxmlformats.org/drawingml/2006/table">
            <a:tbl>
              <a:tblPr firstRow="1" bandRow="1">
                <a:tableStyleId>{5C22544A-7EE6-4342-B048-85BDC9FD1C3A}</a:tableStyleId>
              </a:tblPr>
              <a:tblGrid>
                <a:gridCol w="1421580">
                  <a:extLst>
                    <a:ext uri="{9D8B030D-6E8A-4147-A177-3AD203B41FA5}">
                      <a16:colId xmlns:a16="http://schemas.microsoft.com/office/drawing/2014/main" val="2243714595"/>
                    </a:ext>
                  </a:extLst>
                </a:gridCol>
                <a:gridCol w="1482202">
                  <a:extLst>
                    <a:ext uri="{9D8B030D-6E8A-4147-A177-3AD203B41FA5}">
                      <a16:colId xmlns:a16="http://schemas.microsoft.com/office/drawing/2014/main" val="3974342349"/>
                    </a:ext>
                  </a:extLst>
                </a:gridCol>
                <a:gridCol w="1497357">
                  <a:extLst>
                    <a:ext uri="{9D8B030D-6E8A-4147-A177-3AD203B41FA5}">
                      <a16:colId xmlns:a16="http://schemas.microsoft.com/office/drawing/2014/main" val="2291607330"/>
                    </a:ext>
                  </a:extLst>
                </a:gridCol>
                <a:gridCol w="1633756">
                  <a:extLst>
                    <a:ext uri="{9D8B030D-6E8A-4147-A177-3AD203B41FA5}">
                      <a16:colId xmlns:a16="http://schemas.microsoft.com/office/drawing/2014/main" val="4188190842"/>
                    </a:ext>
                  </a:extLst>
                </a:gridCol>
                <a:gridCol w="2315751">
                  <a:extLst>
                    <a:ext uri="{9D8B030D-6E8A-4147-A177-3AD203B41FA5}">
                      <a16:colId xmlns:a16="http://schemas.microsoft.com/office/drawing/2014/main" val="3872479422"/>
                    </a:ext>
                  </a:extLst>
                </a:gridCol>
                <a:gridCol w="2027797">
                  <a:extLst>
                    <a:ext uri="{9D8B030D-6E8A-4147-A177-3AD203B41FA5}">
                      <a16:colId xmlns:a16="http://schemas.microsoft.com/office/drawing/2014/main" val="310445570"/>
                    </a:ext>
                  </a:extLst>
                </a:gridCol>
              </a:tblGrid>
              <a:tr h="1462197">
                <a:tc>
                  <a:txBody>
                    <a:bodyPr/>
                    <a:lstStyle/>
                    <a:p>
                      <a:r>
                        <a:rPr lang="en-US" sz="2100"/>
                        <a:t>Zip code</a:t>
                      </a:r>
                    </a:p>
                  </a:txBody>
                  <a:tcPr marL="109119" marR="109119" marT="54560" marB="54560"/>
                </a:tc>
                <a:tc>
                  <a:txBody>
                    <a:bodyPr/>
                    <a:lstStyle/>
                    <a:p>
                      <a:r>
                        <a:rPr lang="en-US" sz="2100" dirty="0"/>
                        <a:t>city</a:t>
                      </a:r>
                    </a:p>
                  </a:txBody>
                  <a:tcPr marL="109119" marR="109119" marT="54560" marB="54560"/>
                </a:tc>
                <a:tc>
                  <a:txBody>
                    <a:bodyPr/>
                    <a:lstStyle/>
                    <a:p>
                      <a:r>
                        <a:rPr lang="en-US" sz="2100"/>
                        <a:t>Number of people in state prison</a:t>
                      </a:r>
                    </a:p>
                  </a:txBody>
                  <a:tcPr marL="109119" marR="109119" marT="54560" marB="54560"/>
                </a:tc>
                <a:tc>
                  <a:txBody>
                    <a:bodyPr/>
                    <a:lstStyle/>
                    <a:p>
                      <a:r>
                        <a:rPr lang="en-US" sz="2100"/>
                        <a:t>Census population 2020</a:t>
                      </a:r>
                    </a:p>
                  </a:txBody>
                  <a:tcPr marL="109119" marR="109119" marT="54560" marB="54560"/>
                </a:tc>
                <a:tc>
                  <a:txBody>
                    <a:bodyPr/>
                    <a:lstStyle/>
                    <a:p>
                      <a:r>
                        <a:rPr lang="en-US" sz="2100"/>
                        <a:t>Total population,2020</a:t>
                      </a:r>
                    </a:p>
                  </a:txBody>
                  <a:tcPr marL="109119" marR="109119" marT="54560" marB="54560"/>
                </a:tc>
                <a:tc>
                  <a:txBody>
                    <a:bodyPr/>
                    <a:lstStyle/>
                    <a:p>
                      <a:r>
                        <a:rPr lang="en-US" sz="2100"/>
                        <a:t>Imprisonment rate per 100,000</a:t>
                      </a:r>
                    </a:p>
                  </a:txBody>
                  <a:tcPr marL="109119" marR="109119" marT="54560" marB="54560"/>
                </a:tc>
                <a:extLst>
                  <a:ext uri="{0D108BD9-81ED-4DB2-BD59-A6C34878D82A}">
                    <a16:rowId xmlns:a16="http://schemas.microsoft.com/office/drawing/2014/main" val="54472467"/>
                  </a:ext>
                </a:extLst>
              </a:tr>
              <a:tr h="807482">
                <a:tc>
                  <a:txBody>
                    <a:bodyPr/>
                    <a:lstStyle/>
                    <a:p>
                      <a:r>
                        <a:rPr lang="en-US" sz="2100"/>
                        <a:t>10033</a:t>
                      </a:r>
                    </a:p>
                  </a:txBody>
                  <a:tcPr marL="109119" marR="109119" marT="54560" marB="54560"/>
                </a:tc>
                <a:tc>
                  <a:txBody>
                    <a:bodyPr/>
                    <a:lstStyle/>
                    <a:p>
                      <a:r>
                        <a:rPr lang="en-US" sz="2100"/>
                        <a:t>New York City</a:t>
                      </a:r>
                    </a:p>
                  </a:txBody>
                  <a:tcPr marL="109119" marR="109119" marT="54560" marB="54560"/>
                </a:tc>
                <a:tc>
                  <a:txBody>
                    <a:bodyPr/>
                    <a:lstStyle/>
                    <a:p>
                      <a:r>
                        <a:rPr lang="en-US" sz="2100"/>
                        <a:t>123</a:t>
                      </a:r>
                    </a:p>
                  </a:txBody>
                  <a:tcPr marL="109119" marR="109119" marT="54560" marB="54560"/>
                </a:tc>
                <a:tc>
                  <a:txBody>
                    <a:bodyPr/>
                    <a:lstStyle/>
                    <a:p>
                      <a:r>
                        <a:rPr lang="en-US" sz="2100"/>
                        <a:t>50,085</a:t>
                      </a:r>
                    </a:p>
                  </a:txBody>
                  <a:tcPr marL="109119" marR="109119" marT="54560" marB="54560"/>
                </a:tc>
                <a:tc>
                  <a:txBody>
                    <a:bodyPr/>
                    <a:lstStyle/>
                    <a:p>
                      <a:r>
                        <a:rPr lang="en-US" sz="2100"/>
                        <a:t>50,208</a:t>
                      </a:r>
                    </a:p>
                  </a:txBody>
                  <a:tcPr marL="109119" marR="109119" marT="54560" marB="54560"/>
                </a:tc>
                <a:tc>
                  <a:txBody>
                    <a:bodyPr/>
                    <a:lstStyle/>
                    <a:p>
                      <a:r>
                        <a:rPr lang="en-US" sz="2100"/>
                        <a:t>245</a:t>
                      </a:r>
                    </a:p>
                  </a:txBody>
                  <a:tcPr marL="109119" marR="109119" marT="54560" marB="54560"/>
                </a:tc>
                <a:extLst>
                  <a:ext uri="{0D108BD9-81ED-4DB2-BD59-A6C34878D82A}">
                    <a16:rowId xmlns:a16="http://schemas.microsoft.com/office/drawing/2014/main" val="190507006"/>
                  </a:ext>
                </a:extLst>
              </a:tr>
            </a:tbl>
          </a:graphicData>
        </a:graphic>
      </p:graphicFrame>
    </p:spTree>
    <p:extLst>
      <p:ext uri="{BB962C8B-B14F-4D97-AF65-F5344CB8AC3E}">
        <p14:creationId xmlns:p14="http://schemas.microsoft.com/office/powerpoint/2010/main" val="2293707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247</Words>
  <Application>Microsoft Office PowerPoint</Application>
  <PresentationFormat>Widescreen</PresentationFormat>
  <Paragraphs>23</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Roboto</vt:lpstr>
      <vt:lpstr>Office Theme</vt:lpstr>
      <vt:lpstr>Washington Heights</vt:lpstr>
      <vt:lpstr>PowerPoint Presentation</vt:lpstr>
      <vt:lpstr>PowerPoint Presentation</vt:lpstr>
      <vt:lpstr>The White Flight</vt:lpstr>
      <vt:lpstr>PowerPoint Presentation</vt:lpstr>
      <vt:lpstr>PowerPoint Presentation</vt:lpstr>
      <vt:lpstr>Number of people in prison from my zip code(2020)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Washington Heights</dc:title>
  <dc:creator>jeriel javier</dc:creator>
  <cp:lastModifiedBy>jeriel javier</cp:lastModifiedBy>
  <cp:revision>2</cp:revision>
  <dcterms:created xsi:type="dcterms:W3CDTF">2022-12-06T00:47:21Z</dcterms:created>
  <dcterms:modified xsi:type="dcterms:W3CDTF">2022-12-06T03:09:15Z</dcterms:modified>
</cp:coreProperties>
</file>