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sldIdLst>
    <p:sldId id="256" r:id="rId5"/>
    <p:sldId id="265" r:id="rId6"/>
    <p:sldId id="267" r:id="rId7"/>
    <p:sldId id="302" r:id="rId8"/>
    <p:sldId id="268" r:id="rId9"/>
    <p:sldId id="270" r:id="rId10"/>
    <p:sldId id="269" r:id="rId11"/>
    <p:sldId id="261" r:id="rId12"/>
    <p:sldId id="262" r:id="rId13"/>
    <p:sldId id="260" r:id="rId14"/>
    <p:sldId id="271" r:id="rId15"/>
    <p:sldId id="272" r:id="rId16"/>
    <p:sldId id="273" r:id="rId17"/>
    <p:sldId id="301" r:id="rId18"/>
    <p:sldId id="287" r:id="rId19"/>
    <p:sldId id="28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A1FFA3-367F-45F6-B605-4F376C35F060}"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3E705812-2C90-4A6F-BEC7-118E71C58C0D}">
      <dgm:prSet/>
      <dgm:spPr/>
      <dgm:t>
        <a:bodyPr/>
        <a:lstStyle/>
        <a:p>
          <a:r>
            <a:rPr lang="en-US"/>
            <a:t>Racial Zoning</a:t>
          </a:r>
        </a:p>
      </dgm:t>
    </dgm:pt>
    <dgm:pt modelId="{1AB65E55-C56C-4DB1-A20E-69517E0636BE}" type="parTrans" cxnId="{98A09814-A4C5-43AF-BE0F-E1E40D388DD7}">
      <dgm:prSet/>
      <dgm:spPr/>
      <dgm:t>
        <a:bodyPr/>
        <a:lstStyle/>
        <a:p>
          <a:endParaRPr lang="en-US"/>
        </a:p>
      </dgm:t>
    </dgm:pt>
    <dgm:pt modelId="{322A13EF-6C13-4958-969F-F136BDB1765F}" type="sibTrans" cxnId="{98A09814-A4C5-43AF-BE0F-E1E40D388DD7}">
      <dgm:prSet/>
      <dgm:spPr/>
      <dgm:t>
        <a:bodyPr/>
        <a:lstStyle/>
        <a:p>
          <a:endParaRPr lang="en-US"/>
        </a:p>
      </dgm:t>
    </dgm:pt>
    <dgm:pt modelId="{521F6A38-8F5A-46EF-8EF6-C4AB2A2BB2CC}">
      <dgm:prSet/>
      <dgm:spPr/>
      <dgm:t>
        <a:bodyPr/>
        <a:lstStyle/>
        <a:p>
          <a:r>
            <a:rPr lang="en-US"/>
            <a:t>Race-Restrictive Covenants</a:t>
          </a:r>
        </a:p>
      </dgm:t>
    </dgm:pt>
    <dgm:pt modelId="{64EDA7C0-A759-4406-8EDD-FB5034D34C3A}" type="parTrans" cxnId="{91852DC2-C21F-4DED-B1F2-80E8DDF3F48A}">
      <dgm:prSet/>
      <dgm:spPr/>
      <dgm:t>
        <a:bodyPr/>
        <a:lstStyle/>
        <a:p>
          <a:endParaRPr lang="en-US"/>
        </a:p>
      </dgm:t>
    </dgm:pt>
    <dgm:pt modelId="{ED27C95A-AF37-4C57-A58A-D0716164A1C3}" type="sibTrans" cxnId="{91852DC2-C21F-4DED-B1F2-80E8DDF3F48A}">
      <dgm:prSet/>
      <dgm:spPr/>
      <dgm:t>
        <a:bodyPr/>
        <a:lstStyle/>
        <a:p>
          <a:endParaRPr lang="en-US"/>
        </a:p>
      </dgm:t>
    </dgm:pt>
    <dgm:pt modelId="{572ECFD6-ED23-4EC3-B3EA-29DF1528EE00}">
      <dgm:prSet/>
      <dgm:spPr/>
      <dgm:t>
        <a:bodyPr/>
        <a:lstStyle/>
        <a:p>
          <a:r>
            <a:rPr lang="en-US"/>
            <a:t>“Redlining”</a:t>
          </a:r>
        </a:p>
      </dgm:t>
    </dgm:pt>
    <dgm:pt modelId="{73516104-C624-4AF4-BA3F-9FF7385A57C1}" type="parTrans" cxnId="{5FB30832-C775-422D-8BAB-9FF9C3260B67}">
      <dgm:prSet/>
      <dgm:spPr/>
      <dgm:t>
        <a:bodyPr/>
        <a:lstStyle/>
        <a:p>
          <a:endParaRPr lang="en-US"/>
        </a:p>
      </dgm:t>
    </dgm:pt>
    <dgm:pt modelId="{1223376F-EA2D-4D2A-BF20-E29B1757635C}" type="sibTrans" cxnId="{5FB30832-C775-422D-8BAB-9FF9C3260B67}">
      <dgm:prSet/>
      <dgm:spPr/>
      <dgm:t>
        <a:bodyPr/>
        <a:lstStyle/>
        <a:p>
          <a:endParaRPr lang="en-US"/>
        </a:p>
      </dgm:t>
    </dgm:pt>
    <dgm:pt modelId="{51824D6B-EFF0-4292-9DE1-2A6FFC30992C}">
      <dgm:prSet/>
      <dgm:spPr/>
      <dgm:t>
        <a:bodyPr/>
        <a:lstStyle/>
        <a:p>
          <a:r>
            <a:rPr lang="en-US"/>
            <a:t>Racial Steering</a:t>
          </a:r>
        </a:p>
      </dgm:t>
    </dgm:pt>
    <dgm:pt modelId="{995A33F7-D455-418D-87B1-86B1BC3E801D}" type="parTrans" cxnId="{7C345581-1557-4A13-87A5-FBEFC8E54908}">
      <dgm:prSet/>
      <dgm:spPr/>
      <dgm:t>
        <a:bodyPr/>
        <a:lstStyle/>
        <a:p>
          <a:endParaRPr lang="en-US"/>
        </a:p>
      </dgm:t>
    </dgm:pt>
    <dgm:pt modelId="{A1C01C64-BB40-4D07-AEF4-A73E94256A6F}" type="sibTrans" cxnId="{7C345581-1557-4A13-87A5-FBEFC8E54908}">
      <dgm:prSet/>
      <dgm:spPr/>
      <dgm:t>
        <a:bodyPr/>
        <a:lstStyle/>
        <a:p>
          <a:endParaRPr lang="en-US"/>
        </a:p>
      </dgm:t>
    </dgm:pt>
    <dgm:pt modelId="{27905036-DDA5-4FCD-8457-6BFF131ACDAC}">
      <dgm:prSet/>
      <dgm:spPr/>
      <dgm:t>
        <a:bodyPr/>
        <a:lstStyle/>
        <a:p>
          <a:r>
            <a:rPr lang="en-US"/>
            <a:t>Block Busting</a:t>
          </a:r>
        </a:p>
      </dgm:t>
    </dgm:pt>
    <dgm:pt modelId="{34B584E9-8A09-42DF-8C2C-B842B3F42997}" type="parTrans" cxnId="{434B0951-4008-4FE4-AC2B-B9C86A5FF231}">
      <dgm:prSet/>
      <dgm:spPr/>
      <dgm:t>
        <a:bodyPr/>
        <a:lstStyle/>
        <a:p>
          <a:endParaRPr lang="en-US"/>
        </a:p>
      </dgm:t>
    </dgm:pt>
    <dgm:pt modelId="{116B9E65-BA32-4413-A4D9-D7DBF3E42495}" type="sibTrans" cxnId="{434B0951-4008-4FE4-AC2B-B9C86A5FF231}">
      <dgm:prSet/>
      <dgm:spPr/>
      <dgm:t>
        <a:bodyPr/>
        <a:lstStyle/>
        <a:p>
          <a:endParaRPr lang="en-US"/>
        </a:p>
      </dgm:t>
    </dgm:pt>
    <dgm:pt modelId="{AC7C456D-A5C2-45AB-8F43-E3A868E54104}">
      <dgm:prSet/>
      <dgm:spPr/>
      <dgm:t>
        <a:bodyPr/>
        <a:lstStyle/>
        <a:p>
          <a:r>
            <a:rPr lang="en-US" dirty="0"/>
            <a:t>Expulsive Zoning</a:t>
          </a:r>
        </a:p>
      </dgm:t>
    </dgm:pt>
    <dgm:pt modelId="{CF8A70C6-EB7E-421A-B521-C237A4356ECE}" type="parTrans" cxnId="{AA5BF6A9-DA17-49D3-92CA-5F5DE444DED1}">
      <dgm:prSet/>
      <dgm:spPr/>
      <dgm:t>
        <a:bodyPr/>
        <a:lstStyle/>
        <a:p>
          <a:endParaRPr lang="en-US"/>
        </a:p>
      </dgm:t>
    </dgm:pt>
    <dgm:pt modelId="{2E592867-3F71-44DC-9EA0-D124BD219DC9}" type="sibTrans" cxnId="{AA5BF6A9-DA17-49D3-92CA-5F5DE444DED1}">
      <dgm:prSet/>
      <dgm:spPr/>
      <dgm:t>
        <a:bodyPr/>
        <a:lstStyle/>
        <a:p>
          <a:endParaRPr lang="en-US"/>
        </a:p>
      </dgm:t>
    </dgm:pt>
    <dgm:pt modelId="{AE42B020-6130-4355-B90D-B3FBDD37ED9D}">
      <dgm:prSet/>
      <dgm:spPr/>
      <dgm:t>
        <a:bodyPr/>
        <a:lstStyle/>
        <a:p>
          <a:r>
            <a:rPr lang="en-US"/>
            <a:t>Exclusionary Zoning</a:t>
          </a:r>
        </a:p>
      </dgm:t>
    </dgm:pt>
    <dgm:pt modelId="{91E8B2B0-CD1B-497D-8F5C-50A846E1A408}" type="parTrans" cxnId="{F213AD96-C5EF-4C5A-B4CC-8673DDFE8C85}">
      <dgm:prSet/>
      <dgm:spPr/>
      <dgm:t>
        <a:bodyPr/>
        <a:lstStyle/>
        <a:p>
          <a:endParaRPr lang="en-US"/>
        </a:p>
      </dgm:t>
    </dgm:pt>
    <dgm:pt modelId="{8BF01DE7-72D3-4AFF-9D20-33DD751565AB}" type="sibTrans" cxnId="{F213AD96-C5EF-4C5A-B4CC-8673DDFE8C85}">
      <dgm:prSet/>
      <dgm:spPr/>
      <dgm:t>
        <a:bodyPr/>
        <a:lstStyle/>
        <a:p>
          <a:endParaRPr lang="en-US"/>
        </a:p>
      </dgm:t>
    </dgm:pt>
    <dgm:pt modelId="{6A422A09-6FF5-47C3-8722-EF3D037F3178}">
      <dgm:prSet/>
      <dgm:spPr/>
      <dgm:t>
        <a:bodyPr/>
        <a:lstStyle/>
        <a:p>
          <a:r>
            <a:rPr lang="en-US"/>
            <a:t>Highway Construction</a:t>
          </a:r>
        </a:p>
      </dgm:t>
    </dgm:pt>
    <dgm:pt modelId="{AF336106-638A-4502-B652-2F977A711B72}" type="parTrans" cxnId="{3F810499-A05A-4FEE-8850-7D168B559B1D}">
      <dgm:prSet/>
      <dgm:spPr/>
      <dgm:t>
        <a:bodyPr/>
        <a:lstStyle/>
        <a:p>
          <a:endParaRPr lang="en-US"/>
        </a:p>
      </dgm:t>
    </dgm:pt>
    <dgm:pt modelId="{BAEEB7C5-B624-4DC8-BFCF-E1C35D2B4417}" type="sibTrans" cxnId="{3F810499-A05A-4FEE-8850-7D168B559B1D}">
      <dgm:prSet/>
      <dgm:spPr/>
      <dgm:t>
        <a:bodyPr/>
        <a:lstStyle/>
        <a:p>
          <a:endParaRPr lang="en-US"/>
        </a:p>
      </dgm:t>
    </dgm:pt>
    <dgm:pt modelId="{2C38D41A-642F-4BA5-A0C4-CB097F131B83}">
      <dgm:prSet/>
      <dgm:spPr/>
      <dgm:t>
        <a:bodyPr/>
        <a:lstStyle/>
        <a:p>
          <a:r>
            <a:rPr lang="en-US"/>
            <a:t>Slum Clearance &amp; Public Housing Administration</a:t>
          </a:r>
        </a:p>
      </dgm:t>
    </dgm:pt>
    <dgm:pt modelId="{D8EE717E-7099-4C9C-B964-05B5955EC445}" type="parTrans" cxnId="{F3BF83BA-9F98-49C0-B532-BD54F368B711}">
      <dgm:prSet/>
      <dgm:spPr/>
      <dgm:t>
        <a:bodyPr/>
        <a:lstStyle/>
        <a:p>
          <a:endParaRPr lang="en-US"/>
        </a:p>
      </dgm:t>
    </dgm:pt>
    <dgm:pt modelId="{2AEE57E6-EA1E-4EB9-82B5-A630AA316B64}" type="sibTrans" cxnId="{F3BF83BA-9F98-49C0-B532-BD54F368B711}">
      <dgm:prSet/>
      <dgm:spPr/>
      <dgm:t>
        <a:bodyPr/>
        <a:lstStyle/>
        <a:p>
          <a:endParaRPr lang="en-US"/>
        </a:p>
      </dgm:t>
    </dgm:pt>
    <dgm:pt modelId="{9C3ED803-6487-422F-8CD9-165883EB7292}">
      <dgm:prSet/>
      <dgm:spPr/>
      <dgm:t>
        <a:bodyPr/>
        <a:lstStyle/>
        <a:p>
          <a:r>
            <a:rPr lang="en-US"/>
            <a:t>School Segregation </a:t>
          </a:r>
        </a:p>
      </dgm:t>
    </dgm:pt>
    <dgm:pt modelId="{D8F207A6-EC4F-4597-A464-C717B47AD2C7}" type="parTrans" cxnId="{CEDF7567-93E2-49BF-AEF0-310EEA7D88D0}">
      <dgm:prSet/>
      <dgm:spPr/>
      <dgm:t>
        <a:bodyPr/>
        <a:lstStyle/>
        <a:p>
          <a:endParaRPr lang="en-US"/>
        </a:p>
      </dgm:t>
    </dgm:pt>
    <dgm:pt modelId="{90C3270F-0CD1-4F68-AC85-45D203447B18}" type="sibTrans" cxnId="{CEDF7567-93E2-49BF-AEF0-310EEA7D88D0}">
      <dgm:prSet/>
      <dgm:spPr/>
      <dgm:t>
        <a:bodyPr/>
        <a:lstStyle/>
        <a:p>
          <a:endParaRPr lang="en-US"/>
        </a:p>
      </dgm:t>
    </dgm:pt>
    <dgm:pt modelId="{777BF95A-1ECA-4AA4-8FDE-CB9798FC5F95}" type="pres">
      <dgm:prSet presAssocID="{C7A1FFA3-367F-45F6-B605-4F376C35F060}" presName="diagram" presStyleCnt="0">
        <dgm:presLayoutVars>
          <dgm:dir/>
          <dgm:resizeHandles val="exact"/>
        </dgm:presLayoutVars>
      </dgm:prSet>
      <dgm:spPr/>
      <dgm:t>
        <a:bodyPr/>
        <a:lstStyle/>
        <a:p>
          <a:endParaRPr lang="en-US"/>
        </a:p>
      </dgm:t>
    </dgm:pt>
    <dgm:pt modelId="{553813E0-B3FE-4111-A131-07AC8A6D935E}" type="pres">
      <dgm:prSet presAssocID="{3E705812-2C90-4A6F-BEC7-118E71C58C0D}" presName="node" presStyleLbl="node1" presStyleIdx="0" presStyleCnt="10">
        <dgm:presLayoutVars>
          <dgm:bulletEnabled val="1"/>
        </dgm:presLayoutVars>
      </dgm:prSet>
      <dgm:spPr/>
      <dgm:t>
        <a:bodyPr/>
        <a:lstStyle/>
        <a:p>
          <a:endParaRPr lang="en-US"/>
        </a:p>
      </dgm:t>
    </dgm:pt>
    <dgm:pt modelId="{8449DE18-0CF6-46A1-AE72-4B06104367BB}" type="pres">
      <dgm:prSet presAssocID="{322A13EF-6C13-4958-969F-F136BDB1765F}" presName="sibTrans" presStyleCnt="0"/>
      <dgm:spPr/>
    </dgm:pt>
    <dgm:pt modelId="{0A52200C-7E6A-4EE6-84F1-60BD9DB7AE06}" type="pres">
      <dgm:prSet presAssocID="{521F6A38-8F5A-46EF-8EF6-C4AB2A2BB2CC}" presName="node" presStyleLbl="node1" presStyleIdx="1" presStyleCnt="10">
        <dgm:presLayoutVars>
          <dgm:bulletEnabled val="1"/>
        </dgm:presLayoutVars>
      </dgm:prSet>
      <dgm:spPr/>
      <dgm:t>
        <a:bodyPr/>
        <a:lstStyle/>
        <a:p>
          <a:endParaRPr lang="en-US"/>
        </a:p>
      </dgm:t>
    </dgm:pt>
    <dgm:pt modelId="{CFC9DF3A-2DE2-4CD3-AC28-DCC8F640301D}" type="pres">
      <dgm:prSet presAssocID="{ED27C95A-AF37-4C57-A58A-D0716164A1C3}" presName="sibTrans" presStyleCnt="0"/>
      <dgm:spPr/>
    </dgm:pt>
    <dgm:pt modelId="{B8E7D01E-5977-4740-969E-0A5EE1E749E8}" type="pres">
      <dgm:prSet presAssocID="{572ECFD6-ED23-4EC3-B3EA-29DF1528EE00}" presName="node" presStyleLbl="node1" presStyleIdx="2" presStyleCnt="10">
        <dgm:presLayoutVars>
          <dgm:bulletEnabled val="1"/>
        </dgm:presLayoutVars>
      </dgm:prSet>
      <dgm:spPr/>
      <dgm:t>
        <a:bodyPr/>
        <a:lstStyle/>
        <a:p>
          <a:endParaRPr lang="en-US"/>
        </a:p>
      </dgm:t>
    </dgm:pt>
    <dgm:pt modelId="{DF8AD649-4AAD-4FE2-BE94-EE171B623EB0}" type="pres">
      <dgm:prSet presAssocID="{1223376F-EA2D-4D2A-BF20-E29B1757635C}" presName="sibTrans" presStyleCnt="0"/>
      <dgm:spPr/>
    </dgm:pt>
    <dgm:pt modelId="{CFB28688-A6A9-4C89-973C-30EC7A1EF2EA}" type="pres">
      <dgm:prSet presAssocID="{51824D6B-EFF0-4292-9DE1-2A6FFC30992C}" presName="node" presStyleLbl="node1" presStyleIdx="3" presStyleCnt="10">
        <dgm:presLayoutVars>
          <dgm:bulletEnabled val="1"/>
        </dgm:presLayoutVars>
      </dgm:prSet>
      <dgm:spPr/>
      <dgm:t>
        <a:bodyPr/>
        <a:lstStyle/>
        <a:p>
          <a:endParaRPr lang="en-US"/>
        </a:p>
      </dgm:t>
    </dgm:pt>
    <dgm:pt modelId="{8A8E6527-B1DF-4181-84DB-D84A69BD0728}" type="pres">
      <dgm:prSet presAssocID="{A1C01C64-BB40-4D07-AEF4-A73E94256A6F}" presName="sibTrans" presStyleCnt="0"/>
      <dgm:spPr/>
    </dgm:pt>
    <dgm:pt modelId="{AE4A21D5-37A9-4117-BAB9-420B414987E0}" type="pres">
      <dgm:prSet presAssocID="{27905036-DDA5-4FCD-8457-6BFF131ACDAC}" presName="node" presStyleLbl="node1" presStyleIdx="4" presStyleCnt="10">
        <dgm:presLayoutVars>
          <dgm:bulletEnabled val="1"/>
        </dgm:presLayoutVars>
      </dgm:prSet>
      <dgm:spPr/>
      <dgm:t>
        <a:bodyPr/>
        <a:lstStyle/>
        <a:p>
          <a:endParaRPr lang="en-US"/>
        </a:p>
      </dgm:t>
    </dgm:pt>
    <dgm:pt modelId="{40424A9C-204B-4D26-A208-E706C3AEA512}" type="pres">
      <dgm:prSet presAssocID="{116B9E65-BA32-4413-A4D9-D7DBF3E42495}" presName="sibTrans" presStyleCnt="0"/>
      <dgm:spPr/>
    </dgm:pt>
    <dgm:pt modelId="{BD6D77E5-E868-4DAE-8571-0F11803B8A55}" type="pres">
      <dgm:prSet presAssocID="{AC7C456D-A5C2-45AB-8F43-E3A868E54104}" presName="node" presStyleLbl="node1" presStyleIdx="5" presStyleCnt="10">
        <dgm:presLayoutVars>
          <dgm:bulletEnabled val="1"/>
        </dgm:presLayoutVars>
      </dgm:prSet>
      <dgm:spPr/>
      <dgm:t>
        <a:bodyPr/>
        <a:lstStyle/>
        <a:p>
          <a:endParaRPr lang="en-US"/>
        </a:p>
      </dgm:t>
    </dgm:pt>
    <dgm:pt modelId="{4F7CD2CC-3616-4412-9E55-385BC577CFEE}" type="pres">
      <dgm:prSet presAssocID="{2E592867-3F71-44DC-9EA0-D124BD219DC9}" presName="sibTrans" presStyleCnt="0"/>
      <dgm:spPr/>
    </dgm:pt>
    <dgm:pt modelId="{5F262406-A7A0-4411-AB4A-4BF494C4AD3A}" type="pres">
      <dgm:prSet presAssocID="{AE42B020-6130-4355-B90D-B3FBDD37ED9D}" presName="node" presStyleLbl="node1" presStyleIdx="6" presStyleCnt="10">
        <dgm:presLayoutVars>
          <dgm:bulletEnabled val="1"/>
        </dgm:presLayoutVars>
      </dgm:prSet>
      <dgm:spPr/>
      <dgm:t>
        <a:bodyPr/>
        <a:lstStyle/>
        <a:p>
          <a:endParaRPr lang="en-US"/>
        </a:p>
      </dgm:t>
    </dgm:pt>
    <dgm:pt modelId="{E666D264-0045-4D3E-8605-348BC5E8B19F}" type="pres">
      <dgm:prSet presAssocID="{8BF01DE7-72D3-4AFF-9D20-33DD751565AB}" presName="sibTrans" presStyleCnt="0"/>
      <dgm:spPr/>
    </dgm:pt>
    <dgm:pt modelId="{854A00AA-9429-4158-8B38-F80AB1D2E2E4}" type="pres">
      <dgm:prSet presAssocID="{6A422A09-6FF5-47C3-8722-EF3D037F3178}" presName="node" presStyleLbl="node1" presStyleIdx="7" presStyleCnt="10">
        <dgm:presLayoutVars>
          <dgm:bulletEnabled val="1"/>
        </dgm:presLayoutVars>
      </dgm:prSet>
      <dgm:spPr/>
      <dgm:t>
        <a:bodyPr/>
        <a:lstStyle/>
        <a:p>
          <a:endParaRPr lang="en-US"/>
        </a:p>
      </dgm:t>
    </dgm:pt>
    <dgm:pt modelId="{7FAD1A17-256A-466F-8ED4-A8452452B689}" type="pres">
      <dgm:prSet presAssocID="{BAEEB7C5-B624-4DC8-BFCF-E1C35D2B4417}" presName="sibTrans" presStyleCnt="0"/>
      <dgm:spPr/>
    </dgm:pt>
    <dgm:pt modelId="{9DD19F53-D5BE-408A-BBFB-9774525E149E}" type="pres">
      <dgm:prSet presAssocID="{2C38D41A-642F-4BA5-A0C4-CB097F131B83}" presName="node" presStyleLbl="node1" presStyleIdx="8" presStyleCnt="10">
        <dgm:presLayoutVars>
          <dgm:bulletEnabled val="1"/>
        </dgm:presLayoutVars>
      </dgm:prSet>
      <dgm:spPr/>
      <dgm:t>
        <a:bodyPr/>
        <a:lstStyle/>
        <a:p>
          <a:endParaRPr lang="en-US"/>
        </a:p>
      </dgm:t>
    </dgm:pt>
    <dgm:pt modelId="{A64F22A2-60A6-4B9C-BE50-AA427478FC71}" type="pres">
      <dgm:prSet presAssocID="{2AEE57E6-EA1E-4EB9-82B5-A630AA316B64}" presName="sibTrans" presStyleCnt="0"/>
      <dgm:spPr/>
    </dgm:pt>
    <dgm:pt modelId="{21BC9943-B7AD-46F3-8E9E-FA83F634653A}" type="pres">
      <dgm:prSet presAssocID="{9C3ED803-6487-422F-8CD9-165883EB7292}" presName="node" presStyleLbl="node1" presStyleIdx="9" presStyleCnt="10">
        <dgm:presLayoutVars>
          <dgm:bulletEnabled val="1"/>
        </dgm:presLayoutVars>
      </dgm:prSet>
      <dgm:spPr/>
      <dgm:t>
        <a:bodyPr/>
        <a:lstStyle/>
        <a:p>
          <a:endParaRPr lang="en-US"/>
        </a:p>
      </dgm:t>
    </dgm:pt>
  </dgm:ptLst>
  <dgm:cxnLst>
    <dgm:cxn modelId="{98A09814-A4C5-43AF-BE0F-E1E40D388DD7}" srcId="{C7A1FFA3-367F-45F6-B605-4F376C35F060}" destId="{3E705812-2C90-4A6F-BEC7-118E71C58C0D}" srcOrd="0" destOrd="0" parTransId="{1AB65E55-C56C-4DB1-A20E-69517E0636BE}" sibTransId="{322A13EF-6C13-4958-969F-F136BDB1765F}"/>
    <dgm:cxn modelId="{7D81DF1B-094A-4AA9-834B-61640C83F314}" type="presOf" srcId="{572ECFD6-ED23-4EC3-B3EA-29DF1528EE00}" destId="{B8E7D01E-5977-4740-969E-0A5EE1E749E8}" srcOrd="0" destOrd="0" presId="urn:microsoft.com/office/officeart/2005/8/layout/default"/>
    <dgm:cxn modelId="{C066C592-A9C3-4780-8965-2E4DA12DC5C8}" type="presOf" srcId="{2C38D41A-642F-4BA5-A0C4-CB097F131B83}" destId="{9DD19F53-D5BE-408A-BBFB-9774525E149E}" srcOrd="0" destOrd="0" presId="urn:microsoft.com/office/officeart/2005/8/layout/default"/>
    <dgm:cxn modelId="{F213AD96-C5EF-4C5A-B4CC-8673DDFE8C85}" srcId="{C7A1FFA3-367F-45F6-B605-4F376C35F060}" destId="{AE42B020-6130-4355-B90D-B3FBDD37ED9D}" srcOrd="6" destOrd="0" parTransId="{91E8B2B0-CD1B-497D-8F5C-50A846E1A408}" sibTransId="{8BF01DE7-72D3-4AFF-9D20-33DD751565AB}"/>
    <dgm:cxn modelId="{3D0E23AA-1671-459C-BBB9-FC14E9C65756}" type="presOf" srcId="{51824D6B-EFF0-4292-9DE1-2A6FFC30992C}" destId="{CFB28688-A6A9-4C89-973C-30EC7A1EF2EA}" srcOrd="0" destOrd="0" presId="urn:microsoft.com/office/officeart/2005/8/layout/default"/>
    <dgm:cxn modelId="{AA5BF6A9-DA17-49D3-92CA-5F5DE444DED1}" srcId="{C7A1FFA3-367F-45F6-B605-4F376C35F060}" destId="{AC7C456D-A5C2-45AB-8F43-E3A868E54104}" srcOrd="5" destOrd="0" parTransId="{CF8A70C6-EB7E-421A-B521-C237A4356ECE}" sibTransId="{2E592867-3F71-44DC-9EA0-D124BD219DC9}"/>
    <dgm:cxn modelId="{CEDF7567-93E2-49BF-AEF0-310EEA7D88D0}" srcId="{C7A1FFA3-367F-45F6-B605-4F376C35F060}" destId="{9C3ED803-6487-422F-8CD9-165883EB7292}" srcOrd="9" destOrd="0" parTransId="{D8F207A6-EC4F-4597-A464-C717B47AD2C7}" sibTransId="{90C3270F-0CD1-4F68-AC85-45D203447B18}"/>
    <dgm:cxn modelId="{BDE9ED53-E103-4B51-B008-6B2C7200E81D}" type="presOf" srcId="{C7A1FFA3-367F-45F6-B605-4F376C35F060}" destId="{777BF95A-1ECA-4AA4-8FDE-CB9798FC5F95}" srcOrd="0" destOrd="0" presId="urn:microsoft.com/office/officeart/2005/8/layout/default"/>
    <dgm:cxn modelId="{306E5E40-0EFD-4716-BECF-6FEF96812748}" type="presOf" srcId="{AC7C456D-A5C2-45AB-8F43-E3A868E54104}" destId="{BD6D77E5-E868-4DAE-8571-0F11803B8A55}" srcOrd="0" destOrd="0" presId="urn:microsoft.com/office/officeart/2005/8/layout/default"/>
    <dgm:cxn modelId="{994B4CC5-D7F6-40A6-8F9C-99F93F5E5FD7}" type="presOf" srcId="{27905036-DDA5-4FCD-8457-6BFF131ACDAC}" destId="{AE4A21D5-37A9-4117-BAB9-420B414987E0}" srcOrd="0" destOrd="0" presId="urn:microsoft.com/office/officeart/2005/8/layout/default"/>
    <dgm:cxn modelId="{C052FEEB-F2C5-4AF6-BEF3-A42D25A48917}" type="presOf" srcId="{521F6A38-8F5A-46EF-8EF6-C4AB2A2BB2CC}" destId="{0A52200C-7E6A-4EE6-84F1-60BD9DB7AE06}" srcOrd="0" destOrd="0" presId="urn:microsoft.com/office/officeart/2005/8/layout/default"/>
    <dgm:cxn modelId="{3F810499-A05A-4FEE-8850-7D168B559B1D}" srcId="{C7A1FFA3-367F-45F6-B605-4F376C35F060}" destId="{6A422A09-6FF5-47C3-8722-EF3D037F3178}" srcOrd="7" destOrd="0" parTransId="{AF336106-638A-4502-B652-2F977A711B72}" sibTransId="{BAEEB7C5-B624-4DC8-BFCF-E1C35D2B4417}"/>
    <dgm:cxn modelId="{35DD4D1A-3170-408C-8024-E553B9E5BA60}" type="presOf" srcId="{3E705812-2C90-4A6F-BEC7-118E71C58C0D}" destId="{553813E0-B3FE-4111-A131-07AC8A6D935E}" srcOrd="0" destOrd="0" presId="urn:microsoft.com/office/officeart/2005/8/layout/default"/>
    <dgm:cxn modelId="{5FB30832-C775-422D-8BAB-9FF9C3260B67}" srcId="{C7A1FFA3-367F-45F6-B605-4F376C35F060}" destId="{572ECFD6-ED23-4EC3-B3EA-29DF1528EE00}" srcOrd="2" destOrd="0" parTransId="{73516104-C624-4AF4-BA3F-9FF7385A57C1}" sibTransId="{1223376F-EA2D-4D2A-BF20-E29B1757635C}"/>
    <dgm:cxn modelId="{B35F5CED-642E-4D00-88CD-225D3255498A}" type="presOf" srcId="{6A422A09-6FF5-47C3-8722-EF3D037F3178}" destId="{854A00AA-9429-4158-8B38-F80AB1D2E2E4}" srcOrd="0" destOrd="0" presId="urn:microsoft.com/office/officeart/2005/8/layout/default"/>
    <dgm:cxn modelId="{F3BF83BA-9F98-49C0-B532-BD54F368B711}" srcId="{C7A1FFA3-367F-45F6-B605-4F376C35F060}" destId="{2C38D41A-642F-4BA5-A0C4-CB097F131B83}" srcOrd="8" destOrd="0" parTransId="{D8EE717E-7099-4C9C-B964-05B5955EC445}" sibTransId="{2AEE57E6-EA1E-4EB9-82B5-A630AA316B64}"/>
    <dgm:cxn modelId="{7C345581-1557-4A13-87A5-FBEFC8E54908}" srcId="{C7A1FFA3-367F-45F6-B605-4F376C35F060}" destId="{51824D6B-EFF0-4292-9DE1-2A6FFC30992C}" srcOrd="3" destOrd="0" parTransId="{995A33F7-D455-418D-87B1-86B1BC3E801D}" sibTransId="{A1C01C64-BB40-4D07-AEF4-A73E94256A6F}"/>
    <dgm:cxn modelId="{91852DC2-C21F-4DED-B1F2-80E8DDF3F48A}" srcId="{C7A1FFA3-367F-45F6-B605-4F376C35F060}" destId="{521F6A38-8F5A-46EF-8EF6-C4AB2A2BB2CC}" srcOrd="1" destOrd="0" parTransId="{64EDA7C0-A759-4406-8EDD-FB5034D34C3A}" sibTransId="{ED27C95A-AF37-4C57-A58A-D0716164A1C3}"/>
    <dgm:cxn modelId="{15DE5A8F-3139-4A5F-B956-76D097070D8E}" type="presOf" srcId="{9C3ED803-6487-422F-8CD9-165883EB7292}" destId="{21BC9943-B7AD-46F3-8E9E-FA83F634653A}" srcOrd="0" destOrd="0" presId="urn:microsoft.com/office/officeart/2005/8/layout/default"/>
    <dgm:cxn modelId="{1F4DBE0E-09E5-4D9B-A0E4-B4F5DA28A41F}" type="presOf" srcId="{AE42B020-6130-4355-B90D-B3FBDD37ED9D}" destId="{5F262406-A7A0-4411-AB4A-4BF494C4AD3A}" srcOrd="0" destOrd="0" presId="urn:microsoft.com/office/officeart/2005/8/layout/default"/>
    <dgm:cxn modelId="{434B0951-4008-4FE4-AC2B-B9C86A5FF231}" srcId="{C7A1FFA3-367F-45F6-B605-4F376C35F060}" destId="{27905036-DDA5-4FCD-8457-6BFF131ACDAC}" srcOrd="4" destOrd="0" parTransId="{34B584E9-8A09-42DF-8C2C-B842B3F42997}" sibTransId="{116B9E65-BA32-4413-A4D9-D7DBF3E42495}"/>
    <dgm:cxn modelId="{73D831CD-1AEF-4F4B-9BDB-5DD2FA0400AE}" type="presParOf" srcId="{777BF95A-1ECA-4AA4-8FDE-CB9798FC5F95}" destId="{553813E0-B3FE-4111-A131-07AC8A6D935E}" srcOrd="0" destOrd="0" presId="urn:microsoft.com/office/officeart/2005/8/layout/default"/>
    <dgm:cxn modelId="{E3F16038-6424-48A3-9BC5-601CB598CEBF}" type="presParOf" srcId="{777BF95A-1ECA-4AA4-8FDE-CB9798FC5F95}" destId="{8449DE18-0CF6-46A1-AE72-4B06104367BB}" srcOrd="1" destOrd="0" presId="urn:microsoft.com/office/officeart/2005/8/layout/default"/>
    <dgm:cxn modelId="{4BC1C4C1-5D32-4B61-9DEA-04C6AE2659D5}" type="presParOf" srcId="{777BF95A-1ECA-4AA4-8FDE-CB9798FC5F95}" destId="{0A52200C-7E6A-4EE6-84F1-60BD9DB7AE06}" srcOrd="2" destOrd="0" presId="urn:microsoft.com/office/officeart/2005/8/layout/default"/>
    <dgm:cxn modelId="{2F93D1E5-18A4-4542-9537-625E93368D4F}" type="presParOf" srcId="{777BF95A-1ECA-4AA4-8FDE-CB9798FC5F95}" destId="{CFC9DF3A-2DE2-4CD3-AC28-DCC8F640301D}" srcOrd="3" destOrd="0" presId="urn:microsoft.com/office/officeart/2005/8/layout/default"/>
    <dgm:cxn modelId="{B3CF2F31-FCBF-4055-AFF4-923F325A78F1}" type="presParOf" srcId="{777BF95A-1ECA-4AA4-8FDE-CB9798FC5F95}" destId="{B8E7D01E-5977-4740-969E-0A5EE1E749E8}" srcOrd="4" destOrd="0" presId="urn:microsoft.com/office/officeart/2005/8/layout/default"/>
    <dgm:cxn modelId="{EC53ABAD-3BDC-4433-9DC6-05D619340D0C}" type="presParOf" srcId="{777BF95A-1ECA-4AA4-8FDE-CB9798FC5F95}" destId="{DF8AD649-4AAD-4FE2-BE94-EE171B623EB0}" srcOrd="5" destOrd="0" presId="urn:microsoft.com/office/officeart/2005/8/layout/default"/>
    <dgm:cxn modelId="{1A24A68C-67AA-48DF-8EA6-6FC85C0BB0B5}" type="presParOf" srcId="{777BF95A-1ECA-4AA4-8FDE-CB9798FC5F95}" destId="{CFB28688-A6A9-4C89-973C-30EC7A1EF2EA}" srcOrd="6" destOrd="0" presId="urn:microsoft.com/office/officeart/2005/8/layout/default"/>
    <dgm:cxn modelId="{C8C311C1-CCC8-4791-9D7E-02F939B779D8}" type="presParOf" srcId="{777BF95A-1ECA-4AA4-8FDE-CB9798FC5F95}" destId="{8A8E6527-B1DF-4181-84DB-D84A69BD0728}" srcOrd="7" destOrd="0" presId="urn:microsoft.com/office/officeart/2005/8/layout/default"/>
    <dgm:cxn modelId="{C76A79BE-B07F-47C9-BC17-9608B0DCB7D0}" type="presParOf" srcId="{777BF95A-1ECA-4AA4-8FDE-CB9798FC5F95}" destId="{AE4A21D5-37A9-4117-BAB9-420B414987E0}" srcOrd="8" destOrd="0" presId="urn:microsoft.com/office/officeart/2005/8/layout/default"/>
    <dgm:cxn modelId="{BCFB7A45-EA5A-4A21-93E8-F2440F36E75B}" type="presParOf" srcId="{777BF95A-1ECA-4AA4-8FDE-CB9798FC5F95}" destId="{40424A9C-204B-4D26-A208-E706C3AEA512}" srcOrd="9" destOrd="0" presId="urn:microsoft.com/office/officeart/2005/8/layout/default"/>
    <dgm:cxn modelId="{9E8D0391-9FC0-4821-8015-84D5815BB022}" type="presParOf" srcId="{777BF95A-1ECA-4AA4-8FDE-CB9798FC5F95}" destId="{BD6D77E5-E868-4DAE-8571-0F11803B8A55}" srcOrd="10" destOrd="0" presId="urn:microsoft.com/office/officeart/2005/8/layout/default"/>
    <dgm:cxn modelId="{CC6D6ECD-3737-409E-BE89-FC4B5552B7F6}" type="presParOf" srcId="{777BF95A-1ECA-4AA4-8FDE-CB9798FC5F95}" destId="{4F7CD2CC-3616-4412-9E55-385BC577CFEE}" srcOrd="11" destOrd="0" presId="urn:microsoft.com/office/officeart/2005/8/layout/default"/>
    <dgm:cxn modelId="{3F754BB7-044E-4CFE-810D-42AA2720F1E4}" type="presParOf" srcId="{777BF95A-1ECA-4AA4-8FDE-CB9798FC5F95}" destId="{5F262406-A7A0-4411-AB4A-4BF494C4AD3A}" srcOrd="12" destOrd="0" presId="urn:microsoft.com/office/officeart/2005/8/layout/default"/>
    <dgm:cxn modelId="{715631DC-AB13-4C14-9B88-BBA9640FAA09}" type="presParOf" srcId="{777BF95A-1ECA-4AA4-8FDE-CB9798FC5F95}" destId="{E666D264-0045-4D3E-8605-348BC5E8B19F}" srcOrd="13" destOrd="0" presId="urn:microsoft.com/office/officeart/2005/8/layout/default"/>
    <dgm:cxn modelId="{D5A158DF-1E3F-4B31-8C02-EC316C64C18F}" type="presParOf" srcId="{777BF95A-1ECA-4AA4-8FDE-CB9798FC5F95}" destId="{854A00AA-9429-4158-8B38-F80AB1D2E2E4}" srcOrd="14" destOrd="0" presId="urn:microsoft.com/office/officeart/2005/8/layout/default"/>
    <dgm:cxn modelId="{25701C81-795D-4268-A165-8AF1D6CFDFE9}" type="presParOf" srcId="{777BF95A-1ECA-4AA4-8FDE-CB9798FC5F95}" destId="{7FAD1A17-256A-466F-8ED4-A8452452B689}" srcOrd="15" destOrd="0" presId="urn:microsoft.com/office/officeart/2005/8/layout/default"/>
    <dgm:cxn modelId="{4A099176-C90E-4D68-B6EB-BC3BA1155BB2}" type="presParOf" srcId="{777BF95A-1ECA-4AA4-8FDE-CB9798FC5F95}" destId="{9DD19F53-D5BE-408A-BBFB-9774525E149E}" srcOrd="16" destOrd="0" presId="urn:microsoft.com/office/officeart/2005/8/layout/default"/>
    <dgm:cxn modelId="{115835A8-26E7-4D3F-ABD0-1B00FBCCA08D}" type="presParOf" srcId="{777BF95A-1ECA-4AA4-8FDE-CB9798FC5F95}" destId="{A64F22A2-60A6-4B9C-BE50-AA427478FC71}" srcOrd="17" destOrd="0" presId="urn:microsoft.com/office/officeart/2005/8/layout/default"/>
    <dgm:cxn modelId="{42E7C5CF-9356-4CF7-BE3D-F6CBE8D36ECF}" type="presParOf" srcId="{777BF95A-1ECA-4AA4-8FDE-CB9798FC5F95}" destId="{21BC9943-B7AD-46F3-8E9E-FA83F634653A}"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E8B3D1-A5D6-49BD-8224-B62A9992A9D0}" type="doc">
      <dgm:prSet loTypeId="urn:microsoft.com/office/officeart/2008/layout/LinedList" loCatId="list" qsTypeId="urn:microsoft.com/office/officeart/2005/8/quickstyle/simple1" qsCatId="simple" csTypeId="urn:microsoft.com/office/officeart/2005/8/colors/accent0_3" csCatId="mainScheme"/>
      <dgm:spPr/>
      <dgm:t>
        <a:bodyPr/>
        <a:lstStyle/>
        <a:p>
          <a:endParaRPr lang="en-US"/>
        </a:p>
      </dgm:t>
    </dgm:pt>
    <dgm:pt modelId="{3CCE1FEE-26AC-4FA8-8721-52E5C5C6F7DB}">
      <dgm:prSet/>
      <dgm:spPr/>
      <dgm:t>
        <a:bodyPr/>
        <a:lstStyle/>
        <a:p>
          <a:r>
            <a:rPr lang="en-US" dirty="0"/>
            <a:t>During the 1930s, the Federal Housing Authority’s Home Owners’ Loan Corporation (HOLC), a New Deal agency formed to refinance mortgages during the Great Depression, explicitly practiced a policy of “redlining” when determining which neighborhoods to approve mortgages in. </a:t>
          </a:r>
        </a:p>
      </dgm:t>
    </dgm:pt>
    <dgm:pt modelId="{84EDB524-4520-444A-8C55-08A7C5F6D150}" type="parTrans" cxnId="{B2E2CE51-811C-4433-8813-7967132541BC}">
      <dgm:prSet/>
      <dgm:spPr/>
      <dgm:t>
        <a:bodyPr/>
        <a:lstStyle/>
        <a:p>
          <a:endParaRPr lang="en-US"/>
        </a:p>
      </dgm:t>
    </dgm:pt>
    <dgm:pt modelId="{C5B2F17A-CA3A-4269-827F-39118AAFF1F1}" type="sibTrans" cxnId="{B2E2CE51-811C-4433-8813-7967132541BC}">
      <dgm:prSet/>
      <dgm:spPr/>
      <dgm:t>
        <a:bodyPr/>
        <a:lstStyle/>
        <a:p>
          <a:endParaRPr lang="en-US"/>
        </a:p>
      </dgm:t>
    </dgm:pt>
    <dgm:pt modelId="{E4F337DF-8E28-4036-B467-E54B61958838}">
      <dgm:prSet/>
      <dgm:spPr/>
      <dgm:t>
        <a:bodyPr/>
        <a:lstStyle/>
        <a:p>
          <a:r>
            <a:rPr lang="en-US"/>
            <a:t>Redlining is the practice of denying or limiting financial services to certain neighborhoods based on racial or ethnic composition without regard to the residents’ qualifications or creditworthiness. </a:t>
          </a:r>
        </a:p>
      </dgm:t>
    </dgm:pt>
    <dgm:pt modelId="{C017A451-A110-40F9-A21A-CD2AF62AF30D}" type="parTrans" cxnId="{DB79D6E8-5C60-4A2B-881F-A4CBA2107475}">
      <dgm:prSet/>
      <dgm:spPr/>
      <dgm:t>
        <a:bodyPr/>
        <a:lstStyle/>
        <a:p>
          <a:endParaRPr lang="en-US"/>
        </a:p>
      </dgm:t>
    </dgm:pt>
    <dgm:pt modelId="{2BEAA624-5A83-4E42-8128-6332CB248D45}" type="sibTrans" cxnId="{DB79D6E8-5C60-4A2B-881F-A4CBA2107475}">
      <dgm:prSet/>
      <dgm:spPr/>
      <dgm:t>
        <a:bodyPr/>
        <a:lstStyle/>
        <a:p>
          <a:endParaRPr lang="en-US"/>
        </a:p>
      </dgm:t>
    </dgm:pt>
    <dgm:pt modelId="{6BD1E80E-5A71-4F17-8E3F-5C6EB75E96BA}">
      <dgm:prSet/>
      <dgm:spPr/>
      <dgm:t>
        <a:bodyPr/>
        <a:lstStyle/>
        <a:p>
          <a:r>
            <a:rPr lang="en-US"/>
            <a:t>The term “redlining” refers to the practice of using a red line on a map to delineate the area where financial institutions would not invest.</a:t>
          </a:r>
        </a:p>
      </dgm:t>
    </dgm:pt>
    <dgm:pt modelId="{AAE916BD-0C34-48AC-BDAB-24D8D67E0986}" type="parTrans" cxnId="{F35A1F79-4A45-4E79-8EC2-01B3225818FA}">
      <dgm:prSet/>
      <dgm:spPr/>
      <dgm:t>
        <a:bodyPr/>
        <a:lstStyle/>
        <a:p>
          <a:endParaRPr lang="en-US"/>
        </a:p>
      </dgm:t>
    </dgm:pt>
    <dgm:pt modelId="{3AE655EA-4EBA-4DCF-BCC8-736A0A6FF43C}" type="sibTrans" cxnId="{F35A1F79-4A45-4E79-8EC2-01B3225818FA}">
      <dgm:prSet/>
      <dgm:spPr/>
      <dgm:t>
        <a:bodyPr/>
        <a:lstStyle/>
        <a:p>
          <a:endParaRPr lang="en-US"/>
        </a:p>
      </dgm:t>
    </dgm:pt>
    <dgm:pt modelId="{92B470A3-40CE-4DED-AB4C-1A2FDA7ABF04}">
      <dgm:prSet/>
      <dgm:spPr/>
      <dgm:t>
        <a:bodyPr/>
        <a:lstStyle/>
        <a:p>
          <a:r>
            <a:rPr lang="en-US"/>
            <a:t>The federal government set the standard for redlining, and the practice spread throughout the mortgage industry and beyond, preventing investment in black neighborhoods and reinforcing a segregated, unequal society.</a:t>
          </a:r>
        </a:p>
      </dgm:t>
    </dgm:pt>
    <dgm:pt modelId="{81BA3D26-1B27-4F0E-B83C-DD4A3B5812EA}" type="parTrans" cxnId="{B997C363-9A3D-454B-929B-DFA898FA33C8}">
      <dgm:prSet/>
      <dgm:spPr/>
      <dgm:t>
        <a:bodyPr/>
        <a:lstStyle/>
        <a:p>
          <a:endParaRPr lang="en-US"/>
        </a:p>
      </dgm:t>
    </dgm:pt>
    <dgm:pt modelId="{C6F2297D-C7A7-45E8-8649-C364CA6F4CFC}" type="sibTrans" cxnId="{B997C363-9A3D-454B-929B-DFA898FA33C8}">
      <dgm:prSet/>
      <dgm:spPr/>
      <dgm:t>
        <a:bodyPr/>
        <a:lstStyle/>
        <a:p>
          <a:endParaRPr lang="en-US"/>
        </a:p>
      </dgm:t>
    </dgm:pt>
    <dgm:pt modelId="{26BE7D54-4487-4181-BA58-92FE53EAA40C}">
      <dgm:prSet/>
      <dgm:spPr/>
      <dgm:t>
        <a:bodyPr/>
        <a:lstStyle/>
        <a:p>
          <a:r>
            <a:rPr lang="en-US"/>
            <a:t>Redlining was made illegal by the 1968 Fair Housing Act</a:t>
          </a:r>
        </a:p>
      </dgm:t>
    </dgm:pt>
    <dgm:pt modelId="{3818D52D-9DBB-4E24-9DA9-C328914528FF}" type="parTrans" cxnId="{ECE62F69-CAB5-45B9-927C-20E6A4CF2C5D}">
      <dgm:prSet/>
      <dgm:spPr/>
      <dgm:t>
        <a:bodyPr/>
        <a:lstStyle/>
        <a:p>
          <a:endParaRPr lang="en-US"/>
        </a:p>
      </dgm:t>
    </dgm:pt>
    <dgm:pt modelId="{61540DE7-35C6-468F-AD2F-84C9BE900968}" type="sibTrans" cxnId="{ECE62F69-CAB5-45B9-927C-20E6A4CF2C5D}">
      <dgm:prSet/>
      <dgm:spPr/>
      <dgm:t>
        <a:bodyPr/>
        <a:lstStyle/>
        <a:p>
          <a:endParaRPr lang="en-US"/>
        </a:p>
      </dgm:t>
    </dgm:pt>
    <dgm:pt modelId="{272A4FBB-B5AC-4DC1-8BE0-641080D7527D}" type="pres">
      <dgm:prSet presAssocID="{DBE8B3D1-A5D6-49BD-8224-B62A9992A9D0}" presName="vert0" presStyleCnt="0">
        <dgm:presLayoutVars>
          <dgm:dir/>
          <dgm:animOne val="branch"/>
          <dgm:animLvl val="lvl"/>
        </dgm:presLayoutVars>
      </dgm:prSet>
      <dgm:spPr/>
      <dgm:t>
        <a:bodyPr/>
        <a:lstStyle/>
        <a:p>
          <a:endParaRPr lang="en-US"/>
        </a:p>
      </dgm:t>
    </dgm:pt>
    <dgm:pt modelId="{0B592617-BE09-4587-ABBB-6C58E30001E5}" type="pres">
      <dgm:prSet presAssocID="{3CCE1FEE-26AC-4FA8-8721-52E5C5C6F7DB}" presName="thickLine" presStyleLbl="alignNode1" presStyleIdx="0" presStyleCnt="5"/>
      <dgm:spPr/>
    </dgm:pt>
    <dgm:pt modelId="{29F5E2B3-1738-4134-B6EA-8D9019638F38}" type="pres">
      <dgm:prSet presAssocID="{3CCE1FEE-26AC-4FA8-8721-52E5C5C6F7DB}" presName="horz1" presStyleCnt="0"/>
      <dgm:spPr/>
    </dgm:pt>
    <dgm:pt modelId="{4C6F075F-2103-4CA9-A3B8-AF6695B5566D}" type="pres">
      <dgm:prSet presAssocID="{3CCE1FEE-26AC-4FA8-8721-52E5C5C6F7DB}" presName="tx1" presStyleLbl="revTx" presStyleIdx="0" presStyleCnt="5"/>
      <dgm:spPr/>
      <dgm:t>
        <a:bodyPr/>
        <a:lstStyle/>
        <a:p>
          <a:endParaRPr lang="en-US"/>
        </a:p>
      </dgm:t>
    </dgm:pt>
    <dgm:pt modelId="{011C872D-F6E7-45BF-A85E-759E59CC136A}" type="pres">
      <dgm:prSet presAssocID="{3CCE1FEE-26AC-4FA8-8721-52E5C5C6F7DB}" presName="vert1" presStyleCnt="0"/>
      <dgm:spPr/>
    </dgm:pt>
    <dgm:pt modelId="{092098BD-1858-40FC-85E2-782F1CEFAE04}" type="pres">
      <dgm:prSet presAssocID="{E4F337DF-8E28-4036-B467-E54B61958838}" presName="thickLine" presStyleLbl="alignNode1" presStyleIdx="1" presStyleCnt="5"/>
      <dgm:spPr/>
    </dgm:pt>
    <dgm:pt modelId="{9A33087C-E49C-472C-978C-43AC982F6453}" type="pres">
      <dgm:prSet presAssocID="{E4F337DF-8E28-4036-B467-E54B61958838}" presName="horz1" presStyleCnt="0"/>
      <dgm:spPr/>
    </dgm:pt>
    <dgm:pt modelId="{D333474D-AB82-4F76-80EA-FCB689BF3D44}" type="pres">
      <dgm:prSet presAssocID="{E4F337DF-8E28-4036-B467-E54B61958838}" presName="tx1" presStyleLbl="revTx" presStyleIdx="1" presStyleCnt="5"/>
      <dgm:spPr/>
      <dgm:t>
        <a:bodyPr/>
        <a:lstStyle/>
        <a:p>
          <a:endParaRPr lang="en-US"/>
        </a:p>
      </dgm:t>
    </dgm:pt>
    <dgm:pt modelId="{7DC6D641-8434-495B-A0F6-BD5837FD4064}" type="pres">
      <dgm:prSet presAssocID="{E4F337DF-8E28-4036-B467-E54B61958838}" presName="vert1" presStyleCnt="0"/>
      <dgm:spPr/>
    </dgm:pt>
    <dgm:pt modelId="{2E70E18E-6CC0-44E8-9153-9DB93B745566}" type="pres">
      <dgm:prSet presAssocID="{6BD1E80E-5A71-4F17-8E3F-5C6EB75E96BA}" presName="thickLine" presStyleLbl="alignNode1" presStyleIdx="2" presStyleCnt="5"/>
      <dgm:spPr/>
    </dgm:pt>
    <dgm:pt modelId="{6C798242-C5BC-4AAE-9D9F-40649B71C3E0}" type="pres">
      <dgm:prSet presAssocID="{6BD1E80E-5A71-4F17-8E3F-5C6EB75E96BA}" presName="horz1" presStyleCnt="0"/>
      <dgm:spPr/>
    </dgm:pt>
    <dgm:pt modelId="{339680C2-C378-4D61-800A-B2DBDDBA2B66}" type="pres">
      <dgm:prSet presAssocID="{6BD1E80E-5A71-4F17-8E3F-5C6EB75E96BA}" presName="tx1" presStyleLbl="revTx" presStyleIdx="2" presStyleCnt="5"/>
      <dgm:spPr/>
      <dgm:t>
        <a:bodyPr/>
        <a:lstStyle/>
        <a:p>
          <a:endParaRPr lang="en-US"/>
        </a:p>
      </dgm:t>
    </dgm:pt>
    <dgm:pt modelId="{616A975E-5BC2-43B5-B3FB-97AA616A6B48}" type="pres">
      <dgm:prSet presAssocID="{6BD1E80E-5A71-4F17-8E3F-5C6EB75E96BA}" presName="vert1" presStyleCnt="0"/>
      <dgm:spPr/>
    </dgm:pt>
    <dgm:pt modelId="{DF6C5FD6-B74E-4563-A8A5-0427E72D41D2}" type="pres">
      <dgm:prSet presAssocID="{92B470A3-40CE-4DED-AB4C-1A2FDA7ABF04}" presName="thickLine" presStyleLbl="alignNode1" presStyleIdx="3" presStyleCnt="5"/>
      <dgm:spPr/>
    </dgm:pt>
    <dgm:pt modelId="{CE4E254A-A3BD-457F-A4B4-D4B86045C25A}" type="pres">
      <dgm:prSet presAssocID="{92B470A3-40CE-4DED-AB4C-1A2FDA7ABF04}" presName="horz1" presStyleCnt="0"/>
      <dgm:spPr/>
    </dgm:pt>
    <dgm:pt modelId="{695FEDBC-5B8A-4FC6-AC6C-92932B24E1B8}" type="pres">
      <dgm:prSet presAssocID="{92B470A3-40CE-4DED-AB4C-1A2FDA7ABF04}" presName="tx1" presStyleLbl="revTx" presStyleIdx="3" presStyleCnt="5"/>
      <dgm:spPr/>
      <dgm:t>
        <a:bodyPr/>
        <a:lstStyle/>
        <a:p>
          <a:endParaRPr lang="en-US"/>
        </a:p>
      </dgm:t>
    </dgm:pt>
    <dgm:pt modelId="{AC76C8D6-B56F-4AA7-8A48-5C82E09FAFEA}" type="pres">
      <dgm:prSet presAssocID="{92B470A3-40CE-4DED-AB4C-1A2FDA7ABF04}" presName="vert1" presStyleCnt="0"/>
      <dgm:spPr/>
    </dgm:pt>
    <dgm:pt modelId="{40E68CFA-36FA-49CA-8256-85915F79BBBA}" type="pres">
      <dgm:prSet presAssocID="{26BE7D54-4487-4181-BA58-92FE53EAA40C}" presName="thickLine" presStyleLbl="alignNode1" presStyleIdx="4" presStyleCnt="5"/>
      <dgm:spPr/>
    </dgm:pt>
    <dgm:pt modelId="{22BF916B-0D6C-4D38-A66E-6A9B9FCFB987}" type="pres">
      <dgm:prSet presAssocID="{26BE7D54-4487-4181-BA58-92FE53EAA40C}" presName="horz1" presStyleCnt="0"/>
      <dgm:spPr/>
    </dgm:pt>
    <dgm:pt modelId="{FB88025D-0B6D-4A6F-A31B-0FE62784108A}" type="pres">
      <dgm:prSet presAssocID="{26BE7D54-4487-4181-BA58-92FE53EAA40C}" presName="tx1" presStyleLbl="revTx" presStyleIdx="4" presStyleCnt="5"/>
      <dgm:spPr/>
      <dgm:t>
        <a:bodyPr/>
        <a:lstStyle/>
        <a:p>
          <a:endParaRPr lang="en-US"/>
        </a:p>
      </dgm:t>
    </dgm:pt>
    <dgm:pt modelId="{FD71F7F3-3266-49D5-8120-CBE281D2B859}" type="pres">
      <dgm:prSet presAssocID="{26BE7D54-4487-4181-BA58-92FE53EAA40C}" presName="vert1" presStyleCnt="0"/>
      <dgm:spPr/>
    </dgm:pt>
  </dgm:ptLst>
  <dgm:cxnLst>
    <dgm:cxn modelId="{2DC5ADE7-267C-4A59-B318-0CBD5FFFFAD9}" type="presOf" srcId="{E4F337DF-8E28-4036-B467-E54B61958838}" destId="{D333474D-AB82-4F76-80EA-FCB689BF3D44}" srcOrd="0" destOrd="0" presId="urn:microsoft.com/office/officeart/2008/layout/LinedList"/>
    <dgm:cxn modelId="{F35A1F79-4A45-4E79-8EC2-01B3225818FA}" srcId="{DBE8B3D1-A5D6-49BD-8224-B62A9992A9D0}" destId="{6BD1E80E-5A71-4F17-8E3F-5C6EB75E96BA}" srcOrd="2" destOrd="0" parTransId="{AAE916BD-0C34-48AC-BDAB-24D8D67E0986}" sibTransId="{3AE655EA-4EBA-4DCF-BCC8-736A0A6FF43C}"/>
    <dgm:cxn modelId="{ECFBEF4B-624A-4B42-A7A4-A0639E7C9ED3}" type="presOf" srcId="{92B470A3-40CE-4DED-AB4C-1A2FDA7ABF04}" destId="{695FEDBC-5B8A-4FC6-AC6C-92932B24E1B8}" srcOrd="0" destOrd="0" presId="urn:microsoft.com/office/officeart/2008/layout/LinedList"/>
    <dgm:cxn modelId="{ECE62F69-CAB5-45B9-927C-20E6A4CF2C5D}" srcId="{DBE8B3D1-A5D6-49BD-8224-B62A9992A9D0}" destId="{26BE7D54-4487-4181-BA58-92FE53EAA40C}" srcOrd="4" destOrd="0" parTransId="{3818D52D-9DBB-4E24-9DA9-C328914528FF}" sibTransId="{61540DE7-35C6-468F-AD2F-84C9BE900968}"/>
    <dgm:cxn modelId="{5CC443C8-E92E-4E46-BF1F-6D23C6DF8B2B}" type="presOf" srcId="{6BD1E80E-5A71-4F17-8E3F-5C6EB75E96BA}" destId="{339680C2-C378-4D61-800A-B2DBDDBA2B66}" srcOrd="0" destOrd="0" presId="urn:microsoft.com/office/officeart/2008/layout/LinedList"/>
    <dgm:cxn modelId="{B2E2CE51-811C-4433-8813-7967132541BC}" srcId="{DBE8B3D1-A5D6-49BD-8224-B62A9992A9D0}" destId="{3CCE1FEE-26AC-4FA8-8721-52E5C5C6F7DB}" srcOrd="0" destOrd="0" parTransId="{84EDB524-4520-444A-8C55-08A7C5F6D150}" sibTransId="{C5B2F17A-CA3A-4269-827F-39118AAFF1F1}"/>
    <dgm:cxn modelId="{DB79D6E8-5C60-4A2B-881F-A4CBA2107475}" srcId="{DBE8B3D1-A5D6-49BD-8224-B62A9992A9D0}" destId="{E4F337DF-8E28-4036-B467-E54B61958838}" srcOrd="1" destOrd="0" parTransId="{C017A451-A110-40F9-A21A-CD2AF62AF30D}" sibTransId="{2BEAA624-5A83-4E42-8128-6332CB248D45}"/>
    <dgm:cxn modelId="{6D112A76-D48A-4B9B-93AF-D64393010AC2}" type="presOf" srcId="{26BE7D54-4487-4181-BA58-92FE53EAA40C}" destId="{FB88025D-0B6D-4A6F-A31B-0FE62784108A}" srcOrd="0" destOrd="0" presId="urn:microsoft.com/office/officeart/2008/layout/LinedList"/>
    <dgm:cxn modelId="{181802C1-876C-440F-B500-4E6E8CDE7489}" type="presOf" srcId="{3CCE1FEE-26AC-4FA8-8721-52E5C5C6F7DB}" destId="{4C6F075F-2103-4CA9-A3B8-AF6695B5566D}" srcOrd="0" destOrd="0" presId="urn:microsoft.com/office/officeart/2008/layout/LinedList"/>
    <dgm:cxn modelId="{B997C363-9A3D-454B-929B-DFA898FA33C8}" srcId="{DBE8B3D1-A5D6-49BD-8224-B62A9992A9D0}" destId="{92B470A3-40CE-4DED-AB4C-1A2FDA7ABF04}" srcOrd="3" destOrd="0" parTransId="{81BA3D26-1B27-4F0E-B83C-DD4A3B5812EA}" sibTransId="{C6F2297D-C7A7-45E8-8649-C364CA6F4CFC}"/>
    <dgm:cxn modelId="{3127C844-9AB9-4AB8-93B9-CAB82A9B8249}" type="presOf" srcId="{DBE8B3D1-A5D6-49BD-8224-B62A9992A9D0}" destId="{272A4FBB-B5AC-4DC1-8BE0-641080D7527D}" srcOrd="0" destOrd="0" presId="urn:microsoft.com/office/officeart/2008/layout/LinedList"/>
    <dgm:cxn modelId="{CE297DD6-06A0-47F1-86C5-D67746DEF063}" type="presParOf" srcId="{272A4FBB-B5AC-4DC1-8BE0-641080D7527D}" destId="{0B592617-BE09-4587-ABBB-6C58E30001E5}" srcOrd="0" destOrd="0" presId="urn:microsoft.com/office/officeart/2008/layout/LinedList"/>
    <dgm:cxn modelId="{03BA0DD0-FB23-4D22-ABFC-CBCA9DEC6D31}" type="presParOf" srcId="{272A4FBB-B5AC-4DC1-8BE0-641080D7527D}" destId="{29F5E2B3-1738-4134-B6EA-8D9019638F38}" srcOrd="1" destOrd="0" presId="urn:microsoft.com/office/officeart/2008/layout/LinedList"/>
    <dgm:cxn modelId="{D41EFDD6-8C2A-4058-AF65-17BC2011FAC9}" type="presParOf" srcId="{29F5E2B3-1738-4134-B6EA-8D9019638F38}" destId="{4C6F075F-2103-4CA9-A3B8-AF6695B5566D}" srcOrd="0" destOrd="0" presId="urn:microsoft.com/office/officeart/2008/layout/LinedList"/>
    <dgm:cxn modelId="{798D8323-512C-44B7-AF84-393C74F37732}" type="presParOf" srcId="{29F5E2B3-1738-4134-B6EA-8D9019638F38}" destId="{011C872D-F6E7-45BF-A85E-759E59CC136A}" srcOrd="1" destOrd="0" presId="urn:microsoft.com/office/officeart/2008/layout/LinedList"/>
    <dgm:cxn modelId="{66852370-D149-4802-9285-1C9F2D989C5C}" type="presParOf" srcId="{272A4FBB-B5AC-4DC1-8BE0-641080D7527D}" destId="{092098BD-1858-40FC-85E2-782F1CEFAE04}" srcOrd="2" destOrd="0" presId="urn:microsoft.com/office/officeart/2008/layout/LinedList"/>
    <dgm:cxn modelId="{69D5B07D-F256-4369-8490-690898D681D8}" type="presParOf" srcId="{272A4FBB-B5AC-4DC1-8BE0-641080D7527D}" destId="{9A33087C-E49C-472C-978C-43AC982F6453}" srcOrd="3" destOrd="0" presId="urn:microsoft.com/office/officeart/2008/layout/LinedList"/>
    <dgm:cxn modelId="{F9F43403-1C6D-4756-993A-61D713BA8979}" type="presParOf" srcId="{9A33087C-E49C-472C-978C-43AC982F6453}" destId="{D333474D-AB82-4F76-80EA-FCB689BF3D44}" srcOrd="0" destOrd="0" presId="urn:microsoft.com/office/officeart/2008/layout/LinedList"/>
    <dgm:cxn modelId="{72B706C8-0745-42EE-B05E-5045B25995F9}" type="presParOf" srcId="{9A33087C-E49C-472C-978C-43AC982F6453}" destId="{7DC6D641-8434-495B-A0F6-BD5837FD4064}" srcOrd="1" destOrd="0" presId="urn:microsoft.com/office/officeart/2008/layout/LinedList"/>
    <dgm:cxn modelId="{924E21D3-E92A-4593-BF2C-BE7BB17C8192}" type="presParOf" srcId="{272A4FBB-B5AC-4DC1-8BE0-641080D7527D}" destId="{2E70E18E-6CC0-44E8-9153-9DB93B745566}" srcOrd="4" destOrd="0" presId="urn:microsoft.com/office/officeart/2008/layout/LinedList"/>
    <dgm:cxn modelId="{EF27FDD2-29C7-465C-97D0-DD667FCEEEFD}" type="presParOf" srcId="{272A4FBB-B5AC-4DC1-8BE0-641080D7527D}" destId="{6C798242-C5BC-4AAE-9D9F-40649B71C3E0}" srcOrd="5" destOrd="0" presId="urn:microsoft.com/office/officeart/2008/layout/LinedList"/>
    <dgm:cxn modelId="{A87CF2E5-E7A7-479D-A4D0-45DCC5E0AE19}" type="presParOf" srcId="{6C798242-C5BC-4AAE-9D9F-40649B71C3E0}" destId="{339680C2-C378-4D61-800A-B2DBDDBA2B66}" srcOrd="0" destOrd="0" presId="urn:microsoft.com/office/officeart/2008/layout/LinedList"/>
    <dgm:cxn modelId="{65E25094-6F49-4E53-8786-2D9DCE363B3C}" type="presParOf" srcId="{6C798242-C5BC-4AAE-9D9F-40649B71C3E0}" destId="{616A975E-5BC2-43B5-B3FB-97AA616A6B48}" srcOrd="1" destOrd="0" presId="urn:microsoft.com/office/officeart/2008/layout/LinedList"/>
    <dgm:cxn modelId="{7D412334-B50E-41EE-BB25-B0A2FD7168CA}" type="presParOf" srcId="{272A4FBB-B5AC-4DC1-8BE0-641080D7527D}" destId="{DF6C5FD6-B74E-4563-A8A5-0427E72D41D2}" srcOrd="6" destOrd="0" presId="urn:microsoft.com/office/officeart/2008/layout/LinedList"/>
    <dgm:cxn modelId="{21565A1E-EEDF-4C50-8279-18C0E05033D4}" type="presParOf" srcId="{272A4FBB-B5AC-4DC1-8BE0-641080D7527D}" destId="{CE4E254A-A3BD-457F-A4B4-D4B86045C25A}" srcOrd="7" destOrd="0" presId="urn:microsoft.com/office/officeart/2008/layout/LinedList"/>
    <dgm:cxn modelId="{8100A158-0D8E-4F11-BF8C-08A5A0E03863}" type="presParOf" srcId="{CE4E254A-A3BD-457F-A4B4-D4B86045C25A}" destId="{695FEDBC-5B8A-4FC6-AC6C-92932B24E1B8}" srcOrd="0" destOrd="0" presId="urn:microsoft.com/office/officeart/2008/layout/LinedList"/>
    <dgm:cxn modelId="{9D663F69-F9ED-4490-AEF3-27C35FCCC5A0}" type="presParOf" srcId="{CE4E254A-A3BD-457F-A4B4-D4B86045C25A}" destId="{AC76C8D6-B56F-4AA7-8A48-5C82E09FAFEA}" srcOrd="1" destOrd="0" presId="urn:microsoft.com/office/officeart/2008/layout/LinedList"/>
    <dgm:cxn modelId="{551186B5-D804-48BD-82FB-594C362073F9}" type="presParOf" srcId="{272A4FBB-B5AC-4DC1-8BE0-641080D7527D}" destId="{40E68CFA-36FA-49CA-8256-85915F79BBBA}" srcOrd="8" destOrd="0" presId="urn:microsoft.com/office/officeart/2008/layout/LinedList"/>
    <dgm:cxn modelId="{77BC02EF-4021-461B-AFB2-6167F82B42BC}" type="presParOf" srcId="{272A4FBB-B5AC-4DC1-8BE0-641080D7527D}" destId="{22BF916B-0D6C-4D38-A66E-6A9B9FCFB987}" srcOrd="9" destOrd="0" presId="urn:microsoft.com/office/officeart/2008/layout/LinedList"/>
    <dgm:cxn modelId="{28488E16-9A6D-4922-A138-27A024EB5ADF}" type="presParOf" srcId="{22BF916B-0D6C-4D38-A66E-6A9B9FCFB987}" destId="{FB88025D-0B6D-4A6F-A31B-0FE62784108A}" srcOrd="0" destOrd="0" presId="urn:microsoft.com/office/officeart/2008/layout/LinedList"/>
    <dgm:cxn modelId="{15D9812F-288F-46B0-A4AB-62521798563D}" type="presParOf" srcId="{22BF916B-0D6C-4D38-A66E-6A9B9FCFB987}" destId="{FD71F7F3-3266-49D5-8120-CBE281D2B859}"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3133EE-4AD4-4495-8633-98CD6AED5CB9}"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1FB3CAB9-6684-4C27-9F29-415FE9B0468D}">
      <dgm:prSet/>
      <dgm:spPr/>
      <dgm:t>
        <a:bodyPr/>
        <a:lstStyle/>
        <a:p>
          <a:r>
            <a:rPr lang="en-US"/>
            <a:t>Bias</a:t>
          </a:r>
        </a:p>
      </dgm:t>
    </dgm:pt>
    <dgm:pt modelId="{EACED0A3-5FA5-4781-8574-FCBF7D5329C7}" type="parTrans" cxnId="{BDFA73D3-1827-4D74-848A-B2DB6D697FBE}">
      <dgm:prSet/>
      <dgm:spPr/>
      <dgm:t>
        <a:bodyPr/>
        <a:lstStyle/>
        <a:p>
          <a:endParaRPr lang="en-US"/>
        </a:p>
      </dgm:t>
    </dgm:pt>
    <dgm:pt modelId="{2609FCD8-E792-424E-A777-0C78BA64EB2C}" type="sibTrans" cxnId="{BDFA73D3-1827-4D74-848A-B2DB6D697FBE}">
      <dgm:prSet/>
      <dgm:spPr/>
      <dgm:t>
        <a:bodyPr/>
        <a:lstStyle/>
        <a:p>
          <a:endParaRPr lang="en-US"/>
        </a:p>
      </dgm:t>
    </dgm:pt>
    <dgm:pt modelId="{12DE3A89-D613-4454-B765-C9996E1FB682}">
      <dgm:prSet/>
      <dgm:spPr/>
      <dgm:t>
        <a:bodyPr/>
        <a:lstStyle/>
        <a:p>
          <a:r>
            <a:rPr lang="en-US"/>
            <a:t>Low SES and Black population viewed as detrimental influence that posed risk to public health and property value</a:t>
          </a:r>
        </a:p>
      </dgm:t>
    </dgm:pt>
    <dgm:pt modelId="{8FABA681-9545-407F-A685-2C29E7A0F490}" type="parTrans" cxnId="{100DF658-1370-4CD5-9904-51E5BD85D1F1}">
      <dgm:prSet/>
      <dgm:spPr/>
      <dgm:t>
        <a:bodyPr/>
        <a:lstStyle/>
        <a:p>
          <a:endParaRPr lang="en-US"/>
        </a:p>
      </dgm:t>
    </dgm:pt>
    <dgm:pt modelId="{5B718884-DA1E-400E-ABE3-E01B0C346535}" type="sibTrans" cxnId="{100DF658-1370-4CD5-9904-51E5BD85D1F1}">
      <dgm:prSet/>
      <dgm:spPr/>
      <dgm:t>
        <a:bodyPr/>
        <a:lstStyle/>
        <a:p>
          <a:endParaRPr lang="en-US"/>
        </a:p>
      </dgm:t>
    </dgm:pt>
    <dgm:pt modelId="{839A1A43-F82A-48CC-9992-1DACF7BD345D}">
      <dgm:prSet/>
      <dgm:spPr/>
      <dgm:t>
        <a:bodyPr/>
        <a:lstStyle/>
        <a:p>
          <a:r>
            <a:rPr lang="en-US"/>
            <a:t>Disinvestment</a:t>
          </a:r>
        </a:p>
      </dgm:t>
    </dgm:pt>
    <dgm:pt modelId="{AC4563B5-0E65-4B34-9F9C-CE716B200C7E}" type="parTrans" cxnId="{D73EDFB5-5EFC-4D59-B98C-619B5BAB7872}">
      <dgm:prSet/>
      <dgm:spPr/>
      <dgm:t>
        <a:bodyPr/>
        <a:lstStyle/>
        <a:p>
          <a:endParaRPr lang="en-US"/>
        </a:p>
      </dgm:t>
    </dgm:pt>
    <dgm:pt modelId="{16E66C3E-757E-40D9-A2BB-47D8DE7B72D7}" type="sibTrans" cxnId="{D73EDFB5-5EFC-4D59-B98C-619B5BAB7872}">
      <dgm:prSet/>
      <dgm:spPr/>
      <dgm:t>
        <a:bodyPr/>
        <a:lstStyle/>
        <a:p>
          <a:endParaRPr lang="en-US"/>
        </a:p>
      </dgm:t>
    </dgm:pt>
    <dgm:pt modelId="{6AE1FEA4-0851-4D0E-8584-BDF73C912FF0}">
      <dgm:prSet/>
      <dgm:spPr/>
      <dgm:t>
        <a:bodyPr/>
        <a:lstStyle/>
        <a:p>
          <a:r>
            <a:rPr lang="en-US"/>
            <a:t>Structural disinvestment in people &amp; place</a:t>
          </a:r>
        </a:p>
      </dgm:t>
    </dgm:pt>
    <dgm:pt modelId="{65629202-73D8-4D9E-9451-F0631B2FB26B}" type="parTrans" cxnId="{85FDC93B-27DF-41ED-A38E-631D727713EC}">
      <dgm:prSet/>
      <dgm:spPr/>
      <dgm:t>
        <a:bodyPr/>
        <a:lstStyle/>
        <a:p>
          <a:endParaRPr lang="en-US"/>
        </a:p>
      </dgm:t>
    </dgm:pt>
    <dgm:pt modelId="{9059A364-93FB-4232-A22D-B0C2281767F3}" type="sibTrans" cxnId="{85FDC93B-27DF-41ED-A38E-631D727713EC}">
      <dgm:prSet/>
      <dgm:spPr/>
      <dgm:t>
        <a:bodyPr/>
        <a:lstStyle/>
        <a:p>
          <a:endParaRPr lang="en-US"/>
        </a:p>
      </dgm:t>
    </dgm:pt>
    <dgm:pt modelId="{B9B668F2-7360-4BEB-ACE4-D650E747C072}">
      <dgm:prSet/>
      <dgm:spPr/>
      <dgm:t>
        <a:bodyPr/>
        <a:lstStyle/>
        <a:p>
          <a:r>
            <a:rPr lang="en-US"/>
            <a:t>Denied access to capital</a:t>
          </a:r>
        </a:p>
      </dgm:t>
    </dgm:pt>
    <dgm:pt modelId="{54ACF31B-4256-46FE-B886-57CD778211DB}" type="parTrans" cxnId="{11F126E5-7036-4E72-953D-A6021AC3F750}">
      <dgm:prSet/>
      <dgm:spPr/>
      <dgm:t>
        <a:bodyPr/>
        <a:lstStyle/>
        <a:p>
          <a:endParaRPr lang="en-US"/>
        </a:p>
      </dgm:t>
    </dgm:pt>
    <dgm:pt modelId="{A481D3CF-548C-47C7-9868-FCCE6995F6B6}" type="sibTrans" cxnId="{11F126E5-7036-4E72-953D-A6021AC3F750}">
      <dgm:prSet/>
      <dgm:spPr/>
      <dgm:t>
        <a:bodyPr/>
        <a:lstStyle/>
        <a:p>
          <a:endParaRPr lang="en-US"/>
        </a:p>
      </dgm:t>
    </dgm:pt>
    <dgm:pt modelId="{942ABE55-8BC7-4EA7-9842-2DEE702FBCDE}">
      <dgm:prSet/>
      <dgm:spPr/>
      <dgm:t>
        <a:bodyPr/>
        <a:lstStyle/>
        <a:p>
          <a:r>
            <a:rPr lang="en-US"/>
            <a:t>Decline</a:t>
          </a:r>
        </a:p>
      </dgm:t>
    </dgm:pt>
    <dgm:pt modelId="{ADB55AFD-52AB-4487-8C31-9A5A0A33EA0E}" type="parTrans" cxnId="{439BDDBA-39C0-4FAE-8C75-85485639BCD4}">
      <dgm:prSet/>
      <dgm:spPr/>
      <dgm:t>
        <a:bodyPr/>
        <a:lstStyle/>
        <a:p>
          <a:endParaRPr lang="en-US"/>
        </a:p>
      </dgm:t>
    </dgm:pt>
    <dgm:pt modelId="{9FD3C4F6-3A0F-4D05-912F-DDAD6B25A336}" type="sibTrans" cxnId="{439BDDBA-39C0-4FAE-8C75-85485639BCD4}">
      <dgm:prSet/>
      <dgm:spPr/>
      <dgm:t>
        <a:bodyPr/>
        <a:lstStyle/>
        <a:p>
          <a:endParaRPr lang="en-US"/>
        </a:p>
      </dgm:t>
    </dgm:pt>
    <dgm:pt modelId="{3F46487B-E9F1-4190-A341-78E4F16A3BEF}">
      <dgm:prSet/>
      <dgm:spPr/>
      <dgm:t>
        <a:bodyPr/>
        <a:lstStyle/>
        <a:p>
          <a:r>
            <a:rPr lang="en-US"/>
            <a:t>Inability to maintain property</a:t>
          </a:r>
        </a:p>
      </dgm:t>
    </dgm:pt>
    <dgm:pt modelId="{7D60C517-F724-4980-8D8D-B80F4A49AE05}" type="parTrans" cxnId="{FBC4306C-4BE9-4E8A-ABD6-F9604807405A}">
      <dgm:prSet/>
      <dgm:spPr/>
      <dgm:t>
        <a:bodyPr/>
        <a:lstStyle/>
        <a:p>
          <a:endParaRPr lang="en-US"/>
        </a:p>
      </dgm:t>
    </dgm:pt>
    <dgm:pt modelId="{1DFC1AD9-DA7D-4965-8E36-2917381ECE89}" type="sibTrans" cxnId="{FBC4306C-4BE9-4E8A-ABD6-F9604807405A}">
      <dgm:prSet/>
      <dgm:spPr/>
      <dgm:t>
        <a:bodyPr/>
        <a:lstStyle/>
        <a:p>
          <a:endParaRPr lang="en-US"/>
        </a:p>
      </dgm:t>
    </dgm:pt>
    <dgm:pt modelId="{4045591F-DB56-4A87-A7D8-10FAE44AD6C5}">
      <dgm:prSet/>
      <dgm:spPr/>
      <dgm:t>
        <a:bodyPr/>
        <a:lstStyle/>
        <a:p>
          <a:r>
            <a:rPr lang="en-US"/>
            <a:t>Abandonment &amp; blight</a:t>
          </a:r>
        </a:p>
      </dgm:t>
    </dgm:pt>
    <dgm:pt modelId="{F277AF63-A7F6-4F2C-AEE4-545FA98D99AB}" type="parTrans" cxnId="{42A31F05-1A86-4338-8DD0-1772D87CBBD3}">
      <dgm:prSet/>
      <dgm:spPr/>
      <dgm:t>
        <a:bodyPr/>
        <a:lstStyle/>
        <a:p>
          <a:endParaRPr lang="en-US"/>
        </a:p>
      </dgm:t>
    </dgm:pt>
    <dgm:pt modelId="{F70013B7-C9E9-4466-83EB-484C69100EF1}" type="sibTrans" cxnId="{42A31F05-1A86-4338-8DD0-1772D87CBBD3}">
      <dgm:prSet/>
      <dgm:spPr/>
      <dgm:t>
        <a:bodyPr/>
        <a:lstStyle/>
        <a:p>
          <a:endParaRPr lang="en-US"/>
        </a:p>
      </dgm:t>
    </dgm:pt>
    <dgm:pt modelId="{422431D6-12CC-4F67-8444-3CCAF54D0DB4}">
      <dgm:prSet/>
      <dgm:spPr/>
      <dgm:t>
        <a:bodyPr/>
        <a:lstStyle/>
        <a:p>
          <a:r>
            <a:rPr lang="en-US"/>
            <a:t>Future investment is even more discouraged</a:t>
          </a:r>
        </a:p>
      </dgm:t>
    </dgm:pt>
    <dgm:pt modelId="{37079903-5250-419F-90AB-BF6556BD6D2C}" type="parTrans" cxnId="{4ED45B8E-945B-413C-938D-D1F217A2EEF1}">
      <dgm:prSet/>
      <dgm:spPr/>
      <dgm:t>
        <a:bodyPr/>
        <a:lstStyle/>
        <a:p>
          <a:endParaRPr lang="en-US"/>
        </a:p>
      </dgm:t>
    </dgm:pt>
    <dgm:pt modelId="{CE62779D-D4FE-4791-B7F4-38A919DDD238}" type="sibTrans" cxnId="{4ED45B8E-945B-413C-938D-D1F217A2EEF1}">
      <dgm:prSet/>
      <dgm:spPr/>
      <dgm:t>
        <a:bodyPr/>
        <a:lstStyle/>
        <a:p>
          <a:endParaRPr lang="en-US"/>
        </a:p>
      </dgm:t>
    </dgm:pt>
    <dgm:pt modelId="{70243F30-4B30-487C-99B9-A18A596A3325}" type="pres">
      <dgm:prSet presAssocID="{463133EE-4AD4-4495-8633-98CD6AED5CB9}" presName="linear" presStyleCnt="0">
        <dgm:presLayoutVars>
          <dgm:dir/>
          <dgm:animLvl val="lvl"/>
          <dgm:resizeHandles val="exact"/>
        </dgm:presLayoutVars>
      </dgm:prSet>
      <dgm:spPr/>
      <dgm:t>
        <a:bodyPr/>
        <a:lstStyle/>
        <a:p>
          <a:endParaRPr lang="en-US"/>
        </a:p>
      </dgm:t>
    </dgm:pt>
    <dgm:pt modelId="{A4460489-0DB1-4057-BD79-C4631A49006E}" type="pres">
      <dgm:prSet presAssocID="{1FB3CAB9-6684-4C27-9F29-415FE9B0468D}" presName="parentLin" presStyleCnt="0"/>
      <dgm:spPr/>
    </dgm:pt>
    <dgm:pt modelId="{874E8499-5B9E-48F4-8F36-6D6F6B9B09A8}" type="pres">
      <dgm:prSet presAssocID="{1FB3CAB9-6684-4C27-9F29-415FE9B0468D}" presName="parentLeftMargin" presStyleLbl="node1" presStyleIdx="0" presStyleCnt="3"/>
      <dgm:spPr/>
      <dgm:t>
        <a:bodyPr/>
        <a:lstStyle/>
        <a:p>
          <a:endParaRPr lang="en-US"/>
        </a:p>
      </dgm:t>
    </dgm:pt>
    <dgm:pt modelId="{95EF3C23-FCC1-4EE6-97DE-D84A17C863D3}" type="pres">
      <dgm:prSet presAssocID="{1FB3CAB9-6684-4C27-9F29-415FE9B0468D}" presName="parentText" presStyleLbl="node1" presStyleIdx="0" presStyleCnt="3">
        <dgm:presLayoutVars>
          <dgm:chMax val="0"/>
          <dgm:bulletEnabled val="1"/>
        </dgm:presLayoutVars>
      </dgm:prSet>
      <dgm:spPr/>
      <dgm:t>
        <a:bodyPr/>
        <a:lstStyle/>
        <a:p>
          <a:endParaRPr lang="en-US"/>
        </a:p>
      </dgm:t>
    </dgm:pt>
    <dgm:pt modelId="{EC9968A7-985A-49DC-A9A1-0314ECE41B02}" type="pres">
      <dgm:prSet presAssocID="{1FB3CAB9-6684-4C27-9F29-415FE9B0468D}" presName="negativeSpace" presStyleCnt="0"/>
      <dgm:spPr/>
    </dgm:pt>
    <dgm:pt modelId="{BAD93098-C6CC-4B33-BE15-8F2550602FF7}" type="pres">
      <dgm:prSet presAssocID="{1FB3CAB9-6684-4C27-9F29-415FE9B0468D}" presName="childText" presStyleLbl="conFgAcc1" presStyleIdx="0" presStyleCnt="3">
        <dgm:presLayoutVars>
          <dgm:bulletEnabled val="1"/>
        </dgm:presLayoutVars>
      </dgm:prSet>
      <dgm:spPr/>
      <dgm:t>
        <a:bodyPr/>
        <a:lstStyle/>
        <a:p>
          <a:endParaRPr lang="en-US"/>
        </a:p>
      </dgm:t>
    </dgm:pt>
    <dgm:pt modelId="{DB6A8938-D8AD-4094-AEEF-C4F770586B02}" type="pres">
      <dgm:prSet presAssocID="{2609FCD8-E792-424E-A777-0C78BA64EB2C}" presName="spaceBetweenRectangles" presStyleCnt="0"/>
      <dgm:spPr/>
    </dgm:pt>
    <dgm:pt modelId="{DE2CA814-ACAF-49BE-9727-051A3B2F4136}" type="pres">
      <dgm:prSet presAssocID="{839A1A43-F82A-48CC-9992-1DACF7BD345D}" presName="parentLin" presStyleCnt="0"/>
      <dgm:spPr/>
    </dgm:pt>
    <dgm:pt modelId="{4D7AAA57-6E2C-49C3-B1F4-42CCC7FF6912}" type="pres">
      <dgm:prSet presAssocID="{839A1A43-F82A-48CC-9992-1DACF7BD345D}" presName="parentLeftMargin" presStyleLbl="node1" presStyleIdx="0" presStyleCnt="3"/>
      <dgm:spPr/>
      <dgm:t>
        <a:bodyPr/>
        <a:lstStyle/>
        <a:p>
          <a:endParaRPr lang="en-US"/>
        </a:p>
      </dgm:t>
    </dgm:pt>
    <dgm:pt modelId="{7AD896D7-0246-454A-97F5-2E7A473EA1AA}" type="pres">
      <dgm:prSet presAssocID="{839A1A43-F82A-48CC-9992-1DACF7BD345D}" presName="parentText" presStyleLbl="node1" presStyleIdx="1" presStyleCnt="3">
        <dgm:presLayoutVars>
          <dgm:chMax val="0"/>
          <dgm:bulletEnabled val="1"/>
        </dgm:presLayoutVars>
      </dgm:prSet>
      <dgm:spPr/>
      <dgm:t>
        <a:bodyPr/>
        <a:lstStyle/>
        <a:p>
          <a:endParaRPr lang="en-US"/>
        </a:p>
      </dgm:t>
    </dgm:pt>
    <dgm:pt modelId="{B10EFC62-B307-4651-AD77-9E396B16A713}" type="pres">
      <dgm:prSet presAssocID="{839A1A43-F82A-48CC-9992-1DACF7BD345D}" presName="negativeSpace" presStyleCnt="0"/>
      <dgm:spPr/>
    </dgm:pt>
    <dgm:pt modelId="{B10A0BBF-5CEF-4C40-83E5-3ED0C3BFE062}" type="pres">
      <dgm:prSet presAssocID="{839A1A43-F82A-48CC-9992-1DACF7BD345D}" presName="childText" presStyleLbl="conFgAcc1" presStyleIdx="1" presStyleCnt="3">
        <dgm:presLayoutVars>
          <dgm:bulletEnabled val="1"/>
        </dgm:presLayoutVars>
      </dgm:prSet>
      <dgm:spPr/>
      <dgm:t>
        <a:bodyPr/>
        <a:lstStyle/>
        <a:p>
          <a:endParaRPr lang="en-US"/>
        </a:p>
      </dgm:t>
    </dgm:pt>
    <dgm:pt modelId="{C68E11A7-D73B-4EF9-8C19-E963C7123884}" type="pres">
      <dgm:prSet presAssocID="{16E66C3E-757E-40D9-A2BB-47D8DE7B72D7}" presName="spaceBetweenRectangles" presStyleCnt="0"/>
      <dgm:spPr/>
    </dgm:pt>
    <dgm:pt modelId="{C3536ED4-93FB-490E-9AED-D5AA176D5487}" type="pres">
      <dgm:prSet presAssocID="{942ABE55-8BC7-4EA7-9842-2DEE702FBCDE}" presName="parentLin" presStyleCnt="0"/>
      <dgm:spPr/>
    </dgm:pt>
    <dgm:pt modelId="{CAC471C8-6638-46AC-BA1B-D245388FB4D4}" type="pres">
      <dgm:prSet presAssocID="{942ABE55-8BC7-4EA7-9842-2DEE702FBCDE}" presName="parentLeftMargin" presStyleLbl="node1" presStyleIdx="1" presStyleCnt="3"/>
      <dgm:spPr/>
      <dgm:t>
        <a:bodyPr/>
        <a:lstStyle/>
        <a:p>
          <a:endParaRPr lang="en-US"/>
        </a:p>
      </dgm:t>
    </dgm:pt>
    <dgm:pt modelId="{1FD55998-A23F-443A-B671-5D610C11DB77}" type="pres">
      <dgm:prSet presAssocID="{942ABE55-8BC7-4EA7-9842-2DEE702FBCDE}" presName="parentText" presStyleLbl="node1" presStyleIdx="2" presStyleCnt="3">
        <dgm:presLayoutVars>
          <dgm:chMax val="0"/>
          <dgm:bulletEnabled val="1"/>
        </dgm:presLayoutVars>
      </dgm:prSet>
      <dgm:spPr/>
      <dgm:t>
        <a:bodyPr/>
        <a:lstStyle/>
        <a:p>
          <a:endParaRPr lang="en-US"/>
        </a:p>
      </dgm:t>
    </dgm:pt>
    <dgm:pt modelId="{44D12FC8-7A8F-43AA-9637-48D7E5965195}" type="pres">
      <dgm:prSet presAssocID="{942ABE55-8BC7-4EA7-9842-2DEE702FBCDE}" presName="negativeSpace" presStyleCnt="0"/>
      <dgm:spPr/>
    </dgm:pt>
    <dgm:pt modelId="{F2884CDC-2EFB-4D7A-BD39-BC6891EB2BB4}" type="pres">
      <dgm:prSet presAssocID="{942ABE55-8BC7-4EA7-9842-2DEE702FBCDE}" presName="childText" presStyleLbl="conFgAcc1" presStyleIdx="2" presStyleCnt="3">
        <dgm:presLayoutVars>
          <dgm:bulletEnabled val="1"/>
        </dgm:presLayoutVars>
      </dgm:prSet>
      <dgm:spPr/>
      <dgm:t>
        <a:bodyPr/>
        <a:lstStyle/>
        <a:p>
          <a:endParaRPr lang="en-US"/>
        </a:p>
      </dgm:t>
    </dgm:pt>
  </dgm:ptLst>
  <dgm:cxnLst>
    <dgm:cxn modelId="{439BDDBA-39C0-4FAE-8C75-85485639BCD4}" srcId="{463133EE-4AD4-4495-8633-98CD6AED5CB9}" destId="{942ABE55-8BC7-4EA7-9842-2DEE702FBCDE}" srcOrd="2" destOrd="0" parTransId="{ADB55AFD-52AB-4487-8C31-9A5A0A33EA0E}" sibTransId="{9FD3C4F6-3A0F-4D05-912F-DDAD6B25A336}"/>
    <dgm:cxn modelId="{6360C722-95F9-4DC8-A682-ABDD1DB8EB6E}" type="presOf" srcId="{B9B668F2-7360-4BEB-ACE4-D650E747C072}" destId="{B10A0BBF-5CEF-4C40-83E5-3ED0C3BFE062}" srcOrd="0" destOrd="1" presId="urn:microsoft.com/office/officeart/2005/8/layout/list1"/>
    <dgm:cxn modelId="{CCA63837-2A8C-4316-8888-3F6E76E26F4C}" type="presOf" srcId="{4045591F-DB56-4A87-A7D8-10FAE44AD6C5}" destId="{F2884CDC-2EFB-4D7A-BD39-BC6891EB2BB4}" srcOrd="0" destOrd="1" presId="urn:microsoft.com/office/officeart/2005/8/layout/list1"/>
    <dgm:cxn modelId="{1E54D82B-FE7A-4349-96B8-647F6BB17188}" type="presOf" srcId="{1FB3CAB9-6684-4C27-9F29-415FE9B0468D}" destId="{874E8499-5B9E-48F4-8F36-6D6F6B9B09A8}" srcOrd="0" destOrd="0" presId="urn:microsoft.com/office/officeart/2005/8/layout/list1"/>
    <dgm:cxn modelId="{4ED45B8E-945B-413C-938D-D1F217A2EEF1}" srcId="{942ABE55-8BC7-4EA7-9842-2DEE702FBCDE}" destId="{422431D6-12CC-4F67-8444-3CCAF54D0DB4}" srcOrd="2" destOrd="0" parTransId="{37079903-5250-419F-90AB-BF6556BD6D2C}" sibTransId="{CE62779D-D4FE-4791-B7F4-38A919DDD238}"/>
    <dgm:cxn modelId="{6FE6F2A4-7FFB-4B8F-ACC6-503265060F0E}" type="presOf" srcId="{839A1A43-F82A-48CC-9992-1DACF7BD345D}" destId="{7AD896D7-0246-454A-97F5-2E7A473EA1AA}" srcOrd="1" destOrd="0" presId="urn:microsoft.com/office/officeart/2005/8/layout/list1"/>
    <dgm:cxn modelId="{4EC7C36A-3867-4B18-AE79-9CFAF40F4CC5}" type="presOf" srcId="{12DE3A89-D613-4454-B765-C9996E1FB682}" destId="{BAD93098-C6CC-4B33-BE15-8F2550602FF7}" srcOrd="0" destOrd="0" presId="urn:microsoft.com/office/officeart/2005/8/layout/list1"/>
    <dgm:cxn modelId="{1B8C0CAB-E1AB-4588-963F-F5E4E300C96C}" type="presOf" srcId="{1FB3CAB9-6684-4C27-9F29-415FE9B0468D}" destId="{95EF3C23-FCC1-4EE6-97DE-D84A17C863D3}" srcOrd="1" destOrd="0" presId="urn:microsoft.com/office/officeart/2005/8/layout/list1"/>
    <dgm:cxn modelId="{C13E6FF6-885B-4FCE-A0E5-BFD765C6A0C3}" type="presOf" srcId="{942ABE55-8BC7-4EA7-9842-2DEE702FBCDE}" destId="{1FD55998-A23F-443A-B671-5D610C11DB77}" srcOrd="1" destOrd="0" presId="urn:microsoft.com/office/officeart/2005/8/layout/list1"/>
    <dgm:cxn modelId="{44A823B0-877A-4C20-9C42-1740FB60D141}" type="presOf" srcId="{839A1A43-F82A-48CC-9992-1DACF7BD345D}" destId="{4D7AAA57-6E2C-49C3-B1F4-42CCC7FF6912}" srcOrd="0" destOrd="0" presId="urn:microsoft.com/office/officeart/2005/8/layout/list1"/>
    <dgm:cxn modelId="{1976C1B0-E896-4776-9233-D5339EC72501}" type="presOf" srcId="{463133EE-4AD4-4495-8633-98CD6AED5CB9}" destId="{70243F30-4B30-487C-99B9-A18A596A3325}" srcOrd="0" destOrd="0" presId="urn:microsoft.com/office/officeart/2005/8/layout/list1"/>
    <dgm:cxn modelId="{0E220C6A-77C9-4961-8406-6772232916A9}" type="presOf" srcId="{942ABE55-8BC7-4EA7-9842-2DEE702FBCDE}" destId="{CAC471C8-6638-46AC-BA1B-D245388FB4D4}" srcOrd="0" destOrd="0" presId="urn:microsoft.com/office/officeart/2005/8/layout/list1"/>
    <dgm:cxn modelId="{42A31F05-1A86-4338-8DD0-1772D87CBBD3}" srcId="{942ABE55-8BC7-4EA7-9842-2DEE702FBCDE}" destId="{4045591F-DB56-4A87-A7D8-10FAE44AD6C5}" srcOrd="1" destOrd="0" parTransId="{F277AF63-A7F6-4F2C-AEE4-545FA98D99AB}" sibTransId="{F70013B7-C9E9-4466-83EB-484C69100EF1}"/>
    <dgm:cxn modelId="{D73EDFB5-5EFC-4D59-B98C-619B5BAB7872}" srcId="{463133EE-4AD4-4495-8633-98CD6AED5CB9}" destId="{839A1A43-F82A-48CC-9992-1DACF7BD345D}" srcOrd="1" destOrd="0" parTransId="{AC4563B5-0E65-4B34-9F9C-CE716B200C7E}" sibTransId="{16E66C3E-757E-40D9-A2BB-47D8DE7B72D7}"/>
    <dgm:cxn modelId="{BDFA73D3-1827-4D74-848A-B2DB6D697FBE}" srcId="{463133EE-4AD4-4495-8633-98CD6AED5CB9}" destId="{1FB3CAB9-6684-4C27-9F29-415FE9B0468D}" srcOrd="0" destOrd="0" parTransId="{EACED0A3-5FA5-4781-8574-FCBF7D5329C7}" sibTransId="{2609FCD8-E792-424E-A777-0C78BA64EB2C}"/>
    <dgm:cxn modelId="{7CF19F4D-A276-4EBC-837D-FE98370DD117}" type="presOf" srcId="{3F46487B-E9F1-4190-A341-78E4F16A3BEF}" destId="{F2884CDC-2EFB-4D7A-BD39-BC6891EB2BB4}" srcOrd="0" destOrd="0" presId="urn:microsoft.com/office/officeart/2005/8/layout/list1"/>
    <dgm:cxn modelId="{85FDC93B-27DF-41ED-A38E-631D727713EC}" srcId="{839A1A43-F82A-48CC-9992-1DACF7BD345D}" destId="{6AE1FEA4-0851-4D0E-8584-BDF73C912FF0}" srcOrd="0" destOrd="0" parTransId="{65629202-73D8-4D9E-9451-F0631B2FB26B}" sibTransId="{9059A364-93FB-4232-A22D-B0C2281767F3}"/>
    <dgm:cxn modelId="{11F126E5-7036-4E72-953D-A6021AC3F750}" srcId="{839A1A43-F82A-48CC-9992-1DACF7BD345D}" destId="{B9B668F2-7360-4BEB-ACE4-D650E747C072}" srcOrd="1" destOrd="0" parTransId="{54ACF31B-4256-46FE-B886-57CD778211DB}" sibTransId="{A481D3CF-548C-47C7-9868-FCCE6995F6B6}"/>
    <dgm:cxn modelId="{FBC4306C-4BE9-4E8A-ABD6-F9604807405A}" srcId="{942ABE55-8BC7-4EA7-9842-2DEE702FBCDE}" destId="{3F46487B-E9F1-4190-A341-78E4F16A3BEF}" srcOrd="0" destOrd="0" parTransId="{7D60C517-F724-4980-8D8D-B80F4A49AE05}" sibTransId="{1DFC1AD9-DA7D-4965-8E36-2917381ECE89}"/>
    <dgm:cxn modelId="{100DF658-1370-4CD5-9904-51E5BD85D1F1}" srcId="{1FB3CAB9-6684-4C27-9F29-415FE9B0468D}" destId="{12DE3A89-D613-4454-B765-C9996E1FB682}" srcOrd="0" destOrd="0" parTransId="{8FABA681-9545-407F-A685-2C29E7A0F490}" sibTransId="{5B718884-DA1E-400E-ABE3-E01B0C346535}"/>
    <dgm:cxn modelId="{19B14FF5-487F-42C2-840C-3A3D5797C590}" type="presOf" srcId="{6AE1FEA4-0851-4D0E-8584-BDF73C912FF0}" destId="{B10A0BBF-5CEF-4C40-83E5-3ED0C3BFE062}" srcOrd="0" destOrd="0" presId="urn:microsoft.com/office/officeart/2005/8/layout/list1"/>
    <dgm:cxn modelId="{E1EB4128-029F-4A82-87D9-AB83AEE37E33}" type="presOf" srcId="{422431D6-12CC-4F67-8444-3CCAF54D0DB4}" destId="{F2884CDC-2EFB-4D7A-BD39-BC6891EB2BB4}" srcOrd="0" destOrd="2" presId="urn:microsoft.com/office/officeart/2005/8/layout/list1"/>
    <dgm:cxn modelId="{93398626-D349-4017-B615-44087D156D39}" type="presParOf" srcId="{70243F30-4B30-487C-99B9-A18A596A3325}" destId="{A4460489-0DB1-4057-BD79-C4631A49006E}" srcOrd="0" destOrd="0" presId="urn:microsoft.com/office/officeart/2005/8/layout/list1"/>
    <dgm:cxn modelId="{6AAD86D6-F402-4A43-99F4-A0989FB369DF}" type="presParOf" srcId="{A4460489-0DB1-4057-BD79-C4631A49006E}" destId="{874E8499-5B9E-48F4-8F36-6D6F6B9B09A8}" srcOrd="0" destOrd="0" presId="urn:microsoft.com/office/officeart/2005/8/layout/list1"/>
    <dgm:cxn modelId="{37869FC9-F1FF-4232-8AA6-7B8ACC917872}" type="presParOf" srcId="{A4460489-0DB1-4057-BD79-C4631A49006E}" destId="{95EF3C23-FCC1-4EE6-97DE-D84A17C863D3}" srcOrd="1" destOrd="0" presId="urn:microsoft.com/office/officeart/2005/8/layout/list1"/>
    <dgm:cxn modelId="{E7C95A59-BE31-489C-9A5E-7163D88B1CD7}" type="presParOf" srcId="{70243F30-4B30-487C-99B9-A18A596A3325}" destId="{EC9968A7-985A-49DC-A9A1-0314ECE41B02}" srcOrd="1" destOrd="0" presId="urn:microsoft.com/office/officeart/2005/8/layout/list1"/>
    <dgm:cxn modelId="{0BEB71CF-CFA8-47EF-A16C-B557181D590B}" type="presParOf" srcId="{70243F30-4B30-487C-99B9-A18A596A3325}" destId="{BAD93098-C6CC-4B33-BE15-8F2550602FF7}" srcOrd="2" destOrd="0" presId="urn:microsoft.com/office/officeart/2005/8/layout/list1"/>
    <dgm:cxn modelId="{8A534ABF-D662-4160-AB3D-C6194E7FB5B3}" type="presParOf" srcId="{70243F30-4B30-487C-99B9-A18A596A3325}" destId="{DB6A8938-D8AD-4094-AEEF-C4F770586B02}" srcOrd="3" destOrd="0" presId="urn:microsoft.com/office/officeart/2005/8/layout/list1"/>
    <dgm:cxn modelId="{E0854B3B-3AB7-42C8-9F44-2A4111607ED0}" type="presParOf" srcId="{70243F30-4B30-487C-99B9-A18A596A3325}" destId="{DE2CA814-ACAF-49BE-9727-051A3B2F4136}" srcOrd="4" destOrd="0" presId="urn:microsoft.com/office/officeart/2005/8/layout/list1"/>
    <dgm:cxn modelId="{E07A11AB-5B05-4DE8-A0A4-78ECFDED069D}" type="presParOf" srcId="{DE2CA814-ACAF-49BE-9727-051A3B2F4136}" destId="{4D7AAA57-6E2C-49C3-B1F4-42CCC7FF6912}" srcOrd="0" destOrd="0" presId="urn:microsoft.com/office/officeart/2005/8/layout/list1"/>
    <dgm:cxn modelId="{A9A3517A-678B-4811-8171-B0EEB2911C90}" type="presParOf" srcId="{DE2CA814-ACAF-49BE-9727-051A3B2F4136}" destId="{7AD896D7-0246-454A-97F5-2E7A473EA1AA}" srcOrd="1" destOrd="0" presId="urn:microsoft.com/office/officeart/2005/8/layout/list1"/>
    <dgm:cxn modelId="{4AAE0673-4486-4869-B495-D1F042E13CE3}" type="presParOf" srcId="{70243F30-4B30-487C-99B9-A18A596A3325}" destId="{B10EFC62-B307-4651-AD77-9E396B16A713}" srcOrd="5" destOrd="0" presId="urn:microsoft.com/office/officeart/2005/8/layout/list1"/>
    <dgm:cxn modelId="{C7EA5A0B-1D86-43D7-BC50-B5B062D1A208}" type="presParOf" srcId="{70243F30-4B30-487C-99B9-A18A596A3325}" destId="{B10A0BBF-5CEF-4C40-83E5-3ED0C3BFE062}" srcOrd="6" destOrd="0" presId="urn:microsoft.com/office/officeart/2005/8/layout/list1"/>
    <dgm:cxn modelId="{6A25C2A9-BBEC-4F0F-990D-EB48182C2AE4}" type="presParOf" srcId="{70243F30-4B30-487C-99B9-A18A596A3325}" destId="{C68E11A7-D73B-4EF9-8C19-E963C7123884}" srcOrd="7" destOrd="0" presId="urn:microsoft.com/office/officeart/2005/8/layout/list1"/>
    <dgm:cxn modelId="{16DA11AD-93D3-44F3-9D7F-0CA5EBFE9974}" type="presParOf" srcId="{70243F30-4B30-487C-99B9-A18A596A3325}" destId="{C3536ED4-93FB-490E-9AED-D5AA176D5487}" srcOrd="8" destOrd="0" presId="urn:microsoft.com/office/officeart/2005/8/layout/list1"/>
    <dgm:cxn modelId="{4460127F-AC1D-4D5F-ACA7-D618EE4961CF}" type="presParOf" srcId="{C3536ED4-93FB-490E-9AED-D5AA176D5487}" destId="{CAC471C8-6638-46AC-BA1B-D245388FB4D4}" srcOrd="0" destOrd="0" presId="urn:microsoft.com/office/officeart/2005/8/layout/list1"/>
    <dgm:cxn modelId="{F326D730-1213-41E4-BF8F-D0876735D95D}" type="presParOf" srcId="{C3536ED4-93FB-490E-9AED-D5AA176D5487}" destId="{1FD55998-A23F-443A-B671-5D610C11DB77}" srcOrd="1" destOrd="0" presId="urn:microsoft.com/office/officeart/2005/8/layout/list1"/>
    <dgm:cxn modelId="{7E712FA5-268D-4238-903B-D09F139E4C13}" type="presParOf" srcId="{70243F30-4B30-487C-99B9-A18A596A3325}" destId="{44D12FC8-7A8F-43AA-9637-48D7E5965195}" srcOrd="9" destOrd="0" presId="urn:microsoft.com/office/officeart/2005/8/layout/list1"/>
    <dgm:cxn modelId="{C6DE74A2-8726-4868-B301-4F4D7E207448}" type="presParOf" srcId="{70243F30-4B30-487C-99B9-A18A596A3325}" destId="{F2884CDC-2EFB-4D7A-BD39-BC6891EB2BB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3813E0-B3FE-4111-A131-07AC8A6D935E}">
      <dsp:nvSpPr>
        <dsp:cNvPr id="0" name=""/>
        <dsp:cNvSpPr/>
      </dsp:nvSpPr>
      <dsp:spPr>
        <a:xfrm>
          <a:off x="3808" y="49379"/>
          <a:ext cx="2062272" cy="12373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Racial Zoning</a:t>
          </a:r>
        </a:p>
      </dsp:txBody>
      <dsp:txXfrm>
        <a:off x="3808" y="49379"/>
        <a:ext cx="2062272" cy="1237363"/>
      </dsp:txXfrm>
    </dsp:sp>
    <dsp:sp modelId="{0A52200C-7E6A-4EE6-84F1-60BD9DB7AE06}">
      <dsp:nvSpPr>
        <dsp:cNvPr id="0" name=""/>
        <dsp:cNvSpPr/>
      </dsp:nvSpPr>
      <dsp:spPr>
        <a:xfrm>
          <a:off x="2272308" y="49379"/>
          <a:ext cx="2062272" cy="123736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Race-Restrictive Covenants</a:t>
          </a:r>
        </a:p>
      </dsp:txBody>
      <dsp:txXfrm>
        <a:off x="2272308" y="49379"/>
        <a:ext cx="2062272" cy="1237363"/>
      </dsp:txXfrm>
    </dsp:sp>
    <dsp:sp modelId="{B8E7D01E-5977-4740-969E-0A5EE1E749E8}">
      <dsp:nvSpPr>
        <dsp:cNvPr id="0" name=""/>
        <dsp:cNvSpPr/>
      </dsp:nvSpPr>
      <dsp:spPr>
        <a:xfrm>
          <a:off x="4540807" y="49379"/>
          <a:ext cx="2062272" cy="123736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“Redlining”</a:t>
          </a:r>
        </a:p>
      </dsp:txBody>
      <dsp:txXfrm>
        <a:off x="4540807" y="49379"/>
        <a:ext cx="2062272" cy="1237363"/>
      </dsp:txXfrm>
    </dsp:sp>
    <dsp:sp modelId="{CFB28688-A6A9-4C89-973C-30EC7A1EF2EA}">
      <dsp:nvSpPr>
        <dsp:cNvPr id="0" name=""/>
        <dsp:cNvSpPr/>
      </dsp:nvSpPr>
      <dsp:spPr>
        <a:xfrm>
          <a:off x="6809306" y="49379"/>
          <a:ext cx="2062272" cy="123736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Racial Steering</a:t>
          </a:r>
        </a:p>
      </dsp:txBody>
      <dsp:txXfrm>
        <a:off x="6809306" y="49379"/>
        <a:ext cx="2062272" cy="1237363"/>
      </dsp:txXfrm>
    </dsp:sp>
    <dsp:sp modelId="{AE4A21D5-37A9-4117-BAB9-420B414987E0}">
      <dsp:nvSpPr>
        <dsp:cNvPr id="0" name=""/>
        <dsp:cNvSpPr/>
      </dsp:nvSpPr>
      <dsp:spPr>
        <a:xfrm>
          <a:off x="9077805" y="49379"/>
          <a:ext cx="2062272" cy="123736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Block Busting</a:t>
          </a:r>
        </a:p>
      </dsp:txBody>
      <dsp:txXfrm>
        <a:off x="9077805" y="49379"/>
        <a:ext cx="2062272" cy="1237363"/>
      </dsp:txXfrm>
    </dsp:sp>
    <dsp:sp modelId="{BD6D77E5-E868-4DAE-8571-0F11803B8A55}">
      <dsp:nvSpPr>
        <dsp:cNvPr id="0" name=""/>
        <dsp:cNvSpPr/>
      </dsp:nvSpPr>
      <dsp:spPr>
        <a:xfrm>
          <a:off x="3808" y="1492970"/>
          <a:ext cx="2062272" cy="12373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Expulsive Zoning</a:t>
          </a:r>
        </a:p>
      </dsp:txBody>
      <dsp:txXfrm>
        <a:off x="3808" y="1492970"/>
        <a:ext cx="2062272" cy="1237363"/>
      </dsp:txXfrm>
    </dsp:sp>
    <dsp:sp modelId="{5F262406-A7A0-4411-AB4A-4BF494C4AD3A}">
      <dsp:nvSpPr>
        <dsp:cNvPr id="0" name=""/>
        <dsp:cNvSpPr/>
      </dsp:nvSpPr>
      <dsp:spPr>
        <a:xfrm>
          <a:off x="2272308" y="1492970"/>
          <a:ext cx="2062272" cy="123736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Exclusionary Zoning</a:t>
          </a:r>
        </a:p>
      </dsp:txBody>
      <dsp:txXfrm>
        <a:off x="2272308" y="1492970"/>
        <a:ext cx="2062272" cy="1237363"/>
      </dsp:txXfrm>
    </dsp:sp>
    <dsp:sp modelId="{854A00AA-9429-4158-8B38-F80AB1D2E2E4}">
      <dsp:nvSpPr>
        <dsp:cNvPr id="0" name=""/>
        <dsp:cNvSpPr/>
      </dsp:nvSpPr>
      <dsp:spPr>
        <a:xfrm>
          <a:off x="4540807" y="1492970"/>
          <a:ext cx="2062272" cy="123736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Highway Construction</a:t>
          </a:r>
        </a:p>
      </dsp:txBody>
      <dsp:txXfrm>
        <a:off x="4540807" y="1492970"/>
        <a:ext cx="2062272" cy="1237363"/>
      </dsp:txXfrm>
    </dsp:sp>
    <dsp:sp modelId="{9DD19F53-D5BE-408A-BBFB-9774525E149E}">
      <dsp:nvSpPr>
        <dsp:cNvPr id="0" name=""/>
        <dsp:cNvSpPr/>
      </dsp:nvSpPr>
      <dsp:spPr>
        <a:xfrm>
          <a:off x="6809306" y="1492970"/>
          <a:ext cx="2062272" cy="123736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Slum Clearance &amp; Public Housing Administration</a:t>
          </a:r>
        </a:p>
      </dsp:txBody>
      <dsp:txXfrm>
        <a:off x="6809306" y="1492970"/>
        <a:ext cx="2062272" cy="1237363"/>
      </dsp:txXfrm>
    </dsp:sp>
    <dsp:sp modelId="{21BC9943-B7AD-46F3-8E9E-FA83F634653A}">
      <dsp:nvSpPr>
        <dsp:cNvPr id="0" name=""/>
        <dsp:cNvSpPr/>
      </dsp:nvSpPr>
      <dsp:spPr>
        <a:xfrm>
          <a:off x="9077805" y="1492970"/>
          <a:ext cx="2062272" cy="123736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School Segregation </a:t>
          </a:r>
        </a:p>
      </dsp:txBody>
      <dsp:txXfrm>
        <a:off x="9077805" y="1492970"/>
        <a:ext cx="2062272" cy="12373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592617-BE09-4587-ABBB-6C58E30001E5}">
      <dsp:nvSpPr>
        <dsp:cNvPr id="0" name=""/>
        <dsp:cNvSpPr/>
      </dsp:nvSpPr>
      <dsp:spPr>
        <a:xfrm>
          <a:off x="0" y="474"/>
          <a:ext cx="539414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6F075F-2103-4CA9-A3B8-AF6695B5566D}">
      <dsp:nvSpPr>
        <dsp:cNvPr id="0" name=""/>
        <dsp:cNvSpPr/>
      </dsp:nvSpPr>
      <dsp:spPr>
        <a:xfrm>
          <a:off x="0" y="474"/>
          <a:ext cx="5394141" cy="777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n-US" sz="1100" kern="1200" dirty="0"/>
            <a:t>During the 1930s, the Federal Housing Authority’s Home Owners’ Loan Corporation (HOLC), a New Deal agency formed to refinance mortgages during the Great Depression, explicitly practiced a policy of “redlining” when determining which neighborhoods to approve mortgages in. </a:t>
          </a:r>
        </a:p>
      </dsp:txBody>
      <dsp:txXfrm>
        <a:off x="0" y="474"/>
        <a:ext cx="5394141" cy="777521"/>
      </dsp:txXfrm>
    </dsp:sp>
    <dsp:sp modelId="{092098BD-1858-40FC-85E2-782F1CEFAE04}">
      <dsp:nvSpPr>
        <dsp:cNvPr id="0" name=""/>
        <dsp:cNvSpPr/>
      </dsp:nvSpPr>
      <dsp:spPr>
        <a:xfrm>
          <a:off x="0" y="777996"/>
          <a:ext cx="539414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33474D-AB82-4F76-80EA-FCB689BF3D44}">
      <dsp:nvSpPr>
        <dsp:cNvPr id="0" name=""/>
        <dsp:cNvSpPr/>
      </dsp:nvSpPr>
      <dsp:spPr>
        <a:xfrm>
          <a:off x="0" y="777996"/>
          <a:ext cx="5394141" cy="777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n-US" sz="1100" kern="1200"/>
            <a:t>Redlining is the practice of denying or limiting financial services to certain neighborhoods based on racial or ethnic composition without regard to the residents’ qualifications or creditworthiness. </a:t>
          </a:r>
        </a:p>
      </dsp:txBody>
      <dsp:txXfrm>
        <a:off x="0" y="777996"/>
        <a:ext cx="5394141" cy="777521"/>
      </dsp:txXfrm>
    </dsp:sp>
    <dsp:sp modelId="{2E70E18E-6CC0-44E8-9153-9DB93B745566}">
      <dsp:nvSpPr>
        <dsp:cNvPr id="0" name=""/>
        <dsp:cNvSpPr/>
      </dsp:nvSpPr>
      <dsp:spPr>
        <a:xfrm>
          <a:off x="0" y="1555517"/>
          <a:ext cx="539414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9680C2-C378-4D61-800A-B2DBDDBA2B66}">
      <dsp:nvSpPr>
        <dsp:cNvPr id="0" name=""/>
        <dsp:cNvSpPr/>
      </dsp:nvSpPr>
      <dsp:spPr>
        <a:xfrm>
          <a:off x="0" y="1555517"/>
          <a:ext cx="5394141" cy="777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n-US" sz="1100" kern="1200"/>
            <a:t>The term “redlining” refers to the practice of using a red line on a map to delineate the area where financial institutions would not invest.</a:t>
          </a:r>
        </a:p>
      </dsp:txBody>
      <dsp:txXfrm>
        <a:off x="0" y="1555517"/>
        <a:ext cx="5394141" cy="777521"/>
      </dsp:txXfrm>
    </dsp:sp>
    <dsp:sp modelId="{DF6C5FD6-B74E-4563-A8A5-0427E72D41D2}">
      <dsp:nvSpPr>
        <dsp:cNvPr id="0" name=""/>
        <dsp:cNvSpPr/>
      </dsp:nvSpPr>
      <dsp:spPr>
        <a:xfrm>
          <a:off x="0" y="2333039"/>
          <a:ext cx="539414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5FEDBC-5B8A-4FC6-AC6C-92932B24E1B8}">
      <dsp:nvSpPr>
        <dsp:cNvPr id="0" name=""/>
        <dsp:cNvSpPr/>
      </dsp:nvSpPr>
      <dsp:spPr>
        <a:xfrm>
          <a:off x="0" y="2333039"/>
          <a:ext cx="5394141" cy="777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n-US" sz="1100" kern="1200"/>
            <a:t>The federal government set the standard for redlining, and the practice spread throughout the mortgage industry and beyond, preventing investment in black neighborhoods and reinforcing a segregated, unequal society.</a:t>
          </a:r>
        </a:p>
      </dsp:txBody>
      <dsp:txXfrm>
        <a:off x="0" y="2333039"/>
        <a:ext cx="5394141" cy="777521"/>
      </dsp:txXfrm>
    </dsp:sp>
    <dsp:sp modelId="{40E68CFA-36FA-49CA-8256-85915F79BBBA}">
      <dsp:nvSpPr>
        <dsp:cNvPr id="0" name=""/>
        <dsp:cNvSpPr/>
      </dsp:nvSpPr>
      <dsp:spPr>
        <a:xfrm>
          <a:off x="0" y="3110560"/>
          <a:ext cx="539414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88025D-0B6D-4A6F-A31B-0FE62784108A}">
      <dsp:nvSpPr>
        <dsp:cNvPr id="0" name=""/>
        <dsp:cNvSpPr/>
      </dsp:nvSpPr>
      <dsp:spPr>
        <a:xfrm>
          <a:off x="0" y="3110560"/>
          <a:ext cx="5394141" cy="777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n-US" sz="1100" kern="1200"/>
            <a:t>Redlining was made illegal by the 1968 Fair Housing Act</a:t>
          </a:r>
        </a:p>
      </dsp:txBody>
      <dsp:txXfrm>
        <a:off x="0" y="3110560"/>
        <a:ext cx="5394141" cy="7775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D93098-C6CC-4B33-BE15-8F2550602FF7}">
      <dsp:nvSpPr>
        <dsp:cNvPr id="0" name=""/>
        <dsp:cNvSpPr/>
      </dsp:nvSpPr>
      <dsp:spPr>
        <a:xfrm>
          <a:off x="0" y="345687"/>
          <a:ext cx="6833175" cy="14899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0330" tIns="458216" rIns="53033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Low SES and Black population viewed as detrimental influence that posed risk to public health and property value</a:t>
          </a:r>
        </a:p>
      </dsp:txBody>
      <dsp:txXfrm>
        <a:off x="0" y="345687"/>
        <a:ext cx="6833175" cy="1489950"/>
      </dsp:txXfrm>
    </dsp:sp>
    <dsp:sp modelId="{95EF3C23-FCC1-4EE6-97DE-D84A17C863D3}">
      <dsp:nvSpPr>
        <dsp:cNvPr id="0" name=""/>
        <dsp:cNvSpPr/>
      </dsp:nvSpPr>
      <dsp:spPr>
        <a:xfrm>
          <a:off x="341658" y="20967"/>
          <a:ext cx="4783222" cy="6494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794" tIns="0" rIns="180794" bIns="0" numCol="1" spcCol="1270" anchor="ctr" anchorCtr="0">
          <a:noAutofit/>
        </a:bodyPr>
        <a:lstStyle/>
        <a:p>
          <a:pPr lvl="0" algn="l" defTabSz="977900">
            <a:lnSpc>
              <a:spcPct val="90000"/>
            </a:lnSpc>
            <a:spcBef>
              <a:spcPct val="0"/>
            </a:spcBef>
            <a:spcAft>
              <a:spcPct val="35000"/>
            </a:spcAft>
          </a:pPr>
          <a:r>
            <a:rPr lang="en-US" sz="2200" kern="1200"/>
            <a:t>Bias</a:t>
          </a:r>
        </a:p>
      </dsp:txBody>
      <dsp:txXfrm>
        <a:off x="373361" y="52670"/>
        <a:ext cx="4719816" cy="586034"/>
      </dsp:txXfrm>
    </dsp:sp>
    <dsp:sp modelId="{B10A0BBF-5CEF-4C40-83E5-3ED0C3BFE062}">
      <dsp:nvSpPr>
        <dsp:cNvPr id="0" name=""/>
        <dsp:cNvSpPr/>
      </dsp:nvSpPr>
      <dsp:spPr>
        <a:xfrm>
          <a:off x="0" y="2279158"/>
          <a:ext cx="6833175" cy="1247400"/>
        </a:xfrm>
        <a:prstGeom prst="rect">
          <a:avLst/>
        </a:prstGeom>
        <a:solidFill>
          <a:schemeClr val="lt1">
            <a:alpha val="90000"/>
            <a:hueOff val="0"/>
            <a:satOff val="0"/>
            <a:lumOff val="0"/>
            <a:alphaOff val="0"/>
          </a:schemeClr>
        </a:solidFill>
        <a:ln w="12700" cap="flat" cmpd="sng" algn="ctr">
          <a:solidFill>
            <a:schemeClr val="accent2">
              <a:hueOff val="-2968397"/>
              <a:satOff val="0"/>
              <a:lumOff val="-120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0330" tIns="458216" rIns="53033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Structural disinvestment in people &amp; place</a:t>
          </a:r>
        </a:p>
        <a:p>
          <a:pPr marL="228600" lvl="1" indent="-228600" algn="l" defTabSz="977900">
            <a:lnSpc>
              <a:spcPct val="90000"/>
            </a:lnSpc>
            <a:spcBef>
              <a:spcPct val="0"/>
            </a:spcBef>
            <a:spcAft>
              <a:spcPct val="15000"/>
            </a:spcAft>
            <a:buChar char="••"/>
          </a:pPr>
          <a:r>
            <a:rPr lang="en-US" sz="2200" kern="1200"/>
            <a:t>Denied access to capital</a:t>
          </a:r>
        </a:p>
      </dsp:txBody>
      <dsp:txXfrm>
        <a:off x="0" y="2279158"/>
        <a:ext cx="6833175" cy="1247400"/>
      </dsp:txXfrm>
    </dsp:sp>
    <dsp:sp modelId="{7AD896D7-0246-454A-97F5-2E7A473EA1AA}">
      <dsp:nvSpPr>
        <dsp:cNvPr id="0" name=""/>
        <dsp:cNvSpPr/>
      </dsp:nvSpPr>
      <dsp:spPr>
        <a:xfrm>
          <a:off x="341658" y="1954438"/>
          <a:ext cx="4783222" cy="649440"/>
        </a:xfrm>
        <a:prstGeom prst="roundRect">
          <a:avLst/>
        </a:prstGeom>
        <a:solidFill>
          <a:schemeClr val="accent2">
            <a:hueOff val="-2968397"/>
            <a:satOff val="0"/>
            <a:lumOff val="-12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794" tIns="0" rIns="180794" bIns="0" numCol="1" spcCol="1270" anchor="ctr" anchorCtr="0">
          <a:noAutofit/>
        </a:bodyPr>
        <a:lstStyle/>
        <a:p>
          <a:pPr lvl="0" algn="l" defTabSz="977900">
            <a:lnSpc>
              <a:spcPct val="90000"/>
            </a:lnSpc>
            <a:spcBef>
              <a:spcPct val="0"/>
            </a:spcBef>
            <a:spcAft>
              <a:spcPct val="35000"/>
            </a:spcAft>
          </a:pPr>
          <a:r>
            <a:rPr lang="en-US" sz="2200" kern="1200"/>
            <a:t>Disinvestment</a:t>
          </a:r>
        </a:p>
      </dsp:txBody>
      <dsp:txXfrm>
        <a:off x="373361" y="1986141"/>
        <a:ext cx="4719816" cy="586034"/>
      </dsp:txXfrm>
    </dsp:sp>
    <dsp:sp modelId="{F2884CDC-2EFB-4D7A-BD39-BC6891EB2BB4}">
      <dsp:nvSpPr>
        <dsp:cNvPr id="0" name=""/>
        <dsp:cNvSpPr/>
      </dsp:nvSpPr>
      <dsp:spPr>
        <a:xfrm>
          <a:off x="0" y="3970078"/>
          <a:ext cx="6833175" cy="1593900"/>
        </a:xfrm>
        <a:prstGeom prst="rect">
          <a:avLst/>
        </a:prstGeom>
        <a:solidFill>
          <a:schemeClr val="lt1">
            <a:alpha val="90000"/>
            <a:hueOff val="0"/>
            <a:satOff val="0"/>
            <a:lumOff val="0"/>
            <a:alphaOff val="0"/>
          </a:schemeClr>
        </a:solidFill>
        <a:ln w="12700" cap="flat" cmpd="sng" algn="ctr">
          <a:solidFill>
            <a:schemeClr val="accent2">
              <a:hueOff val="-5936795"/>
              <a:satOff val="0"/>
              <a:lumOff val="-241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0330" tIns="458216" rIns="53033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Inability to maintain property</a:t>
          </a:r>
        </a:p>
        <a:p>
          <a:pPr marL="228600" lvl="1" indent="-228600" algn="l" defTabSz="977900">
            <a:lnSpc>
              <a:spcPct val="90000"/>
            </a:lnSpc>
            <a:spcBef>
              <a:spcPct val="0"/>
            </a:spcBef>
            <a:spcAft>
              <a:spcPct val="15000"/>
            </a:spcAft>
            <a:buChar char="••"/>
          </a:pPr>
          <a:r>
            <a:rPr lang="en-US" sz="2200" kern="1200"/>
            <a:t>Abandonment &amp; blight</a:t>
          </a:r>
        </a:p>
        <a:p>
          <a:pPr marL="228600" lvl="1" indent="-228600" algn="l" defTabSz="977900">
            <a:lnSpc>
              <a:spcPct val="90000"/>
            </a:lnSpc>
            <a:spcBef>
              <a:spcPct val="0"/>
            </a:spcBef>
            <a:spcAft>
              <a:spcPct val="15000"/>
            </a:spcAft>
            <a:buChar char="••"/>
          </a:pPr>
          <a:r>
            <a:rPr lang="en-US" sz="2200" kern="1200"/>
            <a:t>Future investment is even more discouraged</a:t>
          </a:r>
        </a:p>
      </dsp:txBody>
      <dsp:txXfrm>
        <a:off x="0" y="3970078"/>
        <a:ext cx="6833175" cy="1593900"/>
      </dsp:txXfrm>
    </dsp:sp>
    <dsp:sp modelId="{1FD55998-A23F-443A-B671-5D610C11DB77}">
      <dsp:nvSpPr>
        <dsp:cNvPr id="0" name=""/>
        <dsp:cNvSpPr/>
      </dsp:nvSpPr>
      <dsp:spPr>
        <a:xfrm>
          <a:off x="341658" y="3645358"/>
          <a:ext cx="4783222" cy="649440"/>
        </a:xfrm>
        <a:prstGeom prst="roundRect">
          <a:avLst/>
        </a:prstGeom>
        <a:solidFill>
          <a:schemeClr val="accent2">
            <a:hueOff val="-5936795"/>
            <a:satOff val="0"/>
            <a:lumOff val="-2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794" tIns="0" rIns="180794" bIns="0" numCol="1" spcCol="1270" anchor="ctr" anchorCtr="0">
          <a:noAutofit/>
        </a:bodyPr>
        <a:lstStyle/>
        <a:p>
          <a:pPr lvl="0" algn="l" defTabSz="977900">
            <a:lnSpc>
              <a:spcPct val="90000"/>
            </a:lnSpc>
            <a:spcBef>
              <a:spcPct val="0"/>
            </a:spcBef>
            <a:spcAft>
              <a:spcPct val="35000"/>
            </a:spcAft>
          </a:pPr>
          <a:r>
            <a:rPr lang="en-US" sz="2200" kern="1200"/>
            <a:t>Decline</a:t>
          </a:r>
        </a:p>
      </dsp:txBody>
      <dsp:txXfrm>
        <a:off x="373361" y="3677061"/>
        <a:ext cx="4719816"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C76DA-60CA-4E6B-A185-3309269987FB}"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83EF42-005B-4699-8B4B-456FBFF5F997}" type="slidenum">
              <a:rPr lang="en-US" smtClean="0"/>
              <a:t>‹#›</a:t>
            </a:fld>
            <a:endParaRPr lang="en-US"/>
          </a:p>
        </p:txBody>
      </p:sp>
    </p:spTree>
    <p:extLst>
      <p:ext uri="{BB962C8B-B14F-4D97-AF65-F5344CB8AC3E}">
        <p14:creationId xmlns:p14="http://schemas.microsoft.com/office/powerpoint/2010/main" val="3635230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list of specific tactics generated by people both in decision making roles at the federal, state, and local level as well as average day professionals and citizens that were used to create the very conditions this board and administration are attempting to ameliorate. This is not a comprehensive list, but at the least it provides some of us with a place to begin understanding or others to remember. </a:t>
            </a:r>
          </a:p>
          <a:p>
            <a:endParaRPr lang="en-US" dirty="0"/>
          </a:p>
          <a:p>
            <a:r>
              <a:rPr lang="en-US" dirty="0"/>
              <a:t>I won’t have time to describe all of these things, but I want to highlight a few to help drive home my point.</a:t>
            </a:r>
          </a:p>
        </p:txBody>
      </p:sp>
      <p:sp>
        <p:nvSpPr>
          <p:cNvPr id="4" name="Slide Number Placeholder 3"/>
          <p:cNvSpPr>
            <a:spLocks noGrp="1"/>
          </p:cNvSpPr>
          <p:nvPr>
            <p:ph type="sldNum" sz="quarter" idx="10"/>
          </p:nvPr>
        </p:nvSpPr>
        <p:spPr/>
        <p:txBody>
          <a:bodyPr/>
          <a:lstStyle/>
          <a:p>
            <a:fld id="{730DC936-83AD-4AF6-B1C1-C9530FB99FA2}" type="slidenum">
              <a:rPr lang="en-US" smtClean="0"/>
              <a:t>2</a:t>
            </a:fld>
            <a:endParaRPr lang="en-US"/>
          </a:p>
        </p:txBody>
      </p:sp>
    </p:spTree>
    <p:extLst>
      <p:ext uri="{BB962C8B-B14F-4D97-AF65-F5344CB8AC3E}">
        <p14:creationId xmlns:p14="http://schemas.microsoft.com/office/powerpoint/2010/main" val="2767247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is the concept of redlining.</a:t>
            </a:r>
          </a:p>
        </p:txBody>
      </p:sp>
      <p:sp>
        <p:nvSpPr>
          <p:cNvPr id="4" name="Slide Number Placeholder 3"/>
          <p:cNvSpPr>
            <a:spLocks noGrp="1"/>
          </p:cNvSpPr>
          <p:nvPr>
            <p:ph type="sldNum" sz="quarter" idx="10"/>
          </p:nvPr>
        </p:nvSpPr>
        <p:spPr/>
        <p:txBody>
          <a:bodyPr/>
          <a:lstStyle/>
          <a:p>
            <a:fld id="{730DC936-83AD-4AF6-B1C1-C9530FB99FA2}" type="slidenum">
              <a:rPr lang="en-US" smtClean="0"/>
              <a:t>3</a:t>
            </a:fld>
            <a:endParaRPr lang="en-US"/>
          </a:p>
        </p:txBody>
      </p:sp>
    </p:spTree>
    <p:extLst>
      <p:ext uri="{BB962C8B-B14F-4D97-AF65-F5344CB8AC3E}">
        <p14:creationId xmlns:p14="http://schemas.microsoft.com/office/powerpoint/2010/main" val="4222572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1930s, the Federal Housing Authority’s Home Owners’ Loan Corporation (HOLC), a New Deal agency formed to refinance mortgages during the Great Depression, explicitly practiced a policy of “redlining” when determining which neighborhoods to approve mortgages in. </a:t>
            </a:r>
          </a:p>
          <a:p>
            <a:endParaRPr lang="en-US" dirty="0"/>
          </a:p>
          <a:p>
            <a:endParaRPr lang="en-US" dirty="0"/>
          </a:p>
          <a:p>
            <a:endParaRPr lang="en-US" dirty="0"/>
          </a:p>
          <a:p>
            <a:r>
              <a:rPr lang="en-US" dirty="0"/>
              <a:t>Redlining quickly became the practice of denying or limiting financial services to certain neighborhoods based on racial or ethnic composition without regard to the residents’ qualifications or creditworthiness. </a:t>
            </a:r>
          </a:p>
          <a:p>
            <a:endParaRPr lang="en-US" dirty="0"/>
          </a:p>
        </p:txBody>
      </p:sp>
      <p:sp>
        <p:nvSpPr>
          <p:cNvPr id="4" name="Slide Number Placeholder 3"/>
          <p:cNvSpPr>
            <a:spLocks noGrp="1"/>
          </p:cNvSpPr>
          <p:nvPr>
            <p:ph type="sldNum" sz="quarter" idx="10"/>
          </p:nvPr>
        </p:nvSpPr>
        <p:spPr/>
        <p:txBody>
          <a:bodyPr/>
          <a:lstStyle/>
          <a:p>
            <a:fld id="{730DC936-83AD-4AF6-B1C1-C9530FB99FA2}" type="slidenum">
              <a:rPr lang="en-US" smtClean="0"/>
              <a:t>5</a:t>
            </a:fld>
            <a:endParaRPr lang="en-US"/>
          </a:p>
        </p:txBody>
      </p:sp>
    </p:spTree>
    <p:extLst>
      <p:ext uri="{BB962C8B-B14F-4D97-AF65-F5344CB8AC3E}">
        <p14:creationId xmlns:p14="http://schemas.microsoft.com/office/powerpoint/2010/main" val="3138331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federal government set the standard for redlining, and the practice spread throughout the mortgage industry and beyond, preventing investment in black neighborhoods and reinforcing a segregated, unequal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term “redlining” refers to the practice of using a red line on a map to delineate the area where financial institutions would not invest.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30DC936-83AD-4AF6-B1C1-C9530FB99FA2}" type="slidenum">
              <a:rPr lang="en-US" smtClean="0"/>
              <a:t>6</a:t>
            </a:fld>
            <a:endParaRPr lang="en-US"/>
          </a:p>
        </p:txBody>
      </p:sp>
    </p:spTree>
    <p:extLst>
      <p:ext uri="{BB962C8B-B14F-4D97-AF65-F5344CB8AC3E}">
        <p14:creationId xmlns:p14="http://schemas.microsoft.com/office/powerpoint/2010/main" val="4071129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how neighborhoods were judged. Detrimental influences included race and socio-economic status. Basically if you were minority and poor, your neighborhood was labeled low desirability and you did not receive federal, state, and local investment.</a:t>
            </a:r>
          </a:p>
          <a:p>
            <a:endParaRPr lang="en-US" dirty="0"/>
          </a:p>
        </p:txBody>
      </p:sp>
      <p:sp>
        <p:nvSpPr>
          <p:cNvPr id="4" name="Slide Number Placeholder 3"/>
          <p:cNvSpPr>
            <a:spLocks noGrp="1"/>
          </p:cNvSpPr>
          <p:nvPr>
            <p:ph type="sldNum" sz="quarter" idx="10"/>
          </p:nvPr>
        </p:nvSpPr>
        <p:spPr/>
        <p:txBody>
          <a:bodyPr/>
          <a:lstStyle/>
          <a:p>
            <a:fld id="{730DC936-83AD-4AF6-B1C1-C9530FB99FA2}" type="slidenum">
              <a:rPr lang="en-US" smtClean="0"/>
              <a:t>7</a:t>
            </a:fld>
            <a:endParaRPr lang="en-US"/>
          </a:p>
        </p:txBody>
      </p:sp>
    </p:spTree>
    <p:extLst>
      <p:ext uri="{BB962C8B-B14F-4D97-AF65-F5344CB8AC3E}">
        <p14:creationId xmlns:p14="http://schemas.microsoft.com/office/powerpoint/2010/main" val="3774998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the federal redline map for Dallas.</a:t>
            </a:r>
          </a:p>
        </p:txBody>
      </p:sp>
      <p:sp>
        <p:nvSpPr>
          <p:cNvPr id="4" name="Slide Number Placeholder 3"/>
          <p:cNvSpPr>
            <a:spLocks noGrp="1"/>
          </p:cNvSpPr>
          <p:nvPr>
            <p:ph type="sldNum" sz="quarter" idx="10"/>
          </p:nvPr>
        </p:nvSpPr>
        <p:spPr/>
        <p:txBody>
          <a:bodyPr/>
          <a:lstStyle/>
          <a:p>
            <a:fld id="{730DC936-83AD-4AF6-B1C1-C9530FB99FA2}" type="slidenum">
              <a:rPr lang="en-US" smtClean="0"/>
              <a:t>8</a:t>
            </a:fld>
            <a:endParaRPr lang="en-US"/>
          </a:p>
        </p:txBody>
      </p:sp>
    </p:spTree>
    <p:extLst>
      <p:ext uri="{BB962C8B-B14F-4D97-AF65-F5344CB8AC3E}">
        <p14:creationId xmlns:p14="http://schemas.microsoft.com/office/powerpoint/2010/main" val="1334257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a green </a:t>
            </a:r>
          </a:p>
        </p:txBody>
      </p:sp>
      <p:sp>
        <p:nvSpPr>
          <p:cNvPr id="4" name="Slide Number Placeholder 3"/>
          <p:cNvSpPr>
            <a:spLocks noGrp="1"/>
          </p:cNvSpPr>
          <p:nvPr>
            <p:ph type="sldNum" sz="quarter" idx="10"/>
          </p:nvPr>
        </p:nvSpPr>
        <p:spPr/>
        <p:txBody>
          <a:bodyPr/>
          <a:lstStyle/>
          <a:p>
            <a:fld id="{730DC936-83AD-4AF6-B1C1-C9530FB99FA2}" type="slidenum">
              <a:rPr lang="en-US" smtClean="0"/>
              <a:t>9</a:t>
            </a:fld>
            <a:endParaRPr lang="en-US"/>
          </a:p>
        </p:txBody>
      </p:sp>
    </p:spTree>
    <p:extLst>
      <p:ext uri="{BB962C8B-B14F-4D97-AF65-F5344CB8AC3E}">
        <p14:creationId xmlns:p14="http://schemas.microsoft.com/office/powerpoint/2010/main" val="1632877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0DC936-83AD-4AF6-B1C1-C9530FB99FA2}" type="slidenum">
              <a:rPr lang="en-US" smtClean="0"/>
              <a:t>10</a:t>
            </a:fld>
            <a:endParaRPr lang="en-US"/>
          </a:p>
        </p:txBody>
      </p:sp>
    </p:spTree>
    <p:extLst>
      <p:ext uri="{BB962C8B-B14F-4D97-AF65-F5344CB8AC3E}">
        <p14:creationId xmlns:p14="http://schemas.microsoft.com/office/powerpoint/2010/main" val="2021549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0DC936-83AD-4AF6-B1C1-C9530FB99FA2}" type="slidenum">
              <a:rPr lang="en-US" smtClean="0"/>
              <a:t>11</a:t>
            </a:fld>
            <a:endParaRPr lang="en-US"/>
          </a:p>
        </p:txBody>
      </p:sp>
    </p:spTree>
    <p:extLst>
      <p:ext uri="{BB962C8B-B14F-4D97-AF65-F5344CB8AC3E}">
        <p14:creationId xmlns:p14="http://schemas.microsoft.com/office/powerpoint/2010/main" val="2149134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0DC936-83AD-4AF6-B1C1-C9530FB99FA2}" type="slidenum">
              <a:rPr lang="en-US" smtClean="0"/>
              <a:t>12</a:t>
            </a:fld>
            <a:endParaRPr lang="en-US"/>
          </a:p>
        </p:txBody>
      </p:sp>
    </p:spTree>
    <p:extLst>
      <p:ext uri="{BB962C8B-B14F-4D97-AF65-F5344CB8AC3E}">
        <p14:creationId xmlns:p14="http://schemas.microsoft.com/office/powerpoint/2010/main" val="1554667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0DC936-83AD-4AF6-B1C1-C9530FB99FA2}" type="slidenum">
              <a:rPr lang="en-US" smtClean="0"/>
              <a:t>13</a:t>
            </a:fld>
            <a:endParaRPr lang="en-US"/>
          </a:p>
        </p:txBody>
      </p:sp>
    </p:spTree>
    <p:extLst>
      <p:ext uri="{BB962C8B-B14F-4D97-AF65-F5344CB8AC3E}">
        <p14:creationId xmlns:p14="http://schemas.microsoft.com/office/powerpoint/2010/main" val="3350627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0DC936-83AD-4AF6-B1C1-C9530FB99FA2}" type="slidenum">
              <a:rPr lang="en-US" smtClean="0"/>
              <a:t>14</a:t>
            </a:fld>
            <a:endParaRPr lang="en-US"/>
          </a:p>
        </p:txBody>
      </p:sp>
    </p:spTree>
    <p:extLst>
      <p:ext uri="{BB962C8B-B14F-4D97-AF65-F5344CB8AC3E}">
        <p14:creationId xmlns:p14="http://schemas.microsoft.com/office/powerpoint/2010/main" val="1816640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0DC936-83AD-4AF6-B1C1-C9530FB99FA2}" type="slidenum">
              <a:rPr lang="en-US" smtClean="0"/>
              <a:t>15</a:t>
            </a:fld>
            <a:endParaRPr lang="en-US"/>
          </a:p>
        </p:txBody>
      </p:sp>
    </p:spTree>
    <p:extLst>
      <p:ext uri="{BB962C8B-B14F-4D97-AF65-F5344CB8AC3E}">
        <p14:creationId xmlns:p14="http://schemas.microsoft.com/office/powerpoint/2010/main" val="951074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0DC936-83AD-4AF6-B1C1-C9530FB99FA2}" type="slidenum">
              <a:rPr lang="en-US" smtClean="0"/>
              <a:t>16</a:t>
            </a:fld>
            <a:endParaRPr lang="en-US"/>
          </a:p>
        </p:txBody>
      </p:sp>
    </p:spTree>
    <p:extLst>
      <p:ext uri="{BB962C8B-B14F-4D97-AF65-F5344CB8AC3E}">
        <p14:creationId xmlns:p14="http://schemas.microsoft.com/office/powerpoint/2010/main" val="2205134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42FE-E00B-4FAF-8F73-F722060EBA12}"/>
              </a:ext>
            </a:extLst>
          </p:cNvPr>
          <p:cNvSpPr>
            <a:spLocks noGrp="1"/>
          </p:cNvSpPr>
          <p:nvPr>
            <p:ph type="ctrTitle"/>
          </p:nvPr>
        </p:nvSpPr>
        <p:spPr>
          <a:xfrm>
            <a:off x="482600" y="978408"/>
            <a:ext cx="10506991" cy="2531555"/>
          </a:xfrm>
          <a:prstGeom prst="rect">
            <a:avLst/>
          </a:prstGeom>
        </p:spPr>
        <p:txBody>
          <a:bodyPr anchor="b"/>
          <a:lstStyle>
            <a:lvl1pPr algn="l">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7C1CCE2-4461-473E-B23C-34C8CCF04B3A}"/>
              </a:ext>
            </a:extLst>
          </p:cNvPr>
          <p:cNvSpPr>
            <a:spLocks noGrp="1"/>
          </p:cNvSpPr>
          <p:nvPr>
            <p:ph type="subTitle" idx="1"/>
          </p:nvPr>
        </p:nvSpPr>
        <p:spPr>
          <a:xfrm>
            <a:off x="482600" y="3602038"/>
            <a:ext cx="10506991" cy="227755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AA551A-CE2F-4E35-A714-B1F04D4B4E8E}"/>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5" name="Footer Placeholder 4">
            <a:extLst>
              <a:ext uri="{FF2B5EF4-FFF2-40B4-BE49-F238E27FC236}">
                <a16:creationId xmlns:a16="http://schemas.microsoft.com/office/drawing/2014/main" id="{26B5C907-6594-4DFF-A32B-449C3BA96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6D75-E9DA-4660-AC52-51BA63FCB94D}"/>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0" name="Straight Connector 9">
            <a:extLst>
              <a:ext uri="{FF2B5EF4-FFF2-40B4-BE49-F238E27FC236}">
                <a16:creationId xmlns:a16="http://schemas.microsoft.com/office/drawing/2014/main" id="{A2EFA84C-D756-4DC7-AA46-68D776F37FA4}"/>
              </a:ext>
              <a:ext uri="{C183D7F6-B498-43B3-948B-1728B52AA6E4}">
                <adec:decorative xmlns:adec="http://schemas.microsoft.com/office/drawing/2017/decorative" xmlns=""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38943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3735-A77F-440D-9448-6AE7C204D377}"/>
              </a:ext>
            </a:extLst>
          </p:cNvPr>
          <p:cNvSpPr>
            <a:spLocks noGrp="1"/>
          </p:cNvSpPr>
          <p:nvPr>
            <p:ph type="title"/>
          </p:nvPr>
        </p:nvSpPr>
        <p:spPr>
          <a:xfrm>
            <a:off x="482600" y="978408"/>
            <a:ext cx="10634472" cy="215798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76C6EE-D55E-454B-B28C-EC73D1DB4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2905-6D2E-4319-9521-61452AB8F996}"/>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5" name="Footer Placeholder 4">
            <a:extLst>
              <a:ext uri="{FF2B5EF4-FFF2-40B4-BE49-F238E27FC236}">
                <a16:creationId xmlns:a16="http://schemas.microsoft.com/office/drawing/2014/main" id="{6DAC7550-84E8-49D3-B419-6F5F327DA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D2C6B-EA5D-4D97-BC84-6C860D53636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90452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B299E6-11CC-4181-86C3-528A13F1F556}"/>
              </a:ext>
              <a:ext uri="{C183D7F6-B498-43B3-948B-1728B52AA6E4}">
                <adec:decorative xmlns:adec="http://schemas.microsoft.com/office/drawing/2017/decorative" xmlns="" val="1"/>
              </a:ext>
            </a:extLst>
          </p:cNvPr>
          <p:cNvSpPr/>
          <p:nvPr/>
        </p:nvSpPr>
        <p:spPr>
          <a:xfrm>
            <a:off x="481007" y="3922232"/>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03473-0A64-4F9F-833B-8D64E39019B1}"/>
              </a:ext>
            </a:extLst>
          </p:cNvPr>
          <p:cNvSpPr>
            <a:spLocks noGrp="1"/>
          </p:cNvSpPr>
          <p:nvPr>
            <p:ph type="title"/>
          </p:nvPr>
        </p:nvSpPr>
        <p:spPr>
          <a:xfrm>
            <a:off x="482600" y="978409"/>
            <a:ext cx="10515600" cy="2716769"/>
          </a:xfrm>
          <a:prstGeom prst="rect">
            <a:avLst/>
          </a:prstGeo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6873736-B424-40F2-B562-6DC10E5EDE4F}"/>
              </a:ext>
            </a:extLst>
          </p:cNvPr>
          <p:cNvSpPr>
            <a:spLocks noGrp="1"/>
          </p:cNvSpPr>
          <p:nvPr>
            <p:ph type="body" idx="1"/>
          </p:nvPr>
        </p:nvSpPr>
        <p:spPr>
          <a:xfrm>
            <a:off x="482600" y="4171445"/>
            <a:ext cx="10515600" cy="1918205"/>
          </a:xfrm>
        </p:spPr>
        <p:txBody>
          <a:bodyPr>
            <a:normAutofit/>
          </a:bodyPr>
          <a:lstStyle>
            <a:lvl1pPr marL="0" indent="0">
              <a:buNone/>
              <a:defRPr lang="en-US" sz="2400" i="1"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Date Placeholder 3">
            <a:extLst>
              <a:ext uri="{FF2B5EF4-FFF2-40B4-BE49-F238E27FC236}">
                <a16:creationId xmlns:a16="http://schemas.microsoft.com/office/drawing/2014/main" id="{74348851-37C0-478D-B722-D76C817DC49D}"/>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5" name="Footer Placeholder 4">
            <a:extLst>
              <a:ext uri="{FF2B5EF4-FFF2-40B4-BE49-F238E27FC236}">
                <a16:creationId xmlns:a16="http://schemas.microsoft.com/office/drawing/2014/main" id="{263E063E-66CE-4C18-91FA-D14AE052D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6D3D-FD62-470C-BC3C-A03771A32F60}"/>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1" name="Straight Connector 10">
            <a:extLst>
              <a:ext uri="{FF2B5EF4-FFF2-40B4-BE49-F238E27FC236}">
                <a16:creationId xmlns:a16="http://schemas.microsoft.com/office/drawing/2014/main" id="{DDFF0049-0231-4557-A707-569556F0CA83}"/>
              </a:ext>
              <a:ext uri="{C183D7F6-B498-43B3-948B-1728B52AA6E4}">
                <adec:decorative xmlns:adec="http://schemas.microsoft.com/office/drawing/2017/decorative" xmlns="" val="1"/>
              </a:ext>
            </a:extLst>
          </p:cNvPr>
          <p:cNvCxnSpPr>
            <a:cxnSpLocks/>
          </p:cNvCxnSpPr>
          <p:nvPr/>
        </p:nvCxnSpPr>
        <p:spPr>
          <a:xfrm>
            <a:off x="481007" y="3922232"/>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57A0DB1-87C8-4BF4-B2A2-F9CA6ED05AC4}"/>
              </a:ext>
              <a:ext uri="{C183D7F6-B498-43B3-948B-1728B52AA6E4}">
                <adec:decorative xmlns:adec="http://schemas.microsoft.com/office/drawing/2017/decorative" xmlns=""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C29209-8A8F-48A7-8BA2-AFADA37CBD4F}"/>
              </a:ext>
              <a:ext uri="{C183D7F6-B498-43B3-948B-1728B52AA6E4}">
                <adec:decorative xmlns:adec="http://schemas.microsoft.com/office/drawing/2017/decorative" xmlns=""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28551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BE9C-AE7C-4C39-9694-C32D6939B965}"/>
              </a:ext>
              <a:ext uri="{C183D7F6-B498-43B3-948B-1728B52AA6E4}">
                <adec:decorative xmlns:adec="http://schemas.microsoft.com/office/drawing/2017/decorative" xmlns="" val="1"/>
              </a:ext>
            </a:extLst>
          </p:cNvPr>
          <p:cNvSpPr/>
          <p:nvPr/>
        </p:nvSpPr>
        <p:spPr>
          <a:xfrm>
            <a:off x="481007" y="483577"/>
            <a:ext cx="11147071" cy="243482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CC42C-303A-4BDF-990A-2B07967BC9A9}"/>
              </a:ext>
            </a:extLst>
          </p:cNvPr>
          <p:cNvSpPr>
            <a:spLocks noGrp="1"/>
          </p:cNvSpPr>
          <p:nvPr>
            <p:ph type="title"/>
          </p:nvPr>
        </p:nvSpPr>
        <p:spPr>
          <a:xfrm>
            <a:off x="482599" y="978408"/>
            <a:ext cx="11147071" cy="1755263"/>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C55CEF-353E-4E14-83AD-ACADDC08D943}"/>
              </a:ext>
            </a:extLst>
          </p:cNvPr>
          <p:cNvSpPr>
            <a:spLocks noGrp="1"/>
          </p:cNvSpPr>
          <p:nvPr>
            <p:ph sz="half" idx="1"/>
          </p:nvPr>
        </p:nvSpPr>
        <p:spPr>
          <a:xfrm>
            <a:off x="48260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E55ECEF-9654-4AC1-BF77-7BC602BBD434}"/>
              </a:ext>
            </a:extLst>
          </p:cNvPr>
          <p:cNvSpPr>
            <a:spLocks noGrp="1"/>
          </p:cNvSpPr>
          <p:nvPr>
            <p:ph sz="half" idx="2"/>
          </p:nvPr>
        </p:nvSpPr>
        <p:spPr>
          <a:xfrm>
            <a:off x="621112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4922FC8-BC06-407B-A82B-DA62B33A1CD4}"/>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6" name="Footer Placeholder 5">
            <a:extLst>
              <a:ext uri="{FF2B5EF4-FFF2-40B4-BE49-F238E27FC236}">
                <a16:creationId xmlns:a16="http://schemas.microsoft.com/office/drawing/2014/main" id="{7915B701-4E1F-48AA-8A3C-ED5DD9151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BCA31-8AC7-46F5-BCAB-41D54DF83D78}"/>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9" name="Straight Connector 8">
            <a:extLst>
              <a:ext uri="{FF2B5EF4-FFF2-40B4-BE49-F238E27FC236}">
                <a16:creationId xmlns:a16="http://schemas.microsoft.com/office/drawing/2014/main" id="{21BA86D8-2A29-4A0E-AEA0-39B41C4187DE}"/>
              </a:ext>
              <a:ext uri="{C183D7F6-B498-43B3-948B-1728B52AA6E4}">
                <adec:decorative xmlns:adec="http://schemas.microsoft.com/office/drawing/2017/decorative" xmlns=""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085E13E-918A-4D04-9E84-94148D7C878E}"/>
              </a:ext>
              <a:ext uri="{C183D7F6-B498-43B3-948B-1728B52AA6E4}">
                <adec:decorative xmlns:adec="http://schemas.microsoft.com/office/drawing/2017/decorative" xmlns=""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9091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E892-D975-4DD6-8583-A14DDBE85F0C}"/>
              </a:ext>
            </a:extLst>
          </p:cNvPr>
          <p:cNvSpPr>
            <a:spLocks noGrp="1"/>
          </p:cNvSpPr>
          <p:nvPr>
            <p:ph type="title"/>
          </p:nvPr>
        </p:nvSpPr>
        <p:spPr>
          <a:xfrm>
            <a:off x="484631" y="978407"/>
            <a:ext cx="11145039" cy="1339584"/>
          </a:xfrm>
          <a:prstGeom prst="rect">
            <a:avLst/>
          </a:prstGeom>
        </p:spPr>
        <p:txBody>
          <a:bodyPr anchor="b"/>
          <a:lstStyle/>
          <a:p>
            <a:r>
              <a:rPr lang="en-US"/>
              <a:t>Click to edit Master title style</a:t>
            </a:r>
            <a:endParaRPr lang="en-US" dirty="0"/>
          </a:p>
        </p:txBody>
      </p:sp>
      <p:sp>
        <p:nvSpPr>
          <p:cNvPr id="3" name="Text Placeholder 2">
            <a:extLst>
              <a:ext uri="{FF2B5EF4-FFF2-40B4-BE49-F238E27FC236}">
                <a16:creationId xmlns:a16="http://schemas.microsoft.com/office/drawing/2014/main" id="{7F1F7700-CECC-4881-BE5C-A13CD825B73B}"/>
              </a:ext>
            </a:extLst>
          </p:cNvPr>
          <p:cNvSpPr>
            <a:spLocks noGrp="1"/>
          </p:cNvSpPr>
          <p:nvPr>
            <p:ph type="body" idx="1"/>
          </p:nvPr>
        </p:nvSpPr>
        <p:spPr>
          <a:xfrm>
            <a:off x="484632" y="2500921"/>
            <a:ext cx="5346222" cy="823912"/>
          </a:xfrm>
        </p:spPr>
        <p:txBody>
          <a:bodyPr anchor="b">
            <a:normAutofit/>
          </a:bodyPr>
          <a:lstStyle>
            <a:lvl1pPr marL="0" indent="0">
              <a:buNone/>
              <a:defRPr lang="en-US" sz="2400" b="0" i="1"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Content Placeholder 3">
            <a:extLst>
              <a:ext uri="{FF2B5EF4-FFF2-40B4-BE49-F238E27FC236}">
                <a16:creationId xmlns:a16="http://schemas.microsoft.com/office/drawing/2014/main" id="{4CA50766-520A-44C5-943E-569222B74104}"/>
              </a:ext>
            </a:extLst>
          </p:cNvPr>
          <p:cNvSpPr>
            <a:spLocks noGrp="1"/>
          </p:cNvSpPr>
          <p:nvPr>
            <p:ph sz="half" idx="2"/>
          </p:nvPr>
        </p:nvSpPr>
        <p:spPr>
          <a:xfrm>
            <a:off x="484632" y="3428999"/>
            <a:ext cx="5346222"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72F7E42-976A-4239-8006-D68538D4B71F}"/>
              </a:ext>
            </a:extLst>
          </p:cNvPr>
          <p:cNvSpPr>
            <a:spLocks noGrp="1"/>
          </p:cNvSpPr>
          <p:nvPr>
            <p:ph type="body" sz="quarter" idx="3"/>
          </p:nvPr>
        </p:nvSpPr>
        <p:spPr>
          <a:xfrm>
            <a:off x="6257120" y="2500921"/>
            <a:ext cx="5372551" cy="823912"/>
          </a:xfrm>
        </p:spPr>
        <p:txBody>
          <a:bodyPr anchor="b"/>
          <a:lstStyle>
            <a:lvl1pPr marL="0" indent="0">
              <a:buNone/>
              <a:defRPr lang="en-US" sz="2400" b="0" i="1" kern="120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CA329-951F-4391-ADC5-7EA320B7782F}"/>
              </a:ext>
            </a:extLst>
          </p:cNvPr>
          <p:cNvSpPr>
            <a:spLocks noGrp="1"/>
          </p:cNvSpPr>
          <p:nvPr>
            <p:ph sz="quarter" idx="4"/>
          </p:nvPr>
        </p:nvSpPr>
        <p:spPr>
          <a:xfrm>
            <a:off x="6257120" y="3428999"/>
            <a:ext cx="5372551"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FBEC22A-DA46-460C-B865-D928C20AE763}"/>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8" name="Footer Placeholder 7">
            <a:extLst>
              <a:ext uri="{FF2B5EF4-FFF2-40B4-BE49-F238E27FC236}">
                <a16:creationId xmlns:a16="http://schemas.microsoft.com/office/drawing/2014/main" id="{4EB2D647-42C5-4AB7-BB71-3A44065716E7}"/>
              </a:ext>
            </a:extLst>
          </p:cNvPr>
          <p:cNvSpPr>
            <a:spLocks noGrp="1"/>
          </p:cNvSpPr>
          <p:nvPr>
            <p:ph type="ftr" sz="quarter" idx="11"/>
          </p:nvPr>
        </p:nvSpPr>
        <p:spPr>
          <a:xfrm>
            <a:off x="484632" y="6419088"/>
            <a:ext cx="4114800" cy="365125"/>
          </a:xfrm>
        </p:spPr>
        <p:txBody>
          <a:bodyPr/>
          <a:lstStyle/>
          <a:p>
            <a:endParaRPr lang="en-US"/>
          </a:p>
        </p:txBody>
      </p:sp>
      <p:sp>
        <p:nvSpPr>
          <p:cNvPr id="9" name="Slide Number Placeholder 8">
            <a:extLst>
              <a:ext uri="{FF2B5EF4-FFF2-40B4-BE49-F238E27FC236}">
                <a16:creationId xmlns:a16="http://schemas.microsoft.com/office/drawing/2014/main" id="{590B2B67-714C-46DA-85E5-598B4244D3B0}"/>
              </a:ext>
            </a:extLst>
          </p:cNvPr>
          <p:cNvSpPr>
            <a:spLocks noGrp="1"/>
          </p:cNvSpPr>
          <p:nvPr>
            <p:ph type="sldNum" sz="quarter" idx="12"/>
          </p:nvPr>
        </p:nvSpPr>
        <p:spPr>
          <a:xfrm>
            <a:off x="10989591" y="-7190"/>
            <a:ext cx="640080" cy="365125"/>
          </a:xfrm>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848555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4B6724-AB30-4E7C-BE2B-ECD94FF1B463}"/>
              </a:ext>
              <a:ext uri="{C183D7F6-B498-43B3-948B-1728B52AA6E4}">
                <adec:decorative xmlns:adec="http://schemas.microsoft.com/office/drawing/2017/decorative" xmlns="" val="1"/>
              </a:ext>
            </a:extLst>
          </p:cNvPr>
          <p:cNvSpPr/>
          <p:nvPr/>
        </p:nvSpPr>
        <p:spPr>
          <a:xfrm>
            <a:off x="481007" y="3933311"/>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D4BAB-2678-4A19-A575-C47CAF1446E5}"/>
              </a:ext>
            </a:extLst>
          </p:cNvPr>
          <p:cNvSpPr>
            <a:spLocks noGrp="1"/>
          </p:cNvSpPr>
          <p:nvPr>
            <p:ph type="title"/>
          </p:nvPr>
        </p:nvSpPr>
        <p:spPr>
          <a:xfrm>
            <a:off x="482600" y="978408"/>
            <a:ext cx="10634472" cy="2591509"/>
          </a:xfrm>
          <a:prstGeom prst="rect">
            <a:avLst/>
          </a:prstGeo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047C89E-0ABD-4FD2-924C-894345ADFED8}"/>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4" name="Footer Placeholder 3">
            <a:extLst>
              <a:ext uri="{FF2B5EF4-FFF2-40B4-BE49-F238E27FC236}">
                <a16:creationId xmlns:a16="http://schemas.microsoft.com/office/drawing/2014/main" id="{553026CE-9CC8-403B-88B1-184D16532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3D616-3C18-401B-A792-E75149FDFC47}"/>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7" name="Straight Connector 6">
            <a:extLst>
              <a:ext uri="{FF2B5EF4-FFF2-40B4-BE49-F238E27FC236}">
                <a16:creationId xmlns:a16="http://schemas.microsoft.com/office/drawing/2014/main" id="{04EC6F70-D800-4067-A36A-5BBFC8018E2D}"/>
              </a:ext>
              <a:ext uri="{C183D7F6-B498-43B3-948B-1728B52AA6E4}">
                <adec:decorative xmlns:adec="http://schemas.microsoft.com/office/drawing/2017/decorative" xmlns="" val="1"/>
              </a:ext>
            </a:extLst>
          </p:cNvPr>
          <p:cNvCxnSpPr>
            <a:cxnSpLocks/>
          </p:cNvCxnSpPr>
          <p:nvPr/>
        </p:nvCxnSpPr>
        <p:spPr>
          <a:xfrm>
            <a:off x="482600" y="393331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2B66CB6-8988-4FBA-8524-726765A5F2AA}"/>
              </a:ext>
              <a:ext uri="{C183D7F6-B498-43B3-948B-1728B52AA6E4}">
                <adec:decorative xmlns:adec="http://schemas.microsoft.com/office/drawing/2017/decorative" xmlns=""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11960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73F84-0C6B-4EF4-9405-C389824999D4}"/>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3" name="Footer Placeholder 2">
            <a:extLst>
              <a:ext uri="{FF2B5EF4-FFF2-40B4-BE49-F238E27FC236}">
                <a16:creationId xmlns:a16="http://schemas.microsoft.com/office/drawing/2014/main" id="{DCCEC807-744E-4C5C-8B15-09AED3E57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BCB19-9F4B-474C-85C1-4A645A971827}"/>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3216830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88B0-DD6B-449B-AE32-D3192081E76F}"/>
              </a:ext>
            </a:extLst>
          </p:cNvPr>
          <p:cNvSpPr>
            <a:spLocks noGrp="1"/>
          </p:cNvSpPr>
          <p:nvPr>
            <p:ph type="title"/>
          </p:nvPr>
        </p:nvSpPr>
        <p:spPr>
          <a:xfrm>
            <a:off x="484632" y="978408"/>
            <a:ext cx="4287393" cy="2450592"/>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F22ED6-5B69-4B3B-BF96-3A75F2107FA6}"/>
              </a:ext>
            </a:extLst>
          </p:cNvPr>
          <p:cNvSpPr>
            <a:spLocks noGrp="1"/>
          </p:cNvSpPr>
          <p:nvPr>
            <p:ph idx="1"/>
          </p:nvPr>
        </p:nvSpPr>
        <p:spPr>
          <a:xfrm>
            <a:off x="5183187" y="987425"/>
            <a:ext cx="644648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7704043-D45F-440A-A15D-2718A913E05A}"/>
              </a:ext>
            </a:extLst>
          </p:cNvPr>
          <p:cNvSpPr>
            <a:spLocks noGrp="1"/>
          </p:cNvSpPr>
          <p:nvPr>
            <p:ph type="body" sz="half" idx="2"/>
          </p:nvPr>
        </p:nvSpPr>
        <p:spPr>
          <a:xfrm>
            <a:off x="484632" y="3645074"/>
            <a:ext cx="4287393" cy="2223914"/>
          </a:xfrm>
        </p:spPr>
        <p:txBody>
          <a:bodyPr/>
          <a:lstStyle>
            <a:lvl1pPr marL="0" indent="0">
              <a:buNone/>
              <a:defRPr lang="en-US" sz="2400" i="1"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072DC-7326-43E7-806C-B690C439E8A8}"/>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6" name="Footer Placeholder 5">
            <a:extLst>
              <a:ext uri="{FF2B5EF4-FFF2-40B4-BE49-F238E27FC236}">
                <a16:creationId xmlns:a16="http://schemas.microsoft.com/office/drawing/2014/main" id="{73F89A0F-B8C6-4AA6-A9C4-4A454F422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7A616-A4F2-4FC5-88DE-B4E6BA542895}"/>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896822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773D-D007-4687-BA9C-9F229829B5EF}"/>
              </a:ext>
            </a:extLst>
          </p:cNvPr>
          <p:cNvSpPr>
            <a:spLocks noGrp="1"/>
          </p:cNvSpPr>
          <p:nvPr>
            <p:ph type="title"/>
          </p:nvPr>
        </p:nvSpPr>
        <p:spPr>
          <a:xfrm>
            <a:off x="484632" y="978407"/>
            <a:ext cx="4287393" cy="2450593"/>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A3A75FC-78D2-4EF5-884F-11B7BACF799A}"/>
              </a:ext>
            </a:extLst>
          </p:cNvPr>
          <p:cNvSpPr>
            <a:spLocks noGrp="1"/>
          </p:cNvSpPr>
          <p:nvPr>
            <p:ph type="pic" idx="1"/>
          </p:nvPr>
        </p:nvSpPr>
        <p:spPr>
          <a:xfrm>
            <a:off x="5183187" y="987425"/>
            <a:ext cx="644648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D7CE0BB-D335-4391-A23F-194C575CAF8F}"/>
              </a:ext>
            </a:extLst>
          </p:cNvPr>
          <p:cNvSpPr>
            <a:spLocks noGrp="1"/>
          </p:cNvSpPr>
          <p:nvPr>
            <p:ph type="body" sz="half" idx="2"/>
          </p:nvPr>
        </p:nvSpPr>
        <p:spPr>
          <a:xfrm>
            <a:off x="484632" y="3645074"/>
            <a:ext cx="4287393" cy="2223914"/>
          </a:xfrm>
        </p:spPr>
        <p:txBody>
          <a:bodyPr/>
          <a:lstStyle>
            <a:lvl1pPr marL="0" indent="0">
              <a:buNone/>
              <a:defRPr lang="en-US" sz="24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701E1-B97B-4DA5-B9AD-07B7C12476AE}"/>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6" name="Footer Placeholder 5">
            <a:extLst>
              <a:ext uri="{FF2B5EF4-FFF2-40B4-BE49-F238E27FC236}">
                <a16:creationId xmlns:a16="http://schemas.microsoft.com/office/drawing/2014/main" id="{076D9CF8-F42F-4618-9F26-8BFE56487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A2023-1ECA-4A96-BDC7-F7FA4368BE1B}"/>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494198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999A10-4355-4A13-B008-196B21ABEEAF}"/>
              </a:ext>
              <a:ext uri="{C183D7F6-B498-43B3-948B-1728B52AA6E4}">
                <adec:decorative xmlns:adec="http://schemas.microsoft.com/office/drawing/2017/decorative" xmlns="" val="1"/>
              </a:ext>
            </a:extLst>
          </p:cNvPr>
          <p:cNvSpPr/>
          <p:nvPr/>
        </p:nvSpPr>
        <p:spPr>
          <a:xfrm>
            <a:off x="482600" y="483576"/>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6D448-AFEA-4483-B0E4-002840525CDD}"/>
              </a:ext>
            </a:extLst>
          </p:cNvPr>
          <p:cNvSpPr>
            <a:spLocks noGrp="1"/>
          </p:cNvSpPr>
          <p:nvPr>
            <p:ph type="title"/>
          </p:nvPr>
        </p:nvSpPr>
        <p:spPr>
          <a:xfrm>
            <a:off x="482600" y="978408"/>
            <a:ext cx="10506991" cy="1755263"/>
          </a:xfrm>
          <a:prstGeom prst="rect">
            <a:avLst/>
          </a:prstGeo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F216234-4516-4303-8F60-A8127D89A5E5}"/>
              </a:ext>
            </a:extLst>
          </p:cNvPr>
          <p:cNvSpPr>
            <a:spLocks noGrp="1"/>
          </p:cNvSpPr>
          <p:nvPr>
            <p:ph type="body" orient="vert" idx="1"/>
          </p:nvPr>
        </p:nvSpPr>
        <p:spPr>
          <a:xfrm>
            <a:off x="484192" y="3103131"/>
            <a:ext cx="10506991" cy="3092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6B5D50-A474-462B-A807-DF186B1C2F48}"/>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5" name="Footer Placeholder 4">
            <a:extLst>
              <a:ext uri="{FF2B5EF4-FFF2-40B4-BE49-F238E27FC236}">
                <a16:creationId xmlns:a16="http://schemas.microsoft.com/office/drawing/2014/main" id="{F8BF1DAF-2E2D-46ED-AA3E-3D2FE4039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FC771-EB13-4EB5-A0A2-3968C6ABBD4E}"/>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8" name="Straight Connector 7">
            <a:extLst>
              <a:ext uri="{FF2B5EF4-FFF2-40B4-BE49-F238E27FC236}">
                <a16:creationId xmlns:a16="http://schemas.microsoft.com/office/drawing/2014/main" id="{B3B596B8-8230-4695-8D76-F06AFA8156C3}"/>
              </a:ext>
              <a:ext uri="{C183D7F6-B498-43B3-948B-1728B52AA6E4}">
                <adec:decorative xmlns:adec="http://schemas.microsoft.com/office/drawing/2017/decorative" xmlns=""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53EBF93-5FD9-4F4E-8485-7B937145CD08}"/>
              </a:ext>
              <a:ext uri="{C183D7F6-B498-43B3-948B-1728B52AA6E4}">
                <adec:decorative xmlns:adec="http://schemas.microsoft.com/office/drawing/2017/decorative" xmlns=""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87757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B4D06-C7C6-4949-8EB2-F03ED999A2BB}"/>
              </a:ext>
            </a:extLst>
          </p:cNvPr>
          <p:cNvSpPr>
            <a:spLocks noGrp="1"/>
          </p:cNvSpPr>
          <p:nvPr>
            <p:ph type="title" orient="vert"/>
          </p:nvPr>
        </p:nvSpPr>
        <p:spPr>
          <a:xfrm>
            <a:off x="8041710" y="978408"/>
            <a:ext cx="2947881" cy="5124777"/>
          </a:xfrm>
          <a:prstGeom prst="rect">
            <a:avLst/>
          </a:prstGeo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C921B9D-8C11-4176-AF22-89F972E21284}"/>
              </a:ext>
            </a:extLst>
          </p:cNvPr>
          <p:cNvSpPr>
            <a:spLocks noGrp="1"/>
          </p:cNvSpPr>
          <p:nvPr>
            <p:ph type="body" orient="vert" idx="1"/>
          </p:nvPr>
        </p:nvSpPr>
        <p:spPr>
          <a:xfrm>
            <a:off x="484632" y="978408"/>
            <a:ext cx="7256453" cy="51247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AFA9E1C-8E18-4A35-9BD8-427B1D14BB8E}"/>
              </a:ext>
            </a:extLst>
          </p:cNvPr>
          <p:cNvSpPr>
            <a:spLocks noGrp="1"/>
          </p:cNvSpPr>
          <p:nvPr>
            <p:ph type="dt" sz="half" idx="10"/>
          </p:nvPr>
        </p:nvSpPr>
        <p:spPr/>
        <p:txBody>
          <a:bodyPr/>
          <a:lstStyle/>
          <a:p>
            <a:fld id="{81B8F32D-D8B6-4B9E-9CBF-DCAC30B7B93D}" type="datetimeFigureOut">
              <a:rPr lang="en-US" smtClean="0"/>
              <a:t>11/8/2022</a:t>
            </a:fld>
            <a:endParaRPr lang="en-US"/>
          </a:p>
        </p:txBody>
      </p:sp>
      <p:sp>
        <p:nvSpPr>
          <p:cNvPr id="5" name="Footer Placeholder 4">
            <a:extLst>
              <a:ext uri="{FF2B5EF4-FFF2-40B4-BE49-F238E27FC236}">
                <a16:creationId xmlns:a16="http://schemas.microsoft.com/office/drawing/2014/main" id="{2E116CDB-7BB6-4DD2-A626-6DA8E569F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403B-439E-449F-83B1-799EEC239A2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355577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87A535-3CAC-46BC-B2B2-3AE83EC3A561}"/>
              </a:ext>
            </a:extLst>
          </p:cNvPr>
          <p:cNvSpPr>
            <a:spLocks noGrp="1"/>
          </p:cNvSpPr>
          <p:nvPr>
            <p:ph type="title"/>
          </p:nvPr>
        </p:nvSpPr>
        <p:spPr>
          <a:xfrm>
            <a:off x="482600" y="978408"/>
            <a:ext cx="10506991" cy="215309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8EBDBD-59EC-46ED-BE79-6D37B531D692}"/>
              </a:ext>
            </a:extLst>
          </p:cNvPr>
          <p:cNvSpPr>
            <a:spLocks noGrp="1"/>
          </p:cNvSpPr>
          <p:nvPr>
            <p:ph type="body" idx="1"/>
          </p:nvPr>
        </p:nvSpPr>
        <p:spPr>
          <a:xfrm>
            <a:off x="482600" y="3306870"/>
            <a:ext cx="10506991" cy="25727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5921F5C-FD3D-42C7-90F4-5ECE6FFCFE7F}"/>
              </a:ext>
            </a:extLst>
          </p:cNvPr>
          <p:cNvSpPr>
            <a:spLocks noGrp="1"/>
          </p:cNvSpPr>
          <p:nvPr>
            <p:ph type="dt" sz="half" idx="2"/>
          </p:nvPr>
        </p:nvSpPr>
        <p:spPr>
          <a:xfrm>
            <a:off x="484632" y="100584"/>
            <a:ext cx="2743200" cy="365125"/>
          </a:xfrm>
          <a:prstGeom prst="rect">
            <a:avLst/>
          </a:prstGeom>
        </p:spPr>
        <p:txBody>
          <a:bodyPr vert="horz" lIns="91440" tIns="45720" rIns="91440" bIns="45720" rtlCol="0" anchor="ctr"/>
          <a:lstStyle>
            <a:lvl1pPr algn="l">
              <a:defRPr sz="900">
                <a:solidFill>
                  <a:schemeClr val="tx1"/>
                </a:solidFill>
              </a:defRPr>
            </a:lvl1pPr>
          </a:lstStyle>
          <a:p>
            <a:fld id="{81B8F32D-D8B6-4B9E-9CBF-DCAC30B7B93D}" type="datetimeFigureOut">
              <a:rPr lang="en-US" smtClean="0"/>
              <a:pPr/>
              <a:t>11/8/2022</a:t>
            </a:fld>
            <a:endParaRPr lang="en-US" dirty="0"/>
          </a:p>
        </p:txBody>
      </p:sp>
      <p:sp>
        <p:nvSpPr>
          <p:cNvPr id="5" name="Footer Placeholder 4">
            <a:extLst>
              <a:ext uri="{FF2B5EF4-FFF2-40B4-BE49-F238E27FC236}">
                <a16:creationId xmlns:a16="http://schemas.microsoft.com/office/drawing/2014/main" id="{0FE63D50-6D0B-4963-97B9-A32AE63235B8}"/>
              </a:ext>
            </a:extLst>
          </p:cNvPr>
          <p:cNvSpPr>
            <a:spLocks noGrp="1"/>
          </p:cNvSpPr>
          <p:nvPr>
            <p:ph type="ftr" sz="quarter" idx="3"/>
          </p:nvPr>
        </p:nvSpPr>
        <p:spPr>
          <a:xfrm>
            <a:off x="484632" y="6419088"/>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26B5E08-CAC3-4C87-B143-5F8956AE905D}"/>
              </a:ext>
            </a:extLst>
          </p:cNvPr>
          <p:cNvSpPr>
            <a:spLocks noGrp="1"/>
          </p:cNvSpPr>
          <p:nvPr>
            <p:ph type="sldNum" sz="quarter" idx="4"/>
          </p:nvPr>
        </p:nvSpPr>
        <p:spPr>
          <a:xfrm>
            <a:off x="10989591" y="100584"/>
            <a:ext cx="640080" cy="365125"/>
          </a:xfrm>
          <a:prstGeom prst="rect">
            <a:avLst/>
          </a:prstGeom>
        </p:spPr>
        <p:txBody>
          <a:bodyPr vert="horz" lIns="91440" tIns="45720" rIns="91440" bIns="45720" rtlCol="0" anchor="ctr"/>
          <a:lstStyle>
            <a:lvl1pPr algn="r">
              <a:defRPr sz="900">
                <a:solidFill>
                  <a:schemeClr val="tx1"/>
                </a:solidFill>
              </a:defRPr>
            </a:lvl1pPr>
          </a:lstStyle>
          <a:p>
            <a:fld id="{60553ECD-7F6D-420D-93CA-D8D15EB427AC}" type="slidenum">
              <a:rPr lang="en-US" smtClean="0"/>
              <a:pPr/>
              <a:t>‹#›</a:t>
            </a:fld>
            <a:endParaRPr lang="en-US" dirty="0"/>
          </a:p>
        </p:txBody>
      </p:sp>
      <p:cxnSp>
        <p:nvCxnSpPr>
          <p:cNvPr id="8" name="Straight Connector 7">
            <a:extLst>
              <a:ext uri="{FF2B5EF4-FFF2-40B4-BE49-F238E27FC236}">
                <a16:creationId xmlns:a16="http://schemas.microsoft.com/office/drawing/2014/main" id="{108D74AC-B125-4E11-BA53-E9E383966DF8}"/>
              </a:ext>
              <a:ext uri="{C183D7F6-B498-43B3-948B-1728B52AA6E4}">
                <adec:decorative xmlns:adec="http://schemas.microsoft.com/office/drawing/2017/decorative" xmlns=""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C76EBE-FB9D-4054-B5D8-19E3EAFE40B2}"/>
              </a:ext>
              <a:ext uri="{C183D7F6-B498-43B3-948B-1728B52AA6E4}">
                <adec:decorative xmlns:adec="http://schemas.microsoft.com/office/drawing/2017/decorative" xmlns=""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098457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100000"/>
        </a:lnSpc>
        <a:spcBef>
          <a:spcPct val="0"/>
        </a:spcBef>
        <a:buNone/>
        <a:defRPr sz="66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20BB609-EF92-42DB-836C-0699A590B5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40FA88D0-E295-4CF3-934C-6423EACEB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3" descr="Network connection abstract against a white background">
            <a:extLst>
              <a:ext uri="{FF2B5EF4-FFF2-40B4-BE49-F238E27FC236}">
                <a16:creationId xmlns:a16="http://schemas.microsoft.com/office/drawing/2014/main" id="{9CE0140D-E933-663C-0E9D-D5EBDB87221C}"/>
              </a:ext>
            </a:extLst>
          </p:cNvPr>
          <p:cNvPicPr>
            <a:picLocks noChangeAspect="1"/>
          </p:cNvPicPr>
          <p:nvPr/>
        </p:nvPicPr>
        <p:blipFill rotWithShape="1">
          <a:blip r:embed="rId2">
            <a:alphaModFix amt="40000"/>
          </a:blip>
          <a:srcRect t="15709" r="-1" b="-1"/>
          <a:stretch/>
        </p:blipFill>
        <p:spPr>
          <a:xfrm>
            <a:off x="20" y="10"/>
            <a:ext cx="12188932" cy="6857990"/>
          </a:xfrm>
          <a:prstGeom prst="rect">
            <a:avLst/>
          </a:prstGeom>
        </p:spPr>
      </p:pic>
      <p:sp>
        <p:nvSpPr>
          <p:cNvPr id="2" name="Title 1">
            <a:extLst>
              <a:ext uri="{FF2B5EF4-FFF2-40B4-BE49-F238E27FC236}">
                <a16:creationId xmlns:a16="http://schemas.microsoft.com/office/drawing/2014/main" id="{A5FEE09F-EDFD-D26B-8EFB-479906207F60}"/>
              </a:ext>
            </a:extLst>
          </p:cNvPr>
          <p:cNvSpPr>
            <a:spLocks noGrp="1"/>
          </p:cNvSpPr>
          <p:nvPr>
            <p:ph type="ctrTitle"/>
          </p:nvPr>
        </p:nvSpPr>
        <p:spPr>
          <a:xfrm>
            <a:off x="482600" y="732032"/>
            <a:ext cx="6900839" cy="2736390"/>
          </a:xfrm>
        </p:spPr>
        <p:txBody>
          <a:bodyPr anchor="t">
            <a:normAutofit/>
          </a:bodyPr>
          <a:lstStyle/>
          <a:p>
            <a:pPr>
              <a:lnSpc>
                <a:spcPct val="90000"/>
              </a:lnSpc>
            </a:pPr>
            <a:r>
              <a:rPr lang="en-US" sz="6800">
                <a:solidFill>
                  <a:srgbClr val="FFFFFF"/>
                </a:solidFill>
              </a:rPr>
              <a:t>Red Lining and the White Flight</a:t>
            </a:r>
          </a:p>
        </p:txBody>
      </p:sp>
      <p:sp>
        <p:nvSpPr>
          <p:cNvPr id="3" name="Subtitle 2">
            <a:extLst>
              <a:ext uri="{FF2B5EF4-FFF2-40B4-BE49-F238E27FC236}">
                <a16:creationId xmlns:a16="http://schemas.microsoft.com/office/drawing/2014/main" id="{71DC6F1B-8C1D-0F7A-B1EE-C9F2944CA450}"/>
              </a:ext>
            </a:extLst>
          </p:cNvPr>
          <p:cNvSpPr>
            <a:spLocks noGrp="1"/>
          </p:cNvSpPr>
          <p:nvPr>
            <p:ph type="subTitle" idx="1"/>
          </p:nvPr>
        </p:nvSpPr>
        <p:spPr>
          <a:xfrm>
            <a:off x="6596565" y="4201721"/>
            <a:ext cx="4986084" cy="1949813"/>
          </a:xfrm>
        </p:spPr>
        <p:txBody>
          <a:bodyPr anchor="b">
            <a:normAutofit/>
          </a:bodyPr>
          <a:lstStyle/>
          <a:p>
            <a:pPr algn="r"/>
            <a:r>
              <a:rPr lang="en-US">
                <a:solidFill>
                  <a:srgbClr val="FFFFFF"/>
                </a:solidFill>
              </a:rPr>
              <a:t>Week 10</a:t>
            </a:r>
          </a:p>
        </p:txBody>
      </p:sp>
      <p:cxnSp>
        <p:nvCxnSpPr>
          <p:cNvPr id="75" name="Straight Connector 74">
            <a:extLst>
              <a:ext uri="{FF2B5EF4-FFF2-40B4-BE49-F238E27FC236}">
                <a16:creationId xmlns:a16="http://schemas.microsoft.com/office/drawing/2014/main" id="{8F4E56A8-93D5-4BE3-AE61-84677331AD0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BD492A0C-1773-477B-83B5-C707CB05770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5021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18D5F1-911E-4BCF-9AF0-F3A54D7C0F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C84EE41-863A-4DE9-9A51-4F014D681F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A0CED7-FF5B-4BC2-ABDD-F0DFDCE92A1D}"/>
              </a:ext>
            </a:extLst>
          </p:cNvPr>
          <p:cNvSpPr>
            <a:spLocks noGrp="1"/>
          </p:cNvSpPr>
          <p:nvPr>
            <p:ph type="title"/>
          </p:nvPr>
        </p:nvSpPr>
        <p:spPr>
          <a:xfrm>
            <a:off x="482601" y="976160"/>
            <a:ext cx="10361960" cy="1493871"/>
          </a:xfrm>
        </p:spPr>
        <p:txBody>
          <a:bodyPr>
            <a:normAutofit/>
          </a:bodyPr>
          <a:lstStyle/>
          <a:p>
            <a:pPr>
              <a:lnSpc>
                <a:spcPct val="90000"/>
              </a:lnSpc>
            </a:pPr>
            <a:r>
              <a:rPr lang="en-US" sz="5600" dirty="0"/>
              <a:t>Layers of Structural Inequality</a:t>
            </a:r>
          </a:p>
        </p:txBody>
      </p:sp>
      <p:cxnSp>
        <p:nvCxnSpPr>
          <p:cNvPr id="13" name="Straight Connector 12">
            <a:extLst>
              <a:ext uri="{FF2B5EF4-FFF2-40B4-BE49-F238E27FC236}">
                <a16:creationId xmlns:a16="http://schemas.microsoft.com/office/drawing/2014/main" id="{00850E05-3320-4817-99CE-D56547FCA8C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8990BBA-8A0B-4EF5-A122-0815DEC194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DA9946C-C93A-4350-AC54-937723F6B66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11EF76D4-0E86-48CE-978B-F2869A622EC5}"/>
              </a:ext>
            </a:extLst>
          </p:cNvPr>
          <p:cNvGraphicFramePr>
            <a:graphicFrameLocks noGrp="1"/>
          </p:cNvGraphicFramePr>
          <p:nvPr>
            <p:ph idx="1"/>
            <p:extLst>
              <p:ext uri="{D42A27DB-BD31-4B8C-83A1-F6EECF244321}">
                <p14:modId xmlns:p14="http://schemas.microsoft.com/office/powerpoint/2010/main" val="3742914469"/>
              </p:ext>
            </p:extLst>
          </p:nvPr>
        </p:nvGraphicFramePr>
        <p:xfrm>
          <a:off x="482600" y="3098800"/>
          <a:ext cx="11143887" cy="27797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5391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08D74AC-B125-4E11-BA53-E9E383966DF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9DC76EBE-FB9D-4054-B5D8-19E3EAFE40B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E48FA233-30DB-4D0A-BF51-78D03F79F24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18" name="Rectangle 17">
            <a:extLst>
              <a:ext uri="{FF2B5EF4-FFF2-40B4-BE49-F238E27FC236}">
                <a16:creationId xmlns:a16="http://schemas.microsoft.com/office/drawing/2014/main" id="{92B0CFF1-78D7-4A83-A95E-71F9E38316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12927E5-081D-440D-A775-C0AE9DA1E3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07" y="489856"/>
            <a:ext cx="11147071" cy="147664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768FA7-05D6-4873-9010-78AE649ADE5F}"/>
              </a:ext>
            </a:extLst>
          </p:cNvPr>
          <p:cNvSpPr>
            <a:spLocks noGrp="1"/>
          </p:cNvSpPr>
          <p:nvPr>
            <p:ph type="title"/>
          </p:nvPr>
        </p:nvSpPr>
        <p:spPr>
          <a:xfrm>
            <a:off x="482601" y="721946"/>
            <a:ext cx="10813250" cy="1022100"/>
          </a:xfrm>
        </p:spPr>
        <p:txBody>
          <a:bodyPr vert="horz" lIns="91440" tIns="45720" rIns="91440" bIns="45720" rtlCol="0" anchor="ctr">
            <a:normAutofit/>
          </a:bodyPr>
          <a:lstStyle/>
          <a:p>
            <a:pPr>
              <a:lnSpc>
                <a:spcPct val="90000"/>
              </a:lnSpc>
            </a:pPr>
            <a:r>
              <a:rPr lang="en-US"/>
              <a:t>“Redlining”</a:t>
            </a:r>
          </a:p>
        </p:txBody>
      </p:sp>
      <p:cxnSp>
        <p:nvCxnSpPr>
          <p:cNvPr id="29" name="Straight Connector 21">
            <a:extLst>
              <a:ext uri="{FF2B5EF4-FFF2-40B4-BE49-F238E27FC236}">
                <a16:creationId xmlns:a16="http://schemas.microsoft.com/office/drawing/2014/main" id="{22CDD0E7-BDD6-41F4-8AAB-088A2E8D036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7" name="Content Placeholder 6" descr="Map&#10;&#10;Description automatically generated">
            <a:extLst>
              <a:ext uri="{FF2B5EF4-FFF2-40B4-BE49-F238E27FC236}">
                <a16:creationId xmlns:a16="http://schemas.microsoft.com/office/drawing/2014/main" id="{BD49259C-15A2-A9F5-28D1-2237F07D3037}"/>
              </a:ext>
            </a:extLst>
          </p:cNvPr>
          <p:cNvPicPr>
            <a:picLocks noGrp="1" noChangeAspect="1"/>
          </p:cNvPicPr>
          <p:nvPr>
            <p:ph sz="half" idx="2"/>
          </p:nvPr>
        </p:nvPicPr>
        <p:blipFill rotWithShape="1">
          <a:blip r:embed="rId3">
            <a:alphaModFix/>
            <a:extLst>
              <a:ext uri="{28A0092B-C50C-407E-A947-70E740481C1C}">
                <a14:useLocalDpi xmlns:a14="http://schemas.microsoft.com/office/drawing/2010/main" val="0"/>
              </a:ext>
            </a:extLst>
          </a:blip>
          <a:srcRect l="7548" r="21583" b="1"/>
          <a:stretch/>
        </p:blipFill>
        <p:spPr>
          <a:xfrm>
            <a:off x="481007" y="1993515"/>
            <a:ext cx="5511628" cy="4374624"/>
          </a:xfrm>
          <a:prstGeom prst="rect">
            <a:avLst/>
          </a:prstGeom>
        </p:spPr>
      </p:pic>
      <p:cxnSp>
        <p:nvCxnSpPr>
          <p:cNvPr id="30" name="Straight Connector 23">
            <a:extLst>
              <a:ext uri="{FF2B5EF4-FFF2-40B4-BE49-F238E27FC236}">
                <a16:creationId xmlns:a16="http://schemas.microsoft.com/office/drawing/2014/main" id="{C4558310-C928-4426-BFAC-68450D291D0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199351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1" name="Straight Connector 25">
            <a:extLst>
              <a:ext uri="{FF2B5EF4-FFF2-40B4-BE49-F238E27FC236}">
                <a16:creationId xmlns:a16="http://schemas.microsoft.com/office/drawing/2014/main" id="{B58B45F5-E162-4AF7-9E46-A4290969B4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0C80BF75-2B07-EA34-E226-382E47C5CEF7}"/>
              </a:ext>
            </a:extLst>
          </p:cNvPr>
          <p:cNvGraphicFramePr>
            <a:graphicFrameLocks noGrp="1"/>
          </p:cNvGraphicFramePr>
          <p:nvPr>
            <p:ph sz="half" idx="1"/>
            <p:extLst>
              <p:ext uri="{D42A27DB-BD31-4B8C-83A1-F6EECF244321}">
                <p14:modId xmlns:p14="http://schemas.microsoft.com/office/powerpoint/2010/main" val="4144212101"/>
              </p:ext>
            </p:extLst>
          </p:nvPr>
        </p:nvGraphicFramePr>
        <p:xfrm>
          <a:off x="6216171" y="2247497"/>
          <a:ext cx="5394141" cy="38885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77837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108D74AC-B125-4E11-BA53-E9E383966DF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9DC76EBE-FB9D-4054-B5D8-19E3EAFE40B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17" name="Rectangle 16">
            <a:extLst>
              <a:ext uri="{FF2B5EF4-FFF2-40B4-BE49-F238E27FC236}">
                <a16:creationId xmlns:a16="http://schemas.microsoft.com/office/drawing/2014/main" id="{92B0CFF1-78D7-4A83-A95E-71F9E38316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F45162FD-31C5-13B6-15E9-14997B56746A}"/>
              </a:ext>
            </a:extLst>
          </p:cNvPr>
          <p:cNvSpPr>
            <a:spLocks noGrp="1"/>
          </p:cNvSpPr>
          <p:nvPr>
            <p:ph type="title"/>
          </p:nvPr>
        </p:nvSpPr>
        <p:spPr>
          <a:xfrm>
            <a:off x="6103143" y="976160"/>
            <a:ext cx="5526527" cy="2237925"/>
          </a:xfrm>
        </p:spPr>
        <p:txBody>
          <a:bodyPr vert="horz" lIns="91440" tIns="45720" rIns="91440" bIns="45720" rtlCol="0" anchor="ctr">
            <a:noAutofit/>
          </a:bodyPr>
          <a:lstStyle/>
          <a:p>
            <a:r>
              <a:rPr lang="en-US" sz="4400" dirty="0"/>
              <a:t>The Role of the Federal Government</a:t>
            </a:r>
          </a:p>
        </p:txBody>
      </p:sp>
      <p:cxnSp>
        <p:nvCxnSpPr>
          <p:cNvPr id="19" name="Straight Connector 18">
            <a:extLst>
              <a:ext uri="{FF2B5EF4-FFF2-40B4-BE49-F238E27FC236}">
                <a16:creationId xmlns:a16="http://schemas.microsoft.com/office/drawing/2014/main" id="{5971AF9D-C565-4DF8-BDC9-EE1451B0200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8" name="Content Placeholder 7" descr="Text&#10;&#10;Description automatically generated">
            <a:extLst>
              <a:ext uri="{FF2B5EF4-FFF2-40B4-BE49-F238E27FC236}">
                <a16:creationId xmlns:a16="http://schemas.microsoft.com/office/drawing/2014/main" id="{91389FC3-601A-2567-2F81-3EAE1177D466}"/>
              </a:ext>
            </a:extLst>
          </p:cNvPr>
          <p:cNvPicPr>
            <a:picLocks noGrp="1" noChangeAspect="1"/>
          </p:cNvPicPr>
          <p:nvPr>
            <p:ph sz="half" idx="1"/>
          </p:nvPr>
        </p:nvPicPr>
        <p:blipFill>
          <a:blip r:embed="rId2">
            <a:alphaModFix/>
            <a:extLst>
              <a:ext uri="{28A0092B-C50C-407E-A947-70E740481C1C}">
                <a14:useLocalDpi xmlns:a14="http://schemas.microsoft.com/office/drawing/2010/main" val="0"/>
              </a:ext>
            </a:extLst>
          </a:blip>
          <a:stretch>
            <a:fillRect/>
          </a:stretch>
        </p:blipFill>
        <p:spPr>
          <a:xfrm>
            <a:off x="1185146" y="659194"/>
            <a:ext cx="3697581" cy="5539414"/>
          </a:xfrm>
          <a:prstGeom prst="rect">
            <a:avLst/>
          </a:prstGeom>
        </p:spPr>
      </p:pic>
      <p:sp>
        <p:nvSpPr>
          <p:cNvPr id="6" name="Content Placeholder 5">
            <a:extLst>
              <a:ext uri="{FF2B5EF4-FFF2-40B4-BE49-F238E27FC236}">
                <a16:creationId xmlns:a16="http://schemas.microsoft.com/office/drawing/2014/main" id="{7FC94AFB-2092-AC87-10FC-2EF7CA766E17}"/>
              </a:ext>
            </a:extLst>
          </p:cNvPr>
          <p:cNvSpPr>
            <a:spLocks noGrp="1"/>
          </p:cNvSpPr>
          <p:nvPr>
            <p:ph sz="half" idx="2"/>
          </p:nvPr>
        </p:nvSpPr>
        <p:spPr>
          <a:xfrm>
            <a:off x="6103145" y="3408254"/>
            <a:ext cx="5526526" cy="2470031"/>
          </a:xfrm>
        </p:spPr>
        <p:txBody>
          <a:bodyPr vert="horz" lIns="91440" tIns="45720" rIns="91440" bIns="45720" rtlCol="0">
            <a:normAutofit/>
          </a:bodyPr>
          <a:lstStyle/>
          <a:p>
            <a:pPr>
              <a:lnSpc>
                <a:spcPct val="90000"/>
              </a:lnSpc>
            </a:pPr>
            <a:r>
              <a:rPr lang="en-US" sz="1900" dirty="0"/>
              <a:t>Federal Housing Administration (</a:t>
            </a:r>
            <a:r>
              <a:rPr lang="en-US" sz="1900" dirty="0" err="1"/>
              <a:t>est</a:t>
            </a:r>
            <a:r>
              <a:rPr lang="en-US" sz="1900" dirty="0"/>
              <a:t> 1934): </a:t>
            </a:r>
          </a:p>
          <a:p>
            <a:pPr marL="342900" indent="-342900">
              <a:lnSpc>
                <a:spcPct val="90000"/>
              </a:lnSpc>
              <a:buFont typeface="Arial" panose="020B0604020202020204" pitchFamily="34" charset="0"/>
              <a:buChar char="•"/>
            </a:pPr>
            <a:r>
              <a:rPr lang="en-US" sz="1900" dirty="0"/>
              <a:t>Refused to insure mortgages in and near African-American neighborhoods — a policy known as "redlining." </a:t>
            </a:r>
          </a:p>
          <a:p>
            <a:pPr marL="342900" indent="-342900">
              <a:lnSpc>
                <a:spcPct val="90000"/>
              </a:lnSpc>
              <a:buFont typeface="Arial" panose="020B0604020202020204" pitchFamily="34" charset="0"/>
              <a:buChar char="•"/>
            </a:pPr>
            <a:r>
              <a:rPr lang="en-US" sz="1900" dirty="0"/>
              <a:t>At the same time, it subsidized builders who were mass-producing entire subdivisions for whites — with the requirement that none of the homes be sold to African-Americans.</a:t>
            </a:r>
          </a:p>
        </p:txBody>
      </p:sp>
      <p:cxnSp>
        <p:nvCxnSpPr>
          <p:cNvPr id="21" name="Straight Connector 20">
            <a:extLst>
              <a:ext uri="{FF2B5EF4-FFF2-40B4-BE49-F238E27FC236}">
                <a16:creationId xmlns:a16="http://schemas.microsoft.com/office/drawing/2014/main" id="{E1661F5C-3018-4F57-B263-B9267D4DEE4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79700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08D74AC-B125-4E11-BA53-E9E383966DF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8" name="Straight Connector 10">
            <a:extLst>
              <a:ext uri="{FF2B5EF4-FFF2-40B4-BE49-F238E27FC236}">
                <a16:creationId xmlns:a16="http://schemas.microsoft.com/office/drawing/2014/main" id="{9DC76EBE-FB9D-4054-B5D8-19E3EAFE40B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20" name="Straight Connector 12">
            <a:extLst>
              <a:ext uri="{FF2B5EF4-FFF2-40B4-BE49-F238E27FC236}">
                <a16:creationId xmlns:a16="http://schemas.microsoft.com/office/drawing/2014/main" id="{7DA568B4-06BE-42A6-A5B6-A0FC251DAE0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22" name="Straight Connector 14">
            <a:extLst>
              <a:ext uri="{FF2B5EF4-FFF2-40B4-BE49-F238E27FC236}">
                <a16:creationId xmlns:a16="http://schemas.microsoft.com/office/drawing/2014/main" id="{ACC85BFE-0D03-41B5-87E4-5FA667FA558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17" name="Rectangle 16">
            <a:extLst>
              <a:ext uri="{FF2B5EF4-FFF2-40B4-BE49-F238E27FC236}">
                <a16:creationId xmlns:a16="http://schemas.microsoft.com/office/drawing/2014/main" id="{92B0CFF1-78D7-4A83-A95E-71F9E38316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6C910EB-BFA3-4C5F-AECA-B06DE3A6D6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489853"/>
            <a:ext cx="11147071" cy="587828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108BD3D-CFD0-4A15-ACF6-EBC254CD7CF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pic>
        <p:nvPicPr>
          <p:cNvPr id="4" name="Content Placeholder 3">
            <a:extLst>
              <a:ext uri="{FF2B5EF4-FFF2-40B4-BE49-F238E27FC236}">
                <a16:creationId xmlns:a16="http://schemas.microsoft.com/office/drawing/2014/main" id="{07F8B13B-579E-421F-9B73-289F097E4A5A}"/>
              </a:ext>
            </a:extLst>
          </p:cNvPr>
          <p:cNvPicPr>
            <a:picLocks noGrp="1" noChangeAspect="1"/>
          </p:cNvPicPr>
          <p:nvPr>
            <p:ph idx="1"/>
          </p:nvPr>
        </p:nvPicPr>
        <p:blipFill rotWithShape="1">
          <a:blip r:embed="rId3"/>
          <a:srcRect t="12402" r="-1" b="428"/>
          <a:stretch/>
        </p:blipFill>
        <p:spPr>
          <a:xfrm>
            <a:off x="460217" y="692732"/>
            <a:ext cx="11150095" cy="5467196"/>
          </a:xfrm>
          <a:prstGeom prst="rect">
            <a:avLst/>
          </a:prstGeom>
        </p:spPr>
      </p:pic>
      <p:cxnSp>
        <p:nvCxnSpPr>
          <p:cNvPr id="23" name="Straight Connector 22">
            <a:extLst>
              <a:ext uri="{FF2B5EF4-FFF2-40B4-BE49-F238E27FC236}">
                <a16:creationId xmlns:a16="http://schemas.microsoft.com/office/drawing/2014/main" id="{DB2019E5-6C31-4640-A135-6BBA7FFCF6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75151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E8943-90C8-4226-B9F6-33FFEC1693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A76B13-1BBC-4B0D-9FCB-C29301E8188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EF38BF8-B656-4A4A-8582-0229863726E9}"/>
              </a:ext>
            </a:extLst>
          </p:cNvPr>
          <p:cNvPicPr>
            <a:picLocks noChangeAspect="1"/>
          </p:cNvPicPr>
          <p:nvPr/>
        </p:nvPicPr>
        <p:blipFill>
          <a:blip r:embed="rId3"/>
          <a:stretch>
            <a:fillRect/>
          </a:stretch>
        </p:blipFill>
        <p:spPr>
          <a:xfrm>
            <a:off x="-1" y="-1086678"/>
            <a:ext cx="12379569" cy="8373743"/>
          </a:xfrm>
          <a:prstGeom prst="rect">
            <a:avLst/>
          </a:prstGeom>
        </p:spPr>
      </p:pic>
    </p:spTree>
    <p:extLst>
      <p:ext uri="{BB962C8B-B14F-4D97-AF65-F5344CB8AC3E}">
        <p14:creationId xmlns:p14="http://schemas.microsoft.com/office/powerpoint/2010/main" val="627558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E472-00AB-4616-8A90-CD0D0ED04EB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E83177D-AC8A-4E23-80D8-563FF492802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291D8A-1B77-43F8-9DAD-40990AC00659}"/>
              </a:ext>
            </a:extLst>
          </p:cNvPr>
          <p:cNvPicPr>
            <a:picLocks noChangeAspect="1"/>
          </p:cNvPicPr>
          <p:nvPr/>
        </p:nvPicPr>
        <p:blipFill>
          <a:blip r:embed="rId3"/>
          <a:stretch>
            <a:fillRect/>
          </a:stretch>
        </p:blipFill>
        <p:spPr>
          <a:xfrm>
            <a:off x="0" y="-1139687"/>
            <a:ext cx="12364278" cy="8415130"/>
          </a:xfrm>
          <a:prstGeom prst="rect">
            <a:avLst/>
          </a:prstGeom>
        </p:spPr>
      </p:pic>
    </p:spTree>
    <p:extLst>
      <p:ext uri="{BB962C8B-B14F-4D97-AF65-F5344CB8AC3E}">
        <p14:creationId xmlns:p14="http://schemas.microsoft.com/office/powerpoint/2010/main" val="397851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C750-3D19-435F-8058-5C5F9AE3BB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B18466-492E-431C-B757-B9269C060151}"/>
              </a:ext>
            </a:extLst>
          </p:cNvPr>
          <p:cNvSpPr>
            <a:spLocks noGrp="1"/>
          </p:cNvSpPr>
          <p:nvPr>
            <p:ph idx="1"/>
          </p:nvPr>
        </p:nvSpPr>
        <p:spPr/>
        <p:txBody>
          <a:bodyPr/>
          <a:lstStyle/>
          <a:p>
            <a:endParaRPr lang="en-US"/>
          </a:p>
        </p:txBody>
      </p:sp>
      <p:pic>
        <p:nvPicPr>
          <p:cNvPr id="6146" name="Picture 2" descr="https://utility.arcgisonline.com/arcgis/rest/directories/arcgisoutput/Utilities/PrintingTools_GPServer/x_____xrqr605qt4wsR8dvi8GcJlQ..x_____x_ags_e34e1fa838ee479fa4cffca8e4be1a90.png">
            <a:extLst>
              <a:ext uri="{FF2B5EF4-FFF2-40B4-BE49-F238E27FC236}">
                <a16:creationId xmlns:a16="http://schemas.microsoft.com/office/drawing/2014/main" id="{5DC7A84B-3FA4-408F-8566-F1EE47BC35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016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C750-3D19-435F-8058-5C5F9AE3BB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B18466-492E-431C-B757-B9269C060151}"/>
              </a:ext>
            </a:extLst>
          </p:cNvPr>
          <p:cNvSpPr>
            <a:spLocks noGrp="1"/>
          </p:cNvSpPr>
          <p:nvPr>
            <p:ph idx="1"/>
          </p:nvPr>
        </p:nvSpPr>
        <p:spPr/>
        <p:txBody>
          <a:bodyPr/>
          <a:lstStyle/>
          <a:p>
            <a:endParaRPr lang="en-US"/>
          </a:p>
        </p:txBody>
      </p:sp>
      <p:pic>
        <p:nvPicPr>
          <p:cNvPr id="6146" name="Picture 2" descr="https://utility.arcgisonline.com/arcgis/rest/directories/arcgisoutput/Utilities/PrintingTools_GPServer/x_____xrqr605qt4wsR8dvi8GcJlQ..x_____x_ags_e34e1fa838ee479fa4cffca8e4be1a90.png">
            <a:extLst>
              <a:ext uri="{FF2B5EF4-FFF2-40B4-BE49-F238E27FC236}">
                <a16:creationId xmlns:a16="http://schemas.microsoft.com/office/drawing/2014/main" id="{5DC7A84B-3FA4-408F-8566-F1EE47BC35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370A6B41-F5A8-40F8-89BF-2652749DA7DA}"/>
              </a:ext>
            </a:extLst>
          </p:cNvPr>
          <p:cNvSpPr/>
          <p:nvPr/>
        </p:nvSpPr>
        <p:spPr>
          <a:xfrm>
            <a:off x="4518991" y="927653"/>
            <a:ext cx="649357" cy="56984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1602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D1FED-1F64-4AF9-812D-801D739C19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69871A5-A526-4555-ABE7-BD64931D219E}"/>
              </a:ext>
            </a:extLst>
          </p:cNvPr>
          <p:cNvSpPr>
            <a:spLocks noGrp="1"/>
          </p:cNvSpPr>
          <p:nvPr>
            <p:ph idx="1"/>
          </p:nvPr>
        </p:nvSpPr>
        <p:spPr/>
        <p:txBody>
          <a:bodyPr/>
          <a:lstStyle/>
          <a:p>
            <a:endParaRPr lang="en-US"/>
          </a:p>
        </p:txBody>
      </p:sp>
      <p:pic>
        <p:nvPicPr>
          <p:cNvPr id="5122" name="Picture 2" descr="http://kirwaninstitute.osu.edu/images/dallas-development/A_7.jpg">
            <a:extLst>
              <a:ext uri="{FF2B5EF4-FFF2-40B4-BE49-F238E27FC236}">
                <a16:creationId xmlns:a16="http://schemas.microsoft.com/office/drawing/2014/main" id="{747ADA94-6775-4057-AEEA-949AA5AFB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9932" y="0"/>
            <a:ext cx="9172135" cy="820146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FD6EBCD-8D14-4A8B-8F48-7261BD5AE5DD}"/>
              </a:ext>
            </a:extLst>
          </p:cNvPr>
          <p:cNvSpPr/>
          <p:nvPr/>
        </p:nvSpPr>
        <p:spPr>
          <a:xfrm>
            <a:off x="1755912" y="1114495"/>
            <a:ext cx="8680174" cy="820322"/>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3552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CEE45-F882-4241-B63E-5814EF4227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436B90-B7C7-40ED-A3F0-3E34382269AC}"/>
              </a:ext>
            </a:extLst>
          </p:cNvPr>
          <p:cNvSpPr>
            <a:spLocks noGrp="1"/>
          </p:cNvSpPr>
          <p:nvPr>
            <p:ph idx="1"/>
          </p:nvPr>
        </p:nvSpPr>
        <p:spPr/>
        <p:txBody>
          <a:bodyPr/>
          <a:lstStyle/>
          <a:p>
            <a:endParaRPr lang="en-US"/>
          </a:p>
        </p:txBody>
      </p:sp>
      <p:pic>
        <p:nvPicPr>
          <p:cNvPr id="2050" name="Picture 2" descr="http://kirwaninstitute.osu.edu/images/dallas-development/D_5.jpg">
            <a:extLst>
              <a:ext uri="{FF2B5EF4-FFF2-40B4-BE49-F238E27FC236}">
                <a16:creationId xmlns:a16="http://schemas.microsoft.com/office/drawing/2014/main" id="{9EE3B3E6-E61D-4CE9-BB88-26CC222CD7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8634" y="0"/>
            <a:ext cx="9566031" cy="92987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A215EAB-DD19-4C44-A544-C4DC19BF1116}"/>
              </a:ext>
            </a:extLst>
          </p:cNvPr>
          <p:cNvSpPr/>
          <p:nvPr/>
        </p:nvSpPr>
        <p:spPr>
          <a:xfrm>
            <a:off x="1789043" y="1338470"/>
            <a:ext cx="8680174" cy="8746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6477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2EE356-A629-4F1A-9BAD-E21B3B10D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8B7ED41-F3D7-4286-AD0B-B4A216D7E1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3997AD-6235-40BA-96AE-EFE7927026F3}"/>
              </a:ext>
            </a:extLst>
          </p:cNvPr>
          <p:cNvSpPr>
            <a:spLocks noGrp="1"/>
          </p:cNvSpPr>
          <p:nvPr>
            <p:ph type="title"/>
          </p:nvPr>
        </p:nvSpPr>
        <p:spPr>
          <a:xfrm>
            <a:off x="678955" y="976152"/>
            <a:ext cx="3555211" cy="5024920"/>
          </a:xfrm>
        </p:spPr>
        <p:txBody>
          <a:bodyPr anchor="ctr">
            <a:normAutofit/>
          </a:bodyPr>
          <a:lstStyle/>
          <a:p>
            <a:pPr>
              <a:lnSpc>
                <a:spcPct val="90000"/>
              </a:lnSpc>
            </a:pPr>
            <a:r>
              <a:rPr lang="en-US" sz="5100" dirty="0"/>
              <a:t>The Impact of “Redlining”</a:t>
            </a:r>
          </a:p>
        </p:txBody>
      </p:sp>
      <p:cxnSp>
        <p:nvCxnSpPr>
          <p:cNvPr id="13" name="Straight Connector 12">
            <a:extLst>
              <a:ext uri="{FF2B5EF4-FFF2-40B4-BE49-F238E27FC236}">
                <a16:creationId xmlns:a16="http://schemas.microsoft.com/office/drawing/2014/main" id="{0317483B-E60B-4F41-9448-D757B9FCD21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EB44B66-1945-4638-8E9A-4F49493D7F2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64DAF242-FEC8-32BA-3771-9F3E9C95AD23}"/>
              </a:ext>
            </a:extLst>
          </p:cNvPr>
          <p:cNvGraphicFramePr>
            <a:graphicFrameLocks noGrp="1"/>
          </p:cNvGraphicFramePr>
          <p:nvPr>
            <p:ph idx="1"/>
            <p:extLst>
              <p:ext uri="{D42A27DB-BD31-4B8C-83A1-F6EECF244321}">
                <p14:modId xmlns:p14="http://schemas.microsoft.com/office/powerpoint/2010/main" val="760285573"/>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0572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27A9FF-D2CB-429E-96F6-333D6BC27FEA}"/>
              </a:ext>
            </a:extLst>
          </p:cNvPr>
          <p:cNvPicPr>
            <a:picLocks noChangeAspect="1"/>
          </p:cNvPicPr>
          <p:nvPr/>
        </p:nvPicPr>
        <p:blipFill>
          <a:blip r:embed="rId3"/>
          <a:stretch>
            <a:fillRect/>
          </a:stretch>
        </p:blipFill>
        <p:spPr>
          <a:xfrm>
            <a:off x="-1033670" y="-1046922"/>
            <a:ext cx="14590644" cy="8587409"/>
          </a:xfrm>
          <a:prstGeom prst="rect">
            <a:avLst/>
          </a:prstGeom>
        </p:spPr>
      </p:pic>
    </p:spTree>
    <p:extLst>
      <p:ext uri="{BB962C8B-B14F-4D97-AF65-F5344CB8AC3E}">
        <p14:creationId xmlns:p14="http://schemas.microsoft.com/office/powerpoint/2010/main" val="3807729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6040B-4F84-4A57-B80A-4EE35A3F24D6}"/>
              </a:ext>
            </a:extLst>
          </p:cNvPr>
          <p:cNvSpPr>
            <a:spLocks noGrp="1"/>
          </p:cNvSpPr>
          <p:nvPr>
            <p:ph type="ctrTitle"/>
          </p:nvPr>
        </p:nvSpPr>
        <p:spPr>
          <a:xfrm>
            <a:off x="463825" y="1122363"/>
            <a:ext cx="11039061" cy="3555654"/>
          </a:xfrm>
        </p:spPr>
        <p:txBody>
          <a:bodyPr>
            <a:normAutofit/>
          </a:bodyPr>
          <a:lstStyle/>
          <a:p>
            <a:r>
              <a:rPr lang="en-US" sz="5400" dirty="0"/>
              <a:t>The effects of redlining were compounded by other discriminatory de jure and de facto practices…</a:t>
            </a:r>
          </a:p>
        </p:txBody>
      </p:sp>
    </p:spTree>
    <p:extLst>
      <p:ext uri="{BB962C8B-B14F-4D97-AF65-F5344CB8AC3E}">
        <p14:creationId xmlns:p14="http://schemas.microsoft.com/office/powerpoint/2010/main" val="2424580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A8BA-9041-4069-868C-AC4606F0C9BE}"/>
              </a:ext>
            </a:extLst>
          </p:cNvPr>
          <p:cNvSpPr>
            <a:spLocks noGrp="1"/>
          </p:cNvSpPr>
          <p:nvPr>
            <p:ph type="title"/>
          </p:nvPr>
        </p:nvSpPr>
        <p:spPr/>
        <p:txBody>
          <a:bodyPr/>
          <a:lstStyle/>
          <a:p>
            <a:r>
              <a:rPr lang="en-US" dirty="0"/>
              <a:t>Exclusionary Zoning</a:t>
            </a:r>
          </a:p>
        </p:txBody>
      </p:sp>
      <p:sp>
        <p:nvSpPr>
          <p:cNvPr id="3" name="Content Placeholder 2">
            <a:extLst>
              <a:ext uri="{FF2B5EF4-FFF2-40B4-BE49-F238E27FC236}">
                <a16:creationId xmlns:a16="http://schemas.microsoft.com/office/drawing/2014/main" id="{A11A4D0F-FCDB-4C54-8B60-389446CE01C3}"/>
              </a:ext>
            </a:extLst>
          </p:cNvPr>
          <p:cNvSpPr>
            <a:spLocks noGrp="1"/>
          </p:cNvSpPr>
          <p:nvPr>
            <p:ph idx="1"/>
          </p:nvPr>
        </p:nvSpPr>
        <p:spPr/>
        <p:txBody>
          <a:bodyPr>
            <a:normAutofit lnSpcReduction="10000"/>
          </a:bodyPr>
          <a:lstStyle/>
          <a:p>
            <a:r>
              <a:rPr lang="en-US" dirty="0"/>
              <a:t>Prescribed separate residential areas for blacks and whites</a:t>
            </a:r>
          </a:p>
          <a:p>
            <a:r>
              <a:rPr lang="en-US" dirty="0"/>
              <a:t>Dallas passed its </a:t>
            </a:r>
            <a:r>
              <a:rPr lang="en-US" dirty="0" err="1"/>
              <a:t>segregatory</a:t>
            </a:r>
            <a:r>
              <a:rPr lang="en-US" dirty="0"/>
              <a:t> zoning ordinance in 1917</a:t>
            </a:r>
          </a:p>
          <a:p>
            <a:r>
              <a:rPr lang="en-US" dirty="0"/>
              <a:t>The Supreme Court ruled this form of zoning unconstitutional twice</a:t>
            </a:r>
          </a:p>
          <a:p>
            <a:pPr lvl="1"/>
            <a:r>
              <a:rPr lang="en-US" dirty="0"/>
              <a:t>Buchanan v. </a:t>
            </a:r>
            <a:r>
              <a:rPr lang="en-US" dirty="0" err="1"/>
              <a:t>Warely</a:t>
            </a:r>
            <a:r>
              <a:rPr lang="en-US" dirty="0"/>
              <a:t> (1917)</a:t>
            </a:r>
          </a:p>
          <a:p>
            <a:pPr lvl="1"/>
            <a:r>
              <a:rPr lang="en-US" dirty="0"/>
              <a:t>Harmon v Tyler (1927)</a:t>
            </a:r>
          </a:p>
          <a:p>
            <a:r>
              <a:rPr lang="en-US" dirty="0"/>
              <a:t>Elements persisted</a:t>
            </a:r>
          </a:p>
          <a:p>
            <a:endParaRPr lang="en-US" dirty="0"/>
          </a:p>
        </p:txBody>
      </p:sp>
    </p:spTree>
    <p:extLst>
      <p:ext uri="{BB962C8B-B14F-4D97-AF65-F5344CB8AC3E}">
        <p14:creationId xmlns:p14="http://schemas.microsoft.com/office/powerpoint/2010/main" val="1644557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89CEF-3FBE-4B18-B0F0-09DE5A9B6261}"/>
              </a:ext>
            </a:extLst>
          </p:cNvPr>
          <p:cNvSpPr>
            <a:spLocks noGrp="1"/>
          </p:cNvSpPr>
          <p:nvPr>
            <p:ph type="title"/>
          </p:nvPr>
        </p:nvSpPr>
        <p:spPr/>
        <p:txBody>
          <a:bodyPr/>
          <a:lstStyle/>
          <a:p>
            <a:r>
              <a:rPr lang="en-US" dirty="0"/>
              <a:t>Race-Restrictive Covenants</a:t>
            </a:r>
          </a:p>
        </p:txBody>
      </p:sp>
      <p:sp>
        <p:nvSpPr>
          <p:cNvPr id="3" name="Content Placeholder 2">
            <a:extLst>
              <a:ext uri="{FF2B5EF4-FFF2-40B4-BE49-F238E27FC236}">
                <a16:creationId xmlns:a16="http://schemas.microsoft.com/office/drawing/2014/main" id="{4D5BDF81-2F40-4A7D-A4CD-D708061ABC1F}"/>
              </a:ext>
            </a:extLst>
          </p:cNvPr>
          <p:cNvSpPr>
            <a:spLocks noGrp="1"/>
          </p:cNvSpPr>
          <p:nvPr>
            <p:ph idx="1"/>
          </p:nvPr>
        </p:nvSpPr>
        <p:spPr/>
        <p:txBody>
          <a:bodyPr>
            <a:normAutofit fontScale="92500" lnSpcReduction="10000"/>
          </a:bodyPr>
          <a:lstStyle/>
          <a:p>
            <a:r>
              <a:rPr lang="en-US" dirty="0"/>
              <a:t>Racial covenants became common after the Civil War. </a:t>
            </a:r>
          </a:p>
          <a:p>
            <a:r>
              <a:rPr lang="en-US" dirty="0"/>
              <a:t>The Supreme Court overturned laws that forbade blacks to live in particular neighborhoods, covenants in deeds became the only way to maintain legally enforceable racial segregation. </a:t>
            </a:r>
          </a:p>
          <a:p>
            <a:r>
              <a:rPr lang="en-US" dirty="0"/>
              <a:t>The Federal Housing Administration, established in 1934 to spur home-ownership by providing mortgage-loan guarantees, actually required real estate developers to include racial covenants in their deeds as a condition of FHA financing.</a:t>
            </a:r>
          </a:p>
        </p:txBody>
      </p:sp>
    </p:spTree>
    <p:extLst>
      <p:ext uri="{BB962C8B-B14F-4D97-AF65-F5344CB8AC3E}">
        <p14:creationId xmlns:p14="http://schemas.microsoft.com/office/powerpoint/2010/main" val="996449017"/>
      </p:ext>
    </p:extLst>
  </p:cSld>
  <p:clrMapOvr>
    <a:masterClrMapping/>
  </p:clrMapOvr>
</p:sld>
</file>

<file path=ppt/theme/theme1.xml><?xml version="1.0" encoding="utf-8"?>
<a:theme xmlns:a="http://schemas.openxmlformats.org/drawingml/2006/main" name="LevelVTI">
  <a:themeElements>
    <a:clrScheme name="Custom 88">
      <a:dk1>
        <a:sysClr val="windowText" lastClr="000000"/>
      </a:dk1>
      <a:lt1>
        <a:sysClr val="window" lastClr="FFFFFF"/>
      </a:lt1>
      <a:dk2>
        <a:srgbClr val="182230"/>
      </a:dk2>
      <a:lt2>
        <a:srgbClr val="F2F2F2"/>
      </a:lt2>
      <a:accent1>
        <a:srgbClr val="00BAC8"/>
      </a:accent1>
      <a:accent2>
        <a:srgbClr val="794DFF"/>
      </a:accent2>
      <a:accent3>
        <a:srgbClr val="00D17D"/>
      </a:accent3>
      <a:accent4>
        <a:srgbClr val="E69500"/>
      </a:accent4>
      <a:accent5>
        <a:srgbClr val="FE5D21"/>
      </a:accent5>
      <a:accent6>
        <a:srgbClr val="939393"/>
      </a:accent6>
      <a:hlink>
        <a:srgbClr val="3E8FF1"/>
      </a:hlink>
      <a:folHlink>
        <a:srgbClr val="939393"/>
      </a:folHlink>
    </a:clrScheme>
    <a:fontScheme name="Seaford">
      <a:majorFont>
        <a:latin typeface="Seaford"/>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velVTI" id="{64F43929-0387-4D33-907F-72B939BCAF99}" vid="{D804DF84-3298-4A39-BA0E-21F83D68BC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A8EEB5BC74664DA9CFC1CAE5A698B7" ma:contentTypeVersion="7" ma:contentTypeDescription="Create a new document." ma:contentTypeScope="" ma:versionID="4e0beef2fbea7b4dc29ad378583e7d39">
  <xsd:schema xmlns:xsd="http://www.w3.org/2001/XMLSchema" xmlns:xs="http://www.w3.org/2001/XMLSchema" xmlns:p="http://schemas.microsoft.com/office/2006/metadata/properties" xmlns:ns3="5044c25a-d47e-4cab-b507-a647a250e46f" xmlns:ns4="90053476-efc9-4ffb-95de-f40e94c78c7c" targetNamespace="http://schemas.microsoft.com/office/2006/metadata/properties" ma:root="true" ma:fieldsID="a7647ca741d8a263b9330d66cecdcd35" ns3:_="" ns4:_="">
    <xsd:import namespace="5044c25a-d47e-4cab-b507-a647a250e46f"/>
    <xsd:import namespace="90053476-efc9-4ffb-95de-f40e94c78c7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4c25a-d47e-4cab-b507-a647a250e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053476-efc9-4ffb-95de-f40e94c78c7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42B411-4180-4066-870B-C3F43B519D4F}">
  <ds:schemaRefs>
    <ds:schemaRef ds:uri="http://schemas.microsoft.com/sharepoint/v3/contenttype/forms"/>
  </ds:schemaRefs>
</ds:datastoreItem>
</file>

<file path=customXml/itemProps2.xml><?xml version="1.0" encoding="utf-8"?>
<ds:datastoreItem xmlns:ds="http://schemas.openxmlformats.org/officeDocument/2006/customXml" ds:itemID="{57F1ACB6-3C1F-43F9-9947-E02E57563A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4c25a-d47e-4cab-b507-a647a250e46f"/>
    <ds:schemaRef ds:uri="90053476-efc9-4ffb-95de-f40e94c78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403A0D-2725-4914-A6BC-AB4CFCD5C732}">
  <ds:schemaRefs>
    <ds:schemaRef ds:uri="http://purl.org/dc/elements/1.1/"/>
    <ds:schemaRef ds:uri="http://schemas.microsoft.com/office/2006/metadata/properties"/>
    <ds:schemaRef ds:uri="http://purl.org/dc/terms/"/>
    <ds:schemaRef ds:uri="90053476-efc9-4ffb-95de-f40e94c78c7c"/>
    <ds:schemaRef ds:uri="http://schemas.microsoft.com/office/infopath/2007/PartnerControls"/>
    <ds:schemaRef ds:uri="http://www.w3.org/XML/1998/namespace"/>
    <ds:schemaRef ds:uri="http://purl.org/dc/dcmitype/"/>
    <ds:schemaRef ds:uri="http://schemas.openxmlformats.org/package/2006/metadata/core-properties"/>
    <ds:schemaRef ds:uri="http://schemas.microsoft.com/office/2006/documentManagement/types"/>
    <ds:schemaRef ds:uri="5044c25a-d47e-4cab-b507-a647a250e46f"/>
  </ds:schemaRefs>
</ds:datastoreItem>
</file>

<file path=docProps/app.xml><?xml version="1.0" encoding="utf-8"?>
<Properties xmlns="http://schemas.openxmlformats.org/officeDocument/2006/extended-properties" xmlns:vt="http://schemas.openxmlformats.org/officeDocument/2006/docPropsVTypes">
  <TotalTime>53</TotalTime>
  <Words>748</Words>
  <Application>Microsoft Office PowerPoint</Application>
  <PresentationFormat>Widescreen</PresentationFormat>
  <Paragraphs>74</Paragraphs>
  <Slides>16</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Seaford</vt:lpstr>
      <vt:lpstr>LevelVTI</vt:lpstr>
      <vt:lpstr>Red Lining and the White Flight</vt:lpstr>
      <vt:lpstr>Layers of Structural Inequality</vt:lpstr>
      <vt:lpstr>“Redlining”</vt:lpstr>
      <vt:lpstr>The Role of the Federal Government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Impact of “Redlining”</vt:lpstr>
      <vt:lpstr>PowerPoint Presentation</vt:lpstr>
      <vt:lpstr>The effects of redlining were compounded by other discriminatory de jure and de facto practices…</vt:lpstr>
      <vt:lpstr>Exclusionary Zoning</vt:lpstr>
      <vt:lpstr>Race-Restrictive Covenants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Lining and the White Flight</dc:title>
  <dc:creator>Satenik Margaryan</dc:creator>
  <cp:lastModifiedBy>Satenik Margaryan</cp:lastModifiedBy>
  <cp:revision>2</cp:revision>
  <dcterms:created xsi:type="dcterms:W3CDTF">2022-11-07T15:40:27Z</dcterms:created>
  <dcterms:modified xsi:type="dcterms:W3CDTF">2022-11-08T18:40:30Z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2022-11-08T04:40:28Z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a98cf861-4976-4a22-98fa-a58ff24d786c</vt:lpwstr>
  </property>
  <property fmtid="{D5CDD505-2E9C-101B-9397-08002B2CF9AE}" pid="8" name="MSIP_Label_fa1855b2-0a05-4494-a903-f3f23f3f98e0_ContentBits">
    <vt:lpwstr>0</vt:lpwstr>
  </property>
  <property fmtid="{D5CDD505-2E9C-101B-9397-08002B2CF9AE}" pid="9" name="ContentTypeId">
    <vt:lpwstr>0x010100D5A8EEB5BC74664DA9CFC1CAE5A698B7</vt:lpwstr>
  </property>
</Properties>
</file>