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648"/>
  </p:normalViewPr>
  <p:slideViewPr>
    <p:cSldViewPr snapToGrid="0" snapToObjects="1">
      <p:cViewPr varScale="1">
        <p:scale>
          <a:sx n="90" d="100"/>
          <a:sy n="90" d="100"/>
        </p:scale>
        <p:origin x="232"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160A12-807E-5D4C-A59C-03DE5B5B24ED}" type="datetimeFigureOut">
              <a:rPr lang="en-US" smtClean="0"/>
              <a:t>12/4/22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9D4319-710A-A84E-BD61-C2A543ED8F3F}" type="slidenum">
              <a:rPr lang="en-US" smtClean="0"/>
              <a:t>‹#›</a:t>
            </a:fld>
            <a:endParaRPr lang="en-US"/>
          </a:p>
        </p:txBody>
      </p:sp>
    </p:spTree>
    <p:extLst>
      <p:ext uri="{BB962C8B-B14F-4D97-AF65-F5344CB8AC3E}">
        <p14:creationId xmlns:p14="http://schemas.microsoft.com/office/powerpoint/2010/main" val="2331598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2. It serves as a shield against self-destructive and pro-criminal influences, securing employment by providing their employer with residential information, improving workplace performance by eliminating the stress of being homeless or losing their job, and unstable housing making connections with treatment providers more difficult</a:t>
            </a:r>
            <a:r>
              <a:rPr lang="en-US" dirty="0">
                <a:effectLst/>
              </a:rPr>
              <a:t> </a:t>
            </a:r>
            <a:endParaRPr lang="en-US" dirty="0"/>
          </a:p>
        </p:txBody>
      </p:sp>
      <p:sp>
        <p:nvSpPr>
          <p:cNvPr id="4" name="Slide Number Placeholder 3"/>
          <p:cNvSpPr>
            <a:spLocks noGrp="1"/>
          </p:cNvSpPr>
          <p:nvPr>
            <p:ph type="sldNum" sz="quarter" idx="5"/>
          </p:nvPr>
        </p:nvSpPr>
        <p:spPr/>
        <p:txBody>
          <a:bodyPr/>
          <a:lstStyle/>
          <a:p>
            <a:fld id="{CE9D4319-710A-A84E-BD61-C2A543ED8F3F}" type="slidenum">
              <a:rPr lang="en-US" smtClean="0"/>
              <a:t>6</a:t>
            </a:fld>
            <a:endParaRPr lang="en-US"/>
          </a:p>
        </p:txBody>
      </p:sp>
    </p:spTree>
    <p:extLst>
      <p:ext uri="{BB962C8B-B14F-4D97-AF65-F5344CB8AC3E}">
        <p14:creationId xmlns:p14="http://schemas.microsoft.com/office/powerpoint/2010/main" val="3168087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05B2D-E9C8-A288-3A84-0147887AF5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1DF52A-1BFE-EE36-E34E-FA3F370F44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8478F3-9501-EBC6-040C-FBA1EF090D1A}"/>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5" name="Footer Placeholder 4">
            <a:extLst>
              <a:ext uri="{FF2B5EF4-FFF2-40B4-BE49-F238E27FC236}">
                <a16:creationId xmlns:a16="http://schemas.microsoft.com/office/drawing/2014/main" id="{5D18EB0F-E593-EA23-DBF4-0CDC95D3C6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018F9F-2521-C810-3F67-A5A5F2FEA589}"/>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3626062138"/>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9647-7130-F6E0-55C4-5041D1547E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84343-8463-4974-59E3-488EF4B58B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68F81A-7279-BB95-206B-3A70D229A628}"/>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5" name="Footer Placeholder 4">
            <a:extLst>
              <a:ext uri="{FF2B5EF4-FFF2-40B4-BE49-F238E27FC236}">
                <a16:creationId xmlns:a16="http://schemas.microsoft.com/office/drawing/2014/main" id="{1798D9C9-05E8-E7D9-090F-59B941839D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D2EB9-C05D-03DF-031C-9329A8DE4ABC}"/>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3545066234"/>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B9420-AA7A-4FF3-8BBF-A5B0E7432A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CED16E-CA20-2C1E-B44C-FF0FBF140B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9B4762-4C01-B740-9AEE-A706E9E72964}"/>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5" name="Footer Placeholder 4">
            <a:extLst>
              <a:ext uri="{FF2B5EF4-FFF2-40B4-BE49-F238E27FC236}">
                <a16:creationId xmlns:a16="http://schemas.microsoft.com/office/drawing/2014/main" id="{2DFA8137-09DA-F7E9-D0A2-E2DCACFB2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93469E-FC1F-951D-4CB8-7E86D4E2CA19}"/>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1670873019"/>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545C1-02FB-A5AE-A39D-0BD10BA0CA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788E7C-6A2A-E972-E6AC-5FD4386E5F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CC19FC-7013-6A2D-E842-CB6C26E4DA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0295AD-77EC-2874-C2BC-C77BA4211629}"/>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6" name="Footer Placeholder 5">
            <a:extLst>
              <a:ext uri="{FF2B5EF4-FFF2-40B4-BE49-F238E27FC236}">
                <a16:creationId xmlns:a16="http://schemas.microsoft.com/office/drawing/2014/main" id="{65F04269-E6E9-230C-D6CF-DD03935A70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A0545A-BEC3-88AD-E4D2-343A56CBDEA6}"/>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2849288603"/>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B5696-B05F-23AC-ED10-DE955DBCA4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9C1397-EDA6-73D8-50AB-4C5BDB0337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822C93-2750-14F5-132C-950D8BD96D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A6AFDC-A7BF-8CD3-AEDE-D90319F530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E43CB5-982C-4147-F66C-E6318D992F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C35B62-FB23-C61B-708A-13EFD2808FBA}"/>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8" name="Footer Placeholder 7">
            <a:extLst>
              <a:ext uri="{FF2B5EF4-FFF2-40B4-BE49-F238E27FC236}">
                <a16:creationId xmlns:a16="http://schemas.microsoft.com/office/drawing/2014/main" id="{45949D4F-61EE-E472-0A53-D9F72D8650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D710F0-222C-0627-D62B-49A7E0E79211}"/>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1998517624"/>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F067-97ED-B3DA-18CD-765786E03F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38CE0D-A602-4BAD-AA14-C10C7B246CFE}"/>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4" name="Footer Placeholder 3">
            <a:extLst>
              <a:ext uri="{FF2B5EF4-FFF2-40B4-BE49-F238E27FC236}">
                <a16:creationId xmlns:a16="http://schemas.microsoft.com/office/drawing/2014/main" id="{E7210455-EE03-9DBB-6A41-EBCB790CE1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10A6FD-F89E-C433-5EF6-74AF2BD883A9}"/>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383946962"/>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28E1E1-16C3-0634-98E7-5D62943A049E}"/>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3" name="Footer Placeholder 2">
            <a:extLst>
              <a:ext uri="{FF2B5EF4-FFF2-40B4-BE49-F238E27FC236}">
                <a16:creationId xmlns:a16="http://schemas.microsoft.com/office/drawing/2014/main" id="{7DDF0EDA-3C11-4B97-4387-3B84D15BF4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567C9F-69B9-F2D0-38F7-39C632EA7C58}"/>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3874653523"/>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95525-ED4A-8863-4A33-CFC4A880D8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9D2409-B622-347B-4621-D02951CC41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34AE4F-E06C-3141-A56D-7146D25760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69657F-1845-4C2C-A53A-7D6C19544DAF}"/>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6" name="Footer Placeholder 5">
            <a:extLst>
              <a:ext uri="{FF2B5EF4-FFF2-40B4-BE49-F238E27FC236}">
                <a16:creationId xmlns:a16="http://schemas.microsoft.com/office/drawing/2014/main" id="{BD4F1CDB-E0C8-C3E9-9BCA-BB2079E4EC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BA901-EE70-52CB-02D9-699769925BE5}"/>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3882317947"/>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FD8F9-FAD5-D85E-E3A7-EE00EE7820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919EF0-480A-F7DD-2427-37AE23CE59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5953C5-031B-5439-F281-48EB225DAB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C02C82-03C6-76AB-E7F5-1497898D7BBB}"/>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6" name="Footer Placeholder 5">
            <a:extLst>
              <a:ext uri="{FF2B5EF4-FFF2-40B4-BE49-F238E27FC236}">
                <a16:creationId xmlns:a16="http://schemas.microsoft.com/office/drawing/2014/main" id="{40830AD4-02F8-485F-4D04-8689F67AE8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0B28F8-13B3-5A25-7520-FD98D1FF0275}"/>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2280392400"/>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3FA5-F2B4-73FA-DBFA-FB10EEE9E3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7C91D9-EAEF-50D9-8073-DC1B363A34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A4238-E51A-1178-CC4A-2360E969911D}"/>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5" name="Footer Placeholder 4">
            <a:extLst>
              <a:ext uri="{FF2B5EF4-FFF2-40B4-BE49-F238E27FC236}">
                <a16:creationId xmlns:a16="http://schemas.microsoft.com/office/drawing/2014/main" id="{FE7DB007-3B6A-7D6F-AB59-1FD3987B50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240805-853E-5D6C-2DEE-D5440A2644CF}"/>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2353515903"/>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D879BB-70E4-A163-C4B5-B8E91B66F7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45593A-D2D0-C899-AB58-A86B1EB9EC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D9B83F-3818-15D6-3FFC-1399766F0B9C}"/>
              </a:ext>
            </a:extLst>
          </p:cNvPr>
          <p:cNvSpPr>
            <a:spLocks noGrp="1"/>
          </p:cNvSpPr>
          <p:nvPr>
            <p:ph type="dt" sz="half" idx="10"/>
          </p:nvPr>
        </p:nvSpPr>
        <p:spPr/>
        <p:txBody>
          <a:bodyPr/>
          <a:lstStyle/>
          <a:p>
            <a:fld id="{4A841885-4A65-2546-BC7B-FC8EE6C49383}" type="datetimeFigureOut">
              <a:rPr lang="en-US" smtClean="0"/>
              <a:t>12/3/22</a:t>
            </a:fld>
            <a:endParaRPr lang="en-US"/>
          </a:p>
        </p:txBody>
      </p:sp>
      <p:sp>
        <p:nvSpPr>
          <p:cNvPr id="5" name="Footer Placeholder 4">
            <a:extLst>
              <a:ext uri="{FF2B5EF4-FFF2-40B4-BE49-F238E27FC236}">
                <a16:creationId xmlns:a16="http://schemas.microsoft.com/office/drawing/2014/main" id="{9B786602-0FA0-BA57-5F70-AA9C9C1C7E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64206-C267-F008-F60D-8D52A852CF08}"/>
              </a:ext>
            </a:extLst>
          </p:cNvPr>
          <p:cNvSpPr>
            <a:spLocks noGrp="1"/>
          </p:cNvSpPr>
          <p:nvPr>
            <p:ph type="sldNum" sz="quarter" idx="12"/>
          </p:nvPr>
        </p:nvSpPr>
        <p:spPr/>
        <p:txBody>
          <a:bodyPr/>
          <a:lstStyle/>
          <a:p>
            <a:fld id="{FA1E7053-9A3B-AD44-B4C1-4512314B0818}" type="slidenum">
              <a:rPr lang="en-US" smtClean="0"/>
              <a:t>‹#›</a:t>
            </a:fld>
            <a:endParaRPr lang="en-US"/>
          </a:p>
        </p:txBody>
      </p:sp>
    </p:spTree>
    <p:extLst>
      <p:ext uri="{BB962C8B-B14F-4D97-AF65-F5344CB8AC3E}">
        <p14:creationId xmlns:p14="http://schemas.microsoft.com/office/powerpoint/2010/main" val="2570731731"/>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11006B-461A-691C-D953-DA79AE4E42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7BF01F-0FF7-FCBA-5E08-3EA63EAC1A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E365DE-53B1-8317-91F9-71D3599C99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841885-4A65-2546-BC7B-FC8EE6C49383}" type="datetimeFigureOut">
              <a:rPr lang="en-US" smtClean="0"/>
              <a:t>12/3/22</a:t>
            </a:fld>
            <a:endParaRPr lang="en-US"/>
          </a:p>
        </p:txBody>
      </p:sp>
      <p:sp>
        <p:nvSpPr>
          <p:cNvPr id="5" name="Footer Placeholder 4">
            <a:extLst>
              <a:ext uri="{FF2B5EF4-FFF2-40B4-BE49-F238E27FC236}">
                <a16:creationId xmlns:a16="http://schemas.microsoft.com/office/drawing/2014/main" id="{CD8F10C9-55AA-1EB7-5D31-9546DF8AE3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1D3CB8-A7B9-557D-A828-E278AEA8FA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1E7053-9A3B-AD44-B4C1-4512314B0818}" type="slidenum">
              <a:rPr lang="en-US" smtClean="0"/>
              <a:t>‹#›</a:t>
            </a:fld>
            <a:endParaRPr lang="en-US"/>
          </a:p>
        </p:txBody>
      </p:sp>
    </p:spTree>
    <p:extLst>
      <p:ext uri="{BB962C8B-B14F-4D97-AF65-F5344CB8AC3E}">
        <p14:creationId xmlns:p14="http://schemas.microsoft.com/office/powerpoint/2010/main" val="1168174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F8933D9-A3E2-A482-6013-99F108B39389}"/>
              </a:ext>
            </a:extLst>
          </p:cNvPr>
          <p:cNvPicPr>
            <a:picLocks noChangeAspect="1"/>
          </p:cNvPicPr>
          <p:nvPr/>
        </p:nvPicPr>
        <p:blipFill>
          <a:blip r:embed="rId4"/>
          <a:srcRect l="2600" r="2600"/>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F8C5ED-864D-EC0A-FA19-C2455B43C810}"/>
              </a:ext>
            </a:extLst>
          </p:cNvPr>
          <p:cNvSpPr>
            <a:spLocks noGrp="1"/>
          </p:cNvSpPr>
          <p:nvPr>
            <p:ph type="ctrTitle"/>
          </p:nvPr>
        </p:nvSpPr>
        <p:spPr>
          <a:xfrm>
            <a:off x="477981" y="1122363"/>
            <a:ext cx="4023360" cy="3204134"/>
          </a:xfrm>
        </p:spPr>
        <p:txBody>
          <a:bodyPr anchor="b">
            <a:normAutofit/>
          </a:bodyPr>
          <a:lstStyle/>
          <a:p>
            <a:pPr algn="l"/>
            <a:r>
              <a:rPr lang="en-US" sz="4400" dirty="0"/>
              <a:t>Homelessness and Homeless Shelters in Queensbridge, NY</a:t>
            </a:r>
          </a:p>
        </p:txBody>
      </p:sp>
      <p:sp>
        <p:nvSpPr>
          <p:cNvPr id="3" name="Subtitle 2">
            <a:extLst>
              <a:ext uri="{FF2B5EF4-FFF2-40B4-BE49-F238E27FC236}">
                <a16:creationId xmlns:a16="http://schemas.microsoft.com/office/drawing/2014/main" id="{8526BCCD-8212-73E2-5117-AFC1626B097C}"/>
              </a:ext>
            </a:extLst>
          </p:cNvPr>
          <p:cNvSpPr>
            <a:spLocks noGrp="1"/>
          </p:cNvSpPr>
          <p:nvPr>
            <p:ph type="subTitle" idx="1"/>
          </p:nvPr>
        </p:nvSpPr>
        <p:spPr>
          <a:xfrm>
            <a:off x="477980" y="4872922"/>
            <a:ext cx="4023359" cy="1208141"/>
          </a:xfrm>
        </p:spPr>
        <p:txBody>
          <a:bodyPr>
            <a:normAutofit/>
          </a:bodyPr>
          <a:lstStyle/>
          <a:p>
            <a:pPr algn="l"/>
            <a:r>
              <a:rPr lang="en-US" sz="2000"/>
              <a:t>Joanne Lam</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Audio 5">
            <a:hlinkClick r:id="" action="ppaction://media"/>
            <a:extLst>
              <a:ext uri="{FF2B5EF4-FFF2-40B4-BE49-F238E27FC236}">
                <a16:creationId xmlns:a16="http://schemas.microsoft.com/office/drawing/2014/main" id="{A2A3DA84-860B-0B0B-2EA2-39C121A3FF7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115173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7658">
        <p:fade/>
      </p:transition>
    </mc:Choice>
    <mc:Fallback>
      <p:transition spd="slow" advTm="7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0" presetClass="entr" presetSubtype="0" fill="hold" grpId="0" nodeType="withEffect">
                                  <p:stCondLst>
                                    <p:cond delay="15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par>
                                <p:cTn id="10" presetID="10" presetClass="entr" presetSubtype="0" fill="hold" grpId="0" nodeType="withEffect">
                                  <p:stCondLst>
                                    <p:cond delay="400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1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6"/>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43">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outdoor, sky, city, building&#10;&#10;Description automatically generated">
            <a:extLst>
              <a:ext uri="{FF2B5EF4-FFF2-40B4-BE49-F238E27FC236}">
                <a16:creationId xmlns:a16="http://schemas.microsoft.com/office/drawing/2014/main" id="{1933163B-0C72-9804-D18B-695541ED168D}"/>
              </a:ext>
            </a:extLst>
          </p:cNvPr>
          <p:cNvPicPr>
            <a:picLocks noChangeAspect="1"/>
          </p:cNvPicPr>
          <p:nvPr/>
        </p:nvPicPr>
        <p:blipFill rotWithShape="1">
          <a:blip r:embed="rId4"/>
          <a:srcRect t="15730"/>
          <a:stretch/>
        </p:blipFill>
        <p:spPr>
          <a:xfrm>
            <a:off x="20" y="10"/>
            <a:ext cx="12191980" cy="6857990"/>
          </a:xfrm>
          <a:prstGeom prst="rect">
            <a:avLst/>
          </a:prstGeom>
        </p:spPr>
      </p:pic>
      <p:sp>
        <p:nvSpPr>
          <p:cNvPr id="67" name="Rectangle 45">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C3C765-6649-EE0A-A488-2DE8591A34F1}"/>
              </a:ext>
            </a:extLst>
          </p:cNvPr>
          <p:cNvSpPr>
            <a:spLocks noGrp="1"/>
          </p:cNvSpPr>
          <p:nvPr>
            <p:ph type="title"/>
          </p:nvPr>
        </p:nvSpPr>
        <p:spPr>
          <a:xfrm>
            <a:off x="1104900" y="910431"/>
            <a:ext cx="4724400" cy="1466455"/>
          </a:xfrm>
        </p:spPr>
        <p:txBody>
          <a:bodyPr anchor="b">
            <a:normAutofit/>
          </a:bodyPr>
          <a:lstStyle/>
          <a:p>
            <a:r>
              <a:rPr lang="en-US" dirty="0">
                <a:solidFill>
                  <a:schemeClr val="bg1"/>
                </a:solidFill>
              </a:rPr>
              <a:t>Queensbridge, NY</a:t>
            </a:r>
          </a:p>
        </p:txBody>
      </p:sp>
      <p:sp>
        <p:nvSpPr>
          <p:cNvPr id="3" name="Content Placeholder 2">
            <a:extLst>
              <a:ext uri="{FF2B5EF4-FFF2-40B4-BE49-F238E27FC236}">
                <a16:creationId xmlns:a16="http://schemas.microsoft.com/office/drawing/2014/main" id="{B2C5FAC4-2217-23B9-5CDC-862BF188F6B2}"/>
              </a:ext>
            </a:extLst>
          </p:cNvPr>
          <p:cNvSpPr>
            <a:spLocks noGrp="1"/>
          </p:cNvSpPr>
          <p:nvPr>
            <p:ph idx="1"/>
          </p:nvPr>
        </p:nvSpPr>
        <p:spPr>
          <a:xfrm>
            <a:off x="1104900" y="2492080"/>
            <a:ext cx="4724400" cy="3015849"/>
          </a:xfrm>
        </p:spPr>
        <p:txBody>
          <a:bodyPr>
            <a:normAutofit/>
          </a:bodyPr>
          <a:lstStyle/>
          <a:p>
            <a:pPr>
              <a:buFont typeface="Zapf Dingbats"/>
              <a:buChar char="❧"/>
            </a:pPr>
            <a:r>
              <a:rPr lang="en-US" sz="1900" dirty="0">
                <a:solidFill>
                  <a:schemeClr val="bg1"/>
                </a:solidFill>
              </a:rPr>
              <a:t>A neighborhood located in Long Island City, Queens</a:t>
            </a:r>
          </a:p>
          <a:p>
            <a:pPr>
              <a:buFont typeface="Zapf Dingbats"/>
              <a:buChar char="❧"/>
            </a:pPr>
            <a:r>
              <a:rPr lang="en-US" sz="1900" dirty="0">
                <a:solidFill>
                  <a:schemeClr val="bg1"/>
                </a:solidFill>
              </a:rPr>
              <a:t>Known for their public housing (projects)</a:t>
            </a:r>
          </a:p>
          <a:p>
            <a:pPr>
              <a:buFont typeface="Zapf Dingbats"/>
              <a:buChar char="❧"/>
            </a:pPr>
            <a:r>
              <a:rPr lang="en-US" sz="1900" dirty="0">
                <a:solidFill>
                  <a:schemeClr val="bg1"/>
                </a:solidFill>
              </a:rPr>
              <a:t>Majority of the community consists of minorities (Hispanics and Blacks)</a:t>
            </a:r>
          </a:p>
          <a:p>
            <a:pPr>
              <a:buFont typeface="Zapf Dingbats"/>
              <a:buChar char="❧"/>
            </a:pPr>
            <a:r>
              <a:rPr lang="en-US" sz="1900" dirty="0">
                <a:solidFill>
                  <a:schemeClr val="bg1"/>
                </a:solidFill>
              </a:rPr>
              <a:t>Population of approximately 7,000 people</a:t>
            </a:r>
          </a:p>
          <a:p>
            <a:pPr>
              <a:buFont typeface="Zapf Dingbats"/>
              <a:buChar char="❧"/>
            </a:pPr>
            <a:r>
              <a:rPr lang="en-US" sz="1900" dirty="0">
                <a:solidFill>
                  <a:schemeClr val="bg1"/>
                </a:solidFill>
              </a:rPr>
              <a:t>29 buildings consisting of over 3,000 units</a:t>
            </a:r>
          </a:p>
          <a:p>
            <a:pPr marL="0" indent="0">
              <a:buNone/>
            </a:pPr>
            <a:endParaRPr lang="en-US" sz="1900" dirty="0">
              <a:solidFill>
                <a:schemeClr val="bg1"/>
              </a:solidFill>
            </a:endParaRPr>
          </a:p>
        </p:txBody>
      </p:sp>
      <p:sp>
        <p:nvSpPr>
          <p:cNvPr id="48" name="Rectangle 47">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Audio 8">
            <a:hlinkClick r:id="" action="ppaction://media"/>
            <a:extLst>
              <a:ext uri="{FF2B5EF4-FFF2-40B4-BE49-F238E27FC236}">
                <a16:creationId xmlns:a16="http://schemas.microsoft.com/office/drawing/2014/main" id="{926AA732-AE41-4D89-CFD0-E4246C7008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03671614"/>
      </p:ext>
    </p:extLst>
  </p:cSld>
  <p:clrMapOvr>
    <a:masterClrMapping/>
  </p:clrMapOvr>
  <mc:AlternateContent xmlns:mc="http://schemas.openxmlformats.org/markup-compatibility/2006">
    <mc:Choice xmlns:p14="http://schemas.microsoft.com/office/powerpoint/2010/main" Requires="p14">
      <p:transition spd="slow" p14:dur="1500" advTm="26752">
        <p:fade/>
      </p:transition>
    </mc:Choice>
    <mc:Fallback>
      <p:transition spd="slow" advTm="267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10" presetClass="entr" presetSubtype="0" fill="hold" grpId="0" nodeType="after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150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150"/>
                                        <p:tgtEl>
                                          <p:spTgt spid="3"/>
                                        </p:tgtEl>
                                      </p:cBhvr>
                                    </p:animEffect>
                                  </p:childTnLst>
                                </p:cTn>
                              </p:par>
                              <p:par>
                                <p:cTn id="14" presetID="10" presetClass="entr" presetSubtype="0" fill="hold"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9"/>
                </p:tgtEl>
              </p:cMediaNode>
            </p:audio>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Map&#10;&#10;Description automatically generated">
            <a:extLst>
              <a:ext uri="{FF2B5EF4-FFF2-40B4-BE49-F238E27FC236}">
                <a16:creationId xmlns:a16="http://schemas.microsoft.com/office/drawing/2014/main" id="{CB774964-8336-CDCE-397F-C7D21B48086A}"/>
              </a:ext>
            </a:extLst>
          </p:cNvPr>
          <p:cNvPicPr>
            <a:picLocks noChangeAspect="1"/>
          </p:cNvPicPr>
          <p:nvPr/>
        </p:nvPicPr>
        <p:blipFill rotWithShape="1">
          <a:blip r:embed="rId4"/>
          <a:srcRect t="5858"/>
          <a:stretch/>
        </p:blipFill>
        <p:spPr>
          <a:xfrm>
            <a:off x="20" y="10"/>
            <a:ext cx="12191980" cy="6857990"/>
          </a:xfrm>
          <a:prstGeom prst="rect">
            <a:avLst/>
          </a:prstGeom>
        </p:spPr>
      </p:pic>
      <p:sp>
        <p:nvSpPr>
          <p:cNvPr id="34" name="Rectangle 33">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034DD5-DD12-8408-EE1D-35EBFBB36AB1}"/>
              </a:ext>
            </a:extLst>
          </p:cNvPr>
          <p:cNvSpPr>
            <a:spLocks noGrp="1"/>
          </p:cNvSpPr>
          <p:nvPr>
            <p:ph type="title"/>
          </p:nvPr>
        </p:nvSpPr>
        <p:spPr>
          <a:xfrm>
            <a:off x="1104900" y="910431"/>
            <a:ext cx="4724400" cy="1466455"/>
          </a:xfrm>
        </p:spPr>
        <p:txBody>
          <a:bodyPr anchor="b">
            <a:normAutofit/>
          </a:bodyPr>
          <a:lstStyle/>
          <a:p>
            <a:r>
              <a:rPr lang="en-US" dirty="0">
                <a:solidFill>
                  <a:schemeClr val="bg1"/>
                </a:solidFill>
              </a:rPr>
              <a:t>Hotels in Queensbridge, NY</a:t>
            </a:r>
          </a:p>
        </p:txBody>
      </p:sp>
      <p:sp>
        <p:nvSpPr>
          <p:cNvPr id="3" name="Content Placeholder 2">
            <a:extLst>
              <a:ext uri="{FF2B5EF4-FFF2-40B4-BE49-F238E27FC236}">
                <a16:creationId xmlns:a16="http://schemas.microsoft.com/office/drawing/2014/main" id="{053AF408-171F-BB60-3B71-0FAD2E73BD89}"/>
              </a:ext>
            </a:extLst>
          </p:cNvPr>
          <p:cNvSpPr>
            <a:spLocks noGrp="1"/>
          </p:cNvSpPr>
          <p:nvPr>
            <p:ph idx="1"/>
          </p:nvPr>
        </p:nvSpPr>
        <p:spPr>
          <a:xfrm>
            <a:off x="1104900" y="2492080"/>
            <a:ext cx="4724400" cy="3015849"/>
          </a:xfrm>
        </p:spPr>
        <p:txBody>
          <a:bodyPr>
            <a:normAutofit/>
          </a:bodyPr>
          <a:lstStyle/>
          <a:p>
            <a:pPr>
              <a:buFont typeface="Zapf Dingbats"/>
              <a:buChar char="❧"/>
            </a:pPr>
            <a:r>
              <a:rPr lang="en-US" sz="1400" dirty="0">
                <a:solidFill>
                  <a:schemeClr val="bg1"/>
                </a:solidFill>
              </a:rPr>
              <a:t>Many hotels in Queensbridge are being utilized as homeless shelters</a:t>
            </a:r>
          </a:p>
          <a:p>
            <a:pPr>
              <a:buFont typeface="Zapf Dingbats"/>
              <a:buChar char="❧"/>
            </a:pPr>
            <a:r>
              <a:rPr lang="en-US" sz="1400" dirty="0">
                <a:solidFill>
                  <a:schemeClr val="bg1"/>
                </a:solidFill>
              </a:rPr>
              <a:t>All of the hotels are within close proximity to each other</a:t>
            </a:r>
          </a:p>
          <a:p>
            <a:pPr>
              <a:buFont typeface="Zapf Dingbats"/>
              <a:buChar char="❧"/>
            </a:pPr>
            <a:r>
              <a:rPr lang="en-US" sz="1400" dirty="0">
                <a:solidFill>
                  <a:schemeClr val="bg1"/>
                </a:solidFill>
              </a:rPr>
              <a:t>Substance abusers/junkies and ex-felons would all hang around outside these hotels</a:t>
            </a:r>
          </a:p>
          <a:p>
            <a:pPr>
              <a:buFont typeface="Zapf Dingbats"/>
              <a:buChar char="❧"/>
            </a:pPr>
            <a:r>
              <a:rPr lang="en-US" sz="1400" dirty="0">
                <a:solidFill>
                  <a:schemeClr val="bg1"/>
                </a:solidFill>
              </a:rPr>
              <a:t>The hotels would still be shown as open for bookings online despite them being shelters, deceiving people looking for hotels to stay at</a:t>
            </a:r>
          </a:p>
          <a:p>
            <a:pPr>
              <a:buFont typeface="Zapf Dingbats"/>
              <a:buChar char="❧"/>
            </a:pPr>
            <a:r>
              <a:rPr lang="en-US" sz="1400" dirty="0">
                <a:solidFill>
                  <a:schemeClr val="bg1"/>
                </a:solidFill>
              </a:rPr>
              <a:t>When you google “Queensbridge hotels homeless,” it shows results of different articles talking about hotel shelters and how people are complaining about it because of them destroying their neighborhood</a:t>
            </a:r>
          </a:p>
          <a:p>
            <a:pPr>
              <a:buFont typeface="Zapf Dingbats"/>
              <a:buChar char="❧"/>
            </a:pPr>
            <a:endParaRPr lang="en-US" sz="1400" dirty="0">
              <a:solidFill>
                <a:schemeClr val="bg1"/>
              </a:solidFill>
            </a:endParaRPr>
          </a:p>
        </p:txBody>
      </p:sp>
      <p:sp>
        <p:nvSpPr>
          <p:cNvPr id="36" name="Rectangle 35">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udio 5">
            <a:hlinkClick r:id="" action="ppaction://media"/>
            <a:extLst>
              <a:ext uri="{FF2B5EF4-FFF2-40B4-BE49-F238E27FC236}">
                <a16:creationId xmlns:a16="http://schemas.microsoft.com/office/drawing/2014/main" id="{9C75291D-BDE5-5E16-62E3-2AFA4E29EC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00398964"/>
      </p:ext>
    </p:extLst>
  </p:cSld>
  <p:clrMapOvr>
    <a:masterClrMapping/>
  </p:clrMapOvr>
  <mc:AlternateContent xmlns:mc="http://schemas.openxmlformats.org/markup-compatibility/2006">
    <mc:Choice xmlns:p14="http://schemas.microsoft.com/office/powerpoint/2010/main" Requires="p14">
      <p:transition spd="slow" p14:dur="1500" advTm="42869">
        <p:fade/>
      </p:transition>
    </mc:Choice>
    <mc:Fallback>
      <p:transition spd="slow" advTm="428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0" presetClass="entr" presetSubtype="0" fill="hold" grpId="0" nodeType="after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150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100"/>
                                        <p:tgtEl>
                                          <p:spTgt spid="3"/>
                                        </p:tgtEl>
                                      </p:cBhvr>
                                    </p:animEffect>
                                  </p:childTnLst>
                                </p:cTn>
                              </p:par>
                              <p:par>
                                <p:cTn id="14" presetID="10" presetClass="entr" presetSubtype="0" fill="hold"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1AF09A3-2BEE-19ED-831B-4297B4FCCA59}"/>
              </a:ext>
            </a:extLst>
          </p:cNvPr>
          <p:cNvPicPr>
            <a:picLocks noChangeAspect="1"/>
          </p:cNvPicPr>
          <p:nvPr/>
        </p:nvPicPr>
        <p:blipFill>
          <a:blip r:embed="rId4"/>
          <a:srcRect t="3596" b="3596"/>
          <a:stretch/>
        </p:blipFill>
        <p:spPr>
          <a:xfrm>
            <a:off x="5829300" y="57601"/>
            <a:ext cx="6362700" cy="6742807"/>
          </a:xfrm>
          <a:prstGeom prst="rect">
            <a:avLst/>
          </a:prstGeom>
        </p:spPr>
      </p:pic>
      <p:sp>
        <p:nvSpPr>
          <p:cNvPr id="43" name="Rectangle 42">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AA8B02-C303-B11E-8061-776450A31C4D}"/>
              </a:ext>
            </a:extLst>
          </p:cNvPr>
          <p:cNvSpPr>
            <a:spLocks noGrp="1"/>
          </p:cNvSpPr>
          <p:nvPr>
            <p:ph type="title"/>
          </p:nvPr>
        </p:nvSpPr>
        <p:spPr>
          <a:xfrm>
            <a:off x="1104900" y="910431"/>
            <a:ext cx="4724400" cy="1466455"/>
          </a:xfrm>
        </p:spPr>
        <p:txBody>
          <a:bodyPr anchor="b">
            <a:normAutofit/>
          </a:bodyPr>
          <a:lstStyle/>
          <a:p>
            <a:r>
              <a:rPr lang="en-US" dirty="0">
                <a:solidFill>
                  <a:schemeClr val="bg1"/>
                </a:solidFill>
              </a:rPr>
              <a:t>Unsheltered Homeless</a:t>
            </a:r>
          </a:p>
        </p:txBody>
      </p:sp>
      <p:sp>
        <p:nvSpPr>
          <p:cNvPr id="9" name="Content Placeholder 8">
            <a:extLst>
              <a:ext uri="{FF2B5EF4-FFF2-40B4-BE49-F238E27FC236}">
                <a16:creationId xmlns:a16="http://schemas.microsoft.com/office/drawing/2014/main" id="{AB2FEB85-620E-626E-8E20-CFDB74934A45}"/>
              </a:ext>
            </a:extLst>
          </p:cNvPr>
          <p:cNvSpPr>
            <a:spLocks noGrp="1"/>
          </p:cNvSpPr>
          <p:nvPr>
            <p:ph idx="1"/>
          </p:nvPr>
        </p:nvSpPr>
        <p:spPr>
          <a:xfrm>
            <a:off x="1104900" y="2492080"/>
            <a:ext cx="4724400" cy="3277349"/>
          </a:xfrm>
        </p:spPr>
        <p:txBody>
          <a:bodyPr>
            <a:noAutofit/>
          </a:bodyPr>
          <a:lstStyle/>
          <a:p>
            <a:pPr>
              <a:buFont typeface="Zapf Dingbats"/>
              <a:buChar char="❧"/>
            </a:pPr>
            <a:r>
              <a:rPr lang="en-US" sz="1200" dirty="0">
                <a:solidFill>
                  <a:schemeClr val="bg1"/>
                </a:solidFill>
              </a:rPr>
              <a:t>Many unsheltered homeless individuals are resistant to homeless shelters</a:t>
            </a:r>
          </a:p>
          <a:p>
            <a:pPr>
              <a:buFont typeface="Zapf Dingbats"/>
              <a:buChar char="❧"/>
            </a:pPr>
            <a:r>
              <a:rPr lang="en-US" sz="1200" dirty="0">
                <a:solidFill>
                  <a:schemeClr val="bg1"/>
                </a:solidFill>
              </a:rPr>
              <a:t>Unsheltered homeless individuals account for 37% of the homeless population </a:t>
            </a:r>
          </a:p>
          <a:p>
            <a:pPr>
              <a:buFont typeface="Zapf Dingbats"/>
              <a:buChar char="❧"/>
            </a:pPr>
            <a:r>
              <a:rPr lang="en-US" sz="1200" dirty="0">
                <a:solidFill>
                  <a:schemeClr val="bg1"/>
                </a:solidFill>
              </a:rPr>
              <a:t>Those who are physically disabled, mentally ill, or suffer from substance abuse disorders are more likely to resist services and long-term housing</a:t>
            </a:r>
          </a:p>
          <a:p>
            <a:pPr>
              <a:buFont typeface="Zapf Dingbats"/>
              <a:buChar char="❧"/>
            </a:pPr>
            <a:r>
              <a:rPr lang="en-US" sz="1200" dirty="0">
                <a:solidFill>
                  <a:schemeClr val="bg1"/>
                </a:solidFill>
              </a:rPr>
              <a:t>Two things unsheltered homeless individuals need are free, accessible bathing, showering, and laundry facilities, and assistance in applying for social security disability benefits</a:t>
            </a:r>
          </a:p>
          <a:p>
            <a:pPr lvl="1">
              <a:buFont typeface="Zapf Dingbats"/>
              <a:buChar char="❧"/>
            </a:pPr>
            <a:r>
              <a:rPr lang="en-US" sz="1200" dirty="0">
                <a:solidFill>
                  <a:schemeClr val="bg1"/>
                </a:solidFill>
              </a:rPr>
              <a:t>Access to showers and laundry facilities allow the homeless to bathe and clean their clothes to maintain good hygiene for them to apply to jobs</a:t>
            </a:r>
          </a:p>
          <a:p>
            <a:pPr lvl="1">
              <a:buFont typeface="Zapf Dingbats"/>
              <a:buChar char="❧"/>
            </a:pPr>
            <a:r>
              <a:rPr lang="en-US" sz="1200" dirty="0">
                <a:solidFill>
                  <a:schemeClr val="bg1"/>
                </a:solidFill>
              </a:rPr>
              <a:t>Assistance in applying for social security disability benefits allows them to properly apply and get taught how to take care of their finances as well</a:t>
            </a:r>
          </a:p>
        </p:txBody>
      </p:sp>
      <p:sp>
        <p:nvSpPr>
          <p:cNvPr id="45" name="Rectangle 44">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Audio 12">
            <a:hlinkClick r:id="" action="ppaction://media"/>
            <a:extLst>
              <a:ext uri="{FF2B5EF4-FFF2-40B4-BE49-F238E27FC236}">
                <a16:creationId xmlns:a16="http://schemas.microsoft.com/office/drawing/2014/main" id="{254DA32E-B036-A3B6-EE10-93C142333D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77192194"/>
      </p:ext>
    </p:extLst>
  </p:cSld>
  <p:clrMapOvr>
    <a:masterClrMapping/>
  </p:clrMapOvr>
  <mc:AlternateContent xmlns:mc="http://schemas.openxmlformats.org/markup-compatibility/2006">
    <mc:Choice xmlns:p14="http://schemas.microsoft.com/office/powerpoint/2010/main" Requires="p14">
      <p:transition spd="slow" p14:dur="1500" advTm="55829">
        <p:fade/>
      </p:transition>
    </mc:Choice>
    <mc:Fallback>
      <p:transition spd="slow" advTm="558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10" presetClass="entr" presetSubtype="0" fill="hold" grpId="0" nodeType="after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1500"/>
                                  </p:stCondLst>
                                  <p:iterate type="lt">
                                    <p:tmPct val="1000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100"/>
                                        <p:tgtEl>
                                          <p:spTgt spid="9"/>
                                        </p:tgtEl>
                                      </p:cBhvr>
                                    </p:animEffect>
                                  </p:childTnLst>
                                </p:cTn>
                              </p:par>
                              <p:par>
                                <p:cTn id="14" presetID="10" presetClass="entr" presetSubtype="0" fill="hold"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3"/>
                </p:tgtEl>
              </p:cMediaNode>
            </p:audio>
          </p:childTnLst>
        </p:cTn>
      </p:par>
    </p:tnLst>
    <p:bldLst>
      <p:bldP spid="2"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2DBCB6B-70D2-7AAA-6885-DA732B37AE21}"/>
              </a:ext>
            </a:extLst>
          </p:cNvPr>
          <p:cNvPicPr>
            <a:picLocks noChangeAspect="1"/>
          </p:cNvPicPr>
          <p:nvPr/>
        </p:nvPicPr>
        <p:blipFill>
          <a:blip r:embed="rId4"/>
          <a:srcRect t="4815" b="4815"/>
          <a:stretch/>
        </p:blipFill>
        <p:spPr>
          <a:xfrm>
            <a:off x="5829300" y="10"/>
            <a:ext cx="6362700" cy="6857990"/>
          </a:xfrm>
          <a:prstGeom prst="rect">
            <a:avLst/>
          </a:prstGeom>
        </p:spPr>
      </p:pic>
      <p:sp>
        <p:nvSpPr>
          <p:cNvPr id="25" name="Rectangle 24">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7BA15-E16C-2F1A-EE56-CBB955A1D40E}"/>
              </a:ext>
            </a:extLst>
          </p:cNvPr>
          <p:cNvSpPr>
            <a:spLocks noGrp="1"/>
          </p:cNvSpPr>
          <p:nvPr>
            <p:ph type="title"/>
          </p:nvPr>
        </p:nvSpPr>
        <p:spPr>
          <a:xfrm>
            <a:off x="1104900" y="910431"/>
            <a:ext cx="4724400" cy="1466455"/>
          </a:xfrm>
        </p:spPr>
        <p:txBody>
          <a:bodyPr anchor="b">
            <a:normAutofit/>
          </a:bodyPr>
          <a:lstStyle/>
          <a:p>
            <a:r>
              <a:rPr lang="en-US" dirty="0">
                <a:solidFill>
                  <a:schemeClr val="bg1"/>
                </a:solidFill>
              </a:rPr>
              <a:t>Homelessness and Incarceration</a:t>
            </a:r>
          </a:p>
        </p:txBody>
      </p:sp>
      <p:sp>
        <p:nvSpPr>
          <p:cNvPr id="3" name="Content Placeholder 2">
            <a:extLst>
              <a:ext uri="{FF2B5EF4-FFF2-40B4-BE49-F238E27FC236}">
                <a16:creationId xmlns:a16="http://schemas.microsoft.com/office/drawing/2014/main" id="{5EA33709-DE48-BAD5-970D-8248DC32F170}"/>
              </a:ext>
            </a:extLst>
          </p:cNvPr>
          <p:cNvSpPr>
            <a:spLocks noGrp="1"/>
          </p:cNvSpPr>
          <p:nvPr>
            <p:ph idx="1"/>
          </p:nvPr>
        </p:nvSpPr>
        <p:spPr>
          <a:xfrm>
            <a:off x="1104900" y="2492080"/>
            <a:ext cx="4724400" cy="3636577"/>
          </a:xfrm>
        </p:spPr>
        <p:txBody>
          <a:bodyPr>
            <a:noAutofit/>
          </a:bodyPr>
          <a:lstStyle/>
          <a:p>
            <a:pPr>
              <a:buFont typeface="Zapf Dingbats"/>
              <a:buChar char="❧"/>
            </a:pPr>
            <a:r>
              <a:rPr lang="en-US" sz="1200" dirty="0">
                <a:solidFill>
                  <a:schemeClr val="bg1"/>
                </a:solidFill>
              </a:rPr>
              <a:t>Those who have a history of incarceration or have been incarcerated are at a higher risk of being homeless</a:t>
            </a:r>
          </a:p>
          <a:p>
            <a:pPr>
              <a:buFont typeface="Zapf Dingbats"/>
              <a:buChar char="❧"/>
            </a:pPr>
            <a:r>
              <a:rPr lang="en-US" sz="1200" dirty="0">
                <a:solidFill>
                  <a:schemeClr val="bg1"/>
                </a:solidFill>
              </a:rPr>
              <a:t>Even long after an individual’s release from prison, they can still be at risk of becoming homeless </a:t>
            </a:r>
          </a:p>
          <a:p>
            <a:pPr>
              <a:buFont typeface="Zapf Dingbats"/>
              <a:buChar char="❧"/>
            </a:pPr>
            <a:r>
              <a:rPr lang="en-US" sz="1200" dirty="0">
                <a:solidFill>
                  <a:schemeClr val="bg1"/>
                </a:solidFill>
              </a:rPr>
              <a:t>49.6% of individuals who relied on homeless shelters, used them even after over two years of their release, highlighting the problem of reintegration </a:t>
            </a:r>
          </a:p>
          <a:p>
            <a:pPr>
              <a:buFont typeface="Zapf Dingbats"/>
              <a:buChar char="❧"/>
            </a:pPr>
            <a:r>
              <a:rPr lang="en-US" sz="1200" dirty="0">
                <a:solidFill>
                  <a:schemeClr val="bg1"/>
                </a:solidFill>
              </a:rPr>
              <a:t>92.6% of individuals who have not used shelters previously had used them after being released, highlighting incarceration as a trigger</a:t>
            </a:r>
          </a:p>
          <a:p>
            <a:pPr>
              <a:buFont typeface="Zapf Dingbats"/>
              <a:buChar char="❧"/>
            </a:pPr>
            <a:r>
              <a:rPr lang="en-US" sz="1200" dirty="0">
                <a:solidFill>
                  <a:schemeClr val="bg1"/>
                </a:solidFill>
              </a:rPr>
              <a:t>Those who have used shelters prior and received mental health treatment during their time in prison also increase their risk of using shelters again, but being married will slow their risk</a:t>
            </a:r>
          </a:p>
          <a:p>
            <a:pPr>
              <a:buFont typeface="Zapf Dingbats"/>
              <a:buChar char="❧"/>
            </a:pPr>
            <a:r>
              <a:rPr lang="en-US" sz="1200" dirty="0">
                <a:solidFill>
                  <a:schemeClr val="bg1"/>
                </a:solidFill>
              </a:rPr>
              <a:t>Someone with a maximum sentence is more at risk of using shelters compared to those with a shorter sentence because those with a shorter sentence receive less stigma</a:t>
            </a:r>
          </a:p>
          <a:p>
            <a:pPr>
              <a:buFont typeface="Zapf Dingbats"/>
              <a:buChar char="❧"/>
            </a:pPr>
            <a:r>
              <a:rPr lang="en-US" sz="1200" dirty="0">
                <a:solidFill>
                  <a:schemeClr val="bg1"/>
                </a:solidFill>
              </a:rPr>
              <a:t>Older and Black men are at higher risk due to race and poverty as well as older people receiving less social support after being released</a:t>
            </a:r>
          </a:p>
        </p:txBody>
      </p:sp>
      <p:sp>
        <p:nvSpPr>
          <p:cNvPr id="27" name="Rectangle 26">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Audio 12">
            <a:hlinkClick r:id="" action="ppaction://media"/>
            <a:extLst>
              <a:ext uri="{FF2B5EF4-FFF2-40B4-BE49-F238E27FC236}">
                <a16:creationId xmlns:a16="http://schemas.microsoft.com/office/drawing/2014/main" id="{87890ABA-654F-E2FB-797A-7649A212FD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414937827"/>
      </p:ext>
    </p:extLst>
  </p:cSld>
  <p:clrMapOvr>
    <a:masterClrMapping/>
  </p:clrMapOvr>
  <mc:AlternateContent xmlns:mc="http://schemas.openxmlformats.org/markup-compatibility/2006">
    <mc:Choice xmlns:p14="http://schemas.microsoft.com/office/powerpoint/2010/main" Requires="p14">
      <p:transition spd="slow" p14:dur="1500" advTm="69600">
        <p:fade/>
      </p:transition>
    </mc:Choice>
    <mc:Fallback>
      <p:transition spd="slow" advTm="696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10" presetClass="entr" presetSubtype="0" fill="hold" grpId="0" nodeType="after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150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100"/>
                                        <p:tgtEl>
                                          <p:spTgt spid="3"/>
                                        </p:tgtEl>
                                      </p:cBhvr>
                                    </p:animEffect>
                                  </p:childTnLst>
                                </p:cTn>
                              </p:par>
                              <p:par>
                                <p:cTn id="14" presetID="10" presetClass="entr" presetSubtype="0" fill="hold"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3"/>
                </p:tgtEl>
              </p:cMediaNode>
            </p:audio>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high angle view of a building&#10;&#10;Description automatically generated with medium confidence">
            <a:extLst>
              <a:ext uri="{FF2B5EF4-FFF2-40B4-BE49-F238E27FC236}">
                <a16:creationId xmlns:a16="http://schemas.microsoft.com/office/drawing/2014/main" id="{202694C8-3D5F-B6E0-9070-B39348806683}"/>
              </a:ext>
            </a:extLst>
          </p:cNvPr>
          <p:cNvPicPr>
            <a:picLocks noChangeAspect="1"/>
          </p:cNvPicPr>
          <p:nvPr/>
        </p:nvPicPr>
        <p:blipFill rotWithShape="1">
          <a:blip r:embed="rId5"/>
          <a:srcRect t="25000"/>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132ACF-08B4-89C5-F5B2-D9C63B075CCB}"/>
              </a:ext>
            </a:extLst>
          </p:cNvPr>
          <p:cNvSpPr>
            <a:spLocks noGrp="1"/>
          </p:cNvSpPr>
          <p:nvPr>
            <p:ph type="title"/>
          </p:nvPr>
        </p:nvSpPr>
        <p:spPr>
          <a:xfrm>
            <a:off x="1104900" y="910431"/>
            <a:ext cx="4724400" cy="1466455"/>
          </a:xfrm>
        </p:spPr>
        <p:txBody>
          <a:bodyPr anchor="b">
            <a:normAutofit/>
          </a:bodyPr>
          <a:lstStyle/>
          <a:p>
            <a:r>
              <a:rPr lang="en-US" dirty="0">
                <a:solidFill>
                  <a:schemeClr val="bg1"/>
                </a:solidFill>
              </a:rPr>
              <a:t>Homelessness and Mental Illness</a:t>
            </a:r>
          </a:p>
        </p:txBody>
      </p:sp>
      <p:sp>
        <p:nvSpPr>
          <p:cNvPr id="3" name="Content Placeholder 2">
            <a:extLst>
              <a:ext uri="{FF2B5EF4-FFF2-40B4-BE49-F238E27FC236}">
                <a16:creationId xmlns:a16="http://schemas.microsoft.com/office/drawing/2014/main" id="{4F005EDB-0B4A-8B5D-7E16-AE537B8E7B9B}"/>
              </a:ext>
            </a:extLst>
          </p:cNvPr>
          <p:cNvSpPr>
            <a:spLocks noGrp="1"/>
          </p:cNvSpPr>
          <p:nvPr>
            <p:ph idx="1"/>
          </p:nvPr>
        </p:nvSpPr>
        <p:spPr>
          <a:xfrm>
            <a:off x="1104900" y="2492080"/>
            <a:ext cx="4724400" cy="3015849"/>
          </a:xfrm>
        </p:spPr>
        <p:txBody>
          <a:bodyPr>
            <a:normAutofit/>
          </a:bodyPr>
          <a:lstStyle/>
          <a:p>
            <a:pPr>
              <a:buFont typeface="Zapf Dingbats"/>
              <a:buChar char="❧"/>
            </a:pPr>
            <a:r>
              <a:rPr lang="en-US" sz="1100" dirty="0">
                <a:solidFill>
                  <a:schemeClr val="bg1"/>
                </a:solidFill>
              </a:rPr>
              <a:t>Unstable housing can increase the risk of criminal behavior, especially for individuals who have been recently released from being incarcerated</a:t>
            </a:r>
          </a:p>
          <a:p>
            <a:pPr>
              <a:buFont typeface="Zapf Dingbats"/>
              <a:buChar char="❧"/>
            </a:pPr>
            <a:r>
              <a:rPr lang="en-US" sz="1100" dirty="0">
                <a:solidFill>
                  <a:schemeClr val="bg1"/>
                </a:solidFill>
              </a:rPr>
              <a:t>Housing can be used as a protective factor to prevent individuals from criminal behavior by easing stressors that might contribute to criminal behavior </a:t>
            </a:r>
          </a:p>
          <a:p>
            <a:pPr>
              <a:buFont typeface="Zapf Dingbats"/>
              <a:buChar char="❧"/>
            </a:pPr>
            <a:r>
              <a:rPr lang="en-US" sz="1100" dirty="0">
                <a:solidFill>
                  <a:schemeClr val="bg1"/>
                </a:solidFill>
              </a:rPr>
              <a:t>Providing homeless individuals with stable housing eliminates the stress of job loss or homelessness, allowing them to receive treatment for substance abuse or mental illness to successfully reintegrate society </a:t>
            </a:r>
          </a:p>
          <a:p>
            <a:pPr>
              <a:buFont typeface="Zapf Dingbats"/>
              <a:buChar char="❧"/>
            </a:pPr>
            <a:r>
              <a:rPr lang="en-US" sz="1100" dirty="0">
                <a:solidFill>
                  <a:schemeClr val="bg1"/>
                </a:solidFill>
              </a:rPr>
              <a:t>The public is still resistant to public transitional housing programs, believing that it may impact public safety or impact them economically</a:t>
            </a:r>
          </a:p>
          <a:p>
            <a:pPr>
              <a:buFont typeface="Zapf Dingbats"/>
              <a:buChar char="❧"/>
            </a:pPr>
            <a:r>
              <a:rPr lang="en-US" sz="1100" dirty="0">
                <a:solidFill>
                  <a:schemeClr val="bg1"/>
                </a:solidFill>
              </a:rPr>
              <a:t>With the use of educational campaigns that target the public’s concerns about social welfare, self-interest, and retributive values, we can shape their opposition to a program that can aid in the success of the homeless</a:t>
            </a:r>
          </a:p>
        </p:txBody>
      </p:sp>
      <p:sp>
        <p:nvSpPr>
          <p:cNvPr id="21" name="Rectangle 20">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Audio 12">
            <a:hlinkClick r:id="" action="ppaction://media"/>
            <a:extLst>
              <a:ext uri="{FF2B5EF4-FFF2-40B4-BE49-F238E27FC236}">
                <a16:creationId xmlns:a16="http://schemas.microsoft.com/office/drawing/2014/main" id="{4C646BC8-9F92-20CF-241D-625A8FFFD06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31348200"/>
      </p:ext>
    </p:extLst>
  </p:cSld>
  <p:clrMapOvr>
    <a:masterClrMapping/>
  </p:clrMapOvr>
  <mc:AlternateContent xmlns:mc="http://schemas.openxmlformats.org/markup-compatibility/2006">
    <mc:Choice xmlns:p14="http://schemas.microsoft.com/office/powerpoint/2010/main" Requires="p14">
      <p:transition spd="slow" p14:dur="1500" advTm="79413">
        <p:fade/>
      </p:transition>
    </mc:Choice>
    <mc:Fallback>
      <p:transition spd="slow" advTm="794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10" presetClass="entr" presetSubtype="0" fill="hold" grpId="0" nodeType="withEffect">
                                  <p:stCondLst>
                                    <p:cond delay="10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par>
                                <p:cTn id="10" presetID="10" presetClass="entr" presetSubtype="0" fill="hold" grpId="0" nodeType="withEffect">
                                  <p:stCondLst>
                                    <p:cond delay="150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100"/>
                                        <p:tgtEl>
                                          <p:spTgt spid="3"/>
                                        </p:tgtEl>
                                      </p:cBhvr>
                                    </p:animEffect>
                                  </p:childTnLst>
                                </p:cTn>
                              </p:par>
                              <p:par>
                                <p:cTn id="13" presetID="10" presetClass="entr" presetSubtype="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13"/>
                </p:tgtEl>
              </p:cMediaNode>
            </p:audio>
          </p:childTnLst>
        </p:cTn>
      </p:par>
    </p:tnLst>
    <p:bldLst>
      <p:bldP spid="2" grpId="0"/>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1562</TotalTime>
  <Words>631</Words>
  <Application>Microsoft Macintosh PowerPoint</Application>
  <PresentationFormat>Widescreen</PresentationFormat>
  <Paragraphs>37</Paragraphs>
  <Slides>6</Slides>
  <Notes>1</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Zapf Dingbats</vt:lpstr>
      <vt:lpstr>Office Theme</vt:lpstr>
      <vt:lpstr>Homelessness and Homeless Shelters in Queensbridge, NY</vt:lpstr>
      <vt:lpstr>Queensbridge, NY</vt:lpstr>
      <vt:lpstr>Hotels in Queensbridge, NY</vt:lpstr>
      <vt:lpstr>Unsheltered Homeless</vt:lpstr>
      <vt:lpstr>Homelessness and Incarceration</vt:lpstr>
      <vt:lpstr>Homelessness and Mental Illness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Homelessness and Homeless Shelters in Queensbridge, NY</dc:title>
  <dc:creator>JOANNE LAM</dc:creator>
  <cp:lastModifiedBy>JOANNE LAM</cp:lastModifiedBy>
  <cp:revision>2</cp:revision>
  <dcterms:created xsi:type="dcterms:W3CDTF">2022-12-03T20:02:19Z</dcterms:created>
  <dcterms:modified xsi:type="dcterms:W3CDTF">2022-12-04T22:04:45Z</dcterms:modified>
</cp:coreProperties>
</file>