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Race</a:t>
            </a:r>
            <a:r>
              <a:rPr lang="en-US" baseline="0"/>
              <a:t> AND ETHNICITY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Asian</c:v>
                </c:pt>
                <c:pt idx="1">
                  <c:v>Black </c:v>
                </c:pt>
                <c:pt idx="2">
                  <c:v>Hispanic</c:v>
                </c:pt>
                <c:pt idx="3">
                  <c:v>White</c:v>
                </c:pt>
                <c:pt idx="4">
                  <c:v>Racial Diversity Index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0.34799999999999998</c:v>
                </c:pt>
                <c:pt idx="1">
                  <c:v>7.4999999999999997E-2</c:v>
                </c:pt>
                <c:pt idx="2">
                  <c:v>0.27</c:v>
                </c:pt>
                <c:pt idx="3">
                  <c:v>0.28100000000000003</c:v>
                </c:pt>
                <c:pt idx="4" formatCode="0.00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B-4B39-AE5D-5ABE99C349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Asian</c:v>
                </c:pt>
                <c:pt idx="1">
                  <c:v>Black </c:v>
                </c:pt>
                <c:pt idx="2">
                  <c:v>Hispanic</c:v>
                </c:pt>
                <c:pt idx="3">
                  <c:v>White</c:v>
                </c:pt>
                <c:pt idx="4">
                  <c:v>Racial Diversity Index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0.34799999999999998</c:v>
                </c:pt>
                <c:pt idx="1">
                  <c:v>9.7000000000000003E-2</c:v>
                </c:pt>
                <c:pt idx="2">
                  <c:v>0.214</c:v>
                </c:pt>
                <c:pt idx="3">
                  <c:v>0.32400000000000001</c:v>
                </c:pt>
                <c:pt idx="4" formatCode="0.00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1B-4B39-AE5D-5ABE99C349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Asian</c:v>
                </c:pt>
                <c:pt idx="1">
                  <c:v>Black </c:v>
                </c:pt>
                <c:pt idx="2">
                  <c:v>Hispanic</c:v>
                </c:pt>
                <c:pt idx="3">
                  <c:v>White</c:v>
                </c:pt>
                <c:pt idx="4">
                  <c:v>Racial Diversity Index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0.34699999999999998</c:v>
                </c:pt>
                <c:pt idx="1">
                  <c:v>6.4000000000000001E-2</c:v>
                </c:pt>
                <c:pt idx="2">
                  <c:v>0.22900000000000001</c:v>
                </c:pt>
                <c:pt idx="3">
                  <c:v>0.33700000000000002</c:v>
                </c:pt>
                <c:pt idx="4" formatCode="0.00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1B-4B39-AE5D-5ABE99C349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Asian</c:v>
                </c:pt>
                <c:pt idx="1">
                  <c:v>Black </c:v>
                </c:pt>
                <c:pt idx="2">
                  <c:v>Hispanic</c:v>
                </c:pt>
                <c:pt idx="3">
                  <c:v>White</c:v>
                </c:pt>
                <c:pt idx="4">
                  <c:v>Racial Diversity Index</c:v>
                </c:pt>
              </c:strCache>
            </c:strRef>
          </c:cat>
          <c:val>
            <c:numRef>
              <c:f>Sheet1!$E$2:$E$6</c:f>
              <c:numCache>
                <c:formatCode>0.0%</c:formatCode>
                <c:ptCount val="5"/>
                <c:pt idx="0">
                  <c:v>0.32800000000000001</c:v>
                </c:pt>
                <c:pt idx="1">
                  <c:v>7.5999999999999998E-2</c:v>
                </c:pt>
                <c:pt idx="2">
                  <c:v>0.254</c:v>
                </c:pt>
                <c:pt idx="3">
                  <c:v>0.30299999999999999</c:v>
                </c:pt>
                <c:pt idx="4" formatCode="0.00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1B-4B39-AE5D-5ABE99C34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0584592"/>
        <c:axId val="640585872"/>
      </c:barChart>
      <c:catAx>
        <c:axId val="64058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585872"/>
        <c:crosses val="autoZero"/>
        <c:auto val="1"/>
        <c:lblAlgn val="ctr"/>
        <c:lblOffset val="100"/>
        <c:noMultiLvlLbl val="0"/>
      </c:catAx>
      <c:valAx>
        <c:axId val="64058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5845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2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6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2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6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12/6/2022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41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12/6/2022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5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12/6/2022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4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5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67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9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3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65">
            <a:extLst>
              <a:ext uri="{FF2B5EF4-FFF2-40B4-BE49-F238E27FC236}">
                <a16:creationId xmlns:a16="http://schemas.microsoft.com/office/drawing/2014/main" id="{956C5C09-0043-4549-B800-2101B70D6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9" name="Rectangle 1067">
            <a:extLst>
              <a:ext uri="{FF2B5EF4-FFF2-40B4-BE49-F238E27FC236}">
                <a16:creationId xmlns:a16="http://schemas.microsoft.com/office/drawing/2014/main" id="{B7E2F724-2FB3-4D1D-A730-739B8654C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Lower East Side Neighborhood Review: Manhattan Moving Guide">
            <a:extLst>
              <a:ext uri="{FF2B5EF4-FFF2-40B4-BE49-F238E27FC236}">
                <a16:creationId xmlns:a16="http://schemas.microsoft.com/office/drawing/2014/main" id="{65EEBBE6-1012-F0DB-B183-C37A24832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" r="2128"/>
          <a:stretch/>
        </p:blipFill>
        <p:spPr bwMode="auto">
          <a:xfrm>
            <a:off x="-206638" y="-6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F3748AB-DB50-081B-C5B2-55E784067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691" y="1053451"/>
            <a:ext cx="8211793" cy="1724029"/>
          </a:xfrm>
        </p:spPr>
        <p:txBody>
          <a:bodyPr anchor="t">
            <a:no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Lower East </a:t>
            </a:r>
            <a:r>
              <a:rPr lang="en-US" sz="5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</a:t>
            </a:r>
            <a:r>
              <a:rPr lang="en-US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Kianna Talley</a:t>
            </a:r>
            <a:endParaRPr lang="en-US" sz="54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0" name="Rectangle 1069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84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BE6921-49D3-5030-5371-63E3B8B96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24505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Lower East Side was once home to immigrants, specifically Jewish, Italian and Irish. </a:t>
            </a: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Later welcoming a large Chinese population, along with Puerto Rican</a:t>
            </a: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Home of the working class and poor and known for its tenements.</a:t>
            </a: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EF7F10-F807-4082-22AB-C7A12D0A6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70" y="3635558"/>
            <a:ext cx="3599534" cy="22947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9C7D3B-9E58-CEE8-9499-639C94174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571" y="3734545"/>
            <a:ext cx="3599534" cy="2096728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C01DFE-D437-7D30-6E5B-45A81EFD2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279273" y="3652885"/>
            <a:ext cx="3412955" cy="2278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7C626-7CCB-7835-C193-0FEF20098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545" y="813190"/>
            <a:ext cx="4151210" cy="26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53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A9B3-42CE-C78F-B1BE-181655A9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851154"/>
            <a:ext cx="5021182" cy="5155691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Fast-Forward:</a:t>
            </a:r>
            <a:br>
              <a:rPr lang="en-US" sz="2800" dirty="0">
                <a:cs typeface="Times New Roman" panose="02020603050405020304" pitchFamily="18" charset="0"/>
              </a:rPr>
            </a:br>
            <a:r>
              <a:rPr lang="en-US" sz="2800" dirty="0">
                <a:cs typeface="Times New Roman" panose="02020603050405020304" pitchFamily="18" charset="0"/>
              </a:rPr>
              <a:t> </a:t>
            </a:r>
            <a:br>
              <a:rPr lang="en-US" sz="2800" dirty="0">
                <a:cs typeface="Times New Roman" panose="02020603050405020304" pitchFamily="18" charset="0"/>
              </a:rPr>
            </a:br>
            <a:r>
              <a:rPr lang="en-US" sz="2800" b="0" dirty="0">
                <a:cs typeface="Times New Roman" panose="02020603050405020304" pitchFamily="18" charset="0"/>
              </a:rPr>
              <a:t>The scene of the Lower East Side changed </a:t>
            </a:r>
            <a:br>
              <a:rPr lang="en-US" sz="2800" b="0" dirty="0">
                <a:cs typeface="Times New Roman" panose="02020603050405020304" pitchFamily="18" charset="0"/>
              </a:rPr>
            </a:br>
            <a:br>
              <a:rPr lang="en-US" sz="2800" b="0" dirty="0">
                <a:cs typeface="Times New Roman" panose="02020603050405020304" pitchFamily="18" charset="0"/>
              </a:rPr>
            </a:br>
            <a:r>
              <a:rPr lang="en-US" sz="2800" b="0" dirty="0">
                <a:cs typeface="Times New Roman" panose="02020603050405020304" pitchFamily="18" charset="0"/>
              </a:rPr>
              <a:t>A vast nightlife scene emerged</a:t>
            </a:r>
            <a:br>
              <a:rPr lang="en-US" sz="2800" b="0" dirty="0">
                <a:cs typeface="Times New Roman" panose="02020603050405020304" pitchFamily="18" charset="0"/>
              </a:rPr>
            </a:br>
            <a:r>
              <a:rPr lang="en-US" sz="2800" b="0" dirty="0">
                <a:cs typeface="Times New Roman" panose="02020603050405020304" pitchFamily="18" charset="0"/>
              </a:rPr>
              <a:t> </a:t>
            </a:r>
            <a:br>
              <a:rPr lang="en-US" sz="2800" b="0" dirty="0">
                <a:cs typeface="Times New Roman" panose="02020603050405020304" pitchFamily="18" charset="0"/>
              </a:rPr>
            </a:br>
            <a:r>
              <a:rPr lang="en-US" sz="2800" b="0" dirty="0">
                <a:cs typeface="Times New Roman" panose="02020603050405020304" pitchFamily="18" charset="0"/>
              </a:rPr>
              <a:t>Still home to people of the working class and  low income</a:t>
            </a:r>
            <a:br>
              <a:rPr lang="en-US" sz="2800" dirty="0">
                <a:cs typeface="Times New Roman" panose="02020603050405020304" pitchFamily="18" charset="0"/>
              </a:rPr>
            </a:br>
            <a:br>
              <a:rPr lang="en-US" sz="2800" dirty="0">
                <a:cs typeface="Times New Roman" panose="02020603050405020304" pitchFamily="18" charset="0"/>
              </a:rPr>
            </a:br>
            <a:r>
              <a:rPr lang="en-US" sz="2800" b="0" dirty="0">
                <a:cs typeface="Times New Roman" panose="02020603050405020304" pitchFamily="18" charset="0"/>
              </a:rPr>
              <a:t>In 2010, the population was around 159,009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2050" name="Picture 2" descr="Don't Call This the East Village – Guernica">
            <a:extLst>
              <a:ext uri="{FF2B5EF4-FFF2-40B4-BE49-F238E27FC236}">
                <a16:creationId xmlns:a16="http://schemas.microsoft.com/office/drawing/2014/main" id="{E2FE5DBA-A60F-D73C-643A-BDEDFF21DD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163" y="1"/>
            <a:ext cx="3652837" cy="321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A18318-F6A6-4FF3-10F3-A53914901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052" y="3215149"/>
            <a:ext cx="5666639" cy="364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9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F131-7A99-1A0F-4F1D-804425DF0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0" dirty="0"/>
              <a:t>The Black Population was and still is the lowest on the Lower East Side</a:t>
            </a:r>
            <a:br>
              <a:rPr lang="en-US" sz="2000" b="0" dirty="0"/>
            </a:br>
            <a:br>
              <a:rPr lang="en-US" sz="2000" b="0" dirty="0"/>
            </a:br>
            <a:r>
              <a:rPr lang="en-US" sz="2000" b="0" dirty="0"/>
              <a:t>However, when observing the environment, there is a large black and Hispanic presence</a:t>
            </a:r>
            <a:br>
              <a:rPr lang="en-US" sz="2000" b="0" dirty="0"/>
            </a:br>
            <a:br>
              <a:rPr lang="en-US" sz="2000" b="0" dirty="0"/>
            </a:br>
            <a:r>
              <a:rPr lang="en-US" sz="2000" b="0" dirty="0"/>
              <a:t>Whites and Asians make up the largest population of the L.E.S.</a:t>
            </a:r>
            <a:br>
              <a:rPr lang="en-US" sz="2000" b="0" dirty="0"/>
            </a:br>
            <a:br>
              <a:rPr lang="en-US" sz="2000" b="0" dirty="0"/>
            </a:br>
            <a:r>
              <a:rPr lang="en-US" sz="2000" b="0" dirty="0"/>
              <a:t>As of 2019, the population was 167,128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F9BA8DE-D26F-D7A9-71D2-0A1A67AA3A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62738" y="969963"/>
          <a:ext cx="5021262" cy="487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826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4A71BC-1CF4-4446-12FC-7C06B00F9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168" y="501445"/>
            <a:ext cx="5161343" cy="40156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DDB562-1B4D-B3AB-F1EB-EC93D855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0" dirty="0"/>
              <a:t>With new developments being put up rapidly, the neighborhood is also deteriorating </a:t>
            </a:r>
            <a:br>
              <a:rPr lang="en-US" sz="2000" b="0" dirty="0"/>
            </a:br>
            <a:br>
              <a:rPr lang="en-US" sz="2000" b="0" dirty="0"/>
            </a:br>
            <a:r>
              <a:rPr lang="en-US" sz="2000" b="0" dirty="0"/>
              <a:t>An increase in crime rate can be attributed to the increase of homelessness, drugs, and marijuana stores.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4CBEB-9453-8311-CFA4-716255F32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248" y="4826853"/>
            <a:ext cx="5021182" cy="1367470"/>
          </a:xfrm>
        </p:spPr>
        <p:txBody>
          <a:bodyPr/>
          <a:lstStyle/>
          <a:p>
            <a:r>
              <a:rPr lang="en-US" dirty="0"/>
              <a:t>This photo was taken December 7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3D940-7C53-6EB5-5EFA-697BA3EEF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40" y="3303639"/>
            <a:ext cx="5932110" cy="355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22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7">
            <a:extLst>
              <a:ext uri="{FF2B5EF4-FFF2-40B4-BE49-F238E27FC236}">
                <a16:creationId xmlns:a16="http://schemas.microsoft.com/office/drawing/2014/main" id="{9A6FC966-AD51-434E-8059-1CF6DBD38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25942-861F-72B2-A114-101335E4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6144230" cy="193417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4">
            <a:extLst>
              <a:ext uri="{FF2B5EF4-FFF2-40B4-BE49-F238E27FC236}">
                <a16:creationId xmlns:a16="http://schemas.microsoft.com/office/drawing/2014/main" id="{006E576E-2345-3F50-0476-8F29E2BA3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69" y="4144620"/>
            <a:ext cx="8980091" cy="220529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 on the left: New movie theater and Essex Street Market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Middle: Abandoned and run-down store fronts that have closed due to rent inflation and/or lack of business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Right: A homeless, addict set up shop with personal and other items to sell in front of the Essex train station entrance </a:t>
            </a:r>
          </a:p>
        </p:txBody>
      </p:sp>
      <p:pic>
        <p:nvPicPr>
          <p:cNvPr id="9" name="Content Placeholder 8" descr="A picture containing text">
            <a:extLst>
              <a:ext uri="{FF2B5EF4-FFF2-40B4-BE49-F238E27FC236}">
                <a16:creationId xmlns:a16="http://schemas.microsoft.com/office/drawing/2014/main" id="{992C48B3-2B4A-89B8-788D-54CB41CA26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1" r="33853" b="-1"/>
          <a:stretch/>
        </p:blipFill>
        <p:spPr>
          <a:xfrm rot="5400000">
            <a:off x="4198067" y="-4934"/>
            <a:ext cx="4144621" cy="4094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E2FA60-34EF-BBD4-8C6C-2064B39555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83" r="1" b="55983"/>
          <a:stretch/>
        </p:blipFill>
        <p:spPr>
          <a:xfrm>
            <a:off x="8317802" y="-1"/>
            <a:ext cx="3871150" cy="41148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B822D1-326B-1564-012F-291EF9E53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9821"/>
            <a:ext cx="4277032" cy="414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29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7F35-DFB4-044A-C60E-1A6E0F17A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28" y="4913671"/>
            <a:ext cx="7490504" cy="1708355"/>
          </a:xfrm>
        </p:spPr>
        <p:txBody>
          <a:bodyPr>
            <a:normAutofit/>
          </a:bodyPr>
          <a:lstStyle/>
          <a:p>
            <a:r>
              <a:rPr lang="en-US" sz="2000" b="0" dirty="0"/>
              <a:t>Left: New private owned public park around new 3 new housing developments.</a:t>
            </a:r>
            <a:br>
              <a:rPr lang="en-US" sz="2000" b="0" dirty="0"/>
            </a:br>
            <a:r>
              <a:rPr lang="en-US" sz="2000" b="0" dirty="0"/>
              <a:t>Middle: A Netflix Immersive Experience (Virtual Reality) of show Squid Games </a:t>
            </a:r>
            <a:br>
              <a:rPr lang="en-US" sz="2000" b="0" dirty="0"/>
            </a:br>
            <a:r>
              <a:rPr lang="en-US" sz="2000" b="0" dirty="0"/>
              <a:t>Right : New weed dispensary right off the Williamsburg Bridge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A5A5F-BF1A-8310-BC1A-798DF8717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0"/>
            <a:ext cx="3652837" cy="46776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133F6E-F4B5-DA0C-923D-A33A23BF7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4677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A545CA-9FA3-699D-1A38-F3B27DA46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787" y="0"/>
            <a:ext cx="4149213" cy="541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CFE70-7A25-F4AA-1DB7-CA420BC0E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97909"/>
            <a:ext cx="6327058" cy="1312607"/>
          </a:xfrm>
        </p:spPr>
        <p:txBody>
          <a:bodyPr>
            <a:normAutofit/>
          </a:bodyPr>
          <a:lstStyle/>
          <a:p>
            <a:r>
              <a:rPr lang="en-US" sz="2000" b="0" dirty="0"/>
              <a:t>An increase of police presence due to nightlife activity, homelessness and disruption in the train station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E93169-435A-42FE-AC5E-901C57DD0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3419" y="0"/>
            <a:ext cx="3652837" cy="3805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08F4BD-E7E8-1CA7-F846-4BDD1C4CE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33419" cy="53389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530E7B-6A73-9D50-7B8D-9C31C14FE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419" y="3805084"/>
            <a:ext cx="4840711" cy="290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94439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11418</TotalTime>
  <Words>316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Bierstadt</vt:lpstr>
      <vt:lpstr>Times New Roman</vt:lpstr>
      <vt:lpstr>GestaltVTI</vt:lpstr>
      <vt:lpstr>PowerPoint Presentation</vt:lpstr>
      <vt:lpstr>The Lower East Side was once home to immigrants, specifically Jewish, Italian and Irish.   Later welcoming a large Chinese population, along with Puerto Rican  Home of the working class and poor and known for its tenements. </vt:lpstr>
      <vt:lpstr>Fast-Forward:   The scene of the Lower East Side changed   A vast nightlife scene emerged   Still home to people of the working class and  low income  In 2010, the population was around 159,009</vt:lpstr>
      <vt:lpstr>The Black Population was and still is the lowest on the Lower East Side  However, when observing the environment, there is a large black and Hispanic presence  Whites and Asians make up the largest population of the L.E.S.  As of 2019, the population was 167,128 </vt:lpstr>
      <vt:lpstr>With new developments being put up rapidly, the neighborhood is also deteriorating   An increase in crime rate can be attributed to the increase of homelessness, drugs, and marijuana stores.  </vt:lpstr>
      <vt:lpstr>PowerPoint Presentation</vt:lpstr>
      <vt:lpstr>Left: New private owned public park around new 3 new housing developments. Middle: A Netflix Immersive Experience (Virtual Reality) of show Squid Games  Right : New weed dispensary right off the Williamsburg Bridge </vt:lpstr>
      <vt:lpstr>An increase of police presence due to nightlife activity, homelessness and disruption in the train station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KIANNA TALLEY</dc:creator>
  <cp:lastModifiedBy>KIANNA TALLEY</cp:lastModifiedBy>
  <cp:revision>1</cp:revision>
  <dcterms:created xsi:type="dcterms:W3CDTF">2022-12-06T04:09:05Z</dcterms:created>
  <dcterms:modified xsi:type="dcterms:W3CDTF">2022-12-14T02:27:34Z</dcterms:modified>
</cp:coreProperties>
</file>