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sldIdLst>
    <p:sldId id="278" r:id="rId5"/>
    <p:sldId id="280" r:id="rId6"/>
    <p:sldId id="283" r:id="rId7"/>
    <p:sldId id="282" r:id="rId8"/>
    <p:sldId id="284" r:id="rId9"/>
    <p:sldId id="285" r:id="rId10"/>
    <p:sldId id="281" r:id="rId11"/>
    <p:sldId id="28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E2CF9F-C6CF-48B1-8CEF-B121FDBFF270}" v="10" dt="2022-08-29T03:39:27.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999F2-FF06-469F-8A21-6C327547DF1F}"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A22F3B6F-2E63-452D-80F0-A1FC5DA56ADA}">
      <dgm:prSet/>
      <dgm:spPr/>
      <dgm:t>
        <a:bodyPr/>
        <a:lstStyle/>
        <a:p>
          <a:endParaRPr lang="en-US" dirty="0"/>
        </a:p>
        <a:p>
          <a:r>
            <a:rPr lang="en-US" dirty="0"/>
            <a:t>Sociology is the systematic study of human society.</a:t>
          </a:r>
        </a:p>
      </dgm:t>
    </dgm:pt>
    <dgm:pt modelId="{80D24FD8-DD6E-490A-91CD-F7D1684CF9F4}" type="parTrans" cxnId="{A5CEC546-1E17-4974-BC5B-BD746D318C72}">
      <dgm:prSet/>
      <dgm:spPr/>
      <dgm:t>
        <a:bodyPr/>
        <a:lstStyle/>
        <a:p>
          <a:endParaRPr lang="en-US"/>
        </a:p>
      </dgm:t>
    </dgm:pt>
    <dgm:pt modelId="{35911F06-DD9F-4D3B-972A-ABEF31C9E1F5}" type="sibTrans" cxnId="{A5CEC546-1E17-4974-BC5B-BD746D318C72}">
      <dgm:prSet/>
      <dgm:spPr/>
      <dgm:t>
        <a:bodyPr/>
        <a:lstStyle/>
        <a:p>
          <a:endParaRPr lang="en-US"/>
        </a:p>
      </dgm:t>
    </dgm:pt>
    <dgm:pt modelId="{705F9F1C-0E4C-4828-90E1-EE7BB5D7D411}">
      <dgm:prSet/>
      <dgm:spPr/>
      <dgm:t>
        <a:bodyPr/>
        <a:lstStyle/>
        <a:p>
          <a:r>
            <a:rPr lang="en-US" dirty="0"/>
            <a:t>The definition requires a comprehension of what society is.</a:t>
          </a:r>
        </a:p>
      </dgm:t>
    </dgm:pt>
    <dgm:pt modelId="{2FD92273-5F87-431A-B4F4-D211FBB05A1E}" type="parTrans" cxnId="{AD16513A-3B36-4E10-8173-FD5BF9AC5555}">
      <dgm:prSet/>
      <dgm:spPr/>
      <dgm:t>
        <a:bodyPr/>
        <a:lstStyle/>
        <a:p>
          <a:endParaRPr lang="en-US"/>
        </a:p>
      </dgm:t>
    </dgm:pt>
    <dgm:pt modelId="{2F6D2F88-0153-43C8-8C84-BA11D3D91504}" type="sibTrans" cxnId="{AD16513A-3B36-4E10-8173-FD5BF9AC5555}">
      <dgm:prSet/>
      <dgm:spPr/>
      <dgm:t>
        <a:bodyPr/>
        <a:lstStyle/>
        <a:p>
          <a:endParaRPr lang="en-US"/>
        </a:p>
      </dgm:t>
    </dgm:pt>
    <dgm:pt modelId="{E0B5D264-E58F-4985-8780-23BFCED03494}">
      <dgm:prSet/>
      <dgm:spPr/>
      <dgm:t>
        <a:bodyPr/>
        <a:lstStyle/>
        <a:p>
          <a:pPr>
            <a:buClrTx/>
            <a:buSzTx/>
            <a:buFontTx/>
            <a:buNone/>
          </a:pPr>
          <a:r>
            <a:rPr lang="en-US" dirty="0"/>
            <a:t>Auguste Comte, who coined the word sociology, sought to understand how society worked, as well as the effect of larger processes on society and the people living in it.</a:t>
          </a:r>
        </a:p>
      </dgm:t>
    </dgm:pt>
    <dgm:pt modelId="{9625A4E2-3F73-4732-AE07-2AFC03C8138C}" type="parTrans" cxnId="{76101E79-5606-403E-B174-7220A613DB98}">
      <dgm:prSet/>
      <dgm:spPr/>
      <dgm:t>
        <a:bodyPr/>
        <a:lstStyle/>
        <a:p>
          <a:endParaRPr lang="en-US"/>
        </a:p>
      </dgm:t>
    </dgm:pt>
    <dgm:pt modelId="{C213598B-229B-4C06-A8BC-13E6DC9D4163}" type="sibTrans" cxnId="{76101E79-5606-403E-B174-7220A613DB98}">
      <dgm:prSet/>
      <dgm:spPr/>
      <dgm:t>
        <a:bodyPr/>
        <a:lstStyle/>
        <a:p>
          <a:endParaRPr lang="en-US"/>
        </a:p>
      </dgm:t>
    </dgm:pt>
    <dgm:pt modelId="{CBF3A4EF-C0C7-4C3A-9E7B-187470141FC8}">
      <dgm:prSet/>
      <dgm:spPr/>
      <dgm:t>
        <a:bodyPr/>
        <a:lstStyle/>
        <a:p>
          <a:r>
            <a:rPr lang="en-US" dirty="0"/>
            <a:t>Society: It is the largest-scale human group that shares a common geographic territory and common institutions.</a:t>
          </a:r>
        </a:p>
      </dgm:t>
    </dgm:pt>
    <dgm:pt modelId="{8C2549D5-EC94-4211-8944-A4A2D91DC601}" type="parTrans" cxnId="{0243DC42-9B37-4391-B1C1-A3BB80150D35}">
      <dgm:prSet/>
      <dgm:spPr/>
      <dgm:t>
        <a:bodyPr/>
        <a:lstStyle/>
        <a:p>
          <a:endParaRPr lang="en-US"/>
        </a:p>
      </dgm:t>
    </dgm:pt>
    <dgm:pt modelId="{FA36CBD1-9DDA-4C47-BE6C-95086E37FBBC}" type="sibTrans" cxnId="{0243DC42-9B37-4391-B1C1-A3BB80150D35}">
      <dgm:prSet/>
      <dgm:spPr/>
      <dgm:t>
        <a:bodyPr/>
        <a:lstStyle/>
        <a:p>
          <a:endParaRPr lang="en-US"/>
        </a:p>
      </dgm:t>
    </dgm:pt>
    <dgm:pt modelId="{213DE45C-A375-411A-9FC8-32319CF05D87}" type="pres">
      <dgm:prSet presAssocID="{4B0999F2-FF06-469F-8A21-6C327547DF1F}" presName="vert0" presStyleCnt="0">
        <dgm:presLayoutVars>
          <dgm:dir/>
          <dgm:animOne val="branch"/>
          <dgm:animLvl val="lvl"/>
        </dgm:presLayoutVars>
      </dgm:prSet>
      <dgm:spPr/>
    </dgm:pt>
    <dgm:pt modelId="{FDFF7141-F48B-43F0-B65D-424D44D14050}" type="pres">
      <dgm:prSet presAssocID="{E0B5D264-E58F-4985-8780-23BFCED03494}" presName="thickLine" presStyleLbl="alignNode1" presStyleIdx="0" presStyleCnt="4"/>
      <dgm:spPr/>
    </dgm:pt>
    <dgm:pt modelId="{C4685958-689F-4B12-9BE8-BD2BDA57A16E}" type="pres">
      <dgm:prSet presAssocID="{E0B5D264-E58F-4985-8780-23BFCED03494}" presName="horz1" presStyleCnt="0"/>
      <dgm:spPr/>
    </dgm:pt>
    <dgm:pt modelId="{D4796490-A743-4FEC-9177-722F414D59F3}" type="pres">
      <dgm:prSet presAssocID="{E0B5D264-E58F-4985-8780-23BFCED03494}" presName="tx1" presStyleLbl="revTx" presStyleIdx="0" presStyleCnt="4"/>
      <dgm:spPr/>
    </dgm:pt>
    <dgm:pt modelId="{84BA02D9-1388-412B-8CB4-C552BE801D85}" type="pres">
      <dgm:prSet presAssocID="{E0B5D264-E58F-4985-8780-23BFCED03494}" presName="vert1" presStyleCnt="0"/>
      <dgm:spPr/>
    </dgm:pt>
    <dgm:pt modelId="{0C661684-2B80-4AD1-9669-03D7ABBDC8DF}" type="pres">
      <dgm:prSet presAssocID="{A22F3B6F-2E63-452D-80F0-A1FC5DA56ADA}" presName="thickLine" presStyleLbl="alignNode1" presStyleIdx="1" presStyleCnt="4"/>
      <dgm:spPr/>
    </dgm:pt>
    <dgm:pt modelId="{6D94D1A9-1014-4EAA-BBBA-F9B0376C0760}" type="pres">
      <dgm:prSet presAssocID="{A22F3B6F-2E63-452D-80F0-A1FC5DA56ADA}" presName="horz1" presStyleCnt="0"/>
      <dgm:spPr/>
    </dgm:pt>
    <dgm:pt modelId="{38E7C292-8104-4531-B7D2-01D6BAD13631}" type="pres">
      <dgm:prSet presAssocID="{A22F3B6F-2E63-452D-80F0-A1FC5DA56ADA}" presName="tx1" presStyleLbl="revTx" presStyleIdx="1" presStyleCnt="4"/>
      <dgm:spPr/>
    </dgm:pt>
    <dgm:pt modelId="{D78993C1-1CE4-4131-84C5-03F9B7D2052D}" type="pres">
      <dgm:prSet presAssocID="{A22F3B6F-2E63-452D-80F0-A1FC5DA56ADA}" presName="vert1" presStyleCnt="0"/>
      <dgm:spPr/>
    </dgm:pt>
    <dgm:pt modelId="{8AF251E3-5BE8-4E31-B9A9-99E8B853F9C1}" type="pres">
      <dgm:prSet presAssocID="{705F9F1C-0E4C-4828-90E1-EE7BB5D7D411}" presName="thickLine" presStyleLbl="alignNode1" presStyleIdx="2" presStyleCnt="4"/>
      <dgm:spPr/>
    </dgm:pt>
    <dgm:pt modelId="{79EF5A87-F8CD-4F60-98A2-D37F53CAE7BC}" type="pres">
      <dgm:prSet presAssocID="{705F9F1C-0E4C-4828-90E1-EE7BB5D7D411}" presName="horz1" presStyleCnt="0"/>
      <dgm:spPr/>
    </dgm:pt>
    <dgm:pt modelId="{79E3D237-9B97-4581-94C5-D41CE7710970}" type="pres">
      <dgm:prSet presAssocID="{705F9F1C-0E4C-4828-90E1-EE7BB5D7D411}" presName="tx1" presStyleLbl="revTx" presStyleIdx="2" presStyleCnt="4"/>
      <dgm:spPr/>
    </dgm:pt>
    <dgm:pt modelId="{C6189EBD-8426-496F-A3B8-E173B479651B}" type="pres">
      <dgm:prSet presAssocID="{705F9F1C-0E4C-4828-90E1-EE7BB5D7D411}" presName="vert1" presStyleCnt="0"/>
      <dgm:spPr/>
    </dgm:pt>
    <dgm:pt modelId="{1FC6397E-2FE2-4753-BEFE-7BD90821CFC2}" type="pres">
      <dgm:prSet presAssocID="{CBF3A4EF-C0C7-4C3A-9E7B-187470141FC8}" presName="thickLine" presStyleLbl="alignNode1" presStyleIdx="3" presStyleCnt="4"/>
      <dgm:spPr/>
    </dgm:pt>
    <dgm:pt modelId="{637FA1E0-3E1F-4C26-BD9C-1A779ED179E0}" type="pres">
      <dgm:prSet presAssocID="{CBF3A4EF-C0C7-4C3A-9E7B-187470141FC8}" presName="horz1" presStyleCnt="0"/>
      <dgm:spPr/>
    </dgm:pt>
    <dgm:pt modelId="{D9D22231-9A27-4604-AFEB-75AB20F03F38}" type="pres">
      <dgm:prSet presAssocID="{CBF3A4EF-C0C7-4C3A-9E7B-187470141FC8}" presName="tx1" presStyleLbl="revTx" presStyleIdx="3" presStyleCnt="4"/>
      <dgm:spPr/>
    </dgm:pt>
    <dgm:pt modelId="{7C866883-2C5B-4B50-BAE1-8F818BBB40A7}" type="pres">
      <dgm:prSet presAssocID="{CBF3A4EF-C0C7-4C3A-9E7B-187470141FC8}" presName="vert1" presStyleCnt="0"/>
      <dgm:spPr/>
    </dgm:pt>
  </dgm:ptLst>
  <dgm:cxnLst>
    <dgm:cxn modelId="{99BFE01B-81EC-4C1A-98BB-8EEC7B0B1B52}" type="presOf" srcId="{705F9F1C-0E4C-4828-90E1-EE7BB5D7D411}" destId="{79E3D237-9B97-4581-94C5-D41CE7710970}" srcOrd="0" destOrd="0" presId="urn:microsoft.com/office/officeart/2008/layout/LinedList"/>
    <dgm:cxn modelId="{49EBFB30-60FE-48A3-8D8B-657F448E825E}" type="presOf" srcId="{E0B5D264-E58F-4985-8780-23BFCED03494}" destId="{D4796490-A743-4FEC-9177-722F414D59F3}" srcOrd="0" destOrd="0" presId="urn:microsoft.com/office/officeart/2008/layout/LinedList"/>
    <dgm:cxn modelId="{AD16513A-3B36-4E10-8173-FD5BF9AC5555}" srcId="{4B0999F2-FF06-469F-8A21-6C327547DF1F}" destId="{705F9F1C-0E4C-4828-90E1-EE7BB5D7D411}" srcOrd="2" destOrd="0" parTransId="{2FD92273-5F87-431A-B4F4-D211FBB05A1E}" sibTransId="{2F6D2F88-0153-43C8-8C84-BA11D3D91504}"/>
    <dgm:cxn modelId="{0243DC42-9B37-4391-B1C1-A3BB80150D35}" srcId="{4B0999F2-FF06-469F-8A21-6C327547DF1F}" destId="{CBF3A4EF-C0C7-4C3A-9E7B-187470141FC8}" srcOrd="3" destOrd="0" parTransId="{8C2549D5-EC94-4211-8944-A4A2D91DC601}" sibTransId="{FA36CBD1-9DDA-4C47-BE6C-95086E37FBBC}"/>
    <dgm:cxn modelId="{A5CEC546-1E17-4974-BC5B-BD746D318C72}" srcId="{4B0999F2-FF06-469F-8A21-6C327547DF1F}" destId="{A22F3B6F-2E63-452D-80F0-A1FC5DA56ADA}" srcOrd="1" destOrd="0" parTransId="{80D24FD8-DD6E-490A-91CD-F7D1684CF9F4}" sibTransId="{35911F06-DD9F-4D3B-972A-ABEF31C9E1F5}"/>
    <dgm:cxn modelId="{C9F46455-A156-44D0-8CB0-217062735B3D}" type="presOf" srcId="{4B0999F2-FF06-469F-8A21-6C327547DF1F}" destId="{213DE45C-A375-411A-9FC8-32319CF05D87}" srcOrd="0" destOrd="0" presId="urn:microsoft.com/office/officeart/2008/layout/LinedList"/>
    <dgm:cxn modelId="{C15F3C56-5761-489B-86FF-49B1C127DA5F}" type="presOf" srcId="{A22F3B6F-2E63-452D-80F0-A1FC5DA56ADA}" destId="{38E7C292-8104-4531-B7D2-01D6BAD13631}" srcOrd="0" destOrd="0" presId="urn:microsoft.com/office/officeart/2008/layout/LinedList"/>
    <dgm:cxn modelId="{76101E79-5606-403E-B174-7220A613DB98}" srcId="{4B0999F2-FF06-469F-8A21-6C327547DF1F}" destId="{E0B5D264-E58F-4985-8780-23BFCED03494}" srcOrd="0" destOrd="0" parTransId="{9625A4E2-3F73-4732-AE07-2AFC03C8138C}" sibTransId="{C213598B-229B-4C06-A8BC-13E6DC9D4163}"/>
    <dgm:cxn modelId="{7CFB53D0-97A2-4E96-8B20-DF71765D35FE}" type="presOf" srcId="{CBF3A4EF-C0C7-4C3A-9E7B-187470141FC8}" destId="{D9D22231-9A27-4604-AFEB-75AB20F03F38}" srcOrd="0" destOrd="0" presId="urn:microsoft.com/office/officeart/2008/layout/LinedList"/>
    <dgm:cxn modelId="{5824A81E-ACC8-472C-994B-339B7486FEAE}" type="presParOf" srcId="{213DE45C-A375-411A-9FC8-32319CF05D87}" destId="{FDFF7141-F48B-43F0-B65D-424D44D14050}" srcOrd="0" destOrd="0" presId="urn:microsoft.com/office/officeart/2008/layout/LinedList"/>
    <dgm:cxn modelId="{159BE5C2-28E4-4155-A99F-B4F58B00E157}" type="presParOf" srcId="{213DE45C-A375-411A-9FC8-32319CF05D87}" destId="{C4685958-689F-4B12-9BE8-BD2BDA57A16E}" srcOrd="1" destOrd="0" presId="urn:microsoft.com/office/officeart/2008/layout/LinedList"/>
    <dgm:cxn modelId="{CF4D7869-48BD-4A02-8BC2-5A2B537241F3}" type="presParOf" srcId="{C4685958-689F-4B12-9BE8-BD2BDA57A16E}" destId="{D4796490-A743-4FEC-9177-722F414D59F3}" srcOrd="0" destOrd="0" presId="urn:microsoft.com/office/officeart/2008/layout/LinedList"/>
    <dgm:cxn modelId="{D5C0DB53-34CB-4E11-9D75-5C90FBEF8D0C}" type="presParOf" srcId="{C4685958-689F-4B12-9BE8-BD2BDA57A16E}" destId="{84BA02D9-1388-412B-8CB4-C552BE801D85}" srcOrd="1" destOrd="0" presId="urn:microsoft.com/office/officeart/2008/layout/LinedList"/>
    <dgm:cxn modelId="{D9E3AF64-A2EC-449A-89CF-BB2B2572217A}" type="presParOf" srcId="{213DE45C-A375-411A-9FC8-32319CF05D87}" destId="{0C661684-2B80-4AD1-9669-03D7ABBDC8DF}" srcOrd="2" destOrd="0" presId="urn:microsoft.com/office/officeart/2008/layout/LinedList"/>
    <dgm:cxn modelId="{25B05814-CC6A-47DE-A7A8-EF6FF069539A}" type="presParOf" srcId="{213DE45C-A375-411A-9FC8-32319CF05D87}" destId="{6D94D1A9-1014-4EAA-BBBA-F9B0376C0760}" srcOrd="3" destOrd="0" presId="urn:microsoft.com/office/officeart/2008/layout/LinedList"/>
    <dgm:cxn modelId="{23EE749C-345A-4CFA-945F-6BFFD26248F2}" type="presParOf" srcId="{6D94D1A9-1014-4EAA-BBBA-F9B0376C0760}" destId="{38E7C292-8104-4531-B7D2-01D6BAD13631}" srcOrd="0" destOrd="0" presId="urn:microsoft.com/office/officeart/2008/layout/LinedList"/>
    <dgm:cxn modelId="{3EEADBAB-33E7-46A1-91D3-5D418FC41B8F}" type="presParOf" srcId="{6D94D1A9-1014-4EAA-BBBA-F9B0376C0760}" destId="{D78993C1-1CE4-4131-84C5-03F9B7D2052D}" srcOrd="1" destOrd="0" presId="urn:microsoft.com/office/officeart/2008/layout/LinedList"/>
    <dgm:cxn modelId="{38331F87-E106-4D30-A53E-52CEBF26AB30}" type="presParOf" srcId="{213DE45C-A375-411A-9FC8-32319CF05D87}" destId="{8AF251E3-5BE8-4E31-B9A9-99E8B853F9C1}" srcOrd="4" destOrd="0" presId="urn:microsoft.com/office/officeart/2008/layout/LinedList"/>
    <dgm:cxn modelId="{DAEC657F-F884-404A-A2B6-D8DF7834497F}" type="presParOf" srcId="{213DE45C-A375-411A-9FC8-32319CF05D87}" destId="{79EF5A87-F8CD-4F60-98A2-D37F53CAE7BC}" srcOrd="5" destOrd="0" presId="urn:microsoft.com/office/officeart/2008/layout/LinedList"/>
    <dgm:cxn modelId="{9807D54E-964F-4CDC-8A9B-F8A4D47ACCF9}" type="presParOf" srcId="{79EF5A87-F8CD-4F60-98A2-D37F53CAE7BC}" destId="{79E3D237-9B97-4581-94C5-D41CE7710970}" srcOrd="0" destOrd="0" presId="urn:microsoft.com/office/officeart/2008/layout/LinedList"/>
    <dgm:cxn modelId="{0A04B367-0472-44B8-823C-3F72781DCDFA}" type="presParOf" srcId="{79EF5A87-F8CD-4F60-98A2-D37F53CAE7BC}" destId="{C6189EBD-8426-496F-A3B8-E173B479651B}" srcOrd="1" destOrd="0" presId="urn:microsoft.com/office/officeart/2008/layout/LinedList"/>
    <dgm:cxn modelId="{7E39B448-2465-467E-93A2-249CC000BC19}" type="presParOf" srcId="{213DE45C-A375-411A-9FC8-32319CF05D87}" destId="{1FC6397E-2FE2-4753-BEFE-7BD90821CFC2}" srcOrd="6" destOrd="0" presId="urn:microsoft.com/office/officeart/2008/layout/LinedList"/>
    <dgm:cxn modelId="{DD96A14F-4781-4974-B51A-C1C61211958B}" type="presParOf" srcId="{213DE45C-A375-411A-9FC8-32319CF05D87}" destId="{637FA1E0-3E1F-4C26-BD9C-1A779ED179E0}" srcOrd="7" destOrd="0" presId="urn:microsoft.com/office/officeart/2008/layout/LinedList"/>
    <dgm:cxn modelId="{6F4D4E1D-3902-48CF-8528-C3008042058B}" type="presParOf" srcId="{637FA1E0-3E1F-4C26-BD9C-1A779ED179E0}" destId="{D9D22231-9A27-4604-AFEB-75AB20F03F38}" srcOrd="0" destOrd="0" presId="urn:microsoft.com/office/officeart/2008/layout/LinedList"/>
    <dgm:cxn modelId="{C1327A78-92B3-400C-8FC5-A53EFFD0CB3E}" type="presParOf" srcId="{637FA1E0-3E1F-4C26-BD9C-1A779ED179E0}" destId="{7C866883-2C5B-4B50-BAE1-8F818BBB40A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F7141-F48B-43F0-B65D-424D44D14050}">
      <dsp:nvSpPr>
        <dsp:cNvPr id="0" name=""/>
        <dsp:cNvSpPr/>
      </dsp:nvSpPr>
      <dsp:spPr>
        <a:xfrm>
          <a:off x="0" y="0"/>
          <a:ext cx="6266011"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4796490-A743-4FEC-9177-722F414D59F3}">
      <dsp:nvSpPr>
        <dsp:cNvPr id="0" name=""/>
        <dsp:cNvSpPr/>
      </dsp:nvSpPr>
      <dsp:spPr>
        <a:xfrm>
          <a:off x="0" y="0"/>
          <a:ext cx="6266011" cy="122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ClrTx/>
            <a:buSzTx/>
            <a:buFontTx/>
            <a:buNone/>
          </a:pPr>
          <a:r>
            <a:rPr lang="en-US" sz="2100" kern="1200" dirty="0"/>
            <a:t>Auguste Comte, who coined the word sociology, sought to understand how society worked, as well as the effect of larger processes on society and the people living in it.</a:t>
          </a:r>
        </a:p>
      </dsp:txBody>
      <dsp:txXfrm>
        <a:off x="0" y="0"/>
        <a:ext cx="6266011" cy="1224886"/>
      </dsp:txXfrm>
    </dsp:sp>
    <dsp:sp modelId="{0C661684-2B80-4AD1-9669-03D7ABBDC8DF}">
      <dsp:nvSpPr>
        <dsp:cNvPr id="0" name=""/>
        <dsp:cNvSpPr/>
      </dsp:nvSpPr>
      <dsp:spPr>
        <a:xfrm>
          <a:off x="0" y="1224886"/>
          <a:ext cx="6266011" cy="0"/>
        </a:xfrm>
        <a:prstGeom prst="line">
          <a:avLst/>
        </a:prstGeom>
        <a:gradFill rotWithShape="0">
          <a:gsLst>
            <a:gs pos="0">
              <a:schemeClr val="accent2">
                <a:hueOff val="-54397"/>
                <a:satOff val="-3144"/>
                <a:lumOff val="4314"/>
                <a:alphaOff val="0"/>
                <a:tint val="96000"/>
                <a:lumMod val="104000"/>
              </a:schemeClr>
            </a:gs>
            <a:gs pos="100000">
              <a:schemeClr val="accent2">
                <a:hueOff val="-54397"/>
                <a:satOff val="-3144"/>
                <a:lumOff val="4314"/>
                <a:alphaOff val="0"/>
                <a:shade val="90000"/>
                <a:lumMod val="90000"/>
              </a:schemeClr>
            </a:gs>
          </a:gsLst>
          <a:lin ang="5400000" scaled="0"/>
        </a:gradFill>
        <a:ln w="9525" cap="rnd" cmpd="sng" algn="ctr">
          <a:solidFill>
            <a:schemeClr val="accent2">
              <a:hueOff val="-54397"/>
              <a:satOff val="-3144"/>
              <a:lumOff val="4314"/>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38E7C292-8104-4531-B7D2-01D6BAD13631}">
      <dsp:nvSpPr>
        <dsp:cNvPr id="0" name=""/>
        <dsp:cNvSpPr/>
      </dsp:nvSpPr>
      <dsp:spPr>
        <a:xfrm>
          <a:off x="0" y="1224886"/>
          <a:ext cx="6266011" cy="122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endParaRPr lang="en-US" sz="2100" kern="1200" dirty="0"/>
        </a:p>
        <a:p>
          <a:pPr marL="0" lvl="0" indent="0" algn="l" defTabSz="933450">
            <a:lnSpc>
              <a:spcPct val="90000"/>
            </a:lnSpc>
            <a:spcBef>
              <a:spcPct val="0"/>
            </a:spcBef>
            <a:spcAft>
              <a:spcPct val="35000"/>
            </a:spcAft>
            <a:buNone/>
          </a:pPr>
          <a:r>
            <a:rPr lang="en-US" sz="2100" kern="1200" dirty="0"/>
            <a:t>Sociology is the systematic study of human society.</a:t>
          </a:r>
        </a:p>
      </dsp:txBody>
      <dsp:txXfrm>
        <a:off x="0" y="1224886"/>
        <a:ext cx="6266011" cy="1224886"/>
      </dsp:txXfrm>
    </dsp:sp>
    <dsp:sp modelId="{8AF251E3-5BE8-4E31-B9A9-99E8B853F9C1}">
      <dsp:nvSpPr>
        <dsp:cNvPr id="0" name=""/>
        <dsp:cNvSpPr/>
      </dsp:nvSpPr>
      <dsp:spPr>
        <a:xfrm>
          <a:off x="0" y="2449773"/>
          <a:ext cx="6266011" cy="0"/>
        </a:xfrm>
        <a:prstGeom prst="line">
          <a:avLst/>
        </a:prstGeom>
        <a:gradFill rotWithShape="0">
          <a:gsLst>
            <a:gs pos="0">
              <a:schemeClr val="accent2">
                <a:hueOff val="-108793"/>
                <a:satOff val="-6288"/>
                <a:lumOff val="8627"/>
                <a:alphaOff val="0"/>
                <a:tint val="96000"/>
                <a:lumMod val="104000"/>
              </a:schemeClr>
            </a:gs>
            <a:gs pos="100000">
              <a:schemeClr val="accent2">
                <a:hueOff val="-108793"/>
                <a:satOff val="-6288"/>
                <a:lumOff val="8627"/>
                <a:alphaOff val="0"/>
                <a:shade val="90000"/>
                <a:lumMod val="90000"/>
              </a:schemeClr>
            </a:gs>
          </a:gsLst>
          <a:lin ang="5400000" scaled="0"/>
        </a:gradFill>
        <a:ln w="9525" cap="rnd" cmpd="sng" algn="ctr">
          <a:solidFill>
            <a:schemeClr val="accent2">
              <a:hueOff val="-108793"/>
              <a:satOff val="-6288"/>
              <a:lumOff val="8627"/>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79E3D237-9B97-4581-94C5-D41CE7710970}">
      <dsp:nvSpPr>
        <dsp:cNvPr id="0" name=""/>
        <dsp:cNvSpPr/>
      </dsp:nvSpPr>
      <dsp:spPr>
        <a:xfrm>
          <a:off x="0" y="2449773"/>
          <a:ext cx="6266011" cy="122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The definition requires a comprehension of what society is.</a:t>
          </a:r>
        </a:p>
      </dsp:txBody>
      <dsp:txXfrm>
        <a:off x="0" y="2449773"/>
        <a:ext cx="6266011" cy="1224886"/>
      </dsp:txXfrm>
    </dsp:sp>
    <dsp:sp modelId="{1FC6397E-2FE2-4753-BEFE-7BD90821CFC2}">
      <dsp:nvSpPr>
        <dsp:cNvPr id="0" name=""/>
        <dsp:cNvSpPr/>
      </dsp:nvSpPr>
      <dsp:spPr>
        <a:xfrm>
          <a:off x="0" y="3674660"/>
          <a:ext cx="6266011" cy="0"/>
        </a:xfrm>
        <a:prstGeom prst="line">
          <a:avLst/>
        </a:prstGeom>
        <a:gradFill rotWithShape="0">
          <a:gsLst>
            <a:gs pos="0">
              <a:schemeClr val="accent2">
                <a:hueOff val="-163190"/>
                <a:satOff val="-9432"/>
                <a:lumOff val="12941"/>
                <a:alphaOff val="0"/>
                <a:tint val="96000"/>
                <a:lumMod val="104000"/>
              </a:schemeClr>
            </a:gs>
            <a:gs pos="100000">
              <a:schemeClr val="accent2">
                <a:hueOff val="-163190"/>
                <a:satOff val="-9432"/>
                <a:lumOff val="12941"/>
                <a:alphaOff val="0"/>
                <a:shade val="90000"/>
                <a:lumMod val="90000"/>
              </a:schemeClr>
            </a:gs>
          </a:gsLst>
          <a:lin ang="5400000" scaled="0"/>
        </a:gradFill>
        <a:ln w="9525" cap="rnd" cmpd="sng" algn="ctr">
          <a:solidFill>
            <a:schemeClr val="accent2">
              <a:hueOff val="-163190"/>
              <a:satOff val="-9432"/>
              <a:lumOff val="12941"/>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9D22231-9A27-4604-AFEB-75AB20F03F38}">
      <dsp:nvSpPr>
        <dsp:cNvPr id="0" name=""/>
        <dsp:cNvSpPr/>
      </dsp:nvSpPr>
      <dsp:spPr>
        <a:xfrm>
          <a:off x="0" y="3674660"/>
          <a:ext cx="6266011" cy="122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Society: It is the largest-scale human group that shares a common geographic territory and common institutions.</a:t>
          </a:r>
        </a:p>
      </dsp:txBody>
      <dsp:txXfrm>
        <a:off x="0" y="3674660"/>
        <a:ext cx="6266011" cy="122488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8/28/2022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8/28/2022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8/28/2022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8/28/2022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ytimes.com/live/2021/08/29/us/hurricane-ida-live-updates-new-orleans-louisian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Sociological Imagination</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300" dirty="0"/>
              <a:t>CRJ 204</a:t>
            </a:r>
          </a:p>
          <a:p>
            <a:pPr algn="l"/>
            <a:r>
              <a:rPr lang="en-US" dirty="0"/>
              <a:t>WEEK 1</a:t>
            </a:r>
            <a:endParaRPr lang="en-US" sz="2300" dirty="0"/>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702B083-54F7-41CA-9C6D-B87D35683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8C072-12AD-D5EE-2802-9547B9EA1DDC}"/>
              </a:ext>
            </a:extLst>
          </p:cNvPr>
          <p:cNvSpPr>
            <a:spLocks noGrp="1"/>
          </p:cNvSpPr>
          <p:nvPr>
            <p:ph type="title"/>
          </p:nvPr>
        </p:nvSpPr>
        <p:spPr>
          <a:xfrm>
            <a:off x="913794" y="609599"/>
            <a:ext cx="2799465" cy="5273675"/>
          </a:xfrm>
        </p:spPr>
        <p:txBody>
          <a:bodyPr>
            <a:normAutofit/>
          </a:bodyPr>
          <a:lstStyle/>
          <a:p>
            <a:pPr algn="l"/>
            <a:r>
              <a:rPr lang="en-US" sz="3900"/>
              <a:t>Introduction</a:t>
            </a:r>
          </a:p>
        </p:txBody>
      </p:sp>
      <p:sp useBgFill="1">
        <p:nvSpPr>
          <p:cNvPr id="27" name="Freeform: Shape 26">
            <a:extLst>
              <a:ext uri="{FF2B5EF4-FFF2-40B4-BE49-F238E27FC236}">
                <a16:creationId xmlns:a16="http://schemas.microsoft.com/office/drawing/2014/main" id="{92AA17E1-8D32-49FA-8C33-D57631B4E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83806" y="-2"/>
            <a:ext cx="8108194" cy="6858002"/>
          </a:xfrm>
          <a:custGeom>
            <a:avLst/>
            <a:gdLst>
              <a:gd name="connsiteX0" fmla="*/ 4629960 w 8108194"/>
              <a:gd name="connsiteY0" fmla="*/ 0 h 6858002"/>
              <a:gd name="connsiteX1" fmla="*/ 0 w 8108194"/>
              <a:gd name="connsiteY1" fmla="*/ 0 h 6858002"/>
              <a:gd name="connsiteX2" fmla="*/ 0 w 8108194"/>
              <a:gd name="connsiteY2" fmla="*/ 6858002 h 6858002"/>
              <a:gd name="connsiteX3" fmla="*/ 1406984 w 8108194"/>
              <a:gd name="connsiteY3" fmla="*/ 6858002 h 6858002"/>
              <a:gd name="connsiteX4" fmla="*/ 4629960 w 8108194"/>
              <a:gd name="connsiteY4" fmla="*/ 6858002 h 6858002"/>
              <a:gd name="connsiteX5" fmla="*/ 7761129 w 8108194"/>
              <a:gd name="connsiteY5" fmla="*/ 6858002 h 6858002"/>
              <a:gd name="connsiteX6" fmla="*/ 7795626 w 8108194"/>
              <a:gd name="connsiteY6" fmla="*/ 6702327 h 6858002"/>
              <a:gd name="connsiteX7" fmla="*/ 7828504 w 8108194"/>
              <a:gd name="connsiteY7" fmla="*/ 6547336 h 6858002"/>
              <a:gd name="connsiteX8" fmla="*/ 7860686 w 8108194"/>
              <a:gd name="connsiteY8" fmla="*/ 6391660 h 6858002"/>
              <a:gd name="connsiteX9" fmla="*/ 7888239 w 8108194"/>
              <a:gd name="connsiteY9" fmla="*/ 6235297 h 6858002"/>
              <a:gd name="connsiteX10" fmla="*/ 7916023 w 8108194"/>
              <a:gd name="connsiteY10" fmla="*/ 6079621 h 6858002"/>
              <a:gd name="connsiteX11" fmla="*/ 7941955 w 8108194"/>
              <a:gd name="connsiteY11" fmla="*/ 5923258 h 6858002"/>
              <a:gd name="connsiteX12" fmla="*/ 7964181 w 8108194"/>
              <a:gd name="connsiteY12" fmla="*/ 5768953 h 6858002"/>
              <a:gd name="connsiteX13" fmla="*/ 7985250 w 8108194"/>
              <a:gd name="connsiteY13" fmla="*/ 5612591 h 6858002"/>
              <a:gd name="connsiteX14" fmla="*/ 8004468 w 8108194"/>
              <a:gd name="connsiteY14" fmla="*/ 5456914 h 6858002"/>
              <a:gd name="connsiteX15" fmla="*/ 8021137 w 8108194"/>
              <a:gd name="connsiteY15" fmla="*/ 5303981 h 6858002"/>
              <a:gd name="connsiteX16" fmla="*/ 8037808 w 8108194"/>
              <a:gd name="connsiteY16" fmla="*/ 5148990 h 6858002"/>
              <a:gd name="connsiteX17" fmla="*/ 8051700 w 8108194"/>
              <a:gd name="connsiteY17" fmla="*/ 4996057 h 6858002"/>
              <a:gd name="connsiteX18" fmla="*/ 8062581 w 8108194"/>
              <a:gd name="connsiteY18" fmla="*/ 4843123 h 6858002"/>
              <a:gd name="connsiteX19" fmla="*/ 8073927 w 8108194"/>
              <a:gd name="connsiteY19" fmla="*/ 4690876 h 6858002"/>
              <a:gd name="connsiteX20" fmla="*/ 8083419 w 8108194"/>
              <a:gd name="connsiteY20" fmla="*/ 4540000 h 6858002"/>
              <a:gd name="connsiteX21" fmla="*/ 8090134 w 8108194"/>
              <a:gd name="connsiteY21" fmla="*/ 4390495 h 6858002"/>
              <a:gd name="connsiteX22" fmla="*/ 8095922 w 8108194"/>
              <a:gd name="connsiteY22" fmla="*/ 4240991 h 6858002"/>
              <a:gd name="connsiteX23" fmla="*/ 8101479 w 8108194"/>
              <a:gd name="connsiteY23" fmla="*/ 4092858 h 6858002"/>
              <a:gd name="connsiteX24" fmla="*/ 8104026 w 8108194"/>
              <a:gd name="connsiteY24" fmla="*/ 3946783 h 6858002"/>
              <a:gd name="connsiteX25" fmla="*/ 8106804 w 8108194"/>
              <a:gd name="connsiteY25" fmla="*/ 3800707 h 6858002"/>
              <a:gd name="connsiteX26" fmla="*/ 8108194 w 8108194"/>
              <a:gd name="connsiteY26" fmla="*/ 3656689 h 6858002"/>
              <a:gd name="connsiteX27" fmla="*/ 8106804 w 8108194"/>
              <a:gd name="connsiteY27" fmla="*/ 3514043 h 6858002"/>
              <a:gd name="connsiteX28" fmla="*/ 8106804 w 8108194"/>
              <a:gd name="connsiteY28" fmla="*/ 3372768 h 6858002"/>
              <a:gd name="connsiteX29" fmla="*/ 8104026 w 8108194"/>
              <a:gd name="connsiteY29" fmla="*/ 3232865 h 6858002"/>
              <a:gd name="connsiteX30" fmla="*/ 8099859 w 8108194"/>
              <a:gd name="connsiteY30" fmla="*/ 3095705 h 6858002"/>
              <a:gd name="connsiteX31" fmla="*/ 8095922 w 8108194"/>
              <a:gd name="connsiteY31" fmla="*/ 2959917 h 6858002"/>
              <a:gd name="connsiteX32" fmla="*/ 8091523 w 8108194"/>
              <a:gd name="connsiteY32" fmla="*/ 2826871 h 6858002"/>
              <a:gd name="connsiteX33" fmla="*/ 8084809 w 8108194"/>
              <a:gd name="connsiteY33" fmla="*/ 2694512 h 6858002"/>
              <a:gd name="connsiteX34" fmla="*/ 8077631 w 8108194"/>
              <a:gd name="connsiteY34" fmla="*/ 2564211 h 6858002"/>
              <a:gd name="connsiteX35" fmla="*/ 8071149 w 8108194"/>
              <a:gd name="connsiteY35" fmla="*/ 2436652 h 6858002"/>
              <a:gd name="connsiteX36" fmla="*/ 8052857 w 8108194"/>
              <a:gd name="connsiteY36" fmla="*/ 2187706 h 6858002"/>
              <a:gd name="connsiteX37" fmla="*/ 8033409 w 8108194"/>
              <a:gd name="connsiteY37" fmla="*/ 1949048 h 6858002"/>
              <a:gd name="connsiteX38" fmla="*/ 8013034 w 8108194"/>
              <a:gd name="connsiteY38" fmla="*/ 1719991 h 6858002"/>
              <a:gd name="connsiteX39" fmla="*/ 7990575 w 8108194"/>
              <a:gd name="connsiteY39" fmla="*/ 1503278 h 6858002"/>
              <a:gd name="connsiteX40" fmla="*/ 7967191 w 8108194"/>
              <a:gd name="connsiteY40" fmla="*/ 1296166 h 6858002"/>
              <a:gd name="connsiteX41" fmla="*/ 7941955 w 8108194"/>
              <a:gd name="connsiteY41" fmla="*/ 1104142 h 6858002"/>
              <a:gd name="connsiteX42" fmla="*/ 7917180 w 8108194"/>
              <a:gd name="connsiteY42" fmla="*/ 923777 h 6858002"/>
              <a:gd name="connsiteX43" fmla="*/ 7892407 w 8108194"/>
              <a:gd name="connsiteY43" fmla="*/ 757813 h 6858002"/>
              <a:gd name="connsiteX44" fmla="*/ 7869022 w 8108194"/>
              <a:gd name="connsiteY44" fmla="*/ 605566 h 6858002"/>
              <a:gd name="connsiteX45" fmla="*/ 7846795 w 8108194"/>
              <a:gd name="connsiteY45" fmla="*/ 470463 h 6858002"/>
              <a:gd name="connsiteX46" fmla="*/ 7825725 w 8108194"/>
              <a:gd name="connsiteY46" fmla="*/ 348391 h 6858002"/>
              <a:gd name="connsiteX47" fmla="*/ 7808129 w 8108194"/>
              <a:gd name="connsiteY47" fmla="*/ 245521 h 6858002"/>
              <a:gd name="connsiteX48" fmla="*/ 7791459 w 8108194"/>
              <a:gd name="connsiteY48" fmla="*/ 159110 h 6858002"/>
              <a:gd name="connsiteX49" fmla="*/ 7767610 w 8108194"/>
              <a:gd name="connsiteY49" fmla="*/ 40466 h 6858002"/>
              <a:gd name="connsiteX50" fmla="*/ 7759507 w 8108194"/>
              <a:gd name="connsiteY50" fmla="*/ 4 h 6858002"/>
              <a:gd name="connsiteX51" fmla="*/ 7768809 w 8108194"/>
              <a:gd name="connsiteY51" fmla="*/ 4 h 6858002"/>
              <a:gd name="connsiteX52" fmla="*/ 7768809 w 8108194"/>
              <a:gd name="connsiteY52" fmla="*/ 3 h 6858002"/>
              <a:gd name="connsiteX53" fmla="*/ 4629960 w 8108194"/>
              <a:gd name="connsiteY53" fmla="*/ 3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108194" h="6858002">
                <a:moveTo>
                  <a:pt x="4629960" y="0"/>
                </a:moveTo>
                <a:lnTo>
                  <a:pt x="0" y="0"/>
                </a:lnTo>
                <a:lnTo>
                  <a:pt x="0" y="6858002"/>
                </a:lnTo>
                <a:lnTo>
                  <a:pt x="1406984" y="6858002"/>
                </a:lnTo>
                <a:lnTo>
                  <a:pt x="4629960" y="6858002"/>
                </a:lnTo>
                <a:lnTo>
                  <a:pt x="7761129" y="6858002"/>
                </a:lnTo>
                <a:lnTo>
                  <a:pt x="7795626" y="6702327"/>
                </a:lnTo>
                <a:lnTo>
                  <a:pt x="7828504" y="6547336"/>
                </a:lnTo>
                <a:lnTo>
                  <a:pt x="7860686" y="6391660"/>
                </a:lnTo>
                <a:lnTo>
                  <a:pt x="7888239" y="6235297"/>
                </a:lnTo>
                <a:lnTo>
                  <a:pt x="7916023" y="6079621"/>
                </a:lnTo>
                <a:lnTo>
                  <a:pt x="7941955" y="5923258"/>
                </a:lnTo>
                <a:lnTo>
                  <a:pt x="7964181" y="5768953"/>
                </a:lnTo>
                <a:lnTo>
                  <a:pt x="7985250" y="5612591"/>
                </a:lnTo>
                <a:lnTo>
                  <a:pt x="8004468" y="5456914"/>
                </a:lnTo>
                <a:lnTo>
                  <a:pt x="8021137" y="5303981"/>
                </a:lnTo>
                <a:lnTo>
                  <a:pt x="8037808" y="5148990"/>
                </a:lnTo>
                <a:lnTo>
                  <a:pt x="8051700" y="4996057"/>
                </a:lnTo>
                <a:lnTo>
                  <a:pt x="8062581" y="4843123"/>
                </a:lnTo>
                <a:lnTo>
                  <a:pt x="8073927" y="4690876"/>
                </a:lnTo>
                <a:lnTo>
                  <a:pt x="8083419" y="4540000"/>
                </a:lnTo>
                <a:lnTo>
                  <a:pt x="8090134" y="4390495"/>
                </a:lnTo>
                <a:lnTo>
                  <a:pt x="8095922" y="4240991"/>
                </a:lnTo>
                <a:lnTo>
                  <a:pt x="8101479" y="4092858"/>
                </a:lnTo>
                <a:lnTo>
                  <a:pt x="8104026" y="3946783"/>
                </a:lnTo>
                <a:lnTo>
                  <a:pt x="8106804" y="3800707"/>
                </a:lnTo>
                <a:lnTo>
                  <a:pt x="8108194" y="3656689"/>
                </a:lnTo>
                <a:lnTo>
                  <a:pt x="8106804" y="3514043"/>
                </a:lnTo>
                <a:lnTo>
                  <a:pt x="8106804" y="3372768"/>
                </a:lnTo>
                <a:lnTo>
                  <a:pt x="8104026" y="3232865"/>
                </a:lnTo>
                <a:lnTo>
                  <a:pt x="8099859" y="3095705"/>
                </a:lnTo>
                <a:lnTo>
                  <a:pt x="8095922" y="2959917"/>
                </a:lnTo>
                <a:lnTo>
                  <a:pt x="8091523" y="2826871"/>
                </a:lnTo>
                <a:lnTo>
                  <a:pt x="8084809" y="2694512"/>
                </a:lnTo>
                <a:lnTo>
                  <a:pt x="8077631" y="2564211"/>
                </a:lnTo>
                <a:lnTo>
                  <a:pt x="8071149" y="2436652"/>
                </a:lnTo>
                <a:lnTo>
                  <a:pt x="8052857" y="2187706"/>
                </a:lnTo>
                <a:lnTo>
                  <a:pt x="8033409" y="1949048"/>
                </a:lnTo>
                <a:lnTo>
                  <a:pt x="8013034" y="1719991"/>
                </a:lnTo>
                <a:lnTo>
                  <a:pt x="7990575" y="1503278"/>
                </a:lnTo>
                <a:lnTo>
                  <a:pt x="7967191" y="1296166"/>
                </a:lnTo>
                <a:lnTo>
                  <a:pt x="7941955" y="1104142"/>
                </a:lnTo>
                <a:lnTo>
                  <a:pt x="7917180" y="923777"/>
                </a:lnTo>
                <a:lnTo>
                  <a:pt x="7892407" y="757813"/>
                </a:lnTo>
                <a:lnTo>
                  <a:pt x="7869022" y="605566"/>
                </a:lnTo>
                <a:lnTo>
                  <a:pt x="7846795" y="470463"/>
                </a:lnTo>
                <a:lnTo>
                  <a:pt x="7825725" y="348391"/>
                </a:lnTo>
                <a:lnTo>
                  <a:pt x="7808129" y="245521"/>
                </a:lnTo>
                <a:lnTo>
                  <a:pt x="7791459" y="159110"/>
                </a:lnTo>
                <a:lnTo>
                  <a:pt x="7767610" y="40466"/>
                </a:lnTo>
                <a:lnTo>
                  <a:pt x="7759507" y="4"/>
                </a:lnTo>
                <a:lnTo>
                  <a:pt x="7768809" y="4"/>
                </a:lnTo>
                <a:lnTo>
                  <a:pt x="7768809" y="3"/>
                </a:lnTo>
                <a:lnTo>
                  <a:pt x="4629960" y="3"/>
                </a:lnTo>
                <a:close/>
              </a:path>
            </a:pathLst>
          </a:cu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3" name="Content Placeholder 2">
            <a:extLst>
              <a:ext uri="{FF2B5EF4-FFF2-40B4-BE49-F238E27FC236}">
                <a16:creationId xmlns:a16="http://schemas.microsoft.com/office/drawing/2014/main" id="{337CA1BF-CA37-D123-C759-E0D303C58860}"/>
              </a:ext>
            </a:extLst>
          </p:cNvPr>
          <p:cNvGraphicFramePr>
            <a:graphicFrameLocks noGrp="1"/>
          </p:cNvGraphicFramePr>
          <p:nvPr>
            <p:ph idx="1"/>
            <p:extLst>
              <p:ext uri="{D42A27DB-BD31-4B8C-83A1-F6EECF244321}">
                <p14:modId xmlns:p14="http://schemas.microsoft.com/office/powerpoint/2010/main" val="3886514508"/>
              </p:ext>
            </p:extLst>
          </p:nvPr>
        </p:nvGraphicFramePr>
        <p:xfrm>
          <a:off x="5282521" y="709683"/>
          <a:ext cx="6266011" cy="4899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6399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70A317-DCED-4E80-AA2D-467D8702E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5DBAD-E07C-944D-D845-8F1F5B7A9C6D}"/>
              </a:ext>
            </a:extLst>
          </p:cNvPr>
          <p:cNvSpPr>
            <a:spLocks noGrp="1"/>
          </p:cNvSpPr>
          <p:nvPr>
            <p:ph type="title"/>
          </p:nvPr>
        </p:nvSpPr>
        <p:spPr>
          <a:xfrm>
            <a:off x="861791" y="835383"/>
            <a:ext cx="3382832" cy="3499549"/>
          </a:xfrm>
        </p:spPr>
        <p:txBody>
          <a:bodyPr vert="horz" lIns="91440" tIns="45720" rIns="91440" bIns="45720" rtlCol="0" anchor="b">
            <a:normAutofit/>
          </a:bodyPr>
          <a:lstStyle/>
          <a:p>
            <a:pPr algn="l"/>
            <a:r>
              <a:rPr lang="en-US" sz="4200" dirty="0"/>
              <a:t>Sociological Imagination</a:t>
            </a:r>
          </a:p>
        </p:txBody>
      </p:sp>
      <p:sp>
        <p:nvSpPr>
          <p:cNvPr id="3" name="Content Placeholder 2">
            <a:extLst>
              <a:ext uri="{FF2B5EF4-FFF2-40B4-BE49-F238E27FC236}">
                <a16:creationId xmlns:a16="http://schemas.microsoft.com/office/drawing/2014/main" id="{7EB3EEDC-18B3-B5E3-32D9-6DFFD233D05C}"/>
              </a:ext>
            </a:extLst>
          </p:cNvPr>
          <p:cNvSpPr>
            <a:spLocks noGrp="1"/>
          </p:cNvSpPr>
          <p:nvPr>
            <p:ph sz="half" idx="1"/>
          </p:nvPr>
        </p:nvSpPr>
        <p:spPr>
          <a:xfrm>
            <a:off x="861789" y="4334933"/>
            <a:ext cx="3382831" cy="1185333"/>
          </a:xfrm>
        </p:spPr>
        <p:txBody>
          <a:bodyPr vert="horz" lIns="91440" tIns="45720" rIns="91440" bIns="45720" rtlCol="0" anchor="t">
            <a:normAutofit/>
          </a:bodyPr>
          <a:lstStyle/>
          <a:p>
            <a:pPr marL="0" indent="0">
              <a:buNone/>
            </a:pPr>
            <a:r>
              <a:rPr lang="en-US" sz="2000" dirty="0">
                <a:solidFill>
                  <a:schemeClr val="tx1"/>
                </a:solidFill>
              </a:rPr>
              <a:t>C Wright Mills (1916-1962)</a:t>
            </a:r>
          </a:p>
        </p:txBody>
      </p:sp>
      <p:sp>
        <p:nvSpPr>
          <p:cNvPr id="13" name="Rectangle 12">
            <a:extLst>
              <a:ext uri="{FF2B5EF4-FFF2-40B4-BE49-F238E27FC236}">
                <a16:creationId xmlns:a16="http://schemas.microsoft.com/office/drawing/2014/main" id="{A6D87845-294F-40CB-BC48-46455460D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5671" y="0"/>
            <a:ext cx="75363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riding a motorcycle&#10;&#10;Description automatically generated">
            <a:extLst>
              <a:ext uri="{FF2B5EF4-FFF2-40B4-BE49-F238E27FC236}">
                <a16:creationId xmlns:a16="http://schemas.microsoft.com/office/drawing/2014/main" id="{83075335-5563-5C45-E1B0-AAF3E37C8A0C}"/>
              </a:ext>
            </a:extLst>
          </p:cNvPr>
          <p:cNvPicPr>
            <a:picLocks noGrp="1" noChangeAspect="1"/>
          </p:cNvPicPr>
          <p:nvPr>
            <p:ph sz="half" idx="2"/>
          </p:nvPr>
        </p:nvPicPr>
        <p:blipFill>
          <a:blip r:embed="rId3"/>
          <a:stretch>
            <a:fillRect/>
          </a:stretch>
        </p:blipFill>
        <p:spPr>
          <a:xfrm>
            <a:off x="5324315" y="1283057"/>
            <a:ext cx="6197668" cy="4291885"/>
          </a:xfrm>
          <a:prstGeom prst="rect">
            <a:avLst/>
          </a:prstGeom>
        </p:spPr>
      </p:pic>
      <p:sp>
        <p:nvSpPr>
          <p:cNvPr id="7" name="TextBox 6">
            <a:extLst>
              <a:ext uri="{FF2B5EF4-FFF2-40B4-BE49-F238E27FC236}">
                <a16:creationId xmlns:a16="http://schemas.microsoft.com/office/drawing/2014/main" id="{731F7B4D-273C-7FB1-A913-03A930D4720E}"/>
              </a:ext>
            </a:extLst>
          </p:cNvPr>
          <p:cNvSpPr txBox="1"/>
          <p:nvPr/>
        </p:nvSpPr>
        <p:spPr>
          <a:xfrm>
            <a:off x="6278880" y="5974080"/>
            <a:ext cx="4897120" cy="646331"/>
          </a:xfrm>
          <a:prstGeom prst="rect">
            <a:avLst/>
          </a:prstGeom>
          <a:noFill/>
        </p:spPr>
        <p:txBody>
          <a:bodyPr wrap="square" rtlCol="0">
            <a:spAutoFit/>
          </a:bodyPr>
          <a:lstStyle/>
          <a:p>
            <a:r>
              <a:rPr lang="en-US" dirty="0">
                <a:solidFill>
                  <a:schemeClr val="bg1"/>
                </a:solidFill>
              </a:rPr>
              <a:t>https:/ ps://magazine.columbia.edu/article/review-radical-ambition</a:t>
            </a:r>
          </a:p>
        </p:txBody>
      </p:sp>
    </p:spTree>
    <p:extLst>
      <p:ext uri="{BB962C8B-B14F-4D97-AF65-F5344CB8AC3E}">
        <p14:creationId xmlns:p14="http://schemas.microsoft.com/office/powerpoint/2010/main" val="770165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61F1-1CD0-7741-A0AB-A74077011395}"/>
              </a:ext>
            </a:extLst>
          </p:cNvPr>
          <p:cNvSpPr>
            <a:spLocks noGrp="1"/>
          </p:cNvSpPr>
          <p:nvPr>
            <p:ph type="title"/>
          </p:nvPr>
        </p:nvSpPr>
        <p:spPr/>
        <p:txBody>
          <a:bodyPr/>
          <a:lstStyle/>
          <a:p>
            <a:r>
              <a:rPr lang="en-US" dirty="0"/>
              <a:t>Sociological Imagination</a:t>
            </a:r>
          </a:p>
        </p:txBody>
      </p:sp>
      <p:sp>
        <p:nvSpPr>
          <p:cNvPr id="3" name="Content Placeholder 2">
            <a:extLst>
              <a:ext uri="{FF2B5EF4-FFF2-40B4-BE49-F238E27FC236}">
                <a16:creationId xmlns:a16="http://schemas.microsoft.com/office/drawing/2014/main" id="{4C8F66BA-9179-665D-85F6-910ADC1FCA92}"/>
              </a:ext>
            </a:extLst>
          </p:cNvPr>
          <p:cNvSpPr>
            <a:spLocks noGrp="1"/>
          </p:cNvSpPr>
          <p:nvPr>
            <p:ph idx="1"/>
          </p:nvPr>
        </p:nvSpPr>
        <p:spPr/>
        <p:txBody>
          <a:bodyPr/>
          <a:lstStyle/>
          <a:p>
            <a:r>
              <a:rPr lang="en-US" dirty="0"/>
              <a:t>The sociological imagination: a skill and a perspective that permits us to understand our own biography by understanding history and the social structure (or social forces that impact our lives)</a:t>
            </a:r>
          </a:p>
          <a:p>
            <a:r>
              <a:rPr lang="en-US" dirty="0"/>
              <a:t>It also offers a way to seek solutions to the public issues we face and often experience as private troubles</a:t>
            </a:r>
          </a:p>
          <a:p>
            <a:pPr lvl="1"/>
            <a:r>
              <a:rPr lang="en-US" sz="2400" dirty="0"/>
              <a:t>PRIVATE troubles: within the character of the individual</a:t>
            </a:r>
          </a:p>
          <a:p>
            <a:pPr lvl="1"/>
            <a:r>
              <a:rPr lang="en-US" sz="2400" dirty="0"/>
              <a:t>PUBLIC issues: involves a crisis in institutional arrangements</a:t>
            </a:r>
          </a:p>
        </p:txBody>
      </p:sp>
    </p:spTree>
    <p:extLst>
      <p:ext uri="{BB962C8B-B14F-4D97-AF65-F5344CB8AC3E}">
        <p14:creationId xmlns:p14="http://schemas.microsoft.com/office/powerpoint/2010/main" val="272042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76598F-D1B6-6D18-68D0-F4DDD1B084A3}"/>
              </a:ext>
            </a:extLst>
          </p:cNvPr>
          <p:cNvSpPr>
            <a:spLocks noGrp="1"/>
          </p:cNvSpPr>
          <p:nvPr>
            <p:ph type="title"/>
          </p:nvPr>
        </p:nvSpPr>
        <p:spPr>
          <a:xfrm>
            <a:off x="924443" y="1023257"/>
            <a:ext cx="3732902" cy="4570457"/>
          </a:xfrm>
          <a:effectLst/>
        </p:spPr>
        <p:txBody>
          <a:bodyPr>
            <a:normAutofit/>
          </a:bodyPr>
          <a:lstStyle/>
          <a:p>
            <a:pPr algn="l"/>
            <a:r>
              <a:rPr lang="en-US" dirty="0"/>
              <a:t>Let’s Look at an Intersection of Private Troubles And Public Issues</a:t>
            </a:r>
            <a:endParaRPr lang="en-US"/>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95C80E-05A2-4300-A6F8-E7FD9998FB8D}"/>
              </a:ext>
            </a:extLst>
          </p:cNvPr>
          <p:cNvSpPr>
            <a:spLocks noGrp="1"/>
          </p:cNvSpPr>
          <p:nvPr>
            <p:ph idx="1"/>
          </p:nvPr>
        </p:nvSpPr>
        <p:spPr>
          <a:xfrm>
            <a:off x="5252560" y="1023257"/>
            <a:ext cx="6025645" cy="4570457"/>
          </a:xfrm>
          <a:effectLst/>
        </p:spPr>
        <p:txBody>
          <a:bodyPr anchor="ctr">
            <a:normAutofit fontScale="92500" lnSpcReduction="10000"/>
          </a:bodyPr>
          <a:lstStyle/>
          <a:p>
            <a:pPr marL="36900" indent="0">
              <a:lnSpc>
                <a:spcPct val="100000"/>
              </a:lnSpc>
              <a:buNone/>
            </a:pPr>
            <a:r>
              <a:rPr lang="en-US" sz="3000" b="1" dirty="0"/>
              <a:t>New Orleans Braces for Hurricane Ida</a:t>
            </a:r>
          </a:p>
          <a:p>
            <a:pPr marL="36900" indent="0">
              <a:lnSpc>
                <a:spcPct val="100000"/>
              </a:lnSpc>
              <a:buNone/>
            </a:pPr>
            <a:r>
              <a:rPr lang="en-US" sz="2000" dirty="0"/>
              <a:t>Hurricane Katrina made landfall in the early hours of August 23rd, 2005. This anomalous weather event would eventually claim the lives of nearly 2,000 people and rendered much of the Gulf Coast city of New Orleans uninhabitable for months. In fact, many places in New Orleans would never recover from the devastation brought upon by Hurricane Katrina. A similarly strong storm, Hurricane Ida, made landfall on the anniversary of Hurricane Katrina. Ida came at a time when COVID-19 cases – especially the Delta variant – were rising in the area. As most catastrophes do, like Hurricane Katrina and the COVID-19 pandemic, they revealed true divisions among human beings living in the United States. See here: </a:t>
            </a:r>
            <a:r>
              <a:rPr lang="en-US" sz="2000" dirty="0">
                <a:hlinkClick r:id="rId2"/>
              </a:rPr>
              <a:t>https://www.nytimes.com/live/2021/08/29/us/hurricane-ida-live-updates-new-orleans-louisiana</a:t>
            </a:r>
            <a:endParaRPr lang="en-US" sz="2000" dirty="0"/>
          </a:p>
        </p:txBody>
      </p:sp>
    </p:spTree>
    <p:extLst>
      <p:ext uri="{BB962C8B-B14F-4D97-AF65-F5344CB8AC3E}">
        <p14:creationId xmlns:p14="http://schemas.microsoft.com/office/powerpoint/2010/main" val="191220291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44D272-6BCD-B86F-EF69-C105A432F7D3}"/>
              </a:ext>
            </a:extLst>
          </p:cNvPr>
          <p:cNvSpPr>
            <a:spLocks noGrp="1"/>
          </p:cNvSpPr>
          <p:nvPr>
            <p:ph type="title"/>
          </p:nvPr>
        </p:nvSpPr>
        <p:spPr>
          <a:xfrm>
            <a:off x="924443" y="1023257"/>
            <a:ext cx="3732902" cy="4570457"/>
          </a:xfrm>
          <a:effectLst/>
        </p:spPr>
        <p:txBody>
          <a:bodyPr>
            <a:normAutofit/>
          </a:bodyPr>
          <a:lstStyle/>
          <a:p>
            <a:pPr algn="l"/>
            <a:r>
              <a:rPr lang="en-US" dirty="0"/>
              <a:t>Discussion Questions</a:t>
            </a:r>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4F3E894-319F-EB89-3696-BC8323FA24A5}"/>
              </a:ext>
            </a:extLst>
          </p:cNvPr>
          <p:cNvSpPr>
            <a:spLocks noGrp="1"/>
          </p:cNvSpPr>
          <p:nvPr>
            <p:ph idx="1"/>
          </p:nvPr>
        </p:nvSpPr>
        <p:spPr>
          <a:xfrm>
            <a:off x="5252560" y="1023257"/>
            <a:ext cx="6025645" cy="5651863"/>
          </a:xfrm>
          <a:effectLst/>
        </p:spPr>
        <p:txBody>
          <a:bodyPr anchor="ctr">
            <a:normAutofit lnSpcReduction="10000"/>
          </a:bodyPr>
          <a:lstStyle/>
          <a:p>
            <a:pPr>
              <a:lnSpc>
                <a:spcPct val="100000"/>
              </a:lnSpc>
            </a:pPr>
            <a:r>
              <a:rPr lang="en-US" sz="1300" b="1" dirty="0">
                <a:effectLst/>
              </a:rPr>
              <a:t>How can the experience of preparing to survive a storm be influenced by the social class of the individual and/or their family? What options are available for those with access to resources like reliable transportation, discretionary income, and free time to prepare their home and belongings to avoid submersion and destruction? What options are available for those without resources?</a:t>
            </a:r>
          </a:p>
          <a:p>
            <a:pPr>
              <a:lnSpc>
                <a:spcPct val="100000"/>
              </a:lnSpc>
            </a:pPr>
            <a:r>
              <a:rPr lang="en-US" sz="1300" b="1" dirty="0">
                <a:effectLst/>
              </a:rPr>
              <a:t>How are social norms that govern social interaction and maintain a sense of stability in a community disrupted by disasters? Why might sanctions such as arrest for theft of food be waived during times of crisis? What new norms might emerge to preserve a sense of cohesion and order within a community impacted by disaster?</a:t>
            </a:r>
          </a:p>
          <a:p>
            <a:pPr>
              <a:lnSpc>
                <a:spcPct val="100000"/>
              </a:lnSpc>
            </a:pPr>
            <a:r>
              <a:rPr lang="en-US" sz="1300" b="1" dirty="0">
                <a:effectLst/>
              </a:rPr>
              <a:t>How might one’s role set be influential in determining their response to the disaster? Why might some people take to their boats and go house to house looking for people who need help while others do not? How might one’s socialization experience with their family, peers, media, and education cultivate a sense of duty to help others in some and relative selfishness in others?</a:t>
            </a:r>
          </a:p>
          <a:p>
            <a:pPr>
              <a:lnSpc>
                <a:spcPct val="100000"/>
              </a:lnSpc>
            </a:pPr>
            <a:r>
              <a:rPr lang="en-US" sz="1300" b="1" dirty="0">
                <a:effectLst/>
              </a:rPr>
              <a:t>Why might families continue to rebuild and restore their homes after experiencing tragedy related to catastrophe? Especially for families with deep history to the area, why might generations of families living in an area that could be – and has been – washed away in a weekend decide to stay there? Why might others move? Why are others forcibly displaced?</a:t>
            </a:r>
          </a:p>
          <a:p>
            <a:pPr>
              <a:lnSpc>
                <a:spcPct val="100000"/>
              </a:lnSpc>
            </a:pPr>
            <a:r>
              <a:rPr lang="en-US" sz="1300" b="1" dirty="0">
                <a:effectLst/>
              </a:rPr>
              <a:t>What is the role of environmental racism in causing non-White individuals and families to be more vulnerable to the harmful after-effects of natural disasters? Why are communities of color that exist on the brink of peril the least likely to receive infrastructure investment to preserve their existence? How do natural disasters reveal more about the true nature of social order for people of different races and ethnicities?</a:t>
            </a:r>
            <a:br>
              <a:rPr lang="en-US" sz="1100" dirty="0"/>
            </a:br>
            <a:br>
              <a:rPr lang="en-US" sz="1100" dirty="0"/>
            </a:br>
            <a:endParaRPr lang="en-US" sz="1100" dirty="0"/>
          </a:p>
          <a:p>
            <a:pPr>
              <a:lnSpc>
                <a:spcPct val="100000"/>
              </a:lnSpc>
            </a:pPr>
            <a:endParaRPr lang="en-US" sz="1100" dirty="0"/>
          </a:p>
        </p:txBody>
      </p:sp>
    </p:spTree>
    <p:extLst>
      <p:ext uri="{BB962C8B-B14F-4D97-AF65-F5344CB8AC3E}">
        <p14:creationId xmlns:p14="http://schemas.microsoft.com/office/powerpoint/2010/main" val="36108789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8A0A-8DF1-11E9-C699-A69A9F12F847}"/>
              </a:ext>
            </a:extLst>
          </p:cNvPr>
          <p:cNvSpPr>
            <a:spLocks noGrp="1"/>
          </p:cNvSpPr>
          <p:nvPr>
            <p:ph type="title"/>
          </p:nvPr>
        </p:nvSpPr>
        <p:spPr/>
        <p:txBody>
          <a:bodyPr/>
          <a:lstStyle/>
          <a:p>
            <a:r>
              <a:rPr lang="en-US" dirty="0"/>
              <a:t>Step One Overview</a:t>
            </a:r>
          </a:p>
        </p:txBody>
      </p:sp>
      <p:sp>
        <p:nvSpPr>
          <p:cNvPr id="3" name="Content Placeholder 2">
            <a:extLst>
              <a:ext uri="{FF2B5EF4-FFF2-40B4-BE49-F238E27FC236}">
                <a16:creationId xmlns:a16="http://schemas.microsoft.com/office/drawing/2014/main" id="{70B89728-E042-41BE-B475-1B0CEE1E5485}"/>
              </a:ext>
            </a:extLst>
          </p:cNvPr>
          <p:cNvSpPr>
            <a:spLocks noGrp="1"/>
          </p:cNvSpPr>
          <p:nvPr>
            <p:ph idx="1"/>
          </p:nvPr>
        </p:nvSpPr>
        <p:spPr/>
        <p:txBody>
          <a:bodyPr>
            <a:normAutofit/>
          </a:bodyPr>
          <a:lstStyle/>
          <a:p>
            <a:r>
              <a:rPr lang="en-US" dirty="0"/>
              <a:t>Overview of the Research Topic: The focus on your research project will be on a social problem in your community today. In class, we will be looking at the idea of the Sociological Imagination and how much creativity within sociology comes from being able to step back from our private troubles and look at the larger, public issue implications of our own personal experiences. This is what I would like you to accomplish in your research project: begin with a private trouble of your own and research the public issue dimensions of that same problem. </a:t>
            </a:r>
          </a:p>
        </p:txBody>
      </p:sp>
    </p:spTree>
    <p:extLst>
      <p:ext uri="{BB962C8B-B14F-4D97-AF65-F5344CB8AC3E}">
        <p14:creationId xmlns:p14="http://schemas.microsoft.com/office/powerpoint/2010/main" val="225123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Video 3">
            <a:extLst>
              <a:ext uri="{FF2B5EF4-FFF2-40B4-BE49-F238E27FC236}">
                <a16:creationId xmlns:a16="http://schemas.microsoft.com/office/drawing/2014/main" id="{5273F6CC-4E8B-B462-BFB3-6893E7B73A4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5"/>
          <a:stretch/>
        </p:blipFill>
        <p:spPr>
          <a:xfrm>
            <a:off x="-3047" y="10"/>
            <a:ext cx="12191999" cy="6857990"/>
          </a:xfrm>
          <a:prstGeom prst="rect">
            <a:avLst/>
          </a:prstGeom>
        </p:spPr>
      </p:pic>
      <p:sp>
        <p:nvSpPr>
          <p:cNvPr id="8" name="Rectangle 7">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bg1">
                  <a:alpha val="3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F095D4-036C-3490-C306-C89A1F61F548}"/>
              </a:ext>
            </a:extLst>
          </p:cNvPr>
          <p:cNvSpPr>
            <a:spLocks noGrp="1"/>
          </p:cNvSpPr>
          <p:nvPr>
            <p:ph type="title"/>
          </p:nvPr>
        </p:nvSpPr>
        <p:spPr>
          <a:xfrm>
            <a:off x="321733" y="290195"/>
            <a:ext cx="11548532" cy="4260844"/>
          </a:xfrm>
        </p:spPr>
        <p:txBody>
          <a:bodyPr vert="horz" lIns="91440" tIns="45720" rIns="91440" bIns="45720" rtlCol="0" anchor="t">
            <a:normAutofit/>
          </a:bodyPr>
          <a:lstStyle/>
          <a:p>
            <a:pPr algn="l"/>
            <a:r>
              <a:rPr lang="en-US" sz="11500" dirty="0">
                <a:solidFill>
                  <a:schemeClr val="tx1"/>
                </a:solidFill>
              </a:rPr>
              <a:t>Questions</a:t>
            </a:r>
          </a:p>
        </p:txBody>
      </p:sp>
      <p:sp>
        <p:nvSpPr>
          <p:cNvPr id="10" name="Rectangle 9">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bg1">
                  <a:alpha val="3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51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5044c25a-d47e-4cab-b507-a647a250e46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A8EEB5BC74664DA9CFC1CAE5A698B7" ma:contentTypeVersion="7" ma:contentTypeDescription="Create a new document." ma:contentTypeScope="" ma:versionID="4e0beef2fbea7b4dc29ad378583e7d39">
  <xsd:schema xmlns:xsd="http://www.w3.org/2001/XMLSchema" xmlns:xs="http://www.w3.org/2001/XMLSchema" xmlns:p="http://schemas.microsoft.com/office/2006/metadata/properties" xmlns:ns3="5044c25a-d47e-4cab-b507-a647a250e46f" xmlns:ns4="90053476-efc9-4ffb-95de-f40e94c78c7c" targetNamespace="http://schemas.microsoft.com/office/2006/metadata/properties" ma:root="true" ma:fieldsID="a7647ca741d8a263b9330d66cecdcd35" ns3:_="" ns4:_="">
    <xsd:import namespace="5044c25a-d47e-4cab-b507-a647a250e46f"/>
    <xsd:import namespace="90053476-efc9-4ffb-95de-f40e94c78c7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4c25a-d47e-4cab-b507-a647a250e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053476-efc9-4ffb-95de-f40e94c78c7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4C00F4-06E9-43E3-AD97-88A857CEFA82}">
  <ds:schemaRefs>
    <ds:schemaRef ds:uri="http://schemas.microsoft.com/office/2006/documentManagement/types"/>
    <ds:schemaRef ds:uri="90053476-efc9-4ffb-95de-f40e94c78c7c"/>
    <ds:schemaRef ds:uri="http://purl.org/dc/dcmitype/"/>
    <ds:schemaRef ds:uri="5044c25a-d47e-4cab-b507-a647a250e46f"/>
    <ds:schemaRef ds:uri="http://www.w3.org/XML/1998/namespace"/>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AC891CE1-2381-4253-A0A4-DD1A08CAD9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4c25a-d47e-4cab-b507-a647a250e46f"/>
    <ds:schemaRef ds:uri="90053476-efc9-4ffb-95de-f40e94c78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{B3BC2B8B-A5DC-4F3D-8164-30DF3311934B}tf55705232_win32</Template>
  <TotalTime>40</TotalTime>
  <Words>770</Words>
  <Application>Microsoft Office PowerPoint</Application>
  <PresentationFormat>Widescreen</PresentationFormat>
  <Paragraphs>29</Paragraphs>
  <Slides>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Goudy Old Style</vt:lpstr>
      <vt:lpstr>Wingdings 2</vt:lpstr>
      <vt:lpstr>SlateVTI</vt:lpstr>
      <vt:lpstr>Sociological Imagination</vt:lpstr>
      <vt:lpstr>Introduction</vt:lpstr>
      <vt:lpstr>Sociological Imagination</vt:lpstr>
      <vt:lpstr>Sociological Imagination</vt:lpstr>
      <vt:lpstr>Let’s Look at an Intersection of Private Troubles And Public Issues</vt:lpstr>
      <vt:lpstr>Discussion Questions</vt:lpstr>
      <vt:lpstr>Step One Overview</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Sociological Imagination</dc:title>
  <dc:creator>Satenik Margaryan</dc:creator>
  <cp:lastModifiedBy>Satenik</cp:lastModifiedBy>
  <cp:revision>2</cp:revision>
  <dcterms:created xsi:type="dcterms:W3CDTF">2022-08-29T02:57:38Z</dcterms:created>
  <dcterms:modified xsi:type="dcterms:W3CDTF">2022-08-29T03:41:10Z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0x010100D5A8EEB5BC74664DA9CFC1CAE5A698B7</vt:lpwstr>
  </property>
  <property fmtid="{D5CDD505-2E9C-101B-9397-08002B2CF9AE}" pid="3" name="MSIP_Label_fa1855b2-0a05-4494-a903-f3f23f3f98e0_Enabled">
    <vt:lpwstr>true</vt:lpwstr>
  </property>
  <property fmtid="{D5CDD505-2E9C-101B-9397-08002B2CF9AE}" pid="4" name="MSIP_Label_fa1855b2-0a05-4494-a903-f3f23f3f98e0_SetDate">
    <vt:lpwstr>2022-08-29T03:35:48Z</vt:lpwstr>
  </property>
  <property fmtid="{D5CDD505-2E9C-101B-9397-08002B2CF9AE}" pid="5" name="MSIP_Label_fa1855b2-0a05-4494-a903-f3f23f3f98e0_Method">
    <vt:lpwstr>Standard</vt:lpwstr>
  </property>
  <property fmtid="{D5CDD505-2E9C-101B-9397-08002B2CF9AE}" pid="6" name="MSIP_Label_fa1855b2-0a05-4494-a903-f3f23f3f98e0_Name">
    <vt:lpwstr>defa4170-0d19-0005-0004-bc88714345d2</vt:lpwstr>
  </property>
  <property fmtid="{D5CDD505-2E9C-101B-9397-08002B2CF9AE}" pid="7" name="MSIP_Label_fa1855b2-0a05-4494-a903-f3f23f3f98e0_SiteId">
    <vt:lpwstr>6f60f0b3-5f06-4e09-9715-989dba8cc7d8</vt:lpwstr>
  </property>
  <property fmtid="{D5CDD505-2E9C-101B-9397-08002B2CF9AE}" pid="8" name="MSIP_Label_fa1855b2-0a05-4494-a903-f3f23f3f98e0_ActionId">
    <vt:lpwstr>cfca0987-7668-46f5-96d2-533994ae1232</vt:lpwstr>
  </property>
  <property fmtid="{D5CDD505-2E9C-101B-9397-08002B2CF9AE}" pid="9" name="MSIP_Label_fa1855b2-0a05-4494-a903-f3f23f3f98e0_ContentBits">
    <vt:lpwstr>0</vt:lpwstr>
  </property>
</Properties>
</file>