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6" r:id="rId5"/>
    <p:sldId id="345" r:id="rId6"/>
    <p:sldId id="268" r:id="rId7"/>
    <p:sldId id="258" r:id="rId8"/>
    <p:sldId id="259" r:id="rId9"/>
    <p:sldId id="267" r:id="rId10"/>
    <p:sldId id="262" r:id="rId11"/>
    <p:sldId id="263" r:id="rId12"/>
    <p:sldId id="264" r:id="rId13"/>
    <p:sldId id="346" r:id="rId14"/>
    <p:sldId id="347" r:id="rId15"/>
    <p:sldId id="348" r:id="rId16"/>
    <p:sldId id="34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2B7E8D-B7A7-4B45-83E2-125C49BE026E}" v="3" dt="2022-10-11T03:00:08.7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4" d="100"/>
          <a:sy n="104" d="100"/>
        </p:scale>
        <p:origin x="138" y="2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59CC03-ADE2-4428-A8A7-FC415866E775}" type="doc">
      <dgm:prSet loTypeId="urn:microsoft.com/office/officeart/2016/7/layout/BasicLinearProcessNumbered" loCatId="process" qsTypeId="urn:microsoft.com/office/officeart/2005/8/quickstyle/simple2" qsCatId="simple" csTypeId="urn:microsoft.com/office/officeart/2005/8/colors/colorful2" csCatId="colorful"/>
      <dgm:spPr/>
      <dgm:t>
        <a:bodyPr/>
        <a:lstStyle/>
        <a:p>
          <a:endParaRPr lang="en-US"/>
        </a:p>
      </dgm:t>
    </dgm:pt>
    <dgm:pt modelId="{ECDBE447-660B-41CB-97D1-DC643CCB52D6}">
      <dgm:prSet/>
      <dgm:spPr/>
      <dgm:t>
        <a:bodyPr/>
        <a:lstStyle/>
        <a:p>
          <a:r>
            <a:rPr lang="en-US"/>
            <a:t>Individuals will begin to commit crime such as </a:t>
          </a:r>
          <a:r>
            <a:rPr lang="en-US" u="sng"/>
            <a:t>Panhandling</a:t>
          </a:r>
          <a:r>
            <a:rPr lang="en-US"/>
            <a:t>, </a:t>
          </a:r>
          <a:r>
            <a:rPr lang="en-US" u="sng"/>
            <a:t>prostitution </a:t>
          </a:r>
          <a:r>
            <a:rPr lang="en-US"/>
            <a:t>and </a:t>
          </a:r>
          <a:r>
            <a:rPr lang="en-US" u="sng"/>
            <a:t>drug dealing</a:t>
          </a:r>
          <a:endParaRPr lang="en-US"/>
        </a:p>
      </dgm:t>
    </dgm:pt>
    <dgm:pt modelId="{3E72A58A-7DFB-4AAE-9660-B41CDFEACF5D}" type="parTrans" cxnId="{6260C209-E835-4FEB-82DF-729DDB9B7950}">
      <dgm:prSet/>
      <dgm:spPr/>
      <dgm:t>
        <a:bodyPr/>
        <a:lstStyle/>
        <a:p>
          <a:endParaRPr lang="en-US"/>
        </a:p>
      </dgm:t>
    </dgm:pt>
    <dgm:pt modelId="{6DDAD362-DB23-4D8D-B499-08B2C82AC580}" type="sibTrans" cxnId="{6260C209-E835-4FEB-82DF-729DDB9B7950}">
      <dgm:prSet phldrT="1" phldr="0"/>
      <dgm:spPr/>
      <dgm:t>
        <a:bodyPr/>
        <a:lstStyle/>
        <a:p>
          <a:r>
            <a:rPr lang="en-US"/>
            <a:t>1</a:t>
          </a:r>
        </a:p>
      </dgm:t>
    </dgm:pt>
    <dgm:pt modelId="{B48F291A-703D-4294-A9B0-4AF2432D5E86}">
      <dgm:prSet/>
      <dgm:spPr/>
      <dgm:t>
        <a:bodyPr/>
        <a:lstStyle/>
        <a:p>
          <a:r>
            <a:rPr lang="en-US"/>
            <a:t>These crime will become part of the </a:t>
          </a:r>
          <a:r>
            <a:rPr lang="en-US" u="sng"/>
            <a:t>regular activities </a:t>
          </a:r>
          <a:r>
            <a:rPr lang="en-US"/>
            <a:t>taking place in the </a:t>
          </a:r>
          <a:r>
            <a:rPr lang="en-US" u="sng"/>
            <a:t>abandoned building </a:t>
          </a:r>
          <a:r>
            <a:rPr lang="en-US"/>
            <a:t>and will then spread out into neighborhood</a:t>
          </a:r>
        </a:p>
      </dgm:t>
    </dgm:pt>
    <dgm:pt modelId="{506665AA-D7A8-47FF-B39D-368E6062F12B}" type="parTrans" cxnId="{68E37C47-FD63-4D70-8366-DFA43F842184}">
      <dgm:prSet/>
      <dgm:spPr/>
      <dgm:t>
        <a:bodyPr/>
        <a:lstStyle/>
        <a:p>
          <a:endParaRPr lang="en-US"/>
        </a:p>
      </dgm:t>
    </dgm:pt>
    <dgm:pt modelId="{3FCC3C78-CBED-409D-98E8-8F327F6C87C6}" type="sibTrans" cxnId="{68E37C47-FD63-4D70-8366-DFA43F842184}">
      <dgm:prSet phldrT="2" phldr="0"/>
      <dgm:spPr/>
      <dgm:t>
        <a:bodyPr/>
        <a:lstStyle/>
        <a:p>
          <a:r>
            <a:rPr lang="en-US"/>
            <a:t>2</a:t>
          </a:r>
        </a:p>
      </dgm:t>
    </dgm:pt>
    <dgm:pt modelId="{826023EF-B6AB-4ED6-A857-B9976D14F67C}">
      <dgm:prSet/>
      <dgm:spPr/>
      <dgm:t>
        <a:bodyPr/>
        <a:lstStyle/>
        <a:p>
          <a:r>
            <a:rPr lang="en-US"/>
            <a:t>Create more problems for the whole neighborhood and the society, due to less involvement of community</a:t>
          </a:r>
        </a:p>
      </dgm:t>
    </dgm:pt>
    <dgm:pt modelId="{AE88DB74-03B8-4B9D-983D-71C733F3BBD8}" type="parTrans" cxnId="{43FBECC0-EA7B-4810-AAA5-95870AFE7E11}">
      <dgm:prSet/>
      <dgm:spPr/>
      <dgm:t>
        <a:bodyPr/>
        <a:lstStyle/>
        <a:p>
          <a:endParaRPr lang="en-US"/>
        </a:p>
      </dgm:t>
    </dgm:pt>
    <dgm:pt modelId="{2BDC4EB7-05A6-4002-BCAF-6EFB2537F141}" type="sibTrans" cxnId="{43FBECC0-EA7B-4810-AAA5-95870AFE7E11}">
      <dgm:prSet phldrT="3" phldr="0"/>
      <dgm:spPr/>
      <dgm:t>
        <a:bodyPr/>
        <a:lstStyle/>
        <a:p>
          <a:r>
            <a:rPr lang="en-US"/>
            <a:t>3</a:t>
          </a:r>
        </a:p>
      </dgm:t>
    </dgm:pt>
    <dgm:pt modelId="{EFB5ED06-CEAC-4BAE-9E67-4A25198935CF}" type="pres">
      <dgm:prSet presAssocID="{7559CC03-ADE2-4428-A8A7-FC415866E775}" presName="Name0" presStyleCnt="0">
        <dgm:presLayoutVars>
          <dgm:animLvl val="lvl"/>
          <dgm:resizeHandles val="exact"/>
        </dgm:presLayoutVars>
      </dgm:prSet>
      <dgm:spPr/>
    </dgm:pt>
    <dgm:pt modelId="{492785EA-312C-43BC-8AC8-7EE12E14E643}" type="pres">
      <dgm:prSet presAssocID="{ECDBE447-660B-41CB-97D1-DC643CCB52D6}" presName="compositeNode" presStyleCnt="0">
        <dgm:presLayoutVars>
          <dgm:bulletEnabled val="1"/>
        </dgm:presLayoutVars>
      </dgm:prSet>
      <dgm:spPr/>
    </dgm:pt>
    <dgm:pt modelId="{02DC98CE-3C6C-4778-BE5A-C751B61EC428}" type="pres">
      <dgm:prSet presAssocID="{ECDBE447-660B-41CB-97D1-DC643CCB52D6}" presName="bgRect" presStyleLbl="bgAccFollowNode1" presStyleIdx="0" presStyleCnt="3"/>
      <dgm:spPr/>
    </dgm:pt>
    <dgm:pt modelId="{35F5E098-CC2A-447C-B224-083C3F7C3DCA}" type="pres">
      <dgm:prSet presAssocID="{6DDAD362-DB23-4D8D-B499-08B2C82AC580}" presName="sibTransNodeCircle" presStyleLbl="alignNode1" presStyleIdx="0" presStyleCnt="6">
        <dgm:presLayoutVars>
          <dgm:chMax val="0"/>
          <dgm:bulletEnabled/>
        </dgm:presLayoutVars>
      </dgm:prSet>
      <dgm:spPr/>
    </dgm:pt>
    <dgm:pt modelId="{A7925F4F-F779-49DF-BA8C-3F61991A0978}" type="pres">
      <dgm:prSet presAssocID="{ECDBE447-660B-41CB-97D1-DC643CCB52D6}" presName="bottomLine" presStyleLbl="alignNode1" presStyleIdx="1" presStyleCnt="6">
        <dgm:presLayoutVars/>
      </dgm:prSet>
      <dgm:spPr/>
    </dgm:pt>
    <dgm:pt modelId="{EC0CAF85-F183-4A46-B64B-B573BADF610A}" type="pres">
      <dgm:prSet presAssocID="{ECDBE447-660B-41CB-97D1-DC643CCB52D6}" presName="nodeText" presStyleLbl="bgAccFollowNode1" presStyleIdx="0" presStyleCnt="3">
        <dgm:presLayoutVars>
          <dgm:bulletEnabled val="1"/>
        </dgm:presLayoutVars>
      </dgm:prSet>
      <dgm:spPr/>
    </dgm:pt>
    <dgm:pt modelId="{EBBB32FE-F601-4159-ADCD-D8D92EDB97F1}" type="pres">
      <dgm:prSet presAssocID="{6DDAD362-DB23-4D8D-B499-08B2C82AC580}" presName="sibTrans" presStyleCnt="0"/>
      <dgm:spPr/>
    </dgm:pt>
    <dgm:pt modelId="{5894A0CC-BB66-41F7-84CB-291F8A03DD2D}" type="pres">
      <dgm:prSet presAssocID="{B48F291A-703D-4294-A9B0-4AF2432D5E86}" presName="compositeNode" presStyleCnt="0">
        <dgm:presLayoutVars>
          <dgm:bulletEnabled val="1"/>
        </dgm:presLayoutVars>
      </dgm:prSet>
      <dgm:spPr/>
    </dgm:pt>
    <dgm:pt modelId="{4A0B53DE-6367-4328-9C3C-F1768C790B0B}" type="pres">
      <dgm:prSet presAssocID="{B48F291A-703D-4294-A9B0-4AF2432D5E86}" presName="bgRect" presStyleLbl="bgAccFollowNode1" presStyleIdx="1" presStyleCnt="3"/>
      <dgm:spPr/>
    </dgm:pt>
    <dgm:pt modelId="{2AE99ADA-A5F8-49C7-910C-75AC868BEE26}" type="pres">
      <dgm:prSet presAssocID="{3FCC3C78-CBED-409D-98E8-8F327F6C87C6}" presName="sibTransNodeCircle" presStyleLbl="alignNode1" presStyleIdx="2" presStyleCnt="6">
        <dgm:presLayoutVars>
          <dgm:chMax val="0"/>
          <dgm:bulletEnabled/>
        </dgm:presLayoutVars>
      </dgm:prSet>
      <dgm:spPr/>
    </dgm:pt>
    <dgm:pt modelId="{7F12C3B4-62F0-403F-99B3-4F93311D5CEF}" type="pres">
      <dgm:prSet presAssocID="{B48F291A-703D-4294-A9B0-4AF2432D5E86}" presName="bottomLine" presStyleLbl="alignNode1" presStyleIdx="3" presStyleCnt="6">
        <dgm:presLayoutVars/>
      </dgm:prSet>
      <dgm:spPr/>
    </dgm:pt>
    <dgm:pt modelId="{E4ED2124-3B0E-4041-88DC-4A76DA32ADB6}" type="pres">
      <dgm:prSet presAssocID="{B48F291A-703D-4294-A9B0-4AF2432D5E86}" presName="nodeText" presStyleLbl="bgAccFollowNode1" presStyleIdx="1" presStyleCnt="3">
        <dgm:presLayoutVars>
          <dgm:bulletEnabled val="1"/>
        </dgm:presLayoutVars>
      </dgm:prSet>
      <dgm:spPr/>
    </dgm:pt>
    <dgm:pt modelId="{461D94C8-0FF1-4EBE-B470-D00F634851E1}" type="pres">
      <dgm:prSet presAssocID="{3FCC3C78-CBED-409D-98E8-8F327F6C87C6}" presName="sibTrans" presStyleCnt="0"/>
      <dgm:spPr/>
    </dgm:pt>
    <dgm:pt modelId="{7B0E135B-77A6-4749-A7C8-123A1383903E}" type="pres">
      <dgm:prSet presAssocID="{826023EF-B6AB-4ED6-A857-B9976D14F67C}" presName="compositeNode" presStyleCnt="0">
        <dgm:presLayoutVars>
          <dgm:bulletEnabled val="1"/>
        </dgm:presLayoutVars>
      </dgm:prSet>
      <dgm:spPr/>
    </dgm:pt>
    <dgm:pt modelId="{7FACF48A-627E-4979-8E40-6D201E334381}" type="pres">
      <dgm:prSet presAssocID="{826023EF-B6AB-4ED6-A857-B9976D14F67C}" presName="bgRect" presStyleLbl="bgAccFollowNode1" presStyleIdx="2" presStyleCnt="3"/>
      <dgm:spPr/>
    </dgm:pt>
    <dgm:pt modelId="{A9D53663-3AC7-4DC9-A035-88F203CC9C53}" type="pres">
      <dgm:prSet presAssocID="{2BDC4EB7-05A6-4002-BCAF-6EFB2537F141}" presName="sibTransNodeCircle" presStyleLbl="alignNode1" presStyleIdx="4" presStyleCnt="6">
        <dgm:presLayoutVars>
          <dgm:chMax val="0"/>
          <dgm:bulletEnabled/>
        </dgm:presLayoutVars>
      </dgm:prSet>
      <dgm:spPr/>
    </dgm:pt>
    <dgm:pt modelId="{3B31CA33-FFBD-4447-922F-608F55210780}" type="pres">
      <dgm:prSet presAssocID="{826023EF-B6AB-4ED6-A857-B9976D14F67C}" presName="bottomLine" presStyleLbl="alignNode1" presStyleIdx="5" presStyleCnt="6">
        <dgm:presLayoutVars/>
      </dgm:prSet>
      <dgm:spPr/>
    </dgm:pt>
    <dgm:pt modelId="{FB9DF000-72A6-4952-9F3F-E2729C60CED2}" type="pres">
      <dgm:prSet presAssocID="{826023EF-B6AB-4ED6-A857-B9976D14F67C}" presName="nodeText" presStyleLbl="bgAccFollowNode1" presStyleIdx="2" presStyleCnt="3">
        <dgm:presLayoutVars>
          <dgm:bulletEnabled val="1"/>
        </dgm:presLayoutVars>
      </dgm:prSet>
      <dgm:spPr/>
    </dgm:pt>
  </dgm:ptLst>
  <dgm:cxnLst>
    <dgm:cxn modelId="{6260C209-E835-4FEB-82DF-729DDB9B7950}" srcId="{7559CC03-ADE2-4428-A8A7-FC415866E775}" destId="{ECDBE447-660B-41CB-97D1-DC643CCB52D6}" srcOrd="0" destOrd="0" parTransId="{3E72A58A-7DFB-4AAE-9660-B41CDFEACF5D}" sibTransId="{6DDAD362-DB23-4D8D-B499-08B2C82AC580}"/>
    <dgm:cxn modelId="{E63A2D30-A53F-4DEB-9354-AF228A75CEEE}" type="presOf" srcId="{B48F291A-703D-4294-A9B0-4AF2432D5E86}" destId="{E4ED2124-3B0E-4041-88DC-4A76DA32ADB6}" srcOrd="1" destOrd="0" presId="urn:microsoft.com/office/officeart/2016/7/layout/BasicLinearProcessNumbered"/>
    <dgm:cxn modelId="{7CDD8431-16B4-405D-B73C-9223483A0AB3}" type="presOf" srcId="{2BDC4EB7-05A6-4002-BCAF-6EFB2537F141}" destId="{A9D53663-3AC7-4DC9-A035-88F203CC9C53}" srcOrd="0" destOrd="0" presId="urn:microsoft.com/office/officeart/2016/7/layout/BasicLinearProcessNumbered"/>
    <dgm:cxn modelId="{F584443F-D6B7-4761-A6DD-54DFDD87CC0C}" type="presOf" srcId="{ECDBE447-660B-41CB-97D1-DC643CCB52D6}" destId="{EC0CAF85-F183-4A46-B64B-B573BADF610A}" srcOrd="1" destOrd="0" presId="urn:microsoft.com/office/officeart/2016/7/layout/BasicLinearProcessNumbered"/>
    <dgm:cxn modelId="{A2DC993F-4195-41AF-92E4-3670DCFF982D}" type="presOf" srcId="{826023EF-B6AB-4ED6-A857-B9976D14F67C}" destId="{FB9DF000-72A6-4952-9F3F-E2729C60CED2}" srcOrd="1" destOrd="0" presId="urn:microsoft.com/office/officeart/2016/7/layout/BasicLinearProcessNumbered"/>
    <dgm:cxn modelId="{279D775B-F4B3-41CC-AA95-8EE56AFEA277}" type="presOf" srcId="{B48F291A-703D-4294-A9B0-4AF2432D5E86}" destId="{4A0B53DE-6367-4328-9C3C-F1768C790B0B}" srcOrd="0" destOrd="0" presId="urn:microsoft.com/office/officeart/2016/7/layout/BasicLinearProcessNumbered"/>
    <dgm:cxn modelId="{68E37C47-FD63-4D70-8366-DFA43F842184}" srcId="{7559CC03-ADE2-4428-A8A7-FC415866E775}" destId="{B48F291A-703D-4294-A9B0-4AF2432D5E86}" srcOrd="1" destOrd="0" parTransId="{506665AA-D7A8-47FF-B39D-368E6062F12B}" sibTransId="{3FCC3C78-CBED-409D-98E8-8F327F6C87C6}"/>
    <dgm:cxn modelId="{2D2E4D49-1E39-47C4-AFE5-A0BEE2FE47F3}" type="presOf" srcId="{826023EF-B6AB-4ED6-A857-B9976D14F67C}" destId="{7FACF48A-627E-4979-8E40-6D201E334381}" srcOrd="0" destOrd="0" presId="urn:microsoft.com/office/officeart/2016/7/layout/BasicLinearProcessNumbered"/>
    <dgm:cxn modelId="{30E9634A-D004-4241-9031-7B9EC131A255}" type="presOf" srcId="{3FCC3C78-CBED-409D-98E8-8F327F6C87C6}" destId="{2AE99ADA-A5F8-49C7-910C-75AC868BEE26}" srcOrd="0" destOrd="0" presId="urn:microsoft.com/office/officeart/2016/7/layout/BasicLinearProcessNumbered"/>
    <dgm:cxn modelId="{14149170-34F0-40E8-B605-549686EC7B0F}" type="presOf" srcId="{7559CC03-ADE2-4428-A8A7-FC415866E775}" destId="{EFB5ED06-CEAC-4BAE-9E67-4A25198935CF}" srcOrd="0" destOrd="0" presId="urn:microsoft.com/office/officeart/2016/7/layout/BasicLinearProcessNumbered"/>
    <dgm:cxn modelId="{43FBECC0-EA7B-4810-AAA5-95870AFE7E11}" srcId="{7559CC03-ADE2-4428-A8A7-FC415866E775}" destId="{826023EF-B6AB-4ED6-A857-B9976D14F67C}" srcOrd="2" destOrd="0" parTransId="{AE88DB74-03B8-4B9D-983D-71C733F3BBD8}" sibTransId="{2BDC4EB7-05A6-4002-BCAF-6EFB2537F141}"/>
    <dgm:cxn modelId="{A0AFA6CF-8FB4-46E1-A4B7-5CA81FA9EC2D}" type="presOf" srcId="{6DDAD362-DB23-4D8D-B499-08B2C82AC580}" destId="{35F5E098-CC2A-447C-B224-083C3F7C3DCA}" srcOrd="0" destOrd="0" presId="urn:microsoft.com/office/officeart/2016/7/layout/BasicLinearProcessNumbered"/>
    <dgm:cxn modelId="{E80F8FFF-EBBC-4224-9D55-DEAC9ADE04F4}" type="presOf" srcId="{ECDBE447-660B-41CB-97D1-DC643CCB52D6}" destId="{02DC98CE-3C6C-4778-BE5A-C751B61EC428}" srcOrd="0" destOrd="0" presId="urn:microsoft.com/office/officeart/2016/7/layout/BasicLinearProcessNumbered"/>
    <dgm:cxn modelId="{5709BFB8-E9C7-4C69-954E-9F757ABFD546}" type="presParOf" srcId="{EFB5ED06-CEAC-4BAE-9E67-4A25198935CF}" destId="{492785EA-312C-43BC-8AC8-7EE12E14E643}" srcOrd="0" destOrd="0" presId="urn:microsoft.com/office/officeart/2016/7/layout/BasicLinearProcessNumbered"/>
    <dgm:cxn modelId="{453C8A91-DFB0-4BAD-95BF-58B4D485490D}" type="presParOf" srcId="{492785EA-312C-43BC-8AC8-7EE12E14E643}" destId="{02DC98CE-3C6C-4778-BE5A-C751B61EC428}" srcOrd="0" destOrd="0" presId="urn:microsoft.com/office/officeart/2016/7/layout/BasicLinearProcessNumbered"/>
    <dgm:cxn modelId="{B3FF2F1B-34D4-42AD-B166-AD04D8BA5EAE}" type="presParOf" srcId="{492785EA-312C-43BC-8AC8-7EE12E14E643}" destId="{35F5E098-CC2A-447C-B224-083C3F7C3DCA}" srcOrd="1" destOrd="0" presId="urn:microsoft.com/office/officeart/2016/7/layout/BasicLinearProcessNumbered"/>
    <dgm:cxn modelId="{63EBFE07-8537-4496-8748-B412113A7DC9}" type="presParOf" srcId="{492785EA-312C-43BC-8AC8-7EE12E14E643}" destId="{A7925F4F-F779-49DF-BA8C-3F61991A0978}" srcOrd="2" destOrd="0" presId="urn:microsoft.com/office/officeart/2016/7/layout/BasicLinearProcessNumbered"/>
    <dgm:cxn modelId="{5DACA188-CA17-4D31-955D-3B445E58323D}" type="presParOf" srcId="{492785EA-312C-43BC-8AC8-7EE12E14E643}" destId="{EC0CAF85-F183-4A46-B64B-B573BADF610A}" srcOrd="3" destOrd="0" presId="urn:microsoft.com/office/officeart/2016/7/layout/BasicLinearProcessNumbered"/>
    <dgm:cxn modelId="{161B9925-F6BB-40B5-9FB6-4062EBA89786}" type="presParOf" srcId="{EFB5ED06-CEAC-4BAE-9E67-4A25198935CF}" destId="{EBBB32FE-F601-4159-ADCD-D8D92EDB97F1}" srcOrd="1" destOrd="0" presId="urn:microsoft.com/office/officeart/2016/7/layout/BasicLinearProcessNumbered"/>
    <dgm:cxn modelId="{6D93942E-6354-4E67-93EA-6325DD7CB941}" type="presParOf" srcId="{EFB5ED06-CEAC-4BAE-9E67-4A25198935CF}" destId="{5894A0CC-BB66-41F7-84CB-291F8A03DD2D}" srcOrd="2" destOrd="0" presId="urn:microsoft.com/office/officeart/2016/7/layout/BasicLinearProcessNumbered"/>
    <dgm:cxn modelId="{2F6698C3-F92A-49AD-A1E3-B432EF28B2DF}" type="presParOf" srcId="{5894A0CC-BB66-41F7-84CB-291F8A03DD2D}" destId="{4A0B53DE-6367-4328-9C3C-F1768C790B0B}" srcOrd="0" destOrd="0" presId="urn:microsoft.com/office/officeart/2016/7/layout/BasicLinearProcessNumbered"/>
    <dgm:cxn modelId="{31941FBE-79B9-4AC9-B59C-293E032FD476}" type="presParOf" srcId="{5894A0CC-BB66-41F7-84CB-291F8A03DD2D}" destId="{2AE99ADA-A5F8-49C7-910C-75AC868BEE26}" srcOrd="1" destOrd="0" presId="urn:microsoft.com/office/officeart/2016/7/layout/BasicLinearProcessNumbered"/>
    <dgm:cxn modelId="{61F73B8B-EA9E-48A7-B14A-5246029C9A31}" type="presParOf" srcId="{5894A0CC-BB66-41F7-84CB-291F8A03DD2D}" destId="{7F12C3B4-62F0-403F-99B3-4F93311D5CEF}" srcOrd="2" destOrd="0" presId="urn:microsoft.com/office/officeart/2016/7/layout/BasicLinearProcessNumbered"/>
    <dgm:cxn modelId="{7479B922-2859-4CFA-9BB5-148F532477AA}" type="presParOf" srcId="{5894A0CC-BB66-41F7-84CB-291F8A03DD2D}" destId="{E4ED2124-3B0E-4041-88DC-4A76DA32ADB6}" srcOrd="3" destOrd="0" presId="urn:microsoft.com/office/officeart/2016/7/layout/BasicLinearProcessNumbered"/>
    <dgm:cxn modelId="{3B6BA774-DFD1-485E-9067-07D70CC050AB}" type="presParOf" srcId="{EFB5ED06-CEAC-4BAE-9E67-4A25198935CF}" destId="{461D94C8-0FF1-4EBE-B470-D00F634851E1}" srcOrd="3" destOrd="0" presId="urn:microsoft.com/office/officeart/2016/7/layout/BasicLinearProcessNumbered"/>
    <dgm:cxn modelId="{51F6AE3E-9AB9-4E8A-A2C2-E2BB1323B4D9}" type="presParOf" srcId="{EFB5ED06-CEAC-4BAE-9E67-4A25198935CF}" destId="{7B0E135B-77A6-4749-A7C8-123A1383903E}" srcOrd="4" destOrd="0" presId="urn:microsoft.com/office/officeart/2016/7/layout/BasicLinearProcessNumbered"/>
    <dgm:cxn modelId="{9B28BD43-C037-4F05-B5A3-DE3F52ABC3BD}" type="presParOf" srcId="{7B0E135B-77A6-4749-A7C8-123A1383903E}" destId="{7FACF48A-627E-4979-8E40-6D201E334381}" srcOrd="0" destOrd="0" presId="urn:microsoft.com/office/officeart/2016/7/layout/BasicLinearProcessNumbered"/>
    <dgm:cxn modelId="{DF111989-FFC0-4A54-B570-B40CE92C38BC}" type="presParOf" srcId="{7B0E135B-77A6-4749-A7C8-123A1383903E}" destId="{A9D53663-3AC7-4DC9-A035-88F203CC9C53}" srcOrd="1" destOrd="0" presId="urn:microsoft.com/office/officeart/2016/7/layout/BasicLinearProcessNumbered"/>
    <dgm:cxn modelId="{CB6AD294-7517-4D5B-B5D3-01494DD58CFA}" type="presParOf" srcId="{7B0E135B-77A6-4749-A7C8-123A1383903E}" destId="{3B31CA33-FFBD-4447-922F-608F55210780}" srcOrd="2" destOrd="0" presId="urn:microsoft.com/office/officeart/2016/7/layout/BasicLinearProcessNumbered"/>
    <dgm:cxn modelId="{F882A736-8767-46DE-ACA9-94322FAACD5C}" type="presParOf" srcId="{7B0E135B-77A6-4749-A7C8-123A1383903E}" destId="{FB9DF000-72A6-4952-9F3F-E2729C60CED2}"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AA7632-4F36-4042-8A6A-5167455F2C1C}"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46703F82-112A-4D73-87B9-DF2B1F0B6B38}">
      <dgm:prSet/>
      <dgm:spPr/>
      <dgm:t>
        <a:bodyPr/>
        <a:lstStyle/>
        <a:p>
          <a:r>
            <a:rPr lang="en-US"/>
            <a:t>Fix the broken windows; </a:t>
          </a:r>
        </a:p>
      </dgm:t>
    </dgm:pt>
    <dgm:pt modelId="{ADA16D53-DED0-48D0-81A5-279DEEF4F760}" type="parTrans" cxnId="{A9FFA8D8-EABD-4D39-A917-661D12AFEA03}">
      <dgm:prSet/>
      <dgm:spPr/>
      <dgm:t>
        <a:bodyPr/>
        <a:lstStyle/>
        <a:p>
          <a:endParaRPr lang="en-US"/>
        </a:p>
      </dgm:t>
    </dgm:pt>
    <dgm:pt modelId="{E372252D-0F7C-4547-B1E1-A41C49FD4BFC}" type="sibTrans" cxnId="{A9FFA8D8-EABD-4D39-A917-661D12AFEA03}">
      <dgm:prSet/>
      <dgm:spPr/>
      <dgm:t>
        <a:bodyPr/>
        <a:lstStyle/>
        <a:p>
          <a:endParaRPr lang="en-US"/>
        </a:p>
      </dgm:t>
    </dgm:pt>
    <dgm:pt modelId="{17486553-D449-4036-8E3F-6AD045644624}">
      <dgm:prSet/>
      <dgm:spPr/>
      <dgm:t>
        <a:bodyPr/>
        <a:lstStyle/>
        <a:p>
          <a:r>
            <a:rPr lang="en-US"/>
            <a:t>Attack the initial factor of the Causal Chain</a:t>
          </a:r>
        </a:p>
      </dgm:t>
    </dgm:pt>
    <dgm:pt modelId="{A37564F4-1163-44FE-9C99-3C0A7CC37772}" type="parTrans" cxnId="{DCF14669-09C1-492A-925B-30A2ED26D2A0}">
      <dgm:prSet/>
      <dgm:spPr/>
      <dgm:t>
        <a:bodyPr/>
        <a:lstStyle/>
        <a:p>
          <a:endParaRPr lang="en-US"/>
        </a:p>
      </dgm:t>
    </dgm:pt>
    <dgm:pt modelId="{BABE0135-527D-4791-8E71-D26E4345007F}" type="sibTrans" cxnId="{DCF14669-09C1-492A-925B-30A2ED26D2A0}">
      <dgm:prSet/>
      <dgm:spPr/>
      <dgm:t>
        <a:bodyPr/>
        <a:lstStyle/>
        <a:p>
          <a:endParaRPr lang="en-US"/>
        </a:p>
      </dgm:t>
    </dgm:pt>
    <dgm:pt modelId="{2E7E71D5-97C0-4C6A-ACA6-5900D7B85097}">
      <dgm:prSet/>
      <dgm:spPr/>
      <dgm:t>
        <a:bodyPr/>
        <a:lstStyle/>
        <a:p>
          <a:r>
            <a:rPr lang="en-US"/>
            <a:t>Disorder caused by disreputable people</a:t>
          </a:r>
        </a:p>
      </dgm:t>
    </dgm:pt>
    <dgm:pt modelId="{7FAE45DD-DCBD-4A25-9BFB-4D5A825581D6}" type="parTrans" cxnId="{82B58B54-9C62-441D-B307-4F58E23D329E}">
      <dgm:prSet/>
      <dgm:spPr/>
      <dgm:t>
        <a:bodyPr/>
        <a:lstStyle/>
        <a:p>
          <a:endParaRPr lang="en-US"/>
        </a:p>
      </dgm:t>
    </dgm:pt>
    <dgm:pt modelId="{A939BE28-3C3A-48EE-8291-9F358D3E6D44}" type="sibTrans" cxnId="{82B58B54-9C62-441D-B307-4F58E23D329E}">
      <dgm:prSet/>
      <dgm:spPr/>
      <dgm:t>
        <a:bodyPr/>
        <a:lstStyle/>
        <a:p>
          <a:endParaRPr lang="en-US"/>
        </a:p>
      </dgm:t>
    </dgm:pt>
    <dgm:pt modelId="{6B9E5B1B-4517-4ADB-891C-2547ECBC19BA}">
      <dgm:prSet/>
      <dgm:spPr/>
      <dgm:t>
        <a:bodyPr/>
        <a:lstStyle/>
        <a:p>
          <a:r>
            <a:rPr lang="en-US"/>
            <a:t>Breakdown in informal control</a:t>
          </a:r>
        </a:p>
      </dgm:t>
    </dgm:pt>
    <dgm:pt modelId="{FF7C150D-F6E8-4A07-BE96-99846F7C5BB4}" type="parTrans" cxnId="{1DC1A3A5-7D27-4C69-B52D-0A6F4E86176C}">
      <dgm:prSet/>
      <dgm:spPr/>
      <dgm:t>
        <a:bodyPr/>
        <a:lstStyle/>
        <a:p>
          <a:endParaRPr lang="en-US"/>
        </a:p>
      </dgm:t>
    </dgm:pt>
    <dgm:pt modelId="{10390113-45B9-452D-9D45-F9F92FBC47F0}" type="sibTrans" cxnId="{1DC1A3A5-7D27-4C69-B52D-0A6F4E86176C}">
      <dgm:prSet/>
      <dgm:spPr/>
      <dgm:t>
        <a:bodyPr/>
        <a:lstStyle/>
        <a:p>
          <a:endParaRPr lang="en-US"/>
        </a:p>
      </dgm:t>
    </dgm:pt>
    <dgm:pt modelId="{68857992-B376-4028-85F9-04C096539016}">
      <dgm:prSet/>
      <dgm:spPr/>
      <dgm:t>
        <a:bodyPr/>
        <a:lstStyle/>
        <a:p>
          <a:r>
            <a:rPr lang="en-US"/>
            <a:t>Invitation of predatory criminal</a:t>
          </a:r>
        </a:p>
      </dgm:t>
    </dgm:pt>
    <dgm:pt modelId="{E7FAF960-66F8-45BC-AA31-91EA339AE280}" type="parTrans" cxnId="{7E5216E1-E424-47CA-BE46-F79E78EE570E}">
      <dgm:prSet/>
      <dgm:spPr/>
      <dgm:t>
        <a:bodyPr/>
        <a:lstStyle/>
        <a:p>
          <a:endParaRPr lang="en-US"/>
        </a:p>
      </dgm:t>
    </dgm:pt>
    <dgm:pt modelId="{F1BFA0AA-4D0D-4D5D-A298-D2A73BA9815C}" type="sibTrans" cxnId="{7E5216E1-E424-47CA-BE46-F79E78EE570E}">
      <dgm:prSet/>
      <dgm:spPr/>
      <dgm:t>
        <a:bodyPr/>
        <a:lstStyle/>
        <a:p>
          <a:endParaRPr lang="en-US"/>
        </a:p>
      </dgm:t>
    </dgm:pt>
    <dgm:pt modelId="{8B0A56E2-4960-4361-8699-D0BC8EAC9566}">
      <dgm:prSet/>
      <dgm:spPr/>
      <dgm:t>
        <a:bodyPr/>
        <a:lstStyle/>
        <a:p>
          <a:r>
            <a:rPr lang="en-US"/>
            <a:t>High crime rate in the neighborhood</a:t>
          </a:r>
        </a:p>
      </dgm:t>
    </dgm:pt>
    <dgm:pt modelId="{FC47B178-84C2-495D-B830-98C6FAF51E02}" type="parTrans" cxnId="{AA076FC7-4DF4-4548-86C1-038B7981B9F6}">
      <dgm:prSet/>
      <dgm:spPr/>
      <dgm:t>
        <a:bodyPr/>
        <a:lstStyle/>
        <a:p>
          <a:endParaRPr lang="en-US"/>
        </a:p>
      </dgm:t>
    </dgm:pt>
    <dgm:pt modelId="{90FD956A-4735-4599-A17D-68AA34136A3E}" type="sibTrans" cxnId="{AA076FC7-4DF4-4548-86C1-038B7981B9F6}">
      <dgm:prSet/>
      <dgm:spPr/>
      <dgm:t>
        <a:bodyPr/>
        <a:lstStyle/>
        <a:p>
          <a:endParaRPr lang="en-US"/>
        </a:p>
      </dgm:t>
    </dgm:pt>
    <dgm:pt modelId="{A80B2147-077C-44D3-8860-9F0309048691}" type="pres">
      <dgm:prSet presAssocID="{BDAA7632-4F36-4042-8A6A-5167455F2C1C}" presName="Name0" presStyleCnt="0">
        <dgm:presLayoutVars>
          <dgm:dir/>
          <dgm:animLvl val="lvl"/>
          <dgm:resizeHandles val="exact"/>
        </dgm:presLayoutVars>
      </dgm:prSet>
      <dgm:spPr/>
    </dgm:pt>
    <dgm:pt modelId="{AAB8B53A-48AB-4C2C-B4BA-B7893EE30A3A}" type="pres">
      <dgm:prSet presAssocID="{17486553-D449-4036-8E3F-6AD045644624}" presName="boxAndChildren" presStyleCnt="0"/>
      <dgm:spPr/>
    </dgm:pt>
    <dgm:pt modelId="{3E82DAFB-0C68-4A7C-A4C4-62F6A290CF28}" type="pres">
      <dgm:prSet presAssocID="{17486553-D449-4036-8E3F-6AD045644624}" presName="parentTextBox" presStyleLbl="node1" presStyleIdx="0" presStyleCnt="2"/>
      <dgm:spPr/>
    </dgm:pt>
    <dgm:pt modelId="{B2176E67-5A89-49E1-B9F0-C232B51E14AC}" type="pres">
      <dgm:prSet presAssocID="{17486553-D449-4036-8E3F-6AD045644624}" presName="entireBox" presStyleLbl="node1" presStyleIdx="0" presStyleCnt="2"/>
      <dgm:spPr/>
    </dgm:pt>
    <dgm:pt modelId="{722A7CEA-C767-4EEA-B82D-5963DC7838A8}" type="pres">
      <dgm:prSet presAssocID="{17486553-D449-4036-8E3F-6AD045644624}" presName="descendantBox" presStyleCnt="0"/>
      <dgm:spPr/>
    </dgm:pt>
    <dgm:pt modelId="{E4E59FB3-A30A-4AAF-AB26-FE1CDBF57573}" type="pres">
      <dgm:prSet presAssocID="{2E7E71D5-97C0-4C6A-ACA6-5900D7B85097}" presName="childTextBox" presStyleLbl="fgAccFollowNode1" presStyleIdx="0" presStyleCnt="4">
        <dgm:presLayoutVars>
          <dgm:bulletEnabled val="1"/>
        </dgm:presLayoutVars>
      </dgm:prSet>
      <dgm:spPr/>
    </dgm:pt>
    <dgm:pt modelId="{5FE7EF95-49AA-48CD-8DF6-5F2DBF84FD55}" type="pres">
      <dgm:prSet presAssocID="{6B9E5B1B-4517-4ADB-891C-2547ECBC19BA}" presName="childTextBox" presStyleLbl="fgAccFollowNode1" presStyleIdx="1" presStyleCnt="4">
        <dgm:presLayoutVars>
          <dgm:bulletEnabled val="1"/>
        </dgm:presLayoutVars>
      </dgm:prSet>
      <dgm:spPr/>
    </dgm:pt>
    <dgm:pt modelId="{279E315F-1B1E-4270-801F-22DEA654ABFD}" type="pres">
      <dgm:prSet presAssocID="{68857992-B376-4028-85F9-04C096539016}" presName="childTextBox" presStyleLbl="fgAccFollowNode1" presStyleIdx="2" presStyleCnt="4">
        <dgm:presLayoutVars>
          <dgm:bulletEnabled val="1"/>
        </dgm:presLayoutVars>
      </dgm:prSet>
      <dgm:spPr/>
    </dgm:pt>
    <dgm:pt modelId="{E6796EF7-44F7-4C79-8CC5-15C68070158C}" type="pres">
      <dgm:prSet presAssocID="{8B0A56E2-4960-4361-8699-D0BC8EAC9566}" presName="childTextBox" presStyleLbl="fgAccFollowNode1" presStyleIdx="3" presStyleCnt="4">
        <dgm:presLayoutVars>
          <dgm:bulletEnabled val="1"/>
        </dgm:presLayoutVars>
      </dgm:prSet>
      <dgm:spPr/>
    </dgm:pt>
    <dgm:pt modelId="{DEE7A148-3DC5-44E9-9D5D-6955939E5DCB}" type="pres">
      <dgm:prSet presAssocID="{E372252D-0F7C-4547-B1E1-A41C49FD4BFC}" presName="sp" presStyleCnt="0"/>
      <dgm:spPr/>
    </dgm:pt>
    <dgm:pt modelId="{6E5DB96D-CD5A-4C26-88FC-1DF9AEE79D73}" type="pres">
      <dgm:prSet presAssocID="{46703F82-112A-4D73-87B9-DF2B1F0B6B38}" presName="arrowAndChildren" presStyleCnt="0"/>
      <dgm:spPr/>
    </dgm:pt>
    <dgm:pt modelId="{A8020EDE-2753-4304-9324-703259CDE67B}" type="pres">
      <dgm:prSet presAssocID="{46703F82-112A-4D73-87B9-DF2B1F0B6B38}" presName="parentTextArrow" presStyleLbl="node1" presStyleIdx="1" presStyleCnt="2"/>
      <dgm:spPr/>
    </dgm:pt>
  </dgm:ptLst>
  <dgm:cxnLst>
    <dgm:cxn modelId="{9E7BB908-850E-4187-8183-764148447AD9}" type="presOf" srcId="{17486553-D449-4036-8E3F-6AD045644624}" destId="{B2176E67-5A89-49E1-B9F0-C232B51E14AC}" srcOrd="1" destOrd="0" presId="urn:microsoft.com/office/officeart/2005/8/layout/process4"/>
    <dgm:cxn modelId="{6DA57865-F61B-4019-BE2A-37C018AB021A}" type="presOf" srcId="{46703F82-112A-4D73-87B9-DF2B1F0B6B38}" destId="{A8020EDE-2753-4304-9324-703259CDE67B}" srcOrd="0" destOrd="0" presId="urn:microsoft.com/office/officeart/2005/8/layout/process4"/>
    <dgm:cxn modelId="{DCF14669-09C1-492A-925B-30A2ED26D2A0}" srcId="{BDAA7632-4F36-4042-8A6A-5167455F2C1C}" destId="{17486553-D449-4036-8E3F-6AD045644624}" srcOrd="1" destOrd="0" parTransId="{A37564F4-1163-44FE-9C99-3C0A7CC37772}" sibTransId="{BABE0135-527D-4791-8E71-D26E4345007F}"/>
    <dgm:cxn modelId="{82B58B54-9C62-441D-B307-4F58E23D329E}" srcId="{17486553-D449-4036-8E3F-6AD045644624}" destId="{2E7E71D5-97C0-4C6A-ACA6-5900D7B85097}" srcOrd="0" destOrd="0" parTransId="{7FAE45DD-DCBD-4A25-9BFB-4D5A825581D6}" sibTransId="{A939BE28-3C3A-48EE-8291-9F358D3E6D44}"/>
    <dgm:cxn modelId="{9B1BDF82-34E8-4039-804C-C79402D6A225}" type="presOf" srcId="{8B0A56E2-4960-4361-8699-D0BC8EAC9566}" destId="{E6796EF7-44F7-4C79-8CC5-15C68070158C}" srcOrd="0" destOrd="0" presId="urn:microsoft.com/office/officeart/2005/8/layout/process4"/>
    <dgm:cxn modelId="{7C4DD795-C788-4439-BA0E-CB236DFE8192}" type="presOf" srcId="{17486553-D449-4036-8E3F-6AD045644624}" destId="{3E82DAFB-0C68-4A7C-A4C4-62F6A290CF28}" srcOrd="0" destOrd="0" presId="urn:microsoft.com/office/officeart/2005/8/layout/process4"/>
    <dgm:cxn modelId="{1DC1A3A5-7D27-4C69-B52D-0A6F4E86176C}" srcId="{17486553-D449-4036-8E3F-6AD045644624}" destId="{6B9E5B1B-4517-4ADB-891C-2547ECBC19BA}" srcOrd="1" destOrd="0" parTransId="{FF7C150D-F6E8-4A07-BE96-99846F7C5BB4}" sibTransId="{10390113-45B9-452D-9D45-F9F92FBC47F0}"/>
    <dgm:cxn modelId="{9977C6AF-8228-4298-96AF-542060A592B5}" type="presOf" srcId="{68857992-B376-4028-85F9-04C096539016}" destId="{279E315F-1B1E-4270-801F-22DEA654ABFD}" srcOrd="0" destOrd="0" presId="urn:microsoft.com/office/officeart/2005/8/layout/process4"/>
    <dgm:cxn modelId="{AA076FC7-4DF4-4548-86C1-038B7981B9F6}" srcId="{17486553-D449-4036-8E3F-6AD045644624}" destId="{8B0A56E2-4960-4361-8699-D0BC8EAC9566}" srcOrd="3" destOrd="0" parTransId="{FC47B178-84C2-495D-B830-98C6FAF51E02}" sibTransId="{90FD956A-4735-4599-A17D-68AA34136A3E}"/>
    <dgm:cxn modelId="{A9FFA8D8-EABD-4D39-A917-661D12AFEA03}" srcId="{BDAA7632-4F36-4042-8A6A-5167455F2C1C}" destId="{46703F82-112A-4D73-87B9-DF2B1F0B6B38}" srcOrd="0" destOrd="0" parTransId="{ADA16D53-DED0-48D0-81A5-279DEEF4F760}" sibTransId="{E372252D-0F7C-4547-B1E1-A41C49FD4BFC}"/>
    <dgm:cxn modelId="{908B60DF-ABD3-4973-A351-E46E74D0CC3A}" type="presOf" srcId="{6B9E5B1B-4517-4ADB-891C-2547ECBC19BA}" destId="{5FE7EF95-49AA-48CD-8DF6-5F2DBF84FD55}" srcOrd="0" destOrd="0" presId="urn:microsoft.com/office/officeart/2005/8/layout/process4"/>
    <dgm:cxn modelId="{7E5216E1-E424-47CA-BE46-F79E78EE570E}" srcId="{17486553-D449-4036-8E3F-6AD045644624}" destId="{68857992-B376-4028-85F9-04C096539016}" srcOrd="2" destOrd="0" parTransId="{E7FAF960-66F8-45BC-AA31-91EA339AE280}" sibTransId="{F1BFA0AA-4D0D-4D5D-A298-D2A73BA9815C}"/>
    <dgm:cxn modelId="{E661A6E8-5241-43B3-8FD9-DF0C83CA2093}" type="presOf" srcId="{2E7E71D5-97C0-4C6A-ACA6-5900D7B85097}" destId="{E4E59FB3-A30A-4AAF-AB26-FE1CDBF57573}" srcOrd="0" destOrd="0" presId="urn:microsoft.com/office/officeart/2005/8/layout/process4"/>
    <dgm:cxn modelId="{A68FE7E8-8F7E-4102-BF32-6D43CBA8C130}" type="presOf" srcId="{BDAA7632-4F36-4042-8A6A-5167455F2C1C}" destId="{A80B2147-077C-44D3-8860-9F0309048691}" srcOrd="0" destOrd="0" presId="urn:microsoft.com/office/officeart/2005/8/layout/process4"/>
    <dgm:cxn modelId="{37194137-14A3-4F20-96F9-5D4F2E21F3E5}" type="presParOf" srcId="{A80B2147-077C-44D3-8860-9F0309048691}" destId="{AAB8B53A-48AB-4C2C-B4BA-B7893EE30A3A}" srcOrd="0" destOrd="0" presId="urn:microsoft.com/office/officeart/2005/8/layout/process4"/>
    <dgm:cxn modelId="{BDE85147-0986-4269-B82B-B87D9C094716}" type="presParOf" srcId="{AAB8B53A-48AB-4C2C-B4BA-B7893EE30A3A}" destId="{3E82DAFB-0C68-4A7C-A4C4-62F6A290CF28}" srcOrd="0" destOrd="0" presId="urn:microsoft.com/office/officeart/2005/8/layout/process4"/>
    <dgm:cxn modelId="{E1DB5EC1-1C9B-43FA-B968-C7D32427ACB5}" type="presParOf" srcId="{AAB8B53A-48AB-4C2C-B4BA-B7893EE30A3A}" destId="{B2176E67-5A89-49E1-B9F0-C232B51E14AC}" srcOrd="1" destOrd="0" presId="urn:microsoft.com/office/officeart/2005/8/layout/process4"/>
    <dgm:cxn modelId="{2ABA8F3D-2B13-4480-8EB9-30A2417E6D26}" type="presParOf" srcId="{AAB8B53A-48AB-4C2C-B4BA-B7893EE30A3A}" destId="{722A7CEA-C767-4EEA-B82D-5963DC7838A8}" srcOrd="2" destOrd="0" presId="urn:microsoft.com/office/officeart/2005/8/layout/process4"/>
    <dgm:cxn modelId="{EDF9A86A-A88B-474C-B62F-F2D177ED00C2}" type="presParOf" srcId="{722A7CEA-C767-4EEA-B82D-5963DC7838A8}" destId="{E4E59FB3-A30A-4AAF-AB26-FE1CDBF57573}" srcOrd="0" destOrd="0" presId="urn:microsoft.com/office/officeart/2005/8/layout/process4"/>
    <dgm:cxn modelId="{651CF9AD-2185-47C4-968A-D7A6F0026262}" type="presParOf" srcId="{722A7CEA-C767-4EEA-B82D-5963DC7838A8}" destId="{5FE7EF95-49AA-48CD-8DF6-5F2DBF84FD55}" srcOrd="1" destOrd="0" presId="urn:microsoft.com/office/officeart/2005/8/layout/process4"/>
    <dgm:cxn modelId="{BA156DC6-5DBE-404E-B122-6E55C8029F9C}" type="presParOf" srcId="{722A7CEA-C767-4EEA-B82D-5963DC7838A8}" destId="{279E315F-1B1E-4270-801F-22DEA654ABFD}" srcOrd="2" destOrd="0" presId="urn:microsoft.com/office/officeart/2005/8/layout/process4"/>
    <dgm:cxn modelId="{AEBB9AE9-7BC4-436E-88E6-FEF9DC5DCA73}" type="presParOf" srcId="{722A7CEA-C767-4EEA-B82D-5963DC7838A8}" destId="{E6796EF7-44F7-4C79-8CC5-15C68070158C}" srcOrd="3" destOrd="0" presId="urn:microsoft.com/office/officeart/2005/8/layout/process4"/>
    <dgm:cxn modelId="{EF13C746-3F01-48AA-A101-D92180E369F7}" type="presParOf" srcId="{A80B2147-077C-44D3-8860-9F0309048691}" destId="{DEE7A148-3DC5-44E9-9D5D-6955939E5DCB}" srcOrd="1" destOrd="0" presId="urn:microsoft.com/office/officeart/2005/8/layout/process4"/>
    <dgm:cxn modelId="{B116330C-4070-4C0D-8D6E-88EC33ADA3DA}" type="presParOf" srcId="{A80B2147-077C-44D3-8860-9F0309048691}" destId="{6E5DB96D-CD5A-4C26-88FC-1DF9AEE79D73}" srcOrd="2" destOrd="0" presId="urn:microsoft.com/office/officeart/2005/8/layout/process4"/>
    <dgm:cxn modelId="{78ABAE14-131B-4672-A007-5F869677A8D8}" type="presParOf" srcId="{6E5DB96D-CD5A-4C26-88FC-1DF9AEE79D73}" destId="{A8020EDE-2753-4304-9324-703259CDE67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DC98CE-3C6C-4778-BE5A-C751B61EC428}">
      <dsp:nvSpPr>
        <dsp:cNvPr id="0" name=""/>
        <dsp:cNvSpPr/>
      </dsp:nvSpPr>
      <dsp:spPr>
        <a:xfrm>
          <a:off x="0" y="0"/>
          <a:ext cx="3286125" cy="4351338"/>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933450">
            <a:lnSpc>
              <a:spcPct val="90000"/>
            </a:lnSpc>
            <a:spcBef>
              <a:spcPct val="0"/>
            </a:spcBef>
            <a:spcAft>
              <a:spcPct val="35000"/>
            </a:spcAft>
            <a:buNone/>
          </a:pPr>
          <a:r>
            <a:rPr lang="en-US" sz="2100" kern="1200"/>
            <a:t>Individuals will begin to commit crime such as </a:t>
          </a:r>
          <a:r>
            <a:rPr lang="en-US" sz="2100" u="sng" kern="1200"/>
            <a:t>Panhandling</a:t>
          </a:r>
          <a:r>
            <a:rPr lang="en-US" sz="2100" kern="1200"/>
            <a:t>, </a:t>
          </a:r>
          <a:r>
            <a:rPr lang="en-US" sz="2100" u="sng" kern="1200"/>
            <a:t>prostitution </a:t>
          </a:r>
          <a:r>
            <a:rPr lang="en-US" sz="2100" kern="1200"/>
            <a:t>and </a:t>
          </a:r>
          <a:r>
            <a:rPr lang="en-US" sz="2100" u="sng" kern="1200"/>
            <a:t>drug dealing</a:t>
          </a:r>
          <a:endParaRPr lang="en-US" sz="2100" kern="1200"/>
        </a:p>
      </dsp:txBody>
      <dsp:txXfrm>
        <a:off x="0" y="1653508"/>
        <a:ext cx="3286125" cy="2610802"/>
      </dsp:txXfrm>
    </dsp:sp>
    <dsp:sp modelId="{35F5E098-CC2A-447C-B224-083C3F7C3DCA}">
      <dsp:nvSpPr>
        <dsp:cNvPr id="0" name=""/>
        <dsp:cNvSpPr/>
      </dsp:nvSpPr>
      <dsp:spPr>
        <a:xfrm>
          <a:off x="990361" y="435133"/>
          <a:ext cx="1305401" cy="1305401"/>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181533" y="626305"/>
        <a:ext cx="923057" cy="923057"/>
      </dsp:txXfrm>
    </dsp:sp>
    <dsp:sp modelId="{A7925F4F-F779-49DF-BA8C-3F61991A0978}">
      <dsp:nvSpPr>
        <dsp:cNvPr id="0" name=""/>
        <dsp:cNvSpPr/>
      </dsp:nvSpPr>
      <dsp:spPr>
        <a:xfrm>
          <a:off x="0" y="4351266"/>
          <a:ext cx="3286125" cy="72"/>
        </a:xfrm>
        <a:prstGeom prst="rect">
          <a:avLst/>
        </a:prstGeom>
        <a:solidFill>
          <a:schemeClr val="accent2">
            <a:hueOff val="-291073"/>
            <a:satOff val="-16786"/>
            <a:lumOff val="1726"/>
            <a:alphaOff val="0"/>
          </a:schemeClr>
        </a:solidFill>
        <a:ln w="12700" cap="flat" cmpd="sng" algn="ctr">
          <a:solidFill>
            <a:schemeClr val="accent2">
              <a:hueOff val="-291073"/>
              <a:satOff val="-16786"/>
              <a:lumOff val="1726"/>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A0B53DE-6367-4328-9C3C-F1768C790B0B}">
      <dsp:nvSpPr>
        <dsp:cNvPr id="0" name=""/>
        <dsp:cNvSpPr/>
      </dsp:nvSpPr>
      <dsp:spPr>
        <a:xfrm>
          <a:off x="3614737" y="0"/>
          <a:ext cx="3286125" cy="4351338"/>
        </a:xfrm>
        <a:prstGeom prst="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933450">
            <a:lnSpc>
              <a:spcPct val="90000"/>
            </a:lnSpc>
            <a:spcBef>
              <a:spcPct val="0"/>
            </a:spcBef>
            <a:spcAft>
              <a:spcPct val="35000"/>
            </a:spcAft>
            <a:buNone/>
          </a:pPr>
          <a:r>
            <a:rPr lang="en-US" sz="2100" kern="1200"/>
            <a:t>These crime will become part of the </a:t>
          </a:r>
          <a:r>
            <a:rPr lang="en-US" sz="2100" u="sng" kern="1200"/>
            <a:t>regular activities </a:t>
          </a:r>
          <a:r>
            <a:rPr lang="en-US" sz="2100" kern="1200"/>
            <a:t>taking place in the </a:t>
          </a:r>
          <a:r>
            <a:rPr lang="en-US" sz="2100" u="sng" kern="1200"/>
            <a:t>abandoned building </a:t>
          </a:r>
          <a:r>
            <a:rPr lang="en-US" sz="2100" kern="1200"/>
            <a:t>and will then spread out into neighborhood</a:t>
          </a:r>
        </a:p>
      </dsp:txBody>
      <dsp:txXfrm>
        <a:off x="3614737" y="1653508"/>
        <a:ext cx="3286125" cy="2610802"/>
      </dsp:txXfrm>
    </dsp:sp>
    <dsp:sp modelId="{2AE99ADA-A5F8-49C7-910C-75AC868BEE26}">
      <dsp:nvSpPr>
        <dsp:cNvPr id="0" name=""/>
        <dsp:cNvSpPr/>
      </dsp:nvSpPr>
      <dsp:spPr>
        <a:xfrm>
          <a:off x="4605099" y="435133"/>
          <a:ext cx="1305401" cy="1305401"/>
        </a:xfrm>
        <a:prstGeom prst="ellipse">
          <a:avLst/>
        </a:prstGeom>
        <a:solidFill>
          <a:schemeClr val="accent2">
            <a:hueOff val="-582145"/>
            <a:satOff val="-33571"/>
            <a:lumOff val="3451"/>
            <a:alphaOff val="0"/>
          </a:schemeClr>
        </a:solidFill>
        <a:ln w="12700" cap="flat" cmpd="sng" algn="ctr">
          <a:solidFill>
            <a:schemeClr val="accent2">
              <a:hueOff val="-582145"/>
              <a:satOff val="-33571"/>
              <a:lumOff val="345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796271" y="626305"/>
        <a:ext cx="923057" cy="923057"/>
      </dsp:txXfrm>
    </dsp:sp>
    <dsp:sp modelId="{7F12C3B4-62F0-403F-99B3-4F93311D5CEF}">
      <dsp:nvSpPr>
        <dsp:cNvPr id="0" name=""/>
        <dsp:cNvSpPr/>
      </dsp:nvSpPr>
      <dsp:spPr>
        <a:xfrm>
          <a:off x="3614737" y="4351266"/>
          <a:ext cx="3286125" cy="72"/>
        </a:xfrm>
        <a:prstGeom prst="rect">
          <a:avLst/>
        </a:prstGeom>
        <a:solidFill>
          <a:schemeClr val="accent2">
            <a:hueOff val="-873218"/>
            <a:satOff val="-50357"/>
            <a:lumOff val="5177"/>
            <a:alphaOff val="0"/>
          </a:schemeClr>
        </a:solidFill>
        <a:ln w="12700" cap="flat" cmpd="sng" algn="ctr">
          <a:solidFill>
            <a:schemeClr val="accent2">
              <a:hueOff val="-873218"/>
              <a:satOff val="-50357"/>
              <a:lumOff val="5177"/>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FACF48A-627E-4979-8E40-6D201E334381}">
      <dsp:nvSpPr>
        <dsp:cNvPr id="0" name=""/>
        <dsp:cNvSpPr/>
      </dsp:nvSpPr>
      <dsp:spPr>
        <a:xfrm>
          <a:off x="7229475" y="0"/>
          <a:ext cx="3286125" cy="4351338"/>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933450">
            <a:lnSpc>
              <a:spcPct val="90000"/>
            </a:lnSpc>
            <a:spcBef>
              <a:spcPct val="0"/>
            </a:spcBef>
            <a:spcAft>
              <a:spcPct val="35000"/>
            </a:spcAft>
            <a:buNone/>
          </a:pPr>
          <a:r>
            <a:rPr lang="en-US" sz="2100" kern="1200"/>
            <a:t>Create more problems for the whole neighborhood and the society, due to less involvement of community</a:t>
          </a:r>
        </a:p>
      </dsp:txBody>
      <dsp:txXfrm>
        <a:off x="7229475" y="1653508"/>
        <a:ext cx="3286125" cy="2610802"/>
      </dsp:txXfrm>
    </dsp:sp>
    <dsp:sp modelId="{A9D53663-3AC7-4DC9-A035-88F203CC9C53}">
      <dsp:nvSpPr>
        <dsp:cNvPr id="0" name=""/>
        <dsp:cNvSpPr/>
      </dsp:nvSpPr>
      <dsp:spPr>
        <a:xfrm>
          <a:off x="8219836" y="435133"/>
          <a:ext cx="1305401" cy="1305401"/>
        </a:xfrm>
        <a:prstGeom prst="ellipse">
          <a:avLst/>
        </a:prstGeom>
        <a:solidFill>
          <a:schemeClr val="accent2">
            <a:hueOff val="-1164290"/>
            <a:satOff val="-67142"/>
            <a:lumOff val="6902"/>
            <a:alphaOff val="0"/>
          </a:schemeClr>
        </a:solidFill>
        <a:ln w="12700" cap="flat" cmpd="sng" algn="ctr">
          <a:solidFill>
            <a:schemeClr val="accent2">
              <a:hueOff val="-1164290"/>
              <a:satOff val="-67142"/>
              <a:lumOff val="690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8411008" y="626305"/>
        <a:ext cx="923057" cy="923057"/>
      </dsp:txXfrm>
    </dsp:sp>
    <dsp:sp modelId="{3B31CA33-FFBD-4447-922F-608F55210780}">
      <dsp:nvSpPr>
        <dsp:cNvPr id="0" name=""/>
        <dsp:cNvSpPr/>
      </dsp:nvSpPr>
      <dsp:spPr>
        <a:xfrm>
          <a:off x="7229475" y="4351266"/>
          <a:ext cx="3286125" cy="72"/>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176E67-5A89-49E1-B9F0-C232B51E14AC}">
      <dsp:nvSpPr>
        <dsp:cNvPr id="0" name=""/>
        <dsp:cNvSpPr/>
      </dsp:nvSpPr>
      <dsp:spPr>
        <a:xfrm>
          <a:off x="0" y="2626263"/>
          <a:ext cx="10515600" cy="17231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a:t>Attack the initial factor of the Causal Chain</a:t>
          </a:r>
        </a:p>
      </dsp:txBody>
      <dsp:txXfrm>
        <a:off x="0" y="2626263"/>
        <a:ext cx="10515600" cy="930480"/>
      </dsp:txXfrm>
    </dsp:sp>
    <dsp:sp modelId="{E4E59FB3-A30A-4AAF-AB26-FE1CDBF57573}">
      <dsp:nvSpPr>
        <dsp:cNvPr id="0" name=""/>
        <dsp:cNvSpPr/>
      </dsp:nvSpPr>
      <dsp:spPr>
        <a:xfrm>
          <a:off x="0" y="3522281"/>
          <a:ext cx="2628899" cy="7926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a:t>Disorder caused by disreputable people</a:t>
          </a:r>
        </a:p>
      </dsp:txBody>
      <dsp:txXfrm>
        <a:off x="0" y="3522281"/>
        <a:ext cx="2628899" cy="792631"/>
      </dsp:txXfrm>
    </dsp:sp>
    <dsp:sp modelId="{5FE7EF95-49AA-48CD-8DF6-5F2DBF84FD55}">
      <dsp:nvSpPr>
        <dsp:cNvPr id="0" name=""/>
        <dsp:cNvSpPr/>
      </dsp:nvSpPr>
      <dsp:spPr>
        <a:xfrm>
          <a:off x="2628900" y="3522281"/>
          <a:ext cx="2628899" cy="7926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a:t>Breakdown in informal control</a:t>
          </a:r>
        </a:p>
      </dsp:txBody>
      <dsp:txXfrm>
        <a:off x="2628900" y="3522281"/>
        <a:ext cx="2628899" cy="792631"/>
      </dsp:txXfrm>
    </dsp:sp>
    <dsp:sp modelId="{279E315F-1B1E-4270-801F-22DEA654ABFD}">
      <dsp:nvSpPr>
        <dsp:cNvPr id="0" name=""/>
        <dsp:cNvSpPr/>
      </dsp:nvSpPr>
      <dsp:spPr>
        <a:xfrm>
          <a:off x="5257800" y="3522281"/>
          <a:ext cx="2628899" cy="7926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a:t>Invitation of predatory criminal</a:t>
          </a:r>
        </a:p>
      </dsp:txBody>
      <dsp:txXfrm>
        <a:off x="5257800" y="3522281"/>
        <a:ext cx="2628899" cy="792631"/>
      </dsp:txXfrm>
    </dsp:sp>
    <dsp:sp modelId="{E6796EF7-44F7-4C79-8CC5-15C68070158C}">
      <dsp:nvSpPr>
        <dsp:cNvPr id="0" name=""/>
        <dsp:cNvSpPr/>
      </dsp:nvSpPr>
      <dsp:spPr>
        <a:xfrm>
          <a:off x="7886700" y="3522281"/>
          <a:ext cx="2628899" cy="7926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a:t>High crime rate in the neighborhood</a:t>
          </a:r>
        </a:p>
      </dsp:txBody>
      <dsp:txXfrm>
        <a:off x="7886700" y="3522281"/>
        <a:ext cx="2628899" cy="792631"/>
      </dsp:txXfrm>
    </dsp:sp>
    <dsp:sp modelId="{A8020EDE-2753-4304-9324-703259CDE67B}">
      <dsp:nvSpPr>
        <dsp:cNvPr id="0" name=""/>
        <dsp:cNvSpPr/>
      </dsp:nvSpPr>
      <dsp:spPr>
        <a:xfrm rot="10800000">
          <a:off x="0" y="1962"/>
          <a:ext cx="10515600" cy="265014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a:t>Fix the broken windows; </a:t>
          </a:r>
        </a:p>
      </dsp:txBody>
      <dsp:txXfrm rot="10800000">
        <a:off x="0" y="1962"/>
        <a:ext cx="10515600" cy="1721986"/>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06A2FC-41FC-4D5C-9A6E-0FB01889A5A4}" type="datetimeFigureOut">
              <a:rPr lang="en-US" smtClean="0"/>
              <a:t>9/30/2023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2F1AC2-3D09-414C-96FE-4F06892DC512}" type="slidenum">
              <a:rPr lang="en-US" smtClean="0"/>
              <a:t>‹#›</a:t>
            </a:fld>
            <a:endParaRPr lang="en-US"/>
          </a:p>
        </p:txBody>
      </p:sp>
    </p:spTree>
    <p:extLst>
      <p:ext uri="{BB962C8B-B14F-4D97-AF65-F5344CB8AC3E}">
        <p14:creationId xmlns:p14="http://schemas.microsoft.com/office/powerpoint/2010/main" val="2590124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B9F48-9743-550B-E7B9-CA7A518A73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3644C85-F1E2-B22C-9EDA-3398B372EF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BCA79A-F862-5973-B0C9-090268CE85D5}"/>
              </a:ext>
            </a:extLst>
          </p:cNvPr>
          <p:cNvSpPr>
            <a:spLocks noGrp="1"/>
          </p:cNvSpPr>
          <p:nvPr>
            <p:ph type="dt" sz="half" idx="10"/>
          </p:nvPr>
        </p:nvSpPr>
        <p:spPr/>
        <p:txBody>
          <a:bodyPr/>
          <a:lstStyle/>
          <a:p>
            <a:fld id="{DA95A853-2F5B-4FD2-AF3A-2960187DB463}" type="datetimeFigureOut">
              <a:rPr lang="en-US" smtClean="0"/>
              <a:t>9/30/2023</a:t>
            </a:fld>
            <a:endParaRPr lang="en-US"/>
          </a:p>
        </p:txBody>
      </p:sp>
      <p:sp>
        <p:nvSpPr>
          <p:cNvPr id="5" name="Footer Placeholder 4">
            <a:extLst>
              <a:ext uri="{FF2B5EF4-FFF2-40B4-BE49-F238E27FC236}">
                <a16:creationId xmlns:a16="http://schemas.microsoft.com/office/drawing/2014/main" id="{00CF0135-FB7F-66CA-E387-C463843C8A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C4DC6C-5699-64B6-39D3-2C72CFD9D7DB}"/>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1119353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153CC-502C-FC70-420E-703C684D76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9C5C92-5D05-7FE7-DA19-93B7FFC56F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6A308A-A3AE-173E-77EE-CADAAE326D52}"/>
              </a:ext>
            </a:extLst>
          </p:cNvPr>
          <p:cNvSpPr>
            <a:spLocks noGrp="1"/>
          </p:cNvSpPr>
          <p:nvPr>
            <p:ph type="dt" sz="half" idx="10"/>
          </p:nvPr>
        </p:nvSpPr>
        <p:spPr/>
        <p:txBody>
          <a:bodyPr/>
          <a:lstStyle/>
          <a:p>
            <a:fld id="{DA95A853-2F5B-4FD2-AF3A-2960187DB463}" type="datetimeFigureOut">
              <a:rPr lang="en-US" smtClean="0"/>
              <a:t>9/30/2023</a:t>
            </a:fld>
            <a:endParaRPr lang="en-US"/>
          </a:p>
        </p:txBody>
      </p:sp>
      <p:sp>
        <p:nvSpPr>
          <p:cNvPr id="5" name="Footer Placeholder 4">
            <a:extLst>
              <a:ext uri="{FF2B5EF4-FFF2-40B4-BE49-F238E27FC236}">
                <a16:creationId xmlns:a16="http://schemas.microsoft.com/office/drawing/2014/main" id="{4471019D-F187-03EF-61A2-15F6B6E4AF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793294-606D-8115-8330-62A0D86639A7}"/>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2144583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75912-B1CE-4A0E-328A-8271712A20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F5C73B6-2E99-DBC8-FC4C-5C1CF9188D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E8AD98-D520-978C-E50C-B799714A4547}"/>
              </a:ext>
            </a:extLst>
          </p:cNvPr>
          <p:cNvSpPr>
            <a:spLocks noGrp="1"/>
          </p:cNvSpPr>
          <p:nvPr>
            <p:ph type="dt" sz="half" idx="10"/>
          </p:nvPr>
        </p:nvSpPr>
        <p:spPr/>
        <p:txBody>
          <a:bodyPr/>
          <a:lstStyle/>
          <a:p>
            <a:fld id="{DA95A853-2F5B-4FD2-AF3A-2960187DB463}" type="datetimeFigureOut">
              <a:rPr lang="en-US" smtClean="0"/>
              <a:t>9/30/2023</a:t>
            </a:fld>
            <a:endParaRPr lang="en-US"/>
          </a:p>
        </p:txBody>
      </p:sp>
      <p:sp>
        <p:nvSpPr>
          <p:cNvPr id="5" name="Footer Placeholder 4">
            <a:extLst>
              <a:ext uri="{FF2B5EF4-FFF2-40B4-BE49-F238E27FC236}">
                <a16:creationId xmlns:a16="http://schemas.microsoft.com/office/drawing/2014/main" id="{E9878F07-151A-1268-E398-E5A098CA77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61C140-EB51-BB01-2A7F-6FB830E99157}"/>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1259026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4DD56-1512-F39F-8257-B461254460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F8E718-8F3B-A3E4-2A49-7AA784520B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3675B9-428C-04C8-A772-B988303264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2F0187-267A-8BF4-E5F3-BC4712A8FFE8}"/>
              </a:ext>
            </a:extLst>
          </p:cNvPr>
          <p:cNvSpPr>
            <a:spLocks noGrp="1"/>
          </p:cNvSpPr>
          <p:nvPr>
            <p:ph type="dt" sz="half" idx="10"/>
          </p:nvPr>
        </p:nvSpPr>
        <p:spPr/>
        <p:txBody>
          <a:bodyPr/>
          <a:lstStyle/>
          <a:p>
            <a:fld id="{DA95A853-2F5B-4FD2-AF3A-2960187DB463}" type="datetimeFigureOut">
              <a:rPr lang="en-US" smtClean="0"/>
              <a:t>9/30/2023</a:t>
            </a:fld>
            <a:endParaRPr lang="en-US"/>
          </a:p>
        </p:txBody>
      </p:sp>
      <p:sp>
        <p:nvSpPr>
          <p:cNvPr id="6" name="Footer Placeholder 5">
            <a:extLst>
              <a:ext uri="{FF2B5EF4-FFF2-40B4-BE49-F238E27FC236}">
                <a16:creationId xmlns:a16="http://schemas.microsoft.com/office/drawing/2014/main" id="{0F26969D-17DF-8DBA-BDD9-CE00EFD931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DCD653-4A0C-DE81-BD9D-7B9E9C56F46B}"/>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1892596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129A3-BD90-4C16-9A51-EC2833FCC5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670E55-8873-B5CC-EBC9-298446892F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254F50-3E37-F270-23AA-D78D332DAB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D0EA2C-7951-1A67-1F62-EE0E7C10BC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58B64C-C26B-F073-9E4E-BEC43A8A0F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DA2FAC-A5B6-8574-5E17-C85114ACC853}"/>
              </a:ext>
            </a:extLst>
          </p:cNvPr>
          <p:cNvSpPr>
            <a:spLocks noGrp="1"/>
          </p:cNvSpPr>
          <p:nvPr>
            <p:ph type="dt" sz="half" idx="10"/>
          </p:nvPr>
        </p:nvSpPr>
        <p:spPr/>
        <p:txBody>
          <a:bodyPr/>
          <a:lstStyle/>
          <a:p>
            <a:fld id="{DA95A853-2F5B-4FD2-AF3A-2960187DB463}" type="datetimeFigureOut">
              <a:rPr lang="en-US" smtClean="0"/>
              <a:t>9/30/2023</a:t>
            </a:fld>
            <a:endParaRPr lang="en-US"/>
          </a:p>
        </p:txBody>
      </p:sp>
      <p:sp>
        <p:nvSpPr>
          <p:cNvPr id="8" name="Footer Placeholder 7">
            <a:extLst>
              <a:ext uri="{FF2B5EF4-FFF2-40B4-BE49-F238E27FC236}">
                <a16:creationId xmlns:a16="http://schemas.microsoft.com/office/drawing/2014/main" id="{42E84A5F-C6DC-B2A2-656B-6868F307EEE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BE4025-C2E2-B9CD-9129-F2D1A379AA51}"/>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539057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03EF0-7567-7146-9733-66EA7E2A7D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6922AE-BBCF-9961-59D1-B969A9399AA5}"/>
              </a:ext>
            </a:extLst>
          </p:cNvPr>
          <p:cNvSpPr>
            <a:spLocks noGrp="1"/>
          </p:cNvSpPr>
          <p:nvPr>
            <p:ph type="dt" sz="half" idx="10"/>
          </p:nvPr>
        </p:nvSpPr>
        <p:spPr/>
        <p:txBody>
          <a:bodyPr/>
          <a:lstStyle/>
          <a:p>
            <a:fld id="{DA95A853-2F5B-4FD2-AF3A-2960187DB463}" type="datetimeFigureOut">
              <a:rPr lang="en-US" smtClean="0"/>
              <a:t>9/30/2023</a:t>
            </a:fld>
            <a:endParaRPr lang="en-US"/>
          </a:p>
        </p:txBody>
      </p:sp>
      <p:sp>
        <p:nvSpPr>
          <p:cNvPr id="4" name="Footer Placeholder 3">
            <a:extLst>
              <a:ext uri="{FF2B5EF4-FFF2-40B4-BE49-F238E27FC236}">
                <a16:creationId xmlns:a16="http://schemas.microsoft.com/office/drawing/2014/main" id="{9FE79541-3317-6E88-EA34-FF7E2356B9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9E15EA-BE3F-CC19-4D27-E598391A3516}"/>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661210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D2C759-BC6B-52CC-D4B3-44651CB83CDA}"/>
              </a:ext>
            </a:extLst>
          </p:cNvPr>
          <p:cNvSpPr>
            <a:spLocks noGrp="1"/>
          </p:cNvSpPr>
          <p:nvPr>
            <p:ph type="dt" sz="half" idx="10"/>
          </p:nvPr>
        </p:nvSpPr>
        <p:spPr/>
        <p:txBody>
          <a:bodyPr/>
          <a:lstStyle/>
          <a:p>
            <a:fld id="{DA95A853-2F5B-4FD2-AF3A-2960187DB463}" type="datetimeFigureOut">
              <a:rPr lang="en-US" smtClean="0"/>
              <a:t>9/30/2023</a:t>
            </a:fld>
            <a:endParaRPr lang="en-US"/>
          </a:p>
        </p:txBody>
      </p:sp>
      <p:sp>
        <p:nvSpPr>
          <p:cNvPr id="3" name="Footer Placeholder 2">
            <a:extLst>
              <a:ext uri="{FF2B5EF4-FFF2-40B4-BE49-F238E27FC236}">
                <a16:creationId xmlns:a16="http://schemas.microsoft.com/office/drawing/2014/main" id="{DD06C1C3-A4B6-13B1-D6D8-CD9AECD7E6D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C791A9-A9FF-24BF-AAD2-F344CE33EC3D}"/>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1827042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D7A3A-8A3A-AC72-F589-56000A85DC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DA01A1-EAFC-51A3-3025-B67CC9B335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7BB87E-FEE4-F9FA-3477-EB53C5AB9A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16420D-832E-433E-98A6-1FC7857B7D5D}"/>
              </a:ext>
            </a:extLst>
          </p:cNvPr>
          <p:cNvSpPr>
            <a:spLocks noGrp="1"/>
          </p:cNvSpPr>
          <p:nvPr>
            <p:ph type="dt" sz="half" idx="10"/>
          </p:nvPr>
        </p:nvSpPr>
        <p:spPr/>
        <p:txBody>
          <a:bodyPr/>
          <a:lstStyle/>
          <a:p>
            <a:fld id="{DA95A853-2F5B-4FD2-AF3A-2960187DB463}" type="datetimeFigureOut">
              <a:rPr lang="en-US" smtClean="0"/>
              <a:t>9/30/2023</a:t>
            </a:fld>
            <a:endParaRPr lang="en-US"/>
          </a:p>
        </p:txBody>
      </p:sp>
      <p:sp>
        <p:nvSpPr>
          <p:cNvPr id="6" name="Footer Placeholder 5">
            <a:extLst>
              <a:ext uri="{FF2B5EF4-FFF2-40B4-BE49-F238E27FC236}">
                <a16:creationId xmlns:a16="http://schemas.microsoft.com/office/drawing/2014/main" id="{5DFE024B-C980-C0E3-DAEE-AA41A845FE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9F8AA0-07C9-4028-5661-6B5CD6EAB1B7}"/>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2154902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0621-376D-7E42-DCF4-95FFC0C410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6FAD87-9ED5-506B-B0E8-1D06B84E41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3AA2F6-D35D-F750-9095-80AE8CB615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E1E6F2-AFEF-898A-2241-A114F0804BD0}"/>
              </a:ext>
            </a:extLst>
          </p:cNvPr>
          <p:cNvSpPr>
            <a:spLocks noGrp="1"/>
          </p:cNvSpPr>
          <p:nvPr>
            <p:ph type="dt" sz="half" idx="10"/>
          </p:nvPr>
        </p:nvSpPr>
        <p:spPr/>
        <p:txBody>
          <a:bodyPr/>
          <a:lstStyle/>
          <a:p>
            <a:fld id="{DA95A853-2F5B-4FD2-AF3A-2960187DB463}" type="datetimeFigureOut">
              <a:rPr lang="en-US" smtClean="0"/>
              <a:t>9/30/2023</a:t>
            </a:fld>
            <a:endParaRPr lang="en-US"/>
          </a:p>
        </p:txBody>
      </p:sp>
      <p:sp>
        <p:nvSpPr>
          <p:cNvPr id="6" name="Footer Placeholder 5">
            <a:extLst>
              <a:ext uri="{FF2B5EF4-FFF2-40B4-BE49-F238E27FC236}">
                <a16:creationId xmlns:a16="http://schemas.microsoft.com/office/drawing/2014/main" id="{893F5328-42A7-1B85-4133-20EC3CDB8F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F99DDE-BCDE-7424-58CE-E8D1143E9B76}"/>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2067202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05A95-905B-4C8B-A230-DBB8489432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C1BADE-9414-F307-E067-DD3E2A44E8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D82F3C-7CDA-23B1-1132-E55C77B14525}"/>
              </a:ext>
            </a:extLst>
          </p:cNvPr>
          <p:cNvSpPr>
            <a:spLocks noGrp="1"/>
          </p:cNvSpPr>
          <p:nvPr>
            <p:ph type="dt" sz="half" idx="10"/>
          </p:nvPr>
        </p:nvSpPr>
        <p:spPr/>
        <p:txBody>
          <a:bodyPr/>
          <a:lstStyle/>
          <a:p>
            <a:fld id="{DA95A853-2F5B-4FD2-AF3A-2960187DB463}" type="datetimeFigureOut">
              <a:rPr lang="en-US" smtClean="0"/>
              <a:t>9/30/2023</a:t>
            </a:fld>
            <a:endParaRPr lang="en-US"/>
          </a:p>
        </p:txBody>
      </p:sp>
      <p:sp>
        <p:nvSpPr>
          <p:cNvPr id="5" name="Footer Placeholder 4">
            <a:extLst>
              <a:ext uri="{FF2B5EF4-FFF2-40B4-BE49-F238E27FC236}">
                <a16:creationId xmlns:a16="http://schemas.microsoft.com/office/drawing/2014/main" id="{AB915125-37BF-BA10-4338-C07F1193F5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F73506-FC15-030C-CE1E-0CE7F2852A33}"/>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3505734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7AA0AA-ED86-CD4C-1CD5-89142060E25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1D02DF-2256-FADB-CFE8-C5BB285FDCC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57C20A-BC53-8046-C036-50CB805A9EA8}"/>
              </a:ext>
            </a:extLst>
          </p:cNvPr>
          <p:cNvSpPr>
            <a:spLocks noGrp="1"/>
          </p:cNvSpPr>
          <p:nvPr>
            <p:ph type="dt" sz="half" idx="10"/>
          </p:nvPr>
        </p:nvSpPr>
        <p:spPr/>
        <p:txBody>
          <a:bodyPr/>
          <a:lstStyle/>
          <a:p>
            <a:fld id="{DA95A853-2F5B-4FD2-AF3A-2960187DB463}" type="datetimeFigureOut">
              <a:rPr lang="en-US" smtClean="0"/>
              <a:t>9/30/2023</a:t>
            </a:fld>
            <a:endParaRPr lang="en-US"/>
          </a:p>
        </p:txBody>
      </p:sp>
      <p:sp>
        <p:nvSpPr>
          <p:cNvPr id="5" name="Footer Placeholder 4">
            <a:extLst>
              <a:ext uri="{FF2B5EF4-FFF2-40B4-BE49-F238E27FC236}">
                <a16:creationId xmlns:a16="http://schemas.microsoft.com/office/drawing/2014/main" id="{5DCF04B6-CC23-9CF2-DB60-E35E29EE6C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99B387-E677-3F49-AAFA-46B0297EF79D}"/>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2702449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964900-BC7E-0294-DC47-E031134D03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E9049D-F2BC-7BF6-180B-FEE1CAEAAA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FE9FB2-F3EA-E86F-9F2E-FDA0115FA3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95A853-2F5B-4FD2-AF3A-2960187DB463}" type="datetimeFigureOut">
              <a:rPr lang="en-US" smtClean="0"/>
              <a:t>9/30/2023</a:t>
            </a:fld>
            <a:endParaRPr lang="en-US"/>
          </a:p>
        </p:txBody>
      </p:sp>
      <p:sp>
        <p:nvSpPr>
          <p:cNvPr id="5" name="Footer Placeholder 4">
            <a:extLst>
              <a:ext uri="{FF2B5EF4-FFF2-40B4-BE49-F238E27FC236}">
                <a16:creationId xmlns:a16="http://schemas.microsoft.com/office/drawing/2014/main" id="{97A9157D-9CCA-5CE6-1918-EEE3869B8D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73232E-8B82-C4C6-9036-F9BBFD1D3E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B68CF3-DDA0-40E1-998E-82DA2543AB88}" type="slidenum">
              <a:rPr lang="en-US" smtClean="0"/>
              <a:t>‹#›</a:t>
            </a:fld>
            <a:endParaRPr lang="en-US"/>
          </a:p>
        </p:txBody>
      </p:sp>
    </p:spTree>
    <p:extLst>
      <p:ext uri="{BB962C8B-B14F-4D97-AF65-F5344CB8AC3E}">
        <p14:creationId xmlns:p14="http://schemas.microsoft.com/office/powerpoint/2010/main" val="331005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theatlantic.com/magazine/archive/1982/03/broken-windows/304465/?utm_source=copy-link&amp;utm_medium=social&amp;utm_campaign=share"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a:extLst>
              <a:ext uri="{FF2B5EF4-FFF2-40B4-BE49-F238E27FC236}">
                <a16:creationId xmlns:a16="http://schemas.microsoft.com/office/drawing/2014/main" id="{5D518868-354E-BA79-EB08-4576D7E4C40B}"/>
              </a:ext>
            </a:extLst>
          </p:cNvPr>
          <p:cNvSpPr>
            <a:spLocks noGrp="1"/>
          </p:cNvSpPr>
          <p:nvPr>
            <p:ph type="ctrTitle"/>
          </p:nvPr>
        </p:nvSpPr>
        <p:spPr>
          <a:xfrm>
            <a:off x="838199" y="1120676"/>
            <a:ext cx="7021513" cy="2308324"/>
          </a:xfrm>
        </p:spPr>
        <p:txBody>
          <a:bodyPr>
            <a:noAutofit/>
          </a:bodyPr>
          <a:lstStyle/>
          <a:p>
            <a:pPr algn="l"/>
            <a:r>
              <a:rPr lang="en-US" sz="4400" dirty="0">
                <a:solidFill>
                  <a:schemeClr val="bg1"/>
                </a:solidFill>
              </a:rPr>
              <a:t>Researching the Community: Community as a Broken Window</a:t>
            </a:r>
          </a:p>
        </p:txBody>
      </p:sp>
      <p:sp>
        <p:nvSpPr>
          <p:cNvPr id="3" name="Subtitle 2">
            <a:extLst>
              <a:ext uri="{FF2B5EF4-FFF2-40B4-BE49-F238E27FC236}">
                <a16:creationId xmlns:a16="http://schemas.microsoft.com/office/drawing/2014/main" id="{8CD578E1-42B6-84EA-7C92-264A4CEFE9C9}"/>
              </a:ext>
            </a:extLst>
          </p:cNvPr>
          <p:cNvSpPr>
            <a:spLocks noGrp="1"/>
          </p:cNvSpPr>
          <p:nvPr>
            <p:ph type="subTitle" idx="1"/>
          </p:nvPr>
        </p:nvSpPr>
        <p:spPr>
          <a:xfrm>
            <a:off x="835024" y="3809999"/>
            <a:ext cx="7025753" cy="1012778"/>
          </a:xfrm>
        </p:spPr>
        <p:txBody>
          <a:bodyPr>
            <a:normAutofit/>
          </a:bodyPr>
          <a:lstStyle/>
          <a:p>
            <a:pPr algn="l"/>
            <a:r>
              <a:rPr lang="en-US" dirty="0">
                <a:solidFill>
                  <a:schemeClr val="bg1"/>
                </a:solidFill>
              </a:rPr>
              <a:t>WEEK 6 </a:t>
            </a:r>
          </a:p>
        </p:txBody>
      </p:sp>
    </p:spTree>
    <p:extLst>
      <p:ext uri="{BB962C8B-B14F-4D97-AF65-F5344CB8AC3E}">
        <p14:creationId xmlns:p14="http://schemas.microsoft.com/office/powerpoint/2010/main" val="2248339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6FAE99-406F-B6C2-37CB-EED748A6889F}"/>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dirty="0"/>
              <a:t>Broken Windows Theory </a:t>
            </a:r>
          </a:p>
        </p:txBody>
      </p:sp>
      <p:sp>
        <p:nvSpPr>
          <p:cNvPr id="7" name="Text Placeholder 6">
            <a:extLst>
              <a:ext uri="{FF2B5EF4-FFF2-40B4-BE49-F238E27FC236}">
                <a16:creationId xmlns:a16="http://schemas.microsoft.com/office/drawing/2014/main" id="{FA10B7E8-DD27-250A-A486-39467841B657}"/>
              </a:ext>
            </a:extLst>
          </p:cNvPr>
          <p:cNvSpPr>
            <a:spLocks noGrp="1"/>
          </p:cNvSpPr>
          <p:nvPr>
            <p:ph type="body" idx="1"/>
          </p:nvPr>
        </p:nvSpPr>
        <p:spPr>
          <a:xfrm>
            <a:off x="7464612" y="4750893"/>
            <a:ext cx="4087305" cy="1147863"/>
          </a:xfrm>
        </p:spPr>
        <p:txBody>
          <a:bodyPr vert="horz" lIns="91440" tIns="45720" rIns="91440" bIns="45720" rtlCol="0" anchor="t">
            <a:normAutofit/>
          </a:bodyPr>
          <a:lstStyle/>
          <a:p>
            <a:r>
              <a:rPr lang="en-US" sz="2000" dirty="0">
                <a:solidFill>
                  <a:schemeClr val="tx1"/>
                </a:solidFill>
                <a:hlinkClick r:id="rId2"/>
              </a:rPr>
              <a:t>James Q. Wilson &amp; George L. </a:t>
            </a:r>
            <a:r>
              <a:rPr lang="en-US" sz="2000" dirty="0" err="1">
                <a:solidFill>
                  <a:schemeClr val="tx1"/>
                </a:solidFill>
                <a:hlinkClick r:id="rId2"/>
              </a:rPr>
              <a:t>Kelling</a:t>
            </a:r>
            <a:r>
              <a:rPr lang="en-US" sz="2000" dirty="0">
                <a:solidFill>
                  <a:schemeClr val="tx1"/>
                </a:solidFill>
                <a:hlinkClick r:id="rId2"/>
              </a:rPr>
              <a:t>, 1982 </a:t>
            </a:r>
            <a:endParaRPr lang="en-US" sz="2000" dirty="0">
              <a:solidFill>
                <a:schemeClr val="tx1"/>
              </a:solidFill>
            </a:endParaRPr>
          </a:p>
          <a:p>
            <a:endParaRPr lang="en-US" sz="2000" dirty="0">
              <a:solidFill>
                <a:schemeClr val="tx1"/>
              </a:solidFill>
            </a:endParaRPr>
          </a:p>
        </p:txBody>
      </p:sp>
      <p:sp>
        <p:nvSpPr>
          <p:cNvPr id="32" name="Freeform: Shape 20">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a:extLst>
              <a:ext uri="{FF2B5EF4-FFF2-40B4-BE49-F238E27FC236}">
                <a16:creationId xmlns:a16="http://schemas.microsoft.com/office/drawing/2014/main" id="{A5D55710-8A4C-A9F6-2C2F-9E8DBB3FE910}"/>
              </a:ext>
            </a:extLst>
          </p:cNvPr>
          <p:cNvPicPr>
            <a:picLocks noChangeAspect="1"/>
          </p:cNvPicPr>
          <p:nvPr/>
        </p:nvPicPr>
        <p:blipFill rotWithShape="1">
          <a:blip r:embed="rId3"/>
          <a:srcRect l="27522" r="28409"/>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65749939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i="1" dirty="0"/>
              <a:t>If a window in a building is broken and is left unrepaired, all the rest of the windows will soon be broken. One unrepaired broken window is a signal that no one cares, and so breaking more windows costs nothing.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4673" y="1445494"/>
            <a:ext cx="3616856" cy="4376572"/>
          </a:xfrm>
        </p:spPr>
        <p:txBody>
          <a:bodyPr anchor="ctr">
            <a:normAutofit/>
          </a:bodyPr>
          <a:lstStyle/>
          <a:p>
            <a:r>
              <a:rPr lang="en-US" sz="4800"/>
              <a:t>A house in which a window is broken: </a:t>
            </a:r>
          </a:p>
        </p:txBody>
      </p:sp>
      <p:sp>
        <p:nvSpPr>
          <p:cNvPr id="29" name="Freeform: Shape 18">
            <a:extLst>
              <a:ext uri="{FF2B5EF4-FFF2-40B4-BE49-F238E27FC236}">
                <a16:creationId xmlns:a16="http://schemas.microsoft.com/office/drawing/2014/main" id="{DFF2AC85-FAA0-4844-813F-83C04D738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7636" y="0"/>
            <a:ext cx="7281316" cy="6858000"/>
          </a:xfrm>
          <a:custGeom>
            <a:avLst/>
            <a:gdLst>
              <a:gd name="connsiteX0" fmla="*/ 361354 w 7281316"/>
              <a:gd name="connsiteY0" fmla="*/ 0 h 6858000"/>
              <a:gd name="connsiteX1" fmla="*/ 7281316 w 7281316"/>
              <a:gd name="connsiteY1" fmla="*/ 0 h 6858000"/>
              <a:gd name="connsiteX2" fmla="*/ 7281316 w 7281316"/>
              <a:gd name="connsiteY2" fmla="*/ 6858000 h 6858000"/>
              <a:gd name="connsiteX3" fmla="*/ 696735 w 7281316"/>
              <a:gd name="connsiteY3" fmla="*/ 6858000 h 6858000"/>
              <a:gd name="connsiteX4" fmla="*/ 690849 w 7281316"/>
              <a:gd name="connsiteY4" fmla="*/ 6842426 h 6858000"/>
              <a:gd name="connsiteX5" fmla="*/ 335637 w 7281316"/>
              <a:gd name="connsiteY5" fmla="*/ 947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81316" h="6858000">
                <a:moveTo>
                  <a:pt x="361354" y="0"/>
                </a:moveTo>
                <a:lnTo>
                  <a:pt x="7281316" y="0"/>
                </a:lnTo>
                <a:lnTo>
                  <a:pt x="7281316" y="6858000"/>
                </a:lnTo>
                <a:lnTo>
                  <a:pt x="696735" y="6858000"/>
                </a:lnTo>
                <a:lnTo>
                  <a:pt x="690849" y="6842426"/>
                </a:lnTo>
                <a:cubicBezTo>
                  <a:pt x="-65870" y="4704140"/>
                  <a:pt x="-226206" y="2374054"/>
                  <a:pt x="335637" y="9472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0">
            <a:extLst>
              <a:ext uri="{FF2B5EF4-FFF2-40B4-BE49-F238E27FC236}">
                <a16:creationId xmlns:a16="http://schemas.microsoft.com/office/drawing/2014/main" id="{89CC0F1E-BAA2-47B1-8F83-7ECB9FD9E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89558" y="0"/>
            <a:ext cx="6999394" cy="6858000"/>
          </a:xfrm>
          <a:custGeom>
            <a:avLst/>
            <a:gdLst>
              <a:gd name="connsiteX0" fmla="*/ 6999394 w 6999394"/>
              <a:gd name="connsiteY0" fmla="*/ 0 h 6858000"/>
              <a:gd name="connsiteX1" fmla="*/ 6999394 w 6999394"/>
              <a:gd name="connsiteY1" fmla="*/ 6858000 h 6858000"/>
              <a:gd name="connsiteX2" fmla="*/ 717029 w 6999394"/>
              <a:gd name="connsiteY2" fmla="*/ 6858000 h 6858000"/>
              <a:gd name="connsiteX3" fmla="*/ 623642 w 6999394"/>
              <a:gd name="connsiteY3" fmla="*/ 6599363 h 6858000"/>
              <a:gd name="connsiteX4" fmla="*/ 319533 w 6999394"/>
              <a:gd name="connsiteY4" fmla="*/ 193787 h 6858000"/>
              <a:gd name="connsiteX5" fmla="*/ 371685 w 6999394"/>
              <a:gd name="connsiteY5" fmla="*/ 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99394" h="6858000">
                <a:moveTo>
                  <a:pt x="6999394" y="0"/>
                </a:moveTo>
                <a:lnTo>
                  <a:pt x="6999394" y="6858000"/>
                </a:lnTo>
                <a:lnTo>
                  <a:pt x="717029" y="6858000"/>
                </a:lnTo>
                <a:lnTo>
                  <a:pt x="623642" y="6599363"/>
                </a:lnTo>
                <a:cubicBezTo>
                  <a:pt x="-67685" y="4563346"/>
                  <a:pt x="-206622" y="2355719"/>
                  <a:pt x="319533" y="193787"/>
                </a:cubicBezTo>
                <a:lnTo>
                  <a:pt x="371685" y="1"/>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0" y="1399032"/>
            <a:ext cx="5501834" cy="4471416"/>
          </a:xfrm>
        </p:spPr>
        <p:txBody>
          <a:bodyPr anchor="ctr">
            <a:normAutofit/>
          </a:bodyPr>
          <a:lstStyle/>
          <a:p>
            <a:r>
              <a:rPr lang="en-US" sz="2200" dirty="0">
                <a:solidFill>
                  <a:schemeClr val="bg1"/>
                </a:solidFill>
              </a:rPr>
              <a:t>If</a:t>
            </a:r>
            <a:r>
              <a:rPr lang="en-US" sz="2200" dirty="0">
                <a:solidFill>
                  <a:schemeClr val="bg1"/>
                </a:solidFill>
                <a:sym typeface="Wingdings" pitchFamily="2" charset="2"/>
              </a:rPr>
              <a:t> </a:t>
            </a:r>
            <a:r>
              <a:rPr lang="en-US" sz="2200" dirty="0">
                <a:solidFill>
                  <a:schemeClr val="bg1"/>
                </a:solidFill>
              </a:rPr>
              <a:t>Pane of Glass is replaced; it implies</a:t>
            </a:r>
          </a:p>
          <a:p>
            <a:pPr lvl="1"/>
            <a:r>
              <a:rPr lang="en-US" sz="2200" dirty="0">
                <a:solidFill>
                  <a:schemeClr val="bg1"/>
                </a:solidFill>
              </a:rPr>
              <a:t>Owner is present</a:t>
            </a:r>
          </a:p>
          <a:p>
            <a:pPr lvl="1"/>
            <a:r>
              <a:rPr lang="en-US" sz="2200" dirty="0">
                <a:solidFill>
                  <a:schemeClr val="bg1"/>
                </a:solidFill>
              </a:rPr>
              <a:t>Cares about the property; and </a:t>
            </a:r>
          </a:p>
          <a:p>
            <a:pPr lvl="1"/>
            <a:r>
              <a:rPr lang="en-US" sz="2200" dirty="0">
                <a:solidFill>
                  <a:schemeClr val="bg1"/>
                </a:solidFill>
              </a:rPr>
              <a:t>Will not tolerate its disrepair</a:t>
            </a:r>
          </a:p>
          <a:p>
            <a:pPr lvl="1"/>
            <a:endParaRPr lang="en-US" sz="2200" dirty="0">
              <a:solidFill>
                <a:schemeClr val="bg1"/>
              </a:solidFill>
            </a:endParaRPr>
          </a:p>
        </p:txBody>
      </p:sp>
    </p:spTree>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4330" y="803325"/>
            <a:ext cx="5314536" cy="1325563"/>
          </a:xfrm>
        </p:spPr>
        <p:txBody>
          <a:bodyPr>
            <a:normAutofit/>
          </a:bodyPr>
          <a:lstStyle/>
          <a:p>
            <a:r>
              <a:rPr lang="en-US" dirty="0"/>
              <a:t>A house in which a window is broken: </a:t>
            </a:r>
          </a:p>
        </p:txBody>
      </p:sp>
      <p:sp>
        <p:nvSpPr>
          <p:cNvPr id="9" name="Freeform: Shape 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Old yellow wall">
            <a:extLst>
              <a:ext uri="{FF2B5EF4-FFF2-40B4-BE49-F238E27FC236}">
                <a16:creationId xmlns:a16="http://schemas.microsoft.com/office/drawing/2014/main" id="{3874CDF5-F159-3674-4E96-BD0A04BDAD15}"/>
              </a:ext>
            </a:extLst>
          </p:cNvPr>
          <p:cNvPicPr>
            <a:picLocks noChangeAspect="1"/>
          </p:cNvPicPr>
          <p:nvPr/>
        </p:nvPicPr>
        <p:blipFill rotWithShape="1">
          <a:blip r:embed="rId2"/>
          <a:srcRect l="25470" r="8130"/>
          <a:stretch/>
        </p:blipFill>
        <p:spPr>
          <a:xfrm>
            <a:off x="2" y="-2"/>
            <a:ext cx="5441859" cy="5654940"/>
          </a:xfrm>
          <a:custGeom>
            <a:avLst/>
            <a:gdLst/>
            <a:ahLst/>
            <a:cxnLst/>
            <a:rect l="l" t="t" r="r" b="b"/>
            <a:pathLst>
              <a:path w="5441859" h="5654940">
                <a:moveTo>
                  <a:pt x="0" y="0"/>
                </a:moveTo>
                <a:lnTo>
                  <a:pt x="4400491" y="0"/>
                </a:lnTo>
                <a:lnTo>
                  <a:pt x="4484766" y="76595"/>
                </a:lnTo>
                <a:cubicBezTo>
                  <a:pt x="5076107"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p:spPr>
      </p:pic>
      <p:sp>
        <p:nvSpPr>
          <p:cNvPr id="3" name="Content Placeholder 2"/>
          <p:cNvSpPr>
            <a:spLocks noGrp="1"/>
          </p:cNvSpPr>
          <p:nvPr>
            <p:ph idx="1"/>
          </p:nvPr>
        </p:nvSpPr>
        <p:spPr>
          <a:xfrm>
            <a:off x="6234329" y="2279018"/>
            <a:ext cx="5314543" cy="3375920"/>
          </a:xfrm>
        </p:spPr>
        <p:txBody>
          <a:bodyPr anchor="t">
            <a:normAutofit/>
          </a:bodyPr>
          <a:lstStyle/>
          <a:p>
            <a:r>
              <a:rPr lang="en-US" sz="1800"/>
              <a:t>But If</a:t>
            </a:r>
            <a:r>
              <a:rPr lang="en-US" sz="1800">
                <a:sym typeface="Wingdings" pitchFamily="2" charset="2"/>
              </a:rPr>
              <a:t></a:t>
            </a:r>
            <a:r>
              <a:rPr lang="en-US" sz="1800"/>
              <a:t> window remain broken:  it implies; </a:t>
            </a:r>
          </a:p>
          <a:p>
            <a:pPr lvl="1"/>
            <a:r>
              <a:rPr lang="en-US" sz="1800"/>
              <a:t>The property has no guardian</a:t>
            </a:r>
          </a:p>
          <a:p>
            <a:pPr lvl="1"/>
            <a:r>
              <a:rPr lang="en-US" sz="1800"/>
              <a:t>An invitation</a:t>
            </a:r>
          </a:p>
          <a:p>
            <a:pPr lvl="1"/>
            <a:r>
              <a:rPr lang="en-US" sz="1800"/>
              <a:t>Every window will be broken</a:t>
            </a:r>
          </a:p>
          <a:p>
            <a:pPr lvl="1"/>
            <a:r>
              <a:rPr lang="en-US" sz="1800"/>
              <a:t>Vandalism of the house will implies </a:t>
            </a:r>
          </a:p>
        </p:txBody>
      </p:sp>
    </p:spTree>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icture 4" descr="Interior of an abandoned warehouse">
            <a:extLst>
              <a:ext uri="{FF2B5EF4-FFF2-40B4-BE49-F238E27FC236}">
                <a16:creationId xmlns:a16="http://schemas.microsoft.com/office/drawing/2014/main" id="{EB5C4FB9-CA32-A2B2-D2E3-C1AEF3688C03}"/>
              </a:ext>
            </a:extLst>
          </p:cNvPr>
          <p:cNvPicPr>
            <a:picLocks noChangeAspect="1"/>
          </p:cNvPicPr>
          <p:nvPr/>
        </p:nvPicPr>
        <p:blipFill rotWithShape="1">
          <a:blip r:embed="rId2"/>
          <a:srcRect l="20607" r="11675" b="-1"/>
          <a:stretch/>
        </p:blipFill>
        <p:spPr>
          <a:xfrm>
            <a:off x="20" y="10"/>
            <a:ext cx="7009876" cy="6857990"/>
          </a:xfrm>
          <a:custGeom>
            <a:avLst/>
            <a:gdLst/>
            <a:ahLst/>
            <a:cxnLst/>
            <a:rect l="l" t="t" r="r" b="b"/>
            <a:pathLst>
              <a:path w="7009896" h="6858000">
                <a:moveTo>
                  <a:pt x="0" y="0"/>
                </a:moveTo>
                <a:lnTo>
                  <a:pt x="7009896" y="0"/>
                </a:lnTo>
                <a:lnTo>
                  <a:pt x="7009896" y="1"/>
                </a:lnTo>
                <a:lnTo>
                  <a:pt x="6295211" y="1"/>
                </a:lnTo>
                <a:lnTo>
                  <a:pt x="6195255" y="380651"/>
                </a:lnTo>
                <a:cubicBezTo>
                  <a:pt x="5677600" y="2559611"/>
                  <a:pt x="5966601" y="4758249"/>
                  <a:pt x="6880029" y="6647018"/>
                </a:cubicBezTo>
                <a:lnTo>
                  <a:pt x="6988280" y="6858000"/>
                </a:lnTo>
                <a:lnTo>
                  <a:pt x="0" y="6858000"/>
                </a:lnTo>
                <a:close/>
              </a:path>
            </a:pathLst>
          </a:custGeom>
        </p:spPr>
      </p:pic>
      <p:sp>
        <p:nvSpPr>
          <p:cNvPr id="9" name="Freeform: Shape 8">
            <a:extLst>
              <a:ext uri="{FF2B5EF4-FFF2-40B4-BE49-F238E27FC236}">
                <a16:creationId xmlns:a16="http://schemas.microsoft.com/office/drawing/2014/main" id="{5FDF4720-5445-47BE-89FE-E40D1AE6F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11927" y="-1"/>
            <a:ext cx="6480073"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1" name="Freeform: Shape 10">
            <a:extLst>
              <a:ext uri="{FF2B5EF4-FFF2-40B4-BE49-F238E27FC236}">
                <a16:creationId xmlns:a16="http://schemas.microsoft.com/office/drawing/2014/main" id="{AC8710B4-A815-4082-9E4F-F13A00070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42784" y="0"/>
            <a:ext cx="6249216"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801436" y="1396289"/>
            <a:ext cx="4819952" cy="1325563"/>
          </a:xfrm>
        </p:spPr>
        <p:txBody>
          <a:bodyPr>
            <a:normAutofit/>
          </a:bodyPr>
          <a:lstStyle/>
          <a:p>
            <a:endParaRPr lang="en-US"/>
          </a:p>
        </p:txBody>
      </p:sp>
      <p:sp>
        <p:nvSpPr>
          <p:cNvPr id="3" name="Content Placeholder 2"/>
          <p:cNvSpPr>
            <a:spLocks noGrp="1"/>
          </p:cNvSpPr>
          <p:nvPr>
            <p:ph idx="1"/>
          </p:nvPr>
        </p:nvSpPr>
        <p:spPr>
          <a:xfrm>
            <a:off x="6801435" y="2871982"/>
            <a:ext cx="4819951" cy="3181684"/>
          </a:xfrm>
        </p:spPr>
        <p:txBody>
          <a:bodyPr anchor="t">
            <a:normAutofit/>
          </a:bodyPr>
          <a:lstStyle/>
          <a:p>
            <a:r>
              <a:rPr lang="en-US" sz="1800" i="1"/>
              <a:t>“Consider a building with a few broken windows. If the windows are not repaired, the tendency is for vandals to break a few more windows. Eventually, they may even break into the building, and if it's unoccupied, perhaps become squatters or light fires inside.”</a:t>
            </a:r>
          </a:p>
          <a:p>
            <a:r>
              <a:rPr lang="en-US" sz="1800" i="1"/>
              <a:t>“Or consider a pavement. Some litter accumulates. Soon, more litter accumulates. Eventually, people even start leaving bags of refuse from take-out restaurants there or even break into cars.”</a:t>
            </a:r>
          </a:p>
        </p:txBody>
      </p:sp>
    </p:spTree>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00C6E63-E6F8-D6FD-58C5-8472D85995E3}"/>
              </a:ext>
            </a:extLst>
          </p:cNvPr>
          <p:cNvPicPr>
            <a:picLocks noChangeAspect="1"/>
          </p:cNvPicPr>
          <p:nvPr/>
        </p:nvPicPr>
        <p:blipFill rotWithShape="1">
          <a:blip r:embed="rId2">
            <a:alphaModFix amt="35000"/>
          </a:blip>
          <a:srcRect/>
          <a:stretch/>
        </p:blipFill>
        <p:spPr>
          <a:xfrm>
            <a:off x="20" y="10"/>
            <a:ext cx="12191980" cy="6857990"/>
          </a:xfrm>
          <a:prstGeom prst="rect">
            <a:avLst/>
          </a:prstGeom>
        </p:spPr>
      </p:pic>
      <p:sp>
        <p:nvSpPr>
          <p:cNvPr id="2" name="Title 1"/>
          <p:cNvSpPr>
            <a:spLocks noGrp="1"/>
          </p:cNvSpPr>
          <p:nvPr>
            <p:ph type="title"/>
          </p:nvPr>
        </p:nvSpPr>
        <p:spPr>
          <a:xfrm>
            <a:off x="838200" y="365125"/>
            <a:ext cx="10515600" cy="1325563"/>
          </a:xfrm>
        </p:spPr>
        <p:txBody>
          <a:bodyPr>
            <a:normAutofit/>
          </a:bodyPr>
          <a:lstStyle/>
          <a:p>
            <a:r>
              <a:rPr lang="en-US" dirty="0">
                <a:solidFill>
                  <a:srgbClr val="FFFFFF"/>
                </a:solidFill>
              </a:rPr>
              <a:t>Broken Windows Theory</a:t>
            </a:r>
          </a:p>
        </p:txBody>
      </p:sp>
      <p:graphicFrame>
        <p:nvGraphicFramePr>
          <p:cNvPr id="5" name="Content Placeholder 2">
            <a:extLst>
              <a:ext uri="{FF2B5EF4-FFF2-40B4-BE49-F238E27FC236}">
                <a16:creationId xmlns:a16="http://schemas.microsoft.com/office/drawing/2014/main" id="{DC5B0378-01CE-7926-5737-15738FA69128}"/>
              </a:ext>
            </a:extLst>
          </p:cNvPr>
          <p:cNvGraphicFramePr>
            <a:graphicFrameLocks noGrp="1"/>
          </p:cNvGraphicFramePr>
          <p:nvPr>
            <p:ph idx="1"/>
            <p:extLst>
              <p:ext uri="{D42A27DB-BD31-4B8C-83A1-F6EECF244321}">
                <p14:modId xmlns:p14="http://schemas.microsoft.com/office/powerpoint/2010/main" val="53208269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it can be halted? </a:t>
            </a:r>
          </a:p>
        </p:txBody>
      </p:sp>
      <p:graphicFrame>
        <p:nvGraphicFramePr>
          <p:cNvPr id="8" name="Content Placeholder 2">
            <a:extLst>
              <a:ext uri="{FF2B5EF4-FFF2-40B4-BE49-F238E27FC236}">
                <a16:creationId xmlns:a16="http://schemas.microsoft.com/office/drawing/2014/main" id="{2DEFF9B0-8B6B-2ED6-FAA4-226073B305D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16" name="Picture 4" descr="Person walking up a stairs">
            <a:extLst>
              <a:ext uri="{FF2B5EF4-FFF2-40B4-BE49-F238E27FC236}">
                <a16:creationId xmlns:a16="http://schemas.microsoft.com/office/drawing/2014/main" id="{43246A46-CC1F-B0B6-596C-191EDC09CB24}"/>
              </a:ext>
            </a:extLst>
          </p:cNvPr>
          <p:cNvPicPr>
            <a:picLocks noChangeAspect="1"/>
          </p:cNvPicPr>
          <p:nvPr/>
        </p:nvPicPr>
        <p:blipFill rotWithShape="1">
          <a:blip r:embed="rId2"/>
          <a:srcRect l="3184" r="-1" b="-1"/>
          <a:stretch/>
        </p:blipFill>
        <p:spPr>
          <a:xfrm>
            <a:off x="20" y="10"/>
            <a:ext cx="9947062" cy="6857990"/>
          </a:xfrm>
          <a:prstGeom prst="rect">
            <a:avLst/>
          </a:prstGeom>
        </p:spPr>
      </p:pic>
      <p:sp>
        <p:nvSpPr>
          <p:cNvPr id="17" name="Freeform: Shape 10">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13" name="Freeform: Shape 12">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15" name="Freeform: Shape 14">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p:cNvSpPr>
            <a:spLocks noGrp="1"/>
          </p:cNvSpPr>
          <p:nvPr>
            <p:ph type="title"/>
          </p:nvPr>
        </p:nvSpPr>
        <p:spPr>
          <a:xfrm>
            <a:off x="8046720" y="1045597"/>
            <a:ext cx="3633746" cy="1588422"/>
          </a:xfrm>
        </p:spPr>
        <p:txBody>
          <a:bodyPr anchor="b">
            <a:normAutofit/>
          </a:bodyPr>
          <a:lstStyle/>
          <a:p>
            <a:r>
              <a:rPr lang="en-US" sz="3600"/>
              <a:t>Conclusion </a:t>
            </a:r>
          </a:p>
        </p:txBody>
      </p:sp>
      <p:sp>
        <p:nvSpPr>
          <p:cNvPr id="18" name="Content Placeholder 2"/>
          <p:cNvSpPr>
            <a:spLocks noGrp="1"/>
          </p:cNvSpPr>
          <p:nvPr>
            <p:ph idx="1"/>
          </p:nvPr>
        </p:nvSpPr>
        <p:spPr>
          <a:xfrm>
            <a:off x="8046719" y="2722729"/>
            <a:ext cx="3633747" cy="2700062"/>
          </a:xfrm>
        </p:spPr>
        <p:txBody>
          <a:bodyPr>
            <a:normAutofit/>
          </a:bodyPr>
          <a:lstStyle/>
          <a:p>
            <a:r>
              <a:rPr lang="en-US" sz="1900" b="1"/>
              <a:t>Little things matter- </a:t>
            </a:r>
            <a:r>
              <a:rPr lang="en-US" sz="1900"/>
              <a:t>Take care of little things and the Big things will take care of themselves</a:t>
            </a:r>
          </a:p>
          <a:p>
            <a:r>
              <a:rPr lang="en-US" sz="1900"/>
              <a:t>“if a window is broken and left unrepaired, people walking by will conclude that no one cares and no one is in charge</a:t>
            </a:r>
          </a:p>
          <a:p>
            <a:r>
              <a:rPr lang="en-US" sz="1900"/>
              <a:t>Carelessness implies vulnerability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16">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18">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grpSp>
          <p:nvGrpSpPr>
            <p:cNvPr id="20" name="Group 19">
              <a:extLst>
                <a:ext uri="{FF2B5EF4-FFF2-40B4-BE49-F238E27FC236}">
                  <a16:creationId xmlns:a16="http://schemas.microsoft.com/office/drawing/2014/main" id="{81E493D3-31D9-4B80-9798-EEA082E12A8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 y="-1"/>
              <a:ext cx="4572002" cy="6858002"/>
              <a:chOff x="-2" y="-1"/>
              <a:chExt cx="4572002" cy="6858002"/>
            </a:xfrm>
            <a:effectLst/>
          </p:grpSpPr>
          <p:sp>
            <p:nvSpPr>
              <p:cNvPr id="28" name="Freeform: Shape 27">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D56F11D0-7966-41FE-AAB9-EC0C54F11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2" name="Group 20">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22" name="Group 21">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26" name="Freeform: Shape 25">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3" name="Group 22">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24" name="Freeform: Shape 23">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5" name="Content Placeholder 4">
            <a:extLst>
              <a:ext uri="{FF2B5EF4-FFF2-40B4-BE49-F238E27FC236}">
                <a16:creationId xmlns:a16="http://schemas.microsoft.com/office/drawing/2014/main" id="{9D550D51-3E6F-71C3-CBE4-07F69C953FA0}"/>
              </a:ext>
            </a:extLst>
          </p:cNvPr>
          <p:cNvSpPr>
            <a:spLocks noGrp="1"/>
          </p:cNvSpPr>
          <p:nvPr>
            <p:ph idx="1"/>
          </p:nvPr>
        </p:nvSpPr>
        <p:spPr>
          <a:xfrm>
            <a:off x="5232401" y="1721579"/>
            <a:ext cx="6140449" cy="3952648"/>
          </a:xfrm>
        </p:spPr>
        <p:txBody>
          <a:bodyPr>
            <a:normAutofit/>
          </a:bodyPr>
          <a:lstStyle/>
          <a:p>
            <a:pPr marL="0" indent="0">
              <a:buNone/>
            </a:pPr>
            <a:r>
              <a:rPr lang="en-US" sz="2400">
                <a:solidFill>
                  <a:schemeClr val="tx1">
                    <a:alpha val="80000"/>
                  </a:schemeClr>
                </a:solidFill>
              </a:rPr>
              <a:t>“Above all, we must return to our long-abandoned view that the police ought to protect communities as well as individuals. Our crime statistics and victimization surveys measure individual losses, but they do not measure communal losses. Just as physicians now recognize the importance of fostering health rather than simply treating illness, so the police—and the rest of us—ought to recognize the importance of maintaining, intact, communities without broken windows.”</a:t>
            </a:r>
          </a:p>
        </p:txBody>
      </p:sp>
    </p:spTree>
    <p:extLst>
      <p:ext uri="{BB962C8B-B14F-4D97-AF65-F5344CB8AC3E}">
        <p14:creationId xmlns:p14="http://schemas.microsoft.com/office/powerpoint/2010/main" val="341521526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C7465CB2-E160-4D8E-B8B3-B7AFCAFC5B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Picture 32">
            <a:extLst>
              <a:ext uri="{FF2B5EF4-FFF2-40B4-BE49-F238E27FC236}">
                <a16:creationId xmlns:a16="http://schemas.microsoft.com/office/drawing/2014/main" id="{BF79C704-FD27-4BBA-A751-4A80EDB173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34" name="Rectangle 33">
            <a:extLst>
              <a:ext uri="{FF2B5EF4-FFF2-40B4-BE49-F238E27FC236}">
                <a16:creationId xmlns:a16="http://schemas.microsoft.com/office/drawing/2014/main" id="{1A8FFABF-F1A6-4C80-A0A6-29F3162FEF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ED4C1E4B-EA97-41D4-855C-680107905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5844" y="1110000"/>
            <a:ext cx="10195740" cy="4629235"/>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71B9C09F-1236-B734-CE16-216BB6A98785}"/>
              </a:ext>
            </a:extLst>
          </p:cNvPr>
          <p:cNvSpPr>
            <a:spLocks noGrp="1"/>
          </p:cNvSpPr>
          <p:nvPr>
            <p:ph type="title"/>
          </p:nvPr>
        </p:nvSpPr>
        <p:spPr>
          <a:xfrm>
            <a:off x="1357793" y="1468583"/>
            <a:ext cx="4074820" cy="3900512"/>
          </a:xfrm>
        </p:spPr>
        <p:txBody>
          <a:bodyPr anchor="t">
            <a:normAutofit/>
          </a:bodyPr>
          <a:lstStyle/>
          <a:p>
            <a:r>
              <a:rPr lang="en-US" sz="4800"/>
              <a:t>Criticism of Broken Windows Theory </a:t>
            </a:r>
            <a:endParaRPr lang="en-US" sz="4800" dirty="0"/>
          </a:p>
        </p:txBody>
      </p:sp>
      <p:sp>
        <p:nvSpPr>
          <p:cNvPr id="3" name="Content Placeholder 2">
            <a:extLst>
              <a:ext uri="{FF2B5EF4-FFF2-40B4-BE49-F238E27FC236}">
                <a16:creationId xmlns:a16="http://schemas.microsoft.com/office/drawing/2014/main" id="{D91FD06C-4820-7585-B9BA-C86F39B3F81A}"/>
              </a:ext>
            </a:extLst>
          </p:cNvPr>
          <p:cNvSpPr>
            <a:spLocks noGrp="1"/>
          </p:cNvSpPr>
          <p:nvPr>
            <p:ph idx="1"/>
          </p:nvPr>
        </p:nvSpPr>
        <p:spPr>
          <a:xfrm>
            <a:off x="5794563" y="1468583"/>
            <a:ext cx="5025928" cy="3911679"/>
          </a:xfrm>
        </p:spPr>
        <p:txBody>
          <a:bodyPr anchor="b">
            <a:normAutofit/>
          </a:bodyPr>
          <a:lstStyle/>
          <a:p>
            <a:r>
              <a:rPr lang="en-US" sz="1400" dirty="0"/>
              <a:t>Racial Profiling: Critics argue that enforcement of minor offenses (like vandalism or fare evasion) disproportionately targets communities of color, leading to racial profiling and perpetuating social inequalities.</a:t>
            </a:r>
          </a:p>
          <a:p>
            <a:r>
              <a:rPr lang="en-US" sz="1400" dirty="0"/>
              <a:t>Policing Priorities: The Broken Windows theory has been criticized for redirecting law enforcement resources away from more serious crimes, leading to the neglect of more severe offenses and the over-policing of minor infractions.</a:t>
            </a:r>
          </a:p>
          <a:p>
            <a:r>
              <a:rPr lang="en-US" sz="1400" dirty="0"/>
              <a:t>Effectiveness: The effectiveness of the Broken Windows theory in actually reducing crime rates is a hotly debated topic. Some studies support the theory, while others do not find a significant correlation between enforcement of minor offenses and a reduction in serious crimes.</a:t>
            </a:r>
          </a:p>
          <a:p>
            <a:r>
              <a:rPr lang="en-US" sz="1400" dirty="0"/>
              <a:t>Civil Liberties: Concerns are raised about the impact of heavy-handed policing of minor offenses on individual rights and liberties. Critics argue that it leads to harsh penalties for minor infractions and erodes individuals’ rights.</a:t>
            </a:r>
          </a:p>
        </p:txBody>
      </p:sp>
    </p:spTree>
    <p:extLst>
      <p:ext uri="{BB962C8B-B14F-4D97-AF65-F5344CB8AC3E}">
        <p14:creationId xmlns:p14="http://schemas.microsoft.com/office/powerpoint/2010/main" val="2627509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Yellow question mark">
            <a:extLst>
              <a:ext uri="{FF2B5EF4-FFF2-40B4-BE49-F238E27FC236}">
                <a16:creationId xmlns:a16="http://schemas.microsoft.com/office/drawing/2014/main" id="{42FFDB7A-184D-7AE9-B974-9A412D3AC9E6}"/>
              </a:ext>
            </a:extLst>
          </p:cNvPr>
          <p:cNvPicPr>
            <a:picLocks noChangeAspect="1"/>
          </p:cNvPicPr>
          <p:nvPr/>
        </p:nvPicPr>
        <p:blipFill rotWithShape="1">
          <a:blip r:embed="rId2"/>
          <a:srcRect b="6250"/>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70EEAB-B1A7-9957-6F1C-2F79BB1DB78F}"/>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a:solidFill>
                  <a:srgbClr val="FFFFFF"/>
                </a:solidFill>
              </a:rPr>
              <a:t>Questions?</a:t>
            </a:r>
          </a:p>
        </p:txBody>
      </p:sp>
    </p:spTree>
    <p:extLst>
      <p:ext uri="{BB962C8B-B14F-4D97-AF65-F5344CB8AC3E}">
        <p14:creationId xmlns:p14="http://schemas.microsoft.com/office/powerpoint/2010/main" val="4231235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gnifying glass on clear background">
            <a:extLst>
              <a:ext uri="{FF2B5EF4-FFF2-40B4-BE49-F238E27FC236}">
                <a16:creationId xmlns:a16="http://schemas.microsoft.com/office/drawing/2014/main" id="{B0CB4B0E-F57A-493A-3A9B-99D2275F703F}"/>
              </a:ext>
            </a:extLst>
          </p:cNvPr>
          <p:cNvPicPr>
            <a:picLocks noChangeAspect="1"/>
          </p:cNvPicPr>
          <p:nvPr/>
        </p:nvPicPr>
        <p:blipFill rotWithShape="1">
          <a:blip r:embed="rId2"/>
          <a:srcRect t="15730"/>
          <a:stretch/>
        </p:blipFill>
        <p:spPr>
          <a:xfrm>
            <a:off x="20" y="10"/>
            <a:ext cx="12191981" cy="6857990"/>
          </a:xfrm>
          <a:prstGeom prst="rect">
            <a:avLst/>
          </a:prstGeom>
        </p:spPr>
      </p:pic>
      <p:sp>
        <p:nvSpPr>
          <p:cNvPr id="11" name="Rectangle 1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4A40551-3DE5-EA5C-FFBF-01264DC2E8AF}"/>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a:solidFill>
                  <a:schemeClr val="bg1"/>
                </a:solidFill>
              </a:rPr>
              <a:t>Thank you!</a:t>
            </a:r>
          </a:p>
        </p:txBody>
      </p:sp>
      <p:sp>
        <p:nvSpPr>
          <p:cNvPr id="1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04592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A8EEB5BC74664DA9CFC1CAE5A698B7" ma:contentTypeVersion="7" ma:contentTypeDescription="Create a new document." ma:contentTypeScope="" ma:versionID="4e0beef2fbea7b4dc29ad378583e7d39">
  <xsd:schema xmlns:xsd="http://www.w3.org/2001/XMLSchema" xmlns:xs="http://www.w3.org/2001/XMLSchema" xmlns:p="http://schemas.microsoft.com/office/2006/metadata/properties" xmlns:ns3="5044c25a-d47e-4cab-b507-a647a250e46f" xmlns:ns4="90053476-efc9-4ffb-95de-f40e94c78c7c" targetNamespace="http://schemas.microsoft.com/office/2006/metadata/properties" ma:root="true" ma:fieldsID="a7647ca741d8a263b9330d66cecdcd35" ns3:_="" ns4:_="">
    <xsd:import namespace="5044c25a-d47e-4cab-b507-a647a250e46f"/>
    <xsd:import namespace="90053476-efc9-4ffb-95de-f40e94c78c7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44c25a-d47e-4cab-b507-a647a250e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053476-efc9-4ffb-95de-f40e94c78c7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7B4228-C1FB-4939-9937-62D9BE9F3C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44c25a-d47e-4cab-b507-a647a250e46f"/>
    <ds:schemaRef ds:uri="90053476-efc9-4ffb-95de-f40e94c78c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9B080A-9FEF-47EB-B970-D00887E30D0F}">
  <ds:schemaRefs>
    <ds:schemaRef ds:uri="http://purl.org/dc/elements/1.1/"/>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90053476-efc9-4ffb-95de-f40e94c78c7c"/>
    <ds:schemaRef ds:uri="http://schemas.microsoft.com/office/2006/metadata/properties"/>
    <ds:schemaRef ds:uri="5044c25a-d47e-4cab-b507-a647a250e46f"/>
    <ds:schemaRef ds:uri="http://www.w3.org/XML/1998/namespace"/>
    <ds:schemaRef ds:uri="http://purl.org/dc/dcmitype/"/>
  </ds:schemaRefs>
</ds:datastoreItem>
</file>

<file path=customXml/itemProps3.xml><?xml version="1.0" encoding="utf-8"?>
<ds:datastoreItem xmlns:ds="http://schemas.openxmlformats.org/officeDocument/2006/customXml" ds:itemID="{072328E8-D01B-4C29-8789-78C363E38A6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TotalTime>
  <Words>612</Words>
  <Application>Microsoft Office PowerPoint</Application>
  <PresentationFormat>Widescreen</PresentationFormat>
  <Paragraphs>44</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Meiryo</vt:lpstr>
      <vt:lpstr>Arial</vt:lpstr>
      <vt:lpstr>Calibri</vt:lpstr>
      <vt:lpstr>Calibri Light</vt:lpstr>
      <vt:lpstr>Office Theme</vt:lpstr>
      <vt:lpstr>Researching the Community: Community as a Broken Window</vt:lpstr>
      <vt:lpstr>Broken Windows Theory </vt:lpstr>
      <vt:lpstr>PowerPoint Presentation</vt:lpstr>
      <vt:lpstr>A house in which a window is broken: </vt:lpstr>
      <vt:lpstr>A house in which a window is broken: </vt:lpstr>
      <vt:lpstr>PowerPoint Presentation</vt:lpstr>
      <vt:lpstr>Broken Windows Theory</vt:lpstr>
      <vt:lpstr>How it can be halted? </vt:lpstr>
      <vt:lpstr>Conclusion </vt:lpstr>
      <vt:lpstr>PowerPoint Presentation</vt:lpstr>
      <vt:lpstr>Criticism of Broken Windows Theory </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Satenik Margaryan</dc:creator>
  <cp:lastModifiedBy>Satenik V. Margaryan</cp:lastModifiedBy>
  <cp:revision>3</cp:revision>
  <dcterms:created xsi:type="dcterms:W3CDTF">2022-10-11T02:38:09Z</dcterms:created>
  <dcterms:modified xsi:type="dcterms:W3CDTF">2023-09-30T19:31:11Z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a1855b2-0a05-4494-a903-f3f23f3f98e0_Enabled">
    <vt:lpwstr>true</vt:lpwstr>
  </property>
  <property fmtid="{D5CDD505-2E9C-101B-9397-08002B2CF9AE}" pid="3" name="MSIP_Label_fa1855b2-0a05-4494-a903-f3f23f3f98e0_SetDate">
    <vt:lpwstr>2022-10-11T02:40:09Z</vt:lpwstr>
  </property>
  <property fmtid="{D5CDD505-2E9C-101B-9397-08002B2CF9AE}" pid="4" name="MSIP_Label_fa1855b2-0a05-4494-a903-f3f23f3f98e0_Method">
    <vt:lpwstr>Standard</vt:lpwstr>
  </property>
  <property fmtid="{D5CDD505-2E9C-101B-9397-08002B2CF9AE}" pid="5" name="MSIP_Label_fa1855b2-0a05-4494-a903-f3f23f3f98e0_Name">
    <vt:lpwstr>defa4170-0d19-0005-0004-bc88714345d2</vt:lpwstr>
  </property>
  <property fmtid="{D5CDD505-2E9C-101B-9397-08002B2CF9AE}" pid="6" name="MSIP_Label_fa1855b2-0a05-4494-a903-f3f23f3f98e0_SiteId">
    <vt:lpwstr>6f60f0b3-5f06-4e09-9715-989dba8cc7d8</vt:lpwstr>
  </property>
  <property fmtid="{D5CDD505-2E9C-101B-9397-08002B2CF9AE}" pid="7" name="MSIP_Label_fa1855b2-0a05-4494-a903-f3f23f3f98e0_ActionId">
    <vt:lpwstr>9e5a618a-697c-427b-be11-62272f335a13</vt:lpwstr>
  </property>
  <property fmtid="{D5CDD505-2E9C-101B-9397-08002B2CF9AE}" pid="8" name="MSIP_Label_fa1855b2-0a05-4494-a903-f3f23f3f98e0_ContentBits">
    <vt:lpwstr>0</vt:lpwstr>
  </property>
  <property fmtid="{D5CDD505-2E9C-101B-9397-08002B2CF9AE}" pid="9" name="ContentTypeId">
    <vt:lpwstr>0x010100D5A8EEB5BC74664DA9CFC1CAE5A698B7</vt:lpwstr>
  </property>
</Properties>
</file>