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89" r:id="rId2"/>
    <p:sldId id="290" r:id="rId3"/>
    <p:sldId id="276" r:id="rId4"/>
    <p:sldId id="291" r:id="rId5"/>
    <p:sldId id="269" r:id="rId6"/>
    <p:sldId id="278" r:id="rId7"/>
    <p:sldId id="279" r:id="rId8"/>
    <p:sldId id="292" r:id="rId9"/>
    <p:sldId id="293" r:id="rId10"/>
    <p:sldId id="294" r:id="rId11"/>
    <p:sldId id="295" r:id="rId12"/>
    <p:sldId id="296" r:id="rId13"/>
    <p:sldId id="280" r:id="rId14"/>
    <p:sldId id="281" r:id="rId15"/>
    <p:sldId id="282" r:id="rId16"/>
    <p:sldId id="284" r:id="rId17"/>
    <p:sldId id="288"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97" autoAdjust="0"/>
    <p:restoredTop sz="96433"/>
  </p:normalViewPr>
  <p:slideViewPr>
    <p:cSldViewPr snapToGrid="0">
      <p:cViewPr varScale="1">
        <p:scale>
          <a:sx n="123" d="100"/>
          <a:sy n="123" d="100"/>
        </p:scale>
        <p:origin x="264"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2CE72D-F5E5-4787-BC2C-4CE6D00F4B20}" type="datetimeFigureOut">
              <a:rPr lang="en-US" smtClean="0"/>
              <a:t>3/22/21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4AD6E4-BE11-472A-A0BA-DD6D479CC810}" type="slidenum">
              <a:rPr lang="en-US" smtClean="0"/>
              <a:t>‹#›</a:t>
            </a:fld>
            <a:endParaRPr lang="en-US"/>
          </a:p>
        </p:txBody>
      </p:sp>
    </p:spTree>
    <p:extLst>
      <p:ext uri="{BB962C8B-B14F-4D97-AF65-F5344CB8AC3E}">
        <p14:creationId xmlns:p14="http://schemas.microsoft.com/office/powerpoint/2010/main" val="2229981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Other definitions: “</a:t>
            </a:r>
            <a:r>
              <a:rPr lang="en-US" altLang="en-US" b="1">
                <a:latin typeface="Arial" panose="020B0604020202020204" pitchFamily="34" charset="0"/>
                <a:cs typeface="Arial" panose="020B0604020202020204" pitchFamily="34" charset="0"/>
              </a:rPr>
              <a:t>Built environments</a:t>
            </a:r>
            <a:r>
              <a:rPr lang="en-US" altLang="en-US">
                <a:latin typeface="Arial" panose="020B0604020202020204" pitchFamily="34" charset="0"/>
                <a:cs typeface="Arial" panose="020B0604020202020204" pitchFamily="34" charset="0"/>
              </a:rPr>
              <a:t> are the urban and rural human-made surroundings that provide the setting for human activity. Built environments encompass buildings and spaces (e.g., homes, schools, workplaces, neighbourhoods, parks/recreation areas, industrial/commercial areas, and other settings), the products they contain, and the infrastructure (e.g., transportation, energy, and agricultural systems) that links and supports them.”  </a:t>
            </a:r>
            <a:r>
              <a:rPr lang="en-US" altLang="en-US" sz="1000">
                <a:latin typeface="Arial" panose="020B0604020202020204" pitchFamily="34" charset="0"/>
                <a:cs typeface="Arial" panose="020B0604020202020204" pitchFamily="34" charset="0"/>
              </a:rPr>
              <a:t>BC Ministry of Healthy Living and Sport</a:t>
            </a:r>
            <a:endParaRPr lang="en-US" altLang="en-US">
              <a:latin typeface="Arial" panose="020B0604020202020204" pitchFamily="34" charset="0"/>
              <a:cs typeface="Arial" panose="020B0604020202020204" pitchFamily="34" charset="0"/>
            </a:endParaRPr>
          </a:p>
          <a:p>
            <a:pPr eaLnBrk="1" hangingPunct="1"/>
            <a:r>
              <a:rPr lang="en-US" altLang="en-US">
                <a:latin typeface="Arial" panose="020B0604020202020204" pitchFamily="34" charset="0"/>
                <a:cs typeface="Arial" panose="020B0604020202020204" pitchFamily="34" charset="0"/>
              </a:rPr>
              <a:t>Definition: “</a:t>
            </a:r>
            <a:r>
              <a:rPr lang="en-US" altLang="en-US" b="1">
                <a:latin typeface="Arial" panose="020B0604020202020204" pitchFamily="34" charset="0"/>
                <a:cs typeface="Arial" panose="020B0604020202020204" pitchFamily="34" charset="0"/>
              </a:rPr>
              <a:t>The built environment </a:t>
            </a:r>
            <a:r>
              <a:rPr lang="en-US" altLang="en-US">
                <a:latin typeface="Arial" panose="020B0604020202020204" pitchFamily="34" charset="0"/>
                <a:cs typeface="Arial" panose="020B0604020202020204" pitchFamily="34" charset="0"/>
              </a:rPr>
              <a:t>encompasses all of the buildings, spaces and products created… by people. It includes our homes, schools and workplaces, parks, business areas and roads. It extends overhead in the form of electric transmission lines, underground in the form of waste disposal sites and subway trains, and across the country in the form of highways.” </a:t>
            </a:r>
          </a:p>
          <a:p>
            <a:pPr eaLnBrk="1" hangingPunct="1"/>
            <a:r>
              <a:rPr lang="en-US" altLang="en-US" sz="900">
                <a:latin typeface="Arial" panose="020B0604020202020204" pitchFamily="34" charset="0"/>
                <a:cs typeface="Arial" panose="020B0604020202020204" pitchFamily="34" charset="0"/>
              </a:rPr>
              <a:t>Health Canada (1997) </a:t>
            </a:r>
            <a:r>
              <a:rPr lang="en-US" altLang="en-US" sz="900" u="sng">
                <a:latin typeface="Arial" panose="020B0604020202020204" pitchFamily="34" charset="0"/>
                <a:cs typeface="Arial" panose="020B0604020202020204" pitchFamily="34" charset="0"/>
              </a:rPr>
              <a:t>Health and Environment</a:t>
            </a:r>
            <a:r>
              <a:rPr lang="en-US" altLang="en-US" sz="900">
                <a:latin typeface="Arial" panose="020B0604020202020204" pitchFamily="34" charset="0"/>
                <a:cs typeface="Arial" panose="020B0604020202020204" pitchFamily="34" charset="0"/>
              </a:rPr>
              <a:t> </a:t>
            </a:r>
          </a:p>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8161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BEB0CA2E-8514-449F-A477-C4B73D9B9E4A}" type="slidenum">
              <a:rPr lang="en-GB" altLang="en-US"/>
              <a:pPr/>
              <a:t>7</a:t>
            </a:fld>
            <a:endParaRPr lang="en-GB" altLang="en-US"/>
          </a:p>
        </p:txBody>
      </p:sp>
    </p:spTree>
    <p:extLst>
      <p:ext uri="{BB962C8B-B14F-4D97-AF65-F5344CB8AC3E}">
        <p14:creationId xmlns:p14="http://schemas.microsoft.com/office/powerpoint/2010/main" val="4099961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This slide sums up the rationale for the whole report: </a:t>
            </a:r>
          </a:p>
          <a:p>
            <a:r>
              <a:rPr lang="en-US" altLang="en-US"/>
              <a:t>Patterns of development, transportation infrastructure, and building location and design—all of these things we call the built environment—directly affect human health and the natural environment. </a:t>
            </a:r>
          </a:p>
          <a:p>
            <a:r>
              <a:rPr lang="en-US" altLang="en-US"/>
              <a:t>But there are indirect effect as well because how we develop influences decisions people make about how to get around and determines how much people travel. </a:t>
            </a:r>
          </a:p>
          <a:p>
            <a:r>
              <a:rPr lang="en-US" altLang="en-US"/>
              <a:t>We’ll go through all of these effects on human health and the natural environment in more detail later.</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5E436D45-4946-47F3-93A7-B16201C219AB}" type="slidenum">
              <a:rPr lang="en-US" altLang="en-US"/>
              <a:pPr/>
              <a:t>13</a:t>
            </a:fld>
            <a:endParaRPr lang="en-US" altLang="en-US"/>
          </a:p>
        </p:txBody>
      </p:sp>
    </p:spTree>
    <p:extLst>
      <p:ext uri="{BB962C8B-B14F-4D97-AF65-F5344CB8AC3E}">
        <p14:creationId xmlns:p14="http://schemas.microsoft.com/office/powerpoint/2010/main" val="1138298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heat island effect and global climate change affect public health, but there are other public health impacts from the built environment. </a:t>
            </a:r>
          </a:p>
          <a:p>
            <a:r>
              <a:rPr lang="en-US" altLang="en-US"/>
              <a:t>How we build affects the amount of time people spend in their cars and the opportunity, practicality, and necessity of walking and biking. </a:t>
            </a:r>
          </a:p>
          <a:p>
            <a:r>
              <a:rPr lang="en-US" altLang="en-US"/>
              <a:t>These factors can influence overall physical activity levels and therefore the risk of obesity and chronic disease.</a:t>
            </a:r>
            <a:endParaRPr lang="en-US" altLang="en-US" baseline="30000"/>
          </a:p>
          <a:p>
            <a:r>
              <a:rPr lang="en-US" altLang="en-US"/>
              <a:t>There is a lot of work on the association between the built environment and obesity, but broad conclusions are hard to reach due to differences across studies. Nevertheless, a 2010 literature review found the evidence was strong enough to conclude that the degree of land use mix and county-level measures of sprawl likely affect the incidence of obesity. </a:t>
            </a:r>
          </a:p>
          <a:p>
            <a:r>
              <a:rPr lang="en-US" altLang="en-US"/>
              <a:t>Some subpopulations are more affected by obesity and related chronic disease than others. </a:t>
            </a:r>
          </a:p>
          <a:p>
            <a:r>
              <a:rPr lang="en-US" altLang="en-US"/>
              <a:t>A possible contributing explanatory factor is the number and quality of recreational facilities available. </a:t>
            </a:r>
          </a:p>
          <a:p>
            <a:r>
              <a:rPr lang="en-US" altLang="en-US"/>
              <a:t>A national analysis showed that as the number of minorities and people of lower socioeconomic status increases in an area, the number of physical activity and recreational facilities often decreases. </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DA627CD2-AC06-4E6A-925D-28271BDFE4A9}" type="slidenum">
              <a:rPr lang="en-US" altLang="en-US"/>
              <a:pPr/>
              <a:t>14</a:t>
            </a:fld>
            <a:endParaRPr lang="en-US" altLang="en-US"/>
          </a:p>
        </p:txBody>
      </p:sp>
    </p:spTree>
    <p:extLst>
      <p:ext uri="{BB962C8B-B14F-4D97-AF65-F5344CB8AC3E}">
        <p14:creationId xmlns:p14="http://schemas.microsoft.com/office/powerpoint/2010/main" val="2173994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“In relation to the built environment, the poor live d</a:t>
            </a:r>
            <a:r>
              <a:rPr lang="en-US" altLang="en-US" sz="1400">
                <a:latin typeface="Arial" panose="020B0604020202020204" pitchFamily="34" charset="0"/>
                <a:cs typeface="Arial" panose="020B0604020202020204" pitchFamily="34" charset="0"/>
              </a:rPr>
              <a:t>ownwind, downstream, downhill (but uphill if the slopes are dangerous), on floodplains and other marginal lands, near landfills, industrial plants and hazardous sites, in damp, unsafe, unhealthy housing, in dangerous neighbourhoods, and they work</a:t>
            </a:r>
            <a:r>
              <a:rPr lang="en-US" altLang="en-US">
                <a:latin typeface="Arial" panose="020B0604020202020204" pitchFamily="34" charset="0"/>
                <a:cs typeface="Arial" panose="020B0604020202020204" pitchFamily="34" charset="0"/>
              </a:rPr>
              <a:t> </a:t>
            </a:r>
            <a:r>
              <a:rPr lang="en-US" altLang="en-US" sz="1400">
                <a:latin typeface="Arial" panose="020B0604020202020204" pitchFamily="34" charset="0"/>
                <a:cs typeface="Arial" panose="020B0604020202020204" pitchFamily="34" charset="0"/>
              </a:rPr>
              <a:t>in unsafe, unhealthy workplaces. </a:t>
            </a:r>
            <a:r>
              <a:rPr lang="en-US" altLang="en-US" sz="1600">
                <a:latin typeface="Arial" panose="020B0604020202020204" pitchFamily="34" charset="0"/>
                <a:cs typeface="Arial" panose="020B0604020202020204" pitchFamily="34" charset="0"/>
              </a:rPr>
              <a:t>So </a:t>
            </a:r>
            <a:r>
              <a:rPr lang="en-US" altLang="en-US" sz="1600" b="1">
                <a:latin typeface="Arial" panose="020B0604020202020204" pitchFamily="34" charset="0"/>
                <a:cs typeface="Arial" panose="020B0604020202020204" pitchFamily="34" charset="0"/>
              </a:rPr>
              <a:t>place matters when it comes to their health</a:t>
            </a:r>
            <a:r>
              <a:rPr lang="en-US" altLang="en-US" sz="1600">
                <a:latin typeface="Arial" panose="020B0604020202020204" pitchFamily="34" charset="0"/>
                <a:cs typeface="Arial" panose="020B0604020202020204" pitchFamily="34" charset="0"/>
              </a:rPr>
              <a:t>.” (Trevor Hancock)</a:t>
            </a:r>
          </a:p>
          <a:p>
            <a:pPr eaLnBrk="1" hangingPunct="1"/>
            <a:r>
              <a:rPr lang="en-US" altLang="en-US" sz="1600">
                <a:latin typeface="Arial" panose="020B0604020202020204" pitchFamily="34" charset="0"/>
                <a:cs typeface="Arial" panose="020B0604020202020204" pitchFamily="34" charset="0"/>
              </a:rPr>
              <a:t>The last bullet is the most important message in the presentation: </a:t>
            </a:r>
            <a:r>
              <a:rPr lang="en-US" altLang="en-US" b="1">
                <a:solidFill>
                  <a:srgbClr val="990033"/>
                </a:solidFill>
                <a:latin typeface="Arial" panose="020B0604020202020204" pitchFamily="34" charset="0"/>
                <a:cs typeface="Arial" panose="020B0604020202020204" pitchFamily="34" charset="0"/>
              </a:rPr>
              <a:t>Good planning and design can help people avoid or change unhealthy physical environments.</a:t>
            </a:r>
            <a:r>
              <a:rPr lang="en-US" altLang="en-US" b="1">
                <a:latin typeface="Arial" panose="020B0604020202020204" pitchFamily="34" charset="0"/>
                <a:cs typeface="Arial" panose="020B0604020202020204" pitchFamily="34" charset="0"/>
              </a:rPr>
              <a:t> </a:t>
            </a:r>
            <a:endParaRPr lang="en-US" altLang="en-US" sz="1600" b="1">
              <a:latin typeface="Arial" panose="020B0604020202020204" pitchFamily="34" charset="0"/>
              <a:cs typeface="Arial" panose="020B0604020202020204" pitchFamily="34" charset="0"/>
            </a:endParaRPr>
          </a:p>
          <a:p>
            <a:pPr eaLnBrk="1" hangingPunct="1"/>
            <a:endParaRPr lang="en-US" altLang="en-US" sz="1400" b="1"/>
          </a:p>
          <a:p>
            <a:pPr eaLnBrk="1" hangingPunct="1"/>
            <a:endParaRPr lang="en-US" altLang="en-US"/>
          </a:p>
        </p:txBody>
      </p:sp>
    </p:spTree>
    <p:extLst>
      <p:ext uri="{BB962C8B-B14F-4D97-AF65-F5344CB8AC3E}">
        <p14:creationId xmlns:p14="http://schemas.microsoft.com/office/powerpoint/2010/main" val="1870784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p:cNvSpPr>
          <p:nvPr>
            <p:ph type="body" idx="1"/>
          </p:nvPr>
        </p:nvSpPr>
        <p:spPr bwMode="auto"/>
        <p:txBody>
          <a:bodyPr/>
          <a:lstStyle/>
          <a:p>
            <a:pPr eaLnBrk="1" hangingPunct="1">
              <a:defRPr/>
            </a:pPr>
            <a:r>
              <a:rPr lang="en-US" b="1" dirty="0">
                <a:solidFill>
                  <a:srgbClr val="006600"/>
                </a:solidFill>
                <a:effectLst>
                  <a:outerShdw blurRad="38100" dist="38100" dir="2700000" algn="tl">
                    <a:srgbClr val="C0C0C0"/>
                  </a:outerShdw>
                </a:effectLst>
                <a:latin typeface="Arial" pitchFamily="34" charset="0"/>
                <a:cs typeface="Arial" pitchFamily="34" charset="0"/>
              </a:rPr>
              <a:t>Chronic Diseases and Injuries in Canada</a:t>
            </a:r>
            <a:endParaRPr lang="en-US" dirty="0">
              <a:solidFill>
                <a:srgbClr val="006600"/>
              </a:solidFill>
              <a:latin typeface="Arial" pitchFamily="34" charset="0"/>
              <a:cs typeface="Arial" pitchFamily="34" charset="0"/>
            </a:endParaRPr>
          </a:p>
          <a:p>
            <a:pPr eaLnBrk="1" hangingPunct="1">
              <a:defRPr/>
            </a:pPr>
            <a:r>
              <a:rPr lang="en-US" dirty="0">
                <a:latin typeface="Arial" pitchFamily="34" charset="0"/>
                <a:cs typeface="Arial" pitchFamily="34" charset="0"/>
              </a:rPr>
              <a:t>Chronic diseases such as diabetes, kidney disease, heart disease and respiratory conditions account for 89% of deaths in Canada. Chronic diseases are expected to cause the death of two million Canadians over the next decade. Cardiovascular disease (CVD) is the leading cause of death in Canada and accounts for a loss of 4.5 years of life. In 2003, injuries were the second leading cause of death before age 70, in Canada.</a:t>
            </a:r>
          </a:p>
          <a:p>
            <a:pPr eaLnBrk="1" hangingPunct="1">
              <a:defRPr/>
            </a:pPr>
            <a:r>
              <a:rPr lang="en-US" dirty="0">
                <a:latin typeface="Arial" pitchFamily="34" charset="0"/>
                <a:cs typeface="Arial" pitchFamily="34" charset="0"/>
              </a:rPr>
              <a:t>In this presentation we use the term “environmental health professionals” to include environmental health officers, public health inspectors, public health doctors and medical health officers.</a:t>
            </a:r>
          </a:p>
          <a:p>
            <a:pPr eaLnBrk="1" hangingPunct="1">
              <a:defRPr/>
            </a:pPr>
            <a:r>
              <a:rPr lang="en-US" dirty="0">
                <a:latin typeface="Arial" pitchFamily="34" charset="0"/>
                <a:cs typeface="Arial" pitchFamily="34" charset="0"/>
              </a:rPr>
              <a:t>The term “planners and design professionals” refers to urban and community planners, social planners, architects, landscape architects, engineers, transportation engineers, and interior designers.</a:t>
            </a:r>
          </a:p>
          <a:p>
            <a:pPr eaLnBrk="1" hangingPunct="1">
              <a:defRPr/>
            </a:pPr>
            <a:r>
              <a:rPr lang="en-US" dirty="0">
                <a:latin typeface="Arial" pitchFamily="34" charset="0"/>
                <a:cs typeface="Arial" pitchFamily="34" charset="0"/>
              </a:rPr>
              <a:t> Environmental health professionals and health and design professions all share an </a:t>
            </a:r>
            <a:r>
              <a:rPr lang="en-US" b="1" dirty="0">
                <a:latin typeface="Arial" pitchFamily="34" charset="0"/>
                <a:cs typeface="Arial" pitchFamily="34" charset="0"/>
              </a:rPr>
              <a:t>ethical duty to improve the health and wellbeing of </a:t>
            </a:r>
            <a:r>
              <a:rPr lang="en-US" b="1" u="sng" dirty="0">
                <a:latin typeface="Arial" pitchFamily="34" charset="0"/>
                <a:cs typeface="Arial" pitchFamily="34" charset="0"/>
              </a:rPr>
              <a:t>all</a:t>
            </a:r>
            <a:r>
              <a:rPr lang="en-US" b="1" dirty="0">
                <a:latin typeface="Arial" pitchFamily="34" charset="0"/>
                <a:cs typeface="Arial" pitchFamily="34" charset="0"/>
              </a:rPr>
              <a:t> those who use their services.</a:t>
            </a:r>
          </a:p>
          <a:p>
            <a:pPr eaLnBrk="1" hangingPunct="1">
              <a:defRPr/>
            </a:pPr>
            <a:endParaRPr lang="en-CA" b="1" dirty="0">
              <a:latin typeface="Arial" pitchFamily="34" charset="0"/>
              <a:cs typeface="Arial" pitchFamily="34" charset="0"/>
            </a:endParaRPr>
          </a:p>
          <a:p>
            <a:pPr eaLnBrk="1" hangingPunct="1">
              <a:spcBef>
                <a:spcPct val="40000"/>
              </a:spcBef>
              <a:spcAft>
                <a:spcPct val="20000"/>
              </a:spcAft>
              <a:defRPr/>
            </a:pPr>
            <a:endParaRPr lang="en-US" b="1" dirty="0">
              <a:latin typeface="Arial" pitchFamily="34" charset="0"/>
              <a:cs typeface="Arial" pitchFamily="34" charset="0"/>
            </a:endParaRPr>
          </a:p>
          <a:p>
            <a:pPr eaLnBrk="1" hangingPunct="1">
              <a:defRPr/>
            </a:pPr>
            <a:endParaRPr lang="en-US" dirty="0"/>
          </a:p>
        </p:txBody>
      </p:sp>
    </p:spTree>
    <p:extLst>
      <p:ext uri="{BB962C8B-B14F-4D97-AF65-F5344CB8AC3E}">
        <p14:creationId xmlns:p14="http://schemas.microsoft.com/office/powerpoint/2010/main" val="2400760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“The built environment can also provide opportunities for social interaction through an array of social networks and organizations. Generally, the larger the urban centre, the greater the number and complexity of social networks. Social engagement in the community builds trust, efficacy, and a sense of belonging associated with improved mental and immunological health. Urban centres tend to be less culturally and socially homogeneous and have diverse populations. Within these cities, communities comprised of close networks of people of similar cultural and social perspectives offer the benefits of community, such as social support. For example, research has shown that recent immigrants can better integrate into Canadian cities that have communities with strong social and cultural support networks. Although urban areas provide many opportunities for social contact with others, they can also create anonymity and isolation. Regardless of neighbourhood density, many urban dwellers say they do not know their neighbours, a number of elderly residents live alone, and those who are not connected with the greater community can experience isolation.” Public Health Agency of Canada  </a:t>
            </a:r>
            <a:r>
              <a:rPr lang="en-CA" altLang="en-US">
                <a:latin typeface="Arial" panose="020B0604020202020204" pitchFamily="34" charset="0"/>
                <a:cs typeface="Arial" panose="020B0604020202020204" pitchFamily="34" charset="0"/>
              </a:rPr>
              <a:t>http://www.phac-aspc.gc.ca/publicat/2008/cphorsphc-respcacsp/cphorsphc-respcacsp07d-eng.php </a:t>
            </a:r>
            <a:endParaRPr lang="en-US" altLang="en-US">
              <a:latin typeface="Arial" panose="020B0604020202020204" pitchFamily="34" charset="0"/>
              <a:cs typeface="Arial" panose="020B0604020202020204" pitchFamily="34" charset="0"/>
            </a:endParaRPr>
          </a:p>
          <a:p>
            <a:pPr eaLnBrk="1" hangingPunct="1"/>
            <a:endParaRPr lang="en-US" altLang="en-US"/>
          </a:p>
        </p:txBody>
      </p:sp>
    </p:spTree>
    <p:extLst>
      <p:ext uri="{BB962C8B-B14F-4D97-AF65-F5344CB8AC3E}">
        <p14:creationId xmlns:p14="http://schemas.microsoft.com/office/powerpoint/2010/main" val="4093187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3/22/21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3/22/21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3/22/21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3/22/21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3/22/21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jp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jpg"/><Relationship Id="rId5" Type="http://schemas.openxmlformats.org/officeDocument/2006/relationships/image" Target="../media/image10.png"/><Relationship Id="rId4"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jpg"/><Relationship Id="rId5" Type="http://schemas.openxmlformats.org/officeDocument/2006/relationships/image" Target="../media/image11.jpeg"/><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jp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33EAE-6996-334A-A8D7-FD02F28DB758}"/>
              </a:ext>
            </a:extLst>
          </p:cNvPr>
          <p:cNvSpPr>
            <a:spLocks noGrp="1"/>
          </p:cNvSpPr>
          <p:nvPr>
            <p:ph type="ctrTitle"/>
          </p:nvPr>
        </p:nvSpPr>
        <p:spPr/>
        <p:txBody>
          <a:bodyPr/>
          <a:lstStyle/>
          <a:p>
            <a:r>
              <a:rPr lang="en-US" dirty="0"/>
              <a:t>CRJ 204</a:t>
            </a:r>
          </a:p>
        </p:txBody>
      </p:sp>
      <p:sp>
        <p:nvSpPr>
          <p:cNvPr id="3" name="Subtitle 2">
            <a:extLst>
              <a:ext uri="{FF2B5EF4-FFF2-40B4-BE49-F238E27FC236}">
                <a16:creationId xmlns:a16="http://schemas.microsoft.com/office/drawing/2014/main" id="{CA691B9D-DED3-B647-B7F7-557E1BA5764A}"/>
              </a:ext>
            </a:extLst>
          </p:cNvPr>
          <p:cNvSpPr>
            <a:spLocks noGrp="1"/>
          </p:cNvSpPr>
          <p:nvPr>
            <p:ph type="subTitle" idx="1"/>
          </p:nvPr>
        </p:nvSpPr>
        <p:spPr>
          <a:xfrm>
            <a:off x="1524000" y="3602038"/>
            <a:ext cx="9144000" cy="1655762"/>
          </a:xfrm>
        </p:spPr>
        <p:txBody>
          <a:bodyPr/>
          <a:lstStyle/>
          <a:p>
            <a:r>
              <a:rPr lang="en-US" dirty="0"/>
              <a:t>SPRING 2021 – ONLINE TRANSITION</a:t>
            </a:r>
          </a:p>
        </p:txBody>
      </p:sp>
    </p:spTree>
    <p:extLst>
      <p:ext uri="{BB962C8B-B14F-4D97-AF65-F5344CB8AC3E}">
        <p14:creationId xmlns:p14="http://schemas.microsoft.com/office/powerpoint/2010/main" val="2909997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9A24-BE59-A749-8C3E-1030708473BE}"/>
              </a:ext>
            </a:extLst>
          </p:cNvPr>
          <p:cNvSpPr>
            <a:spLocks noGrp="1"/>
          </p:cNvSpPr>
          <p:nvPr>
            <p:ph type="title"/>
          </p:nvPr>
        </p:nvSpPr>
        <p:spPr>
          <a:xfrm>
            <a:off x="2812774" y="259107"/>
            <a:ext cx="10515600" cy="1325563"/>
          </a:xfrm>
        </p:spPr>
        <p:txBody>
          <a:bodyPr/>
          <a:lstStyle/>
          <a:p>
            <a:r>
              <a:rPr lang="en-US" dirty="0"/>
              <a:t>MAJOR THEMES OF THE COURSE</a:t>
            </a:r>
          </a:p>
        </p:txBody>
      </p:sp>
      <p:sp>
        <p:nvSpPr>
          <p:cNvPr id="3" name="Content Placeholder 2">
            <a:extLst>
              <a:ext uri="{FF2B5EF4-FFF2-40B4-BE49-F238E27FC236}">
                <a16:creationId xmlns:a16="http://schemas.microsoft.com/office/drawing/2014/main" id="{297DC503-C06E-7548-80B3-F3D2460F8838}"/>
              </a:ext>
            </a:extLst>
          </p:cNvPr>
          <p:cNvSpPr>
            <a:spLocks noGrp="1"/>
          </p:cNvSpPr>
          <p:nvPr>
            <p:ph idx="1"/>
          </p:nvPr>
        </p:nvSpPr>
        <p:spPr/>
        <p:txBody>
          <a:bodyPr>
            <a:normAutofit/>
          </a:bodyPr>
          <a:lstStyle/>
          <a:p>
            <a:r>
              <a:rPr lang="en-US" sz="4800" dirty="0"/>
              <a:t>SPACE</a:t>
            </a:r>
          </a:p>
          <a:p>
            <a:r>
              <a:rPr lang="en-US" sz="4800" dirty="0"/>
              <a:t>BUILT ENVIRONMENT</a:t>
            </a:r>
          </a:p>
          <a:p>
            <a:r>
              <a:rPr lang="en-US" sz="4800" dirty="0"/>
              <a:t>PUBLIC POLICY</a:t>
            </a:r>
          </a:p>
          <a:p>
            <a:r>
              <a:rPr lang="en-US" sz="4800" dirty="0"/>
              <a:t>PERCEPTIONS OF CRIME v. REALITY OF CRIME</a:t>
            </a:r>
          </a:p>
          <a:p>
            <a:endParaRPr lang="en-US" sz="4800" dirty="0"/>
          </a:p>
        </p:txBody>
      </p:sp>
      <p:grpSp>
        <p:nvGrpSpPr>
          <p:cNvPr id="4" name="Group 3">
            <a:extLst>
              <a:ext uri="{FF2B5EF4-FFF2-40B4-BE49-F238E27FC236}">
                <a16:creationId xmlns:a16="http://schemas.microsoft.com/office/drawing/2014/main" id="{FC2FD259-F01E-824C-AFED-B6DAA6E4B1F2}"/>
              </a:ext>
            </a:extLst>
          </p:cNvPr>
          <p:cNvGrpSpPr/>
          <p:nvPr/>
        </p:nvGrpSpPr>
        <p:grpSpPr>
          <a:xfrm>
            <a:off x="90555" y="180467"/>
            <a:ext cx="1042505" cy="847439"/>
            <a:chOff x="90555" y="180467"/>
            <a:chExt cx="1042505" cy="847439"/>
          </a:xfrm>
        </p:grpSpPr>
        <p:pic>
          <p:nvPicPr>
            <p:cNvPr id="5" name="Picture 4">
              <a:extLst>
                <a:ext uri="{FF2B5EF4-FFF2-40B4-BE49-F238E27FC236}">
                  <a16:creationId xmlns:a16="http://schemas.microsoft.com/office/drawing/2014/main" id="{1D237A15-7894-5E49-8BA2-C6F12AFF66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6" name="TextBox 5">
              <a:extLst>
                <a:ext uri="{FF2B5EF4-FFF2-40B4-BE49-F238E27FC236}">
                  <a16:creationId xmlns:a16="http://schemas.microsoft.com/office/drawing/2014/main" id="{5E556EC7-0721-3444-873F-496F77951619}"/>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7" name="Slide 2">
            <a:hlinkClick r:id="" action="ppaction://media"/>
            <a:extLst>
              <a:ext uri="{FF2B5EF4-FFF2-40B4-BE49-F238E27FC236}">
                <a16:creationId xmlns:a16="http://schemas.microsoft.com/office/drawing/2014/main" id="{CEC9C892-8FC6-3645-BCF3-6C33C93924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20260" y="442077"/>
            <a:ext cx="812800" cy="812800"/>
          </a:xfrm>
          <a:prstGeom prst="rect">
            <a:avLst/>
          </a:prstGeom>
        </p:spPr>
      </p:pic>
    </p:spTree>
    <p:extLst>
      <p:ext uri="{BB962C8B-B14F-4D97-AF65-F5344CB8AC3E}">
        <p14:creationId xmlns:p14="http://schemas.microsoft.com/office/powerpoint/2010/main" val="79266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29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3174" y="166342"/>
            <a:ext cx="10515600" cy="1325563"/>
          </a:xfrm>
        </p:spPr>
        <p:txBody>
          <a:bodyPr/>
          <a:lstStyle/>
          <a:p>
            <a:r>
              <a:rPr lang="en-US" dirty="0"/>
              <a:t>THE SOCIOLOGICAL IMAGINATION</a:t>
            </a: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758770" y="1251009"/>
            <a:ext cx="3273407" cy="1540427"/>
          </a:xfrm>
        </p:spPr>
      </p:pic>
      <p:sp>
        <p:nvSpPr>
          <p:cNvPr id="3" name="Rectangle 2">
            <a:extLst>
              <a:ext uri="{FF2B5EF4-FFF2-40B4-BE49-F238E27FC236}">
                <a16:creationId xmlns:a16="http://schemas.microsoft.com/office/drawing/2014/main" id="{ADD13698-5FBE-CB4D-AD15-5651E26E0FE1}"/>
              </a:ext>
            </a:extLst>
          </p:cNvPr>
          <p:cNvSpPr/>
          <p:nvPr/>
        </p:nvSpPr>
        <p:spPr>
          <a:xfrm>
            <a:off x="670090" y="2021222"/>
            <a:ext cx="9049523" cy="3970318"/>
          </a:xfrm>
          <a:prstGeom prst="rect">
            <a:avLst/>
          </a:prstGeom>
        </p:spPr>
        <p:txBody>
          <a:bodyPr wrap="square">
            <a:spAutoFit/>
          </a:bodyPr>
          <a:lstStyle/>
          <a:p>
            <a:r>
              <a:rPr lang="en-US" sz="3600" dirty="0"/>
              <a:t>PERSONAL v. SOCIETAL </a:t>
            </a:r>
          </a:p>
          <a:p>
            <a:pPr marL="285750" indent="-285750">
              <a:buFont typeface="Arial" panose="020B0604020202020204" pitchFamily="34" charset="0"/>
              <a:buChar char="•"/>
            </a:pPr>
            <a:r>
              <a:rPr lang="en-US" sz="3600" dirty="0"/>
              <a:t>Problems faced by individuals have social roots </a:t>
            </a:r>
          </a:p>
          <a:p>
            <a:pPr marL="742950" lvl="1" indent="-285750">
              <a:buFont typeface="Arial" panose="020B0604020202020204" pitchFamily="34" charset="0"/>
              <a:buChar char="•"/>
            </a:pPr>
            <a:r>
              <a:rPr lang="en-US" sz="3600" dirty="0"/>
              <a:t>These problems are shared by many others. </a:t>
            </a:r>
          </a:p>
          <a:p>
            <a:pPr marL="742950" lvl="1" indent="-285750">
              <a:buFont typeface="Arial" panose="020B0604020202020204" pitchFamily="34" charset="0"/>
              <a:buChar char="•"/>
            </a:pPr>
            <a:r>
              <a:rPr lang="en-US" sz="3600" dirty="0"/>
              <a:t>These roots are often related to the structure of the society</a:t>
            </a:r>
          </a:p>
          <a:p>
            <a:pPr marL="285750" indent="-285750">
              <a:buFont typeface="Arial" panose="020B0604020202020204" pitchFamily="34" charset="0"/>
              <a:buChar char="•"/>
            </a:pPr>
            <a:r>
              <a:rPr lang="en-US" sz="3600" dirty="0"/>
              <a:t>Public Policy					</a:t>
            </a:r>
          </a:p>
        </p:txBody>
      </p:sp>
      <p:grpSp>
        <p:nvGrpSpPr>
          <p:cNvPr id="5" name="Group 4">
            <a:extLst>
              <a:ext uri="{FF2B5EF4-FFF2-40B4-BE49-F238E27FC236}">
                <a16:creationId xmlns:a16="http://schemas.microsoft.com/office/drawing/2014/main" id="{C11C7162-07EE-2048-9426-8A1ED0558369}"/>
              </a:ext>
            </a:extLst>
          </p:cNvPr>
          <p:cNvGrpSpPr/>
          <p:nvPr/>
        </p:nvGrpSpPr>
        <p:grpSpPr>
          <a:xfrm>
            <a:off x="90555" y="180467"/>
            <a:ext cx="1042505" cy="847439"/>
            <a:chOff x="90555" y="180467"/>
            <a:chExt cx="1042505" cy="847439"/>
          </a:xfrm>
        </p:grpSpPr>
        <p:pic>
          <p:nvPicPr>
            <p:cNvPr id="6" name="Picture 5">
              <a:extLst>
                <a:ext uri="{FF2B5EF4-FFF2-40B4-BE49-F238E27FC236}">
                  <a16:creationId xmlns:a16="http://schemas.microsoft.com/office/drawing/2014/main" id="{4B4D41AC-46BE-624A-BD7B-9D914BD3D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7" name="TextBox 6">
              <a:extLst>
                <a:ext uri="{FF2B5EF4-FFF2-40B4-BE49-F238E27FC236}">
                  <a16:creationId xmlns:a16="http://schemas.microsoft.com/office/drawing/2014/main" id="{1D676E6D-5A8B-2349-8BA4-F35D13398B23}"/>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8" name="Slide 3">
            <a:hlinkClick r:id="" action="ppaction://media"/>
            <a:extLst>
              <a:ext uri="{FF2B5EF4-FFF2-40B4-BE49-F238E27FC236}">
                <a16:creationId xmlns:a16="http://schemas.microsoft.com/office/drawing/2014/main" id="{3EE1E906-9C3D-3F46-A3D9-EA75CEADB1D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5406" y="106339"/>
            <a:ext cx="812800" cy="812800"/>
          </a:xfrm>
          <a:prstGeom prst="rect">
            <a:avLst/>
          </a:prstGeom>
        </p:spPr>
      </p:pic>
    </p:spTree>
    <p:extLst>
      <p:ext uri="{BB962C8B-B14F-4D97-AF65-F5344CB8AC3E}">
        <p14:creationId xmlns:p14="http://schemas.microsoft.com/office/powerpoint/2010/main" val="4754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86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9BF4A-57E7-9E4C-A4EB-6FA55383AB3C}"/>
              </a:ext>
            </a:extLst>
          </p:cNvPr>
          <p:cNvSpPr>
            <a:spLocks noGrp="1"/>
          </p:cNvSpPr>
          <p:nvPr>
            <p:ph type="title"/>
          </p:nvPr>
        </p:nvSpPr>
        <p:spPr>
          <a:xfrm>
            <a:off x="4668078" y="298864"/>
            <a:ext cx="10515600" cy="1325563"/>
          </a:xfrm>
        </p:spPr>
        <p:txBody>
          <a:bodyPr/>
          <a:lstStyle/>
          <a:p>
            <a:r>
              <a:rPr lang="en-US" dirty="0"/>
              <a:t>PUBLIC POLICY</a:t>
            </a:r>
          </a:p>
        </p:txBody>
      </p:sp>
      <p:sp>
        <p:nvSpPr>
          <p:cNvPr id="3" name="Content Placeholder 2">
            <a:extLst>
              <a:ext uri="{FF2B5EF4-FFF2-40B4-BE49-F238E27FC236}">
                <a16:creationId xmlns:a16="http://schemas.microsoft.com/office/drawing/2014/main" id="{0284033F-7911-FE43-9A2D-3A75FECF73E4}"/>
              </a:ext>
            </a:extLst>
          </p:cNvPr>
          <p:cNvSpPr>
            <a:spLocks noGrp="1"/>
          </p:cNvSpPr>
          <p:nvPr>
            <p:ph idx="1"/>
          </p:nvPr>
        </p:nvSpPr>
        <p:spPr>
          <a:xfrm>
            <a:off x="715617" y="1524000"/>
            <a:ext cx="10638183" cy="4652963"/>
          </a:xfrm>
        </p:spPr>
        <p:txBody>
          <a:bodyPr>
            <a:noAutofit/>
          </a:bodyPr>
          <a:lstStyle/>
          <a:p>
            <a:r>
              <a:rPr lang="en-US" altLang="en-US" sz="4000" dirty="0"/>
              <a:t>The means by which the government maintains order or addresses the needs of its citizens; a collection of laws, mandates, or regulations established through a political process. </a:t>
            </a:r>
          </a:p>
          <a:p>
            <a:r>
              <a:rPr lang="en-US" altLang="en-US" sz="3600" dirty="0"/>
              <a:t>Title I</a:t>
            </a:r>
          </a:p>
          <a:p>
            <a:r>
              <a:rPr lang="en-US" altLang="en-US" sz="3600" dirty="0"/>
              <a:t>Title II</a:t>
            </a:r>
          </a:p>
          <a:p>
            <a:r>
              <a:rPr lang="en-US" altLang="en-US" sz="3600" dirty="0"/>
              <a:t>The city and the built environment we live in and experience today are the legacy of the above </a:t>
            </a:r>
          </a:p>
          <a:p>
            <a:endParaRPr lang="en-US" sz="3600" dirty="0"/>
          </a:p>
        </p:txBody>
      </p:sp>
      <p:grpSp>
        <p:nvGrpSpPr>
          <p:cNvPr id="4" name="Group 3">
            <a:extLst>
              <a:ext uri="{FF2B5EF4-FFF2-40B4-BE49-F238E27FC236}">
                <a16:creationId xmlns:a16="http://schemas.microsoft.com/office/drawing/2014/main" id="{5C99253F-9CAF-B74D-8465-109B10FF1B9A}"/>
              </a:ext>
            </a:extLst>
          </p:cNvPr>
          <p:cNvGrpSpPr/>
          <p:nvPr/>
        </p:nvGrpSpPr>
        <p:grpSpPr>
          <a:xfrm>
            <a:off x="90555" y="180467"/>
            <a:ext cx="1042505" cy="847439"/>
            <a:chOff x="90555" y="180467"/>
            <a:chExt cx="1042505" cy="847439"/>
          </a:xfrm>
        </p:grpSpPr>
        <p:pic>
          <p:nvPicPr>
            <p:cNvPr id="5" name="Picture 4">
              <a:extLst>
                <a:ext uri="{FF2B5EF4-FFF2-40B4-BE49-F238E27FC236}">
                  <a16:creationId xmlns:a16="http://schemas.microsoft.com/office/drawing/2014/main" id="{8D3274C6-0C11-8445-A337-A9597A2C0D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6" name="TextBox 5">
              <a:extLst>
                <a:ext uri="{FF2B5EF4-FFF2-40B4-BE49-F238E27FC236}">
                  <a16:creationId xmlns:a16="http://schemas.microsoft.com/office/drawing/2014/main" id="{EB72E436-1DA7-7344-B6D8-C923417DB9E3}"/>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7" name="Slide 4">
            <a:hlinkClick r:id="" action="ppaction://media"/>
            <a:extLst>
              <a:ext uri="{FF2B5EF4-FFF2-40B4-BE49-F238E27FC236}">
                <a16:creationId xmlns:a16="http://schemas.microsoft.com/office/drawing/2014/main" id="{CF5C3421-6B08-2947-A390-4AB9877938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58911" y="297287"/>
            <a:ext cx="812800" cy="812800"/>
          </a:xfrm>
          <a:prstGeom prst="rect">
            <a:avLst/>
          </a:prstGeom>
        </p:spPr>
      </p:pic>
    </p:spTree>
    <p:extLst>
      <p:ext uri="{BB962C8B-B14F-4D97-AF65-F5344CB8AC3E}">
        <p14:creationId xmlns:p14="http://schemas.microsoft.com/office/powerpoint/2010/main" val="3890524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1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B24D7-4E21-4F6A-B2A8-48A9EF02A3DF}"/>
              </a:ext>
            </a:extLst>
          </p:cNvPr>
          <p:cNvSpPr>
            <a:spLocks noGrp="1"/>
          </p:cNvSpPr>
          <p:nvPr>
            <p:ph type="title"/>
          </p:nvPr>
        </p:nvSpPr>
        <p:spPr/>
        <p:txBody>
          <a:bodyPr/>
          <a:lstStyle/>
          <a:p>
            <a:pPr algn="ctr"/>
            <a:r>
              <a:rPr lang="en-US" b="1" dirty="0">
                <a:cs typeface="Calibri Light"/>
              </a:rPr>
              <a:t>SPACE</a:t>
            </a:r>
          </a:p>
        </p:txBody>
      </p:sp>
      <p:sp>
        <p:nvSpPr>
          <p:cNvPr id="3" name="Content Placeholder 2">
            <a:extLst>
              <a:ext uri="{FF2B5EF4-FFF2-40B4-BE49-F238E27FC236}">
                <a16:creationId xmlns:a16="http://schemas.microsoft.com/office/drawing/2014/main" id="{D80EB81C-BC3D-4F33-A08C-37E8FDC0B787}"/>
              </a:ext>
            </a:extLst>
          </p:cNvPr>
          <p:cNvSpPr>
            <a:spLocks noGrp="1"/>
          </p:cNvSpPr>
          <p:nvPr>
            <p:ph idx="1"/>
          </p:nvPr>
        </p:nvSpPr>
        <p:spPr/>
        <p:txBody>
          <a:bodyPr vert="horz" lIns="91440" tIns="45720" rIns="91440" bIns="45720" rtlCol="0" anchor="t">
            <a:normAutofit fontScale="85000" lnSpcReduction="20000"/>
          </a:bodyPr>
          <a:lstStyle/>
          <a:p>
            <a:pPr marL="285750" indent="-285750">
              <a:lnSpc>
                <a:spcPct val="100000"/>
              </a:lnSpc>
              <a:spcBef>
                <a:spcPct val="20000"/>
              </a:spcBef>
              <a:spcAft>
                <a:spcPct val="0"/>
              </a:spcAft>
            </a:pPr>
            <a:r>
              <a:rPr lang="en-US" dirty="0">
                <a:cs typeface="Calibri"/>
              </a:rPr>
              <a:t>Groups do not merely react to the environment, but act on the </a:t>
            </a:r>
            <a:r>
              <a:rPr lang="en-US" i="1" dirty="0">
                <a:cs typeface="Calibri"/>
              </a:rPr>
              <a:t>meaning</a:t>
            </a:r>
            <a:r>
              <a:rPr lang="en-US" dirty="0">
                <a:cs typeface="Calibri"/>
              </a:rPr>
              <a:t> of the environment</a:t>
            </a:r>
          </a:p>
          <a:p>
            <a:pPr lvl="2">
              <a:lnSpc>
                <a:spcPct val="100000"/>
              </a:lnSpc>
              <a:spcBef>
                <a:spcPct val="20000"/>
              </a:spcBef>
              <a:spcAft>
                <a:spcPct val="0"/>
              </a:spcAft>
            </a:pPr>
            <a:r>
              <a:rPr lang="en-US" sz="2400" dirty="0">
                <a:cs typeface="Calibri"/>
              </a:rPr>
              <a:t>Meaning of environment is based on a personal interpretation</a:t>
            </a:r>
          </a:p>
          <a:p>
            <a:pPr marL="342900" indent="-342900">
              <a:lnSpc>
                <a:spcPct val="100000"/>
              </a:lnSpc>
              <a:spcBef>
                <a:spcPct val="20000"/>
              </a:spcBef>
              <a:spcAft>
                <a:spcPct val="0"/>
              </a:spcAft>
            </a:pPr>
            <a:r>
              <a:rPr lang="en-US" sz="2400" dirty="0">
                <a:cs typeface="Calibri"/>
              </a:rPr>
              <a:t>MEANING OF SPACE</a:t>
            </a:r>
          </a:p>
          <a:p>
            <a:pPr marL="742950" lvl="1" indent="-285750">
              <a:lnSpc>
                <a:spcPct val="100000"/>
              </a:lnSpc>
              <a:spcBef>
                <a:spcPct val="20000"/>
              </a:spcBef>
              <a:spcAft>
                <a:spcPct val="0"/>
              </a:spcAft>
            </a:pPr>
            <a:r>
              <a:rPr lang="en-US" dirty="0">
                <a:cs typeface="Calibri"/>
              </a:rPr>
              <a:t>Natural = literally air over dirt</a:t>
            </a:r>
          </a:p>
          <a:p>
            <a:pPr marL="742950" lvl="1" indent="-285750">
              <a:lnSpc>
                <a:spcPct val="100000"/>
              </a:lnSpc>
              <a:spcBef>
                <a:spcPct val="20000"/>
              </a:spcBef>
              <a:spcAft>
                <a:spcPct val="0"/>
              </a:spcAft>
            </a:pPr>
            <a:r>
              <a:rPr lang="en-US" dirty="0">
                <a:cs typeface="Calibri"/>
              </a:rPr>
              <a:t>Natural space becomes a social phenomenon, or social space, once people begin to use it, boundaries are put on it, and meanings (including ownership, price, etc.) are attached to it. (Gans, 2002)</a:t>
            </a:r>
          </a:p>
          <a:p>
            <a:r>
              <a:rPr lang="en-US" altLang="en-US" dirty="0"/>
              <a:t>A city’s shape and form not only influence social action, but are also a reflection of society’s values and culture</a:t>
            </a:r>
          </a:p>
          <a:p>
            <a:r>
              <a:rPr lang="en-US" altLang="en-US" dirty="0"/>
              <a:t>There is an interactive effect of environment, value, and behavior</a:t>
            </a:r>
          </a:p>
          <a:p>
            <a:r>
              <a:rPr lang="en-US" altLang="en-US" dirty="0"/>
              <a:t>City planners many times reflected their own underlying ideas of the nature of the city</a:t>
            </a:r>
          </a:p>
          <a:p>
            <a:pPr marL="742950" lvl="1" indent="-285750">
              <a:lnSpc>
                <a:spcPct val="100000"/>
              </a:lnSpc>
              <a:spcBef>
                <a:spcPct val="20000"/>
              </a:spcBef>
              <a:spcAft>
                <a:spcPct val="0"/>
              </a:spcAft>
            </a:pPr>
            <a:endParaRPr lang="en-US" dirty="0">
              <a:cs typeface="Calibri"/>
            </a:endParaRPr>
          </a:p>
        </p:txBody>
      </p:sp>
      <p:grpSp>
        <p:nvGrpSpPr>
          <p:cNvPr id="4" name="Group 3">
            <a:extLst>
              <a:ext uri="{FF2B5EF4-FFF2-40B4-BE49-F238E27FC236}">
                <a16:creationId xmlns:a16="http://schemas.microsoft.com/office/drawing/2014/main" id="{52951533-73A1-CC46-A68C-C8BE8EE5C354}"/>
              </a:ext>
            </a:extLst>
          </p:cNvPr>
          <p:cNvGrpSpPr/>
          <p:nvPr/>
        </p:nvGrpSpPr>
        <p:grpSpPr>
          <a:xfrm>
            <a:off x="90555" y="180467"/>
            <a:ext cx="1042505" cy="847439"/>
            <a:chOff x="90555" y="180467"/>
            <a:chExt cx="1042505" cy="847439"/>
          </a:xfrm>
        </p:grpSpPr>
        <p:pic>
          <p:nvPicPr>
            <p:cNvPr id="5" name="Picture 4">
              <a:extLst>
                <a:ext uri="{FF2B5EF4-FFF2-40B4-BE49-F238E27FC236}">
                  <a16:creationId xmlns:a16="http://schemas.microsoft.com/office/drawing/2014/main" id="{E39C5679-ABC5-244B-A734-A2084520DF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6" name="TextBox 5">
              <a:extLst>
                <a:ext uri="{FF2B5EF4-FFF2-40B4-BE49-F238E27FC236}">
                  <a16:creationId xmlns:a16="http://schemas.microsoft.com/office/drawing/2014/main" id="{D6DE116A-616E-5347-990D-E747E0BFD2B7}"/>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7" name="Slide 5">
            <a:hlinkClick r:id="" action="ppaction://media"/>
            <a:extLst>
              <a:ext uri="{FF2B5EF4-FFF2-40B4-BE49-F238E27FC236}">
                <a16:creationId xmlns:a16="http://schemas.microsoft.com/office/drawing/2014/main" id="{D7728DE7-462D-F14E-A4E1-9EA6463BBEF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5406" y="364756"/>
            <a:ext cx="812800" cy="812800"/>
          </a:xfrm>
          <a:prstGeom prst="rect">
            <a:avLst/>
          </a:prstGeom>
        </p:spPr>
      </p:pic>
    </p:spTree>
    <p:extLst>
      <p:ext uri="{BB962C8B-B14F-4D97-AF65-F5344CB8AC3E}">
        <p14:creationId xmlns:p14="http://schemas.microsoft.com/office/powerpoint/2010/main" val="292986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4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idx="4294967295"/>
          </p:nvPr>
        </p:nvSpPr>
        <p:spPr bwMode="auto">
          <a:xfrm>
            <a:off x="4018722" y="301625"/>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4000">
                <a:latin typeface="Arial" panose="020B0604020202020204" pitchFamily="34" charset="0"/>
                <a:cs typeface="Arial" panose="020B0604020202020204" pitchFamily="34" charset="0"/>
              </a:rPr>
              <a:t>Defining </a:t>
            </a:r>
            <a:r>
              <a:rPr lang="en-US" altLang="en-US" sz="4000" i="1">
                <a:latin typeface="Arial" panose="020B0604020202020204" pitchFamily="34" charset="0"/>
                <a:cs typeface="Arial" panose="020B0604020202020204" pitchFamily="34" charset="0"/>
              </a:rPr>
              <a:t>the Built Environment</a:t>
            </a:r>
          </a:p>
        </p:txBody>
      </p:sp>
      <p:sp>
        <p:nvSpPr>
          <p:cNvPr id="14339" name="Rectangle 3"/>
          <p:cNvSpPr>
            <a:spLocks noGrp="1"/>
          </p:cNvSpPr>
          <p:nvPr>
            <p:ph type="body" idx="4294967295"/>
          </p:nvPr>
        </p:nvSpPr>
        <p:spPr>
          <a:xfrm>
            <a:off x="1981200" y="1676400"/>
            <a:ext cx="5562600" cy="4267200"/>
          </a:xfrm>
        </p:spPr>
        <p:txBody>
          <a:bodyPr/>
          <a:lstStyle/>
          <a:p>
            <a:pPr eaLnBrk="1" hangingPunct="1">
              <a:lnSpc>
                <a:spcPct val="90000"/>
              </a:lnSpc>
              <a:defRPr/>
            </a:pPr>
            <a:r>
              <a:rPr lang="en-US" sz="3000" dirty="0">
                <a:cs typeface="Times New Roman" pitchFamily="18" charset="0"/>
              </a:rPr>
              <a:t>constructed places, features, and elements that together make our cities, villages, and towns </a:t>
            </a:r>
          </a:p>
          <a:p>
            <a:pPr eaLnBrk="1" hangingPunct="1">
              <a:lnSpc>
                <a:spcPct val="90000"/>
              </a:lnSpc>
              <a:defRPr/>
            </a:pPr>
            <a:r>
              <a:rPr lang="en-US" sz="3000" dirty="0">
                <a:cs typeface="Times New Roman" pitchFamily="18" charset="0"/>
              </a:rPr>
              <a:t>varies from large-scale urban areas to rural development and personal space </a:t>
            </a:r>
          </a:p>
          <a:p>
            <a:pPr eaLnBrk="1" hangingPunct="1">
              <a:lnSpc>
                <a:spcPct val="90000"/>
              </a:lnSpc>
              <a:defRPr/>
            </a:pPr>
            <a:r>
              <a:rPr lang="en-US" sz="3000" dirty="0">
                <a:cs typeface="Times New Roman" pitchFamily="18" charset="0"/>
              </a:rPr>
              <a:t>includes indoor and outdoor places</a:t>
            </a:r>
          </a:p>
          <a:p>
            <a:pPr eaLnBrk="1" hangingPunct="1">
              <a:lnSpc>
                <a:spcPct val="90000"/>
              </a:lnSpc>
              <a:defRPr/>
            </a:pPr>
            <a:endParaRPr lang="en-US" dirty="0"/>
          </a:p>
        </p:txBody>
      </p:sp>
      <p:pic>
        <p:nvPicPr>
          <p:cNvPr id="17412" name="Picture 8" descr="baltimoresun_pedestrian in traffi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1828800"/>
            <a:ext cx="2895600" cy="1543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413" name="Picture 9" descr="7-freeway_aerial_knowled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3800" y="3733800"/>
            <a:ext cx="2895600" cy="21605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3665F871-3D21-E640-8F32-2E2DEE93B19C}"/>
              </a:ext>
            </a:extLst>
          </p:cNvPr>
          <p:cNvGrpSpPr/>
          <p:nvPr/>
        </p:nvGrpSpPr>
        <p:grpSpPr>
          <a:xfrm>
            <a:off x="90555" y="450681"/>
            <a:ext cx="1042505" cy="847439"/>
            <a:chOff x="90555" y="180467"/>
            <a:chExt cx="1042505" cy="847439"/>
          </a:xfrm>
        </p:grpSpPr>
        <p:pic>
          <p:nvPicPr>
            <p:cNvPr id="7" name="Picture 6">
              <a:extLst>
                <a:ext uri="{FF2B5EF4-FFF2-40B4-BE49-F238E27FC236}">
                  <a16:creationId xmlns:a16="http://schemas.microsoft.com/office/drawing/2014/main" id="{28CF0610-0CD5-BA4B-8B08-F1D1AD684B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8" name="TextBox 7">
              <a:extLst>
                <a:ext uri="{FF2B5EF4-FFF2-40B4-BE49-F238E27FC236}">
                  <a16:creationId xmlns:a16="http://schemas.microsoft.com/office/drawing/2014/main" id="{1C9E45D4-F20C-5843-804B-01B70ABF0B29}"/>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2" name="Slide 6">
            <a:hlinkClick r:id="" action="ppaction://media"/>
            <a:extLst>
              <a:ext uri="{FF2B5EF4-FFF2-40B4-BE49-F238E27FC236}">
                <a16:creationId xmlns:a16="http://schemas.microsoft.com/office/drawing/2014/main" id="{7EBC1853-2DD3-E049-9C14-12EAE48B5C1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0555" y="61601"/>
            <a:ext cx="812800" cy="812800"/>
          </a:xfrm>
          <a:prstGeom prst="rect">
            <a:avLst/>
          </a:prstGeom>
        </p:spPr>
      </p:pic>
    </p:spTree>
    <p:extLst>
      <p:ext uri="{BB962C8B-B14F-4D97-AF65-F5344CB8AC3E}">
        <p14:creationId xmlns:p14="http://schemas.microsoft.com/office/powerpoint/2010/main" val="13703083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1887" y="139838"/>
            <a:ext cx="10515600" cy="1325563"/>
          </a:xfrm>
        </p:spPr>
        <p:txBody>
          <a:bodyPr/>
          <a:lstStyle/>
          <a:p>
            <a:pPr>
              <a:defRPr/>
            </a:pPr>
            <a:r>
              <a:rPr lang="en-GB" b="1" dirty="0"/>
              <a:t>Built environment is shaped by</a:t>
            </a:r>
          </a:p>
        </p:txBody>
      </p:sp>
      <p:sp>
        <p:nvSpPr>
          <p:cNvPr id="19459" name="Content Placeholder 2"/>
          <p:cNvSpPr>
            <a:spLocks noGrp="1"/>
          </p:cNvSpPr>
          <p:nvPr>
            <p:ph idx="1"/>
          </p:nvPr>
        </p:nvSpPr>
        <p:spPr/>
        <p:txBody>
          <a:bodyPr>
            <a:normAutofit lnSpcReduction="10000"/>
          </a:bodyPr>
          <a:lstStyle/>
          <a:p>
            <a:r>
              <a:rPr lang="en-GB" altLang="en-US" sz="4000" dirty="0"/>
              <a:t>Climate and geology</a:t>
            </a:r>
          </a:p>
          <a:p>
            <a:r>
              <a:rPr lang="en-GB" altLang="en-US" sz="4000" dirty="0"/>
              <a:t>Economy</a:t>
            </a:r>
          </a:p>
          <a:p>
            <a:r>
              <a:rPr lang="en-GB" altLang="en-US" sz="4000" dirty="0"/>
              <a:t>Government</a:t>
            </a:r>
          </a:p>
          <a:p>
            <a:r>
              <a:rPr lang="en-GB" altLang="en-US" sz="4000" dirty="0"/>
              <a:t>Culture and fashion</a:t>
            </a:r>
          </a:p>
          <a:p>
            <a:r>
              <a:rPr lang="en-GB" altLang="en-US" sz="4000" dirty="0"/>
              <a:t>Technology</a:t>
            </a:r>
          </a:p>
          <a:p>
            <a:r>
              <a:rPr lang="en-GB" altLang="en-US" sz="4000" dirty="0"/>
              <a:t>Customers</a:t>
            </a:r>
          </a:p>
          <a:p>
            <a:r>
              <a:rPr lang="en-US" altLang="en-US" sz="4000" dirty="0"/>
              <a:t>Legacy of early urban planning ideologies</a:t>
            </a:r>
            <a:endParaRPr lang="en-GB" altLang="en-US" sz="4000" dirty="0"/>
          </a:p>
        </p:txBody>
      </p:sp>
      <p:grpSp>
        <p:nvGrpSpPr>
          <p:cNvPr id="4" name="Group 3">
            <a:extLst>
              <a:ext uri="{FF2B5EF4-FFF2-40B4-BE49-F238E27FC236}">
                <a16:creationId xmlns:a16="http://schemas.microsoft.com/office/drawing/2014/main" id="{05D76A8D-D03B-F446-BFA9-23832879B467}"/>
              </a:ext>
            </a:extLst>
          </p:cNvPr>
          <p:cNvGrpSpPr/>
          <p:nvPr/>
        </p:nvGrpSpPr>
        <p:grpSpPr>
          <a:xfrm>
            <a:off x="90555" y="180467"/>
            <a:ext cx="1042505" cy="847439"/>
            <a:chOff x="90555" y="180467"/>
            <a:chExt cx="1042505" cy="847439"/>
          </a:xfrm>
        </p:grpSpPr>
        <p:pic>
          <p:nvPicPr>
            <p:cNvPr id="5" name="Picture 4">
              <a:extLst>
                <a:ext uri="{FF2B5EF4-FFF2-40B4-BE49-F238E27FC236}">
                  <a16:creationId xmlns:a16="http://schemas.microsoft.com/office/drawing/2014/main" id="{BAE51EF2-0D62-804C-8973-D28C3C7F85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6" name="TextBox 5">
              <a:extLst>
                <a:ext uri="{FF2B5EF4-FFF2-40B4-BE49-F238E27FC236}">
                  <a16:creationId xmlns:a16="http://schemas.microsoft.com/office/drawing/2014/main" id="{65F16B34-663B-7D49-A92C-2E1CB58A58AF}"/>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3" name="Slide 7">
            <a:hlinkClick r:id="" action="ppaction://media"/>
            <a:extLst>
              <a:ext uri="{FF2B5EF4-FFF2-40B4-BE49-F238E27FC236}">
                <a16:creationId xmlns:a16="http://schemas.microsoft.com/office/drawing/2014/main" id="{8F279102-E5BA-444F-B6E7-8CA758CD31F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31800" y="396219"/>
            <a:ext cx="812800" cy="812800"/>
          </a:xfrm>
          <a:prstGeom prst="rect">
            <a:avLst/>
          </a:prstGeom>
        </p:spPr>
      </p:pic>
    </p:spTree>
    <p:extLst>
      <p:ext uri="{BB962C8B-B14F-4D97-AF65-F5344CB8AC3E}">
        <p14:creationId xmlns:p14="http://schemas.microsoft.com/office/powerpoint/2010/main" val="179973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3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12CD121-30CF-4644-B569-CD8EA3BD37FB}"/>
              </a:ext>
            </a:extLst>
          </p:cNvPr>
          <p:cNvSpPr>
            <a:spLocks noGrp="1" noChangeArrowheads="1"/>
          </p:cNvSpPr>
          <p:nvPr>
            <p:ph type="title"/>
          </p:nvPr>
        </p:nvSpPr>
        <p:spPr>
          <a:xfrm>
            <a:off x="2667000" y="192846"/>
            <a:ext cx="10515600" cy="1325563"/>
          </a:xfrm>
        </p:spPr>
        <p:txBody>
          <a:bodyPr>
            <a:normAutofit/>
          </a:bodyPr>
          <a:lstStyle/>
          <a:p>
            <a:pPr eaLnBrk="1" hangingPunct="1"/>
            <a:r>
              <a:rPr lang="en-US" altLang="en-US" dirty="0"/>
              <a:t>Legacy of early urban planning ideologies</a:t>
            </a:r>
          </a:p>
        </p:txBody>
      </p:sp>
      <p:sp>
        <p:nvSpPr>
          <p:cNvPr id="6147" name="Rectangle 3">
            <a:extLst>
              <a:ext uri="{FF2B5EF4-FFF2-40B4-BE49-F238E27FC236}">
                <a16:creationId xmlns:a16="http://schemas.microsoft.com/office/drawing/2014/main" id="{A53C8C04-0F1B-2141-B454-FBD5AF2D44A4}"/>
              </a:ext>
            </a:extLst>
          </p:cNvPr>
          <p:cNvSpPr>
            <a:spLocks noGrp="1" noChangeArrowheads="1"/>
          </p:cNvSpPr>
          <p:nvPr>
            <p:ph type="body" idx="1"/>
          </p:nvPr>
        </p:nvSpPr>
        <p:spPr>
          <a:xfrm>
            <a:off x="838199" y="1825624"/>
            <a:ext cx="10783957" cy="4734201"/>
          </a:xfrm>
        </p:spPr>
        <p:txBody>
          <a:bodyPr>
            <a:noAutofit/>
          </a:bodyPr>
          <a:lstStyle/>
          <a:p>
            <a:r>
              <a:rPr lang="en-US" altLang="en-US" sz="2400" dirty="0"/>
              <a:t>Robert Moses</a:t>
            </a:r>
          </a:p>
          <a:p>
            <a:pPr lvl="1"/>
            <a:r>
              <a:rPr lang="en-US" altLang="en-US" dirty="0"/>
              <a:t>High-rise, high density residences</a:t>
            </a:r>
          </a:p>
          <a:p>
            <a:pPr lvl="1"/>
            <a:r>
              <a:rPr lang="en-US" altLang="en-US" dirty="0"/>
              <a:t>Low density areas</a:t>
            </a:r>
          </a:p>
          <a:p>
            <a:pPr lvl="1"/>
            <a:r>
              <a:rPr lang="en-US" altLang="en-US" dirty="0"/>
              <a:t>Main objective was to make city amenable to the AUTOMOBILE</a:t>
            </a:r>
          </a:p>
          <a:p>
            <a:pPr lvl="1"/>
            <a:r>
              <a:rPr lang="en-US" altLang="en-US" dirty="0"/>
              <a:t>Destroyed ethnic neighborhoods</a:t>
            </a:r>
          </a:p>
          <a:p>
            <a:pPr lvl="1"/>
            <a:r>
              <a:rPr lang="en-US" altLang="en-US" dirty="0"/>
              <a:t>Influenced by Le Corbusier</a:t>
            </a:r>
          </a:p>
          <a:p>
            <a:pPr lvl="2">
              <a:lnSpc>
                <a:spcPct val="80000"/>
              </a:lnSpc>
            </a:pPr>
            <a:r>
              <a:rPr lang="en-US" altLang="en-US" sz="2400" dirty="0"/>
              <a:t>Cities with large blocks of park or grassland with many buildings on that parcel of land. Each building would be extremely tall and even be entirely self-sustainable in terms of shopping, </a:t>
            </a:r>
            <a:r>
              <a:rPr lang="en-US" altLang="en-US" sz="2400" dirty="0" err="1"/>
              <a:t>etc</a:t>
            </a:r>
            <a:r>
              <a:rPr lang="en-US" altLang="en-US" sz="2400" dirty="0"/>
              <a:t> </a:t>
            </a:r>
          </a:p>
          <a:p>
            <a:pPr lvl="2">
              <a:lnSpc>
                <a:spcPct val="80000"/>
              </a:lnSpc>
            </a:pPr>
            <a:r>
              <a:rPr lang="en-US" altLang="en-US" sz="2400" dirty="0"/>
              <a:t>no congested streets and sidewalks</a:t>
            </a:r>
          </a:p>
          <a:p>
            <a:pPr lvl="2">
              <a:lnSpc>
                <a:spcPct val="80000"/>
              </a:lnSpc>
            </a:pPr>
            <a:r>
              <a:rPr lang="en-US" altLang="en-US" sz="2400" dirty="0"/>
              <a:t>no more bustling public squares</a:t>
            </a:r>
          </a:p>
          <a:p>
            <a:pPr lvl="2">
              <a:lnSpc>
                <a:spcPct val="80000"/>
              </a:lnSpc>
            </a:pPr>
            <a:r>
              <a:rPr lang="en-US" altLang="en-US" sz="2400" dirty="0"/>
              <a:t>no more untidy neighborhoods</a:t>
            </a:r>
          </a:p>
        </p:txBody>
      </p:sp>
      <p:grpSp>
        <p:nvGrpSpPr>
          <p:cNvPr id="4" name="Group 3">
            <a:extLst>
              <a:ext uri="{FF2B5EF4-FFF2-40B4-BE49-F238E27FC236}">
                <a16:creationId xmlns:a16="http://schemas.microsoft.com/office/drawing/2014/main" id="{0EBDE6FB-77CC-4740-9AC8-7CCAA87D02A7}"/>
              </a:ext>
            </a:extLst>
          </p:cNvPr>
          <p:cNvGrpSpPr/>
          <p:nvPr/>
        </p:nvGrpSpPr>
        <p:grpSpPr>
          <a:xfrm>
            <a:off x="90555" y="180467"/>
            <a:ext cx="1042505" cy="847439"/>
            <a:chOff x="90555" y="180467"/>
            <a:chExt cx="1042505" cy="847439"/>
          </a:xfrm>
        </p:grpSpPr>
        <p:pic>
          <p:nvPicPr>
            <p:cNvPr id="5" name="Picture 4">
              <a:extLst>
                <a:ext uri="{FF2B5EF4-FFF2-40B4-BE49-F238E27FC236}">
                  <a16:creationId xmlns:a16="http://schemas.microsoft.com/office/drawing/2014/main" id="{0E73C585-8550-BD42-876D-8A75E64182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6" name="TextBox 5">
              <a:extLst>
                <a:ext uri="{FF2B5EF4-FFF2-40B4-BE49-F238E27FC236}">
                  <a16:creationId xmlns:a16="http://schemas.microsoft.com/office/drawing/2014/main" id="{66D84E4D-BF29-DA49-8AA1-E95E38502EE6}"/>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3" name="Slide 8">
            <a:hlinkClick r:id="" action="ppaction://media"/>
            <a:extLst>
              <a:ext uri="{FF2B5EF4-FFF2-40B4-BE49-F238E27FC236}">
                <a16:creationId xmlns:a16="http://schemas.microsoft.com/office/drawing/2014/main" id="{A3921FA0-3095-B74C-BF1B-11E28C33F8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20260" y="297287"/>
            <a:ext cx="812800" cy="812800"/>
          </a:xfrm>
          <a:prstGeom prst="rect">
            <a:avLst/>
          </a:prstGeom>
        </p:spPr>
      </p:pic>
    </p:spTree>
    <p:extLst>
      <p:ext uri="{BB962C8B-B14F-4D97-AF65-F5344CB8AC3E}">
        <p14:creationId xmlns:p14="http://schemas.microsoft.com/office/powerpoint/2010/main" val="59095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11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117F7963-AE09-FF45-9ED6-3D8A240FC88F}"/>
              </a:ext>
            </a:extLst>
          </p:cNvPr>
          <p:cNvSpPr>
            <a:spLocks noGrp="1" noChangeArrowheads="1"/>
          </p:cNvSpPr>
          <p:nvPr>
            <p:ph type="title"/>
          </p:nvPr>
        </p:nvSpPr>
        <p:spPr>
          <a:xfrm>
            <a:off x="5728252" y="265906"/>
            <a:ext cx="10515600" cy="1325563"/>
          </a:xfrm>
        </p:spPr>
        <p:txBody>
          <a:bodyPr/>
          <a:lstStyle/>
          <a:p>
            <a:pPr eaLnBrk="1" hangingPunct="1"/>
            <a:r>
              <a:rPr lang="en-US" altLang="en-US" dirty="0"/>
              <a:t>SUPERBLOCKS</a:t>
            </a:r>
          </a:p>
        </p:txBody>
      </p:sp>
      <p:sp>
        <p:nvSpPr>
          <p:cNvPr id="17411" name="Rectangle 3">
            <a:extLst>
              <a:ext uri="{FF2B5EF4-FFF2-40B4-BE49-F238E27FC236}">
                <a16:creationId xmlns:a16="http://schemas.microsoft.com/office/drawing/2014/main" id="{3FDC2885-DDCE-A34F-B259-5125FD6BDE4B}"/>
              </a:ext>
            </a:extLst>
          </p:cNvPr>
          <p:cNvSpPr>
            <a:spLocks noGrp="1" noChangeArrowheads="1"/>
          </p:cNvSpPr>
          <p:nvPr>
            <p:ph type="body" idx="1"/>
          </p:nvPr>
        </p:nvSpPr>
        <p:spPr/>
        <p:txBody>
          <a:bodyPr/>
          <a:lstStyle/>
          <a:p>
            <a:pPr eaLnBrk="1" hangingPunct="1"/>
            <a:r>
              <a:rPr lang="en-US" altLang="en-US"/>
              <a:t>MOSS PARK, TORONTO</a:t>
            </a:r>
          </a:p>
        </p:txBody>
      </p:sp>
      <p:pic>
        <p:nvPicPr>
          <p:cNvPr id="17412" name="Picture 4" descr="mosspark7">
            <a:extLst>
              <a:ext uri="{FF2B5EF4-FFF2-40B4-BE49-F238E27FC236}">
                <a16:creationId xmlns:a16="http://schemas.microsoft.com/office/drawing/2014/main" id="{2055DF27-2D77-0F4C-813E-09BEBE0C4A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8250" y="2682876"/>
            <a:ext cx="5119688"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1F0FFB40-9485-214D-BF0C-09BA819307C7}"/>
              </a:ext>
            </a:extLst>
          </p:cNvPr>
          <p:cNvGrpSpPr/>
          <p:nvPr/>
        </p:nvGrpSpPr>
        <p:grpSpPr>
          <a:xfrm>
            <a:off x="223077" y="265906"/>
            <a:ext cx="1042505" cy="847439"/>
            <a:chOff x="90555" y="180467"/>
            <a:chExt cx="1042505" cy="847439"/>
          </a:xfrm>
        </p:grpSpPr>
        <p:pic>
          <p:nvPicPr>
            <p:cNvPr id="6" name="Picture 5">
              <a:extLst>
                <a:ext uri="{FF2B5EF4-FFF2-40B4-BE49-F238E27FC236}">
                  <a16:creationId xmlns:a16="http://schemas.microsoft.com/office/drawing/2014/main" id="{8BE1C487-56D6-7346-AD4B-A85C572C84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7" name="TextBox 6">
              <a:extLst>
                <a:ext uri="{FF2B5EF4-FFF2-40B4-BE49-F238E27FC236}">
                  <a16:creationId xmlns:a16="http://schemas.microsoft.com/office/drawing/2014/main" id="{220E1954-9B0D-4140-89B7-90F13A5309D6}"/>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2" name="Slides 9-11">
            <a:hlinkClick r:id="" action="ppaction://media"/>
            <a:extLst>
              <a:ext uri="{FF2B5EF4-FFF2-40B4-BE49-F238E27FC236}">
                <a16:creationId xmlns:a16="http://schemas.microsoft.com/office/drawing/2014/main" id="{CB9D604C-84FF-BC4F-8E41-E2B004AB8D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52782" y="53860"/>
            <a:ext cx="812800" cy="812800"/>
          </a:xfrm>
          <a:prstGeom prst="rect">
            <a:avLst/>
          </a:prstGeom>
        </p:spPr>
      </p:pic>
    </p:spTree>
    <p:extLst>
      <p:ext uri="{BB962C8B-B14F-4D97-AF65-F5344CB8AC3E}">
        <p14:creationId xmlns:p14="http://schemas.microsoft.com/office/powerpoint/2010/main" val="92012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5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a:extLst>
              <a:ext uri="{FF2B5EF4-FFF2-40B4-BE49-F238E27FC236}">
                <a16:creationId xmlns:a16="http://schemas.microsoft.com/office/drawing/2014/main" id="{4F219C8A-065C-5242-A4D5-D63402B65617}"/>
              </a:ext>
            </a:extLst>
          </p:cNvPr>
          <p:cNvSpPr>
            <a:spLocks noGrp="1" noChangeArrowheads="1"/>
          </p:cNvSpPr>
          <p:nvPr>
            <p:ph type="body" idx="1"/>
          </p:nvPr>
        </p:nvSpPr>
        <p:spPr/>
        <p:txBody>
          <a:bodyPr/>
          <a:lstStyle/>
          <a:p>
            <a:pPr eaLnBrk="1" hangingPunct="1"/>
            <a:r>
              <a:rPr lang="en-US" altLang="en-US"/>
              <a:t>REGENT PARK, TORONTO</a:t>
            </a:r>
          </a:p>
        </p:txBody>
      </p:sp>
      <p:pic>
        <p:nvPicPr>
          <p:cNvPr id="18436" name="Picture 5" descr="southregentpark7">
            <a:extLst>
              <a:ext uri="{FF2B5EF4-FFF2-40B4-BE49-F238E27FC236}">
                <a16:creationId xmlns:a16="http://schemas.microsoft.com/office/drawing/2014/main" id="{A77F542D-F120-C440-9802-AB76256B17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3638" y="2574926"/>
            <a:ext cx="4633912"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871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762px-Cabrini_Green_Housing_Project">
            <a:extLst>
              <a:ext uri="{FF2B5EF4-FFF2-40B4-BE49-F238E27FC236}">
                <a16:creationId xmlns:a16="http://schemas.microsoft.com/office/drawing/2014/main" id="{0DEA90BF-4BE9-1747-B2E6-90C6E4966B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9550" y="661989"/>
            <a:ext cx="6032500" cy="589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408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houring projects">
            <a:extLst>
              <a:ext uri="{FF2B5EF4-FFF2-40B4-BE49-F238E27FC236}">
                <a16:creationId xmlns:a16="http://schemas.microsoft.com/office/drawing/2014/main" id="{4F069C8E-C67C-184B-BB8D-24FBB64918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7763" y="677863"/>
            <a:ext cx="7048500" cy="528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5">
            <a:extLst>
              <a:ext uri="{FF2B5EF4-FFF2-40B4-BE49-F238E27FC236}">
                <a16:creationId xmlns:a16="http://schemas.microsoft.com/office/drawing/2014/main" id="{90BE09A8-1929-4943-8BC1-B7807E8AB07F}"/>
              </a:ext>
            </a:extLst>
          </p:cNvPr>
          <p:cNvSpPr>
            <a:spLocks noChangeArrowheads="1"/>
          </p:cNvSpPr>
          <p:nvPr/>
        </p:nvSpPr>
        <p:spPr bwMode="auto">
          <a:xfrm>
            <a:off x="1765300" y="6140450"/>
            <a:ext cx="8662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t>Bernard Baruch Houses, Lilian Wald Houses, and Jacob Riis Houses </a:t>
            </a:r>
          </a:p>
        </p:txBody>
      </p:sp>
      <p:pic>
        <p:nvPicPr>
          <p:cNvPr id="2" name="Slide 12">
            <a:hlinkClick r:id="" action="ppaction://media"/>
            <a:extLst>
              <a:ext uri="{FF2B5EF4-FFF2-40B4-BE49-F238E27FC236}">
                <a16:creationId xmlns:a16="http://schemas.microsoft.com/office/drawing/2014/main" id="{293E101E-03B5-9A41-9A55-4A651AF00D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92074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5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9270" y="122745"/>
            <a:ext cx="7620000" cy="990600"/>
          </a:xfrm>
        </p:spPr>
        <p:txBody>
          <a:bodyPr/>
          <a:lstStyle/>
          <a:p>
            <a:pPr>
              <a:defRPr/>
            </a:pPr>
            <a:r>
              <a:rPr lang="en-US" sz="2800" dirty="0"/>
              <a:t>The Built Environment Has Direct and Indirect Effects on the Natural Environment</a:t>
            </a:r>
          </a:p>
        </p:txBody>
      </p:sp>
      <p:pic>
        <p:nvPicPr>
          <p:cNvPr id="21508" name="Picture 5"/>
          <p:cNvPicPr>
            <a:picLocks noChangeAspect="1" noChangeArrowheads="1"/>
          </p:cNvPicPr>
          <p:nvPr/>
        </p:nvPicPr>
        <p:blipFill>
          <a:blip r:embed="rId5">
            <a:extLst>
              <a:ext uri="{28A0092B-C50C-407E-A947-70E740481C1C}">
                <a14:useLocalDpi xmlns:a14="http://schemas.microsoft.com/office/drawing/2010/main" val="0"/>
              </a:ext>
            </a:extLst>
          </a:blip>
          <a:srcRect l="56094" t="29297" r="19531" b="19141"/>
          <a:stretch>
            <a:fillRect/>
          </a:stretch>
        </p:blipFill>
        <p:spPr bwMode="auto">
          <a:xfrm>
            <a:off x="2965389" y="1259119"/>
            <a:ext cx="6393959" cy="5411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00461FE2-C8F8-BC4F-83D8-026FEFCE6650}"/>
              </a:ext>
            </a:extLst>
          </p:cNvPr>
          <p:cNvGrpSpPr/>
          <p:nvPr/>
        </p:nvGrpSpPr>
        <p:grpSpPr>
          <a:xfrm>
            <a:off x="223077" y="265906"/>
            <a:ext cx="1042505" cy="847439"/>
            <a:chOff x="90555" y="180467"/>
            <a:chExt cx="1042505" cy="847439"/>
          </a:xfrm>
        </p:grpSpPr>
        <p:pic>
          <p:nvPicPr>
            <p:cNvPr id="7" name="Picture 6">
              <a:extLst>
                <a:ext uri="{FF2B5EF4-FFF2-40B4-BE49-F238E27FC236}">
                  <a16:creationId xmlns:a16="http://schemas.microsoft.com/office/drawing/2014/main" id="{24D95117-888C-7C43-BC73-C17B201E94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8" name="TextBox 7">
              <a:extLst>
                <a:ext uri="{FF2B5EF4-FFF2-40B4-BE49-F238E27FC236}">
                  <a16:creationId xmlns:a16="http://schemas.microsoft.com/office/drawing/2014/main" id="{687C861D-FE86-6D49-B907-DA8374FC585A}"/>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4" name="Slide 13">
            <a:hlinkClick r:id="" action="ppaction://media"/>
            <a:extLst>
              <a:ext uri="{FF2B5EF4-FFF2-40B4-BE49-F238E27FC236}">
                <a16:creationId xmlns:a16="http://schemas.microsoft.com/office/drawing/2014/main" id="{9B99031A-6316-D947-A558-12450F5EA35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84424" y="211645"/>
            <a:ext cx="812800" cy="812800"/>
          </a:xfrm>
          <a:prstGeom prst="rect">
            <a:avLst/>
          </a:prstGeom>
        </p:spPr>
      </p:pic>
    </p:spTree>
    <p:extLst>
      <p:ext uri="{BB962C8B-B14F-4D97-AF65-F5344CB8AC3E}">
        <p14:creationId xmlns:p14="http://schemas.microsoft.com/office/powerpoint/2010/main" val="286286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67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descr="Exhibit 3- Meridian Hill Park.jpg"/>
          <p:cNvPicPr>
            <a:picLocks noChangeAspect="1" noChangeArrowheads="1"/>
          </p:cNvPicPr>
          <p:nvPr/>
        </p:nvPicPr>
        <p:blipFill>
          <a:blip r:embed="rId5" cstate="print">
            <a:lum bright="40000" contrast="-40000"/>
            <a:extLst>
              <a:ext uri="{28A0092B-C50C-407E-A947-70E740481C1C}">
                <a14:useLocalDpi xmlns:a14="http://schemas.microsoft.com/office/drawing/2010/main" val="0"/>
              </a:ext>
            </a:extLst>
          </a:blip>
          <a:srcRect l="23300" b="15842"/>
          <a:stretch>
            <a:fillRect/>
          </a:stretch>
        </p:blipFill>
        <p:spPr bwMode="auto">
          <a:xfrm>
            <a:off x="1905000" y="1531938"/>
            <a:ext cx="8305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81382" y="146050"/>
            <a:ext cx="7620000" cy="990600"/>
          </a:xfrm>
        </p:spPr>
        <p:txBody>
          <a:bodyPr>
            <a:normAutofit fontScale="90000"/>
          </a:bodyPr>
          <a:lstStyle/>
          <a:p>
            <a:pPr>
              <a:defRPr/>
            </a:pPr>
            <a:r>
              <a:rPr lang="en-US" dirty="0"/>
              <a:t>Activity Levels, Obesity, and Chronic Disease</a:t>
            </a:r>
          </a:p>
        </p:txBody>
      </p:sp>
      <p:sp>
        <p:nvSpPr>
          <p:cNvPr id="41988" name="Content Placeholder 2"/>
          <p:cNvSpPr>
            <a:spLocks noGrp="1"/>
          </p:cNvSpPr>
          <p:nvPr>
            <p:ph idx="1"/>
          </p:nvPr>
        </p:nvSpPr>
        <p:spPr/>
        <p:txBody>
          <a:bodyPr>
            <a:noAutofit/>
          </a:bodyPr>
          <a:lstStyle/>
          <a:p>
            <a:r>
              <a:rPr lang="en-US" altLang="en-US" sz="3200" dirty="0"/>
              <a:t>How we build our communities affects: </a:t>
            </a:r>
          </a:p>
          <a:p>
            <a:pPr lvl="1"/>
            <a:r>
              <a:rPr lang="en-US" altLang="en-US" sz="3200" dirty="0"/>
              <a:t>The amount of time we spend in cars.</a:t>
            </a:r>
          </a:p>
          <a:p>
            <a:pPr lvl="1"/>
            <a:r>
              <a:rPr lang="en-US" altLang="en-US" sz="3200" dirty="0"/>
              <a:t>The opportunity, practicality, and necessity of physical activity.</a:t>
            </a:r>
          </a:p>
          <a:p>
            <a:r>
              <a:rPr lang="en-US" altLang="en-US" sz="3200" dirty="0"/>
              <a:t>The degree of land use mix and county-level measures of sprawl both likely affect the incidence of obesity.</a:t>
            </a:r>
          </a:p>
          <a:p>
            <a:r>
              <a:rPr lang="en-US" altLang="en-US" sz="3200" dirty="0"/>
              <a:t>As the number of minorities and poor increases in an area, the number of facilities for physical activity and recreation often decreases.</a:t>
            </a:r>
          </a:p>
        </p:txBody>
      </p:sp>
      <p:cxnSp>
        <p:nvCxnSpPr>
          <p:cNvPr id="41990" name="Straight Connector 5"/>
          <p:cNvCxnSpPr>
            <a:cxnSpLocks noChangeShapeType="1"/>
          </p:cNvCxnSpPr>
          <p:nvPr/>
        </p:nvCxnSpPr>
        <p:spPr bwMode="auto">
          <a:xfrm>
            <a:off x="2209800" y="2286000"/>
            <a:ext cx="7924800" cy="0"/>
          </a:xfrm>
          <a:prstGeom prst="line">
            <a:avLst/>
          </a:prstGeom>
          <a:noFill/>
          <a:ln w="19050" algn="ctr">
            <a:solidFill>
              <a:srgbClr val="336600"/>
            </a:solidFill>
            <a:round/>
            <a:headEnd/>
            <a:tailEnd/>
          </a:ln>
        </p:spPr>
      </p:cxnSp>
      <p:sp>
        <p:nvSpPr>
          <p:cNvPr id="41991" name="TextBox 6"/>
          <p:cNvSpPr txBox="1">
            <a:spLocks noChangeArrowheads="1"/>
          </p:cNvSpPr>
          <p:nvPr/>
        </p:nvSpPr>
        <p:spPr bwMode="auto">
          <a:xfrm>
            <a:off x="1524000" y="6611938"/>
            <a:ext cx="6553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1000"/>
              <a:t>Sources: Frank et al. 2006; Frumkin 2002; Feng et al. 2010; Ferdinand et al. 2012; Gordon-Larson et al. 2006 </a:t>
            </a:r>
          </a:p>
        </p:txBody>
      </p:sp>
      <p:grpSp>
        <p:nvGrpSpPr>
          <p:cNvPr id="8" name="Group 7">
            <a:extLst>
              <a:ext uri="{FF2B5EF4-FFF2-40B4-BE49-F238E27FC236}">
                <a16:creationId xmlns:a16="http://schemas.microsoft.com/office/drawing/2014/main" id="{9C4F329A-8B1C-E148-94B8-14239BEEBEBD}"/>
              </a:ext>
            </a:extLst>
          </p:cNvPr>
          <p:cNvGrpSpPr/>
          <p:nvPr/>
        </p:nvGrpSpPr>
        <p:grpSpPr>
          <a:xfrm>
            <a:off x="223077" y="265906"/>
            <a:ext cx="1042505" cy="847439"/>
            <a:chOff x="90555" y="180467"/>
            <a:chExt cx="1042505" cy="847439"/>
          </a:xfrm>
        </p:grpSpPr>
        <p:pic>
          <p:nvPicPr>
            <p:cNvPr id="9" name="Picture 8">
              <a:extLst>
                <a:ext uri="{FF2B5EF4-FFF2-40B4-BE49-F238E27FC236}">
                  <a16:creationId xmlns:a16="http://schemas.microsoft.com/office/drawing/2014/main" id="{45E9FBEB-590E-2A42-8AFB-F0A54B49BD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10" name="TextBox 9">
              <a:extLst>
                <a:ext uri="{FF2B5EF4-FFF2-40B4-BE49-F238E27FC236}">
                  <a16:creationId xmlns:a16="http://schemas.microsoft.com/office/drawing/2014/main" id="{556E6EA9-3E2C-664B-808A-FA3122B3277E}"/>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3" name="Slide 14">
            <a:hlinkClick r:id="" action="ppaction://media"/>
            <a:extLst>
              <a:ext uri="{FF2B5EF4-FFF2-40B4-BE49-F238E27FC236}">
                <a16:creationId xmlns:a16="http://schemas.microsoft.com/office/drawing/2014/main" id="{F52B2923-50C9-A940-9A73-A347F6A59B9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91433" y="147040"/>
            <a:ext cx="812800" cy="812800"/>
          </a:xfrm>
          <a:prstGeom prst="rect">
            <a:avLst/>
          </a:prstGeom>
        </p:spPr>
      </p:pic>
    </p:spTree>
    <p:extLst>
      <p:ext uri="{BB962C8B-B14F-4D97-AF65-F5344CB8AC3E}">
        <p14:creationId xmlns:p14="http://schemas.microsoft.com/office/powerpoint/2010/main" val="181454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7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bwMode="auto">
          <a:xfrm>
            <a:off x="2189921" y="350837"/>
            <a:ext cx="10515600" cy="1325563"/>
          </a:xfrm>
        </p:spPr>
        <p:txBody>
          <a:bodyPr>
            <a:normAutofit/>
          </a:bodyPr>
          <a:lstStyle/>
          <a:p>
            <a:pPr eaLnBrk="1" hangingPunct="1">
              <a:defRPr/>
            </a:pPr>
            <a:r>
              <a:rPr lang="en-US" dirty="0">
                <a:latin typeface="+mn-lt"/>
                <a:cs typeface="Arial" pitchFamily="34" charset="0"/>
              </a:rPr>
              <a:t>Why are some people healthy while others are not?</a:t>
            </a:r>
          </a:p>
        </p:txBody>
      </p:sp>
      <p:sp>
        <p:nvSpPr>
          <p:cNvPr id="26627" name="Rectangle 3"/>
          <p:cNvSpPr>
            <a:spLocks noGrp="1"/>
          </p:cNvSpPr>
          <p:nvPr>
            <p:ph type="body" idx="4294967295"/>
          </p:nvPr>
        </p:nvSpPr>
        <p:spPr>
          <a:xfrm>
            <a:off x="1981200" y="1676400"/>
            <a:ext cx="8153400" cy="4572000"/>
          </a:xfrm>
        </p:spPr>
        <p:txBody>
          <a:bodyPr/>
          <a:lstStyle/>
          <a:p>
            <a:pPr eaLnBrk="1" hangingPunct="1">
              <a:defRPr/>
            </a:pPr>
            <a:r>
              <a:rPr lang="en-US" dirty="0">
                <a:cs typeface="Times New Roman" pitchFamily="18" charset="0"/>
              </a:rPr>
              <a:t>people with lower income and less education consistently have worse health status than those with higher income and more education</a:t>
            </a:r>
          </a:p>
          <a:p>
            <a:pPr eaLnBrk="1" hangingPunct="1">
              <a:defRPr/>
            </a:pPr>
            <a:r>
              <a:rPr lang="en-US" dirty="0">
                <a:cs typeface="Times New Roman" pitchFamily="18" charset="0"/>
              </a:rPr>
              <a:t>these inequalities in health are called the socio-economic determinants of health </a:t>
            </a:r>
            <a:r>
              <a:rPr lang="en-US" sz="2400" dirty="0">
                <a:cs typeface="Times New Roman" pitchFamily="18" charset="0"/>
              </a:rPr>
              <a:t>(including occupation, income, education, housing, and access to transportation)</a:t>
            </a:r>
          </a:p>
          <a:p>
            <a:pPr eaLnBrk="1" hangingPunct="1">
              <a:defRPr/>
            </a:pPr>
            <a:r>
              <a:rPr lang="en-US" b="1" dirty="0">
                <a:cs typeface="Times New Roman" pitchFamily="18" charset="0"/>
              </a:rPr>
              <a:t>good planning and design can help people avoid or change unhealthy physical environments</a:t>
            </a:r>
          </a:p>
          <a:p>
            <a:pPr eaLnBrk="1" hangingPunct="1">
              <a:defRPr/>
            </a:pPr>
            <a:endParaRPr lang="en-US" b="1" dirty="0"/>
          </a:p>
        </p:txBody>
      </p:sp>
      <p:grpSp>
        <p:nvGrpSpPr>
          <p:cNvPr id="4" name="Group 3">
            <a:extLst>
              <a:ext uri="{FF2B5EF4-FFF2-40B4-BE49-F238E27FC236}">
                <a16:creationId xmlns:a16="http://schemas.microsoft.com/office/drawing/2014/main" id="{BE29A788-1714-8C42-94B0-8C19C09F0D4D}"/>
              </a:ext>
            </a:extLst>
          </p:cNvPr>
          <p:cNvGrpSpPr/>
          <p:nvPr/>
        </p:nvGrpSpPr>
        <p:grpSpPr>
          <a:xfrm>
            <a:off x="223077" y="265906"/>
            <a:ext cx="1042505" cy="847439"/>
            <a:chOff x="90555" y="180467"/>
            <a:chExt cx="1042505" cy="847439"/>
          </a:xfrm>
        </p:grpSpPr>
        <p:pic>
          <p:nvPicPr>
            <p:cNvPr id="5" name="Picture 4">
              <a:extLst>
                <a:ext uri="{FF2B5EF4-FFF2-40B4-BE49-F238E27FC236}">
                  <a16:creationId xmlns:a16="http://schemas.microsoft.com/office/drawing/2014/main" id="{4D32969C-4A54-274A-A1FE-652F80872B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6" name="TextBox 5">
              <a:extLst>
                <a:ext uri="{FF2B5EF4-FFF2-40B4-BE49-F238E27FC236}">
                  <a16:creationId xmlns:a16="http://schemas.microsoft.com/office/drawing/2014/main" id="{4FD157CF-52F6-9D4E-B861-76CCFB040ADD}"/>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2" name="Slide 15">
            <a:hlinkClick r:id="" action="ppaction://media"/>
            <a:extLst>
              <a:ext uri="{FF2B5EF4-FFF2-40B4-BE49-F238E27FC236}">
                <a16:creationId xmlns:a16="http://schemas.microsoft.com/office/drawing/2014/main" id="{26EF8BF1-24FC-9944-BD3B-A8B7CDDF6B9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24677" y="265906"/>
            <a:ext cx="812800" cy="812800"/>
          </a:xfrm>
          <a:prstGeom prst="rect">
            <a:avLst/>
          </a:prstGeom>
        </p:spPr>
      </p:pic>
    </p:spTree>
    <p:extLst>
      <p:ext uri="{BB962C8B-B14F-4D97-AF65-F5344CB8AC3E}">
        <p14:creationId xmlns:p14="http://schemas.microsoft.com/office/powerpoint/2010/main" val="512192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5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idx="4294967295"/>
          </p:nvPr>
        </p:nvSpPr>
        <p:spPr bwMode="auto">
          <a:xfrm>
            <a:off x="3819940" y="126586"/>
            <a:ext cx="10515600" cy="1325563"/>
          </a:xfrm>
        </p:spPr>
        <p:txBody>
          <a:bodyPr>
            <a:normAutofit/>
          </a:bodyPr>
          <a:lstStyle/>
          <a:p>
            <a:pPr eaLnBrk="1" hangingPunct="1">
              <a:defRPr/>
            </a:pPr>
            <a:r>
              <a:rPr lang="en-US" sz="4000" dirty="0">
                <a:latin typeface="Arial" pitchFamily="34" charset="0"/>
                <a:cs typeface="Arial" pitchFamily="34" charset="0"/>
              </a:rPr>
              <a:t>Why do built structures matter?</a:t>
            </a:r>
          </a:p>
        </p:txBody>
      </p:sp>
      <p:sp>
        <p:nvSpPr>
          <p:cNvPr id="16387" name="Rectangle 3"/>
          <p:cNvSpPr>
            <a:spLocks noGrp="1"/>
          </p:cNvSpPr>
          <p:nvPr>
            <p:ph type="body" idx="4294967295"/>
          </p:nvPr>
        </p:nvSpPr>
        <p:spPr>
          <a:xfrm>
            <a:off x="1981200" y="1676401"/>
            <a:ext cx="8229600" cy="4449763"/>
          </a:xfrm>
        </p:spPr>
        <p:txBody>
          <a:bodyPr>
            <a:normAutofit fontScale="77500" lnSpcReduction="20000"/>
          </a:bodyPr>
          <a:lstStyle/>
          <a:p>
            <a:pPr eaLnBrk="1" hangingPunct="1">
              <a:defRPr/>
            </a:pPr>
            <a:r>
              <a:rPr lang="en-CA" dirty="0">
                <a:cs typeface="Times New Roman" pitchFamily="18" charset="0"/>
              </a:rPr>
              <a:t>Chronic illness and injury are a risk to both public health and our universal health care system.</a:t>
            </a:r>
          </a:p>
          <a:p>
            <a:pPr eaLnBrk="1" hangingPunct="1">
              <a:defRPr/>
            </a:pPr>
            <a:r>
              <a:rPr lang="en-CA" dirty="0">
                <a:cs typeface="Times New Roman" pitchFamily="18" charset="0"/>
              </a:rPr>
              <a:t>Promoting healthy lifestyles is not enough. Effects of  </a:t>
            </a:r>
            <a:r>
              <a:rPr lang="en-CA" i="1" dirty="0">
                <a:cs typeface="Times New Roman" pitchFamily="18" charset="0"/>
              </a:rPr>
              <a:t>the built environment </a:t>
            </a:r>
            <a:r>
              <a:rPr lang="en-CA" dirty="0">
                <a:cs typeface="Times New Roman" pitchFamily="18" charset="0"/>
              </a:rPr>
              <a:t>must also be addressed.</a:t>
            </a:r>
          </a:p>
          <a:p>
            <a:pPr eaLnBrk="1" hangingPunct="1">
              <a:defRPr/>
            </a:pPr>
            <a:r>
              <a:rPr lang="en-CA" dirty="0">
                <a:cs typeface="Times New Roman" pitchFamily="18" charset="0"/>
              </a:rPr>
              <a:t>Environmental health, planning, and design professionals share the responsibility to promote environments that enhance public health.</a:t>
            </a:r>
          </a:p>
          <a:p>
            <a:pPr>
              <a:spcBef>
                <a:spcPct val="10000"/>
              </a:spcBef>
              <a:defRPr/>
            </a:pPr>
            <a:r>
              <a:rPr lang="en-CA" dirty="0">
                <a:cs typeface="Times New Roman" pitchFamily="18" charset="0"/>
              </a:rPr>
              <a:t>accessibility of buildings, programs, and services</a:t>
            </a:r>
          </a:p>
          <a:p>
            <a:pPr>
              <a:spcBef>
                <a:spcPct val="10000"/>
              </a:spcBef>
              <a:defRPr/>
            </a:pPr>
            <a:r>
              <a:rPr lang="en-CA" dirty="0">
                <a:cs typeface="Times New Roman" pitchFamily="18" charset="0"/>
              </a:rPr>
              <a:t>injuries from poorly maintained or poorly designed built elements</a:t>
            </a:r>
          </a:p>
          <a:p>
            <a:pPr>
              <a:spcBef>
                <a:spcPct val="10000"/>
              </a:spcBef>
              <a:defRPr/>
            </a:pPr>
            <a:r>
              <a:rPr lang="en-CA" dirty="0">
                <a:cs typeface="Times New Roman" pitchFamily="18" charset="0"/>
              </a:rPr>
              <a:t>mental health and social inclusion</a:t>
            </a:r>
          </a:p>
          <a:p>
            <a:pPr>
              <a:spcBef>
                <a:spcPct val="10000"/>
              </a:spcBef>
              <a:defRPr/>
            </a:pPr>
            <a:r>
              <a:rPr lang="en-CA" dirty="0">
                <a:cs typeface="Times New Roman" pitchFamily="18" charset="0"/>
              </a:rPr>
              <a:t>physical activity, transportation, and recreation</a:t>
            </a:r>
          </a:p>
          <a:p>
            <a:pPr>
              <a:spcBef>
                <a:spcPct val="10000"/>
              </a:spcBef>
              <a:defRPr/>
            </a:pPr>
            <a:r>
              <a:rPr lang="en-CA" dirty="0">
                <a:cs typeface="Times New Roman" pitchFamily="18" charset="0"/>
              </a:rPr>
              <a:t>indoor and outdoor air quality</a:t>
            </a:r>
          </a:p>
          <a:p>
            <a:pPr>
              <a:spcBef>
                <a:spcPct val="10000"/>
              </a:spcBef>
              <a:defRPr/>
            </a:pPr>
            <a:r>
              <a:rPr lang="en-CA" dirty="0">
                <a:cs typeface="Times New Roman" pitchFamily="18" charset="0"/>
              </a:rPr>
              <a:t>water quality</a:t>
            </a:r>
          </a:p>
          <a:p>
            <a:pPr>
              <a:spcBef>
                <a:spcPct val="10000"/>
              </a:spcBef>
              <a:defRPr/>
            </a:pPr>
            <a:r>
              <a:rPr lang="en-CA" dirty="0">
                <a:cs typeface="Times New Roman" pitchFamily="18" charset="0"/>
              </a:rPr>
              <a:t>food security </a:t>
            </a:r>
          </a:p>
          <a:p>
            <a:pPr>
              <a:spcBef>
                <a:spcPct val="10000"/>
              </a:spcBef>
              <a:defRPr/>
            </a:pPr>
            <a:r>
              <a:rPr lang="en-CA" dirty="0">
                <a:cs typeface="Times New Roman" pitchFamily="18" charset="0"/>
              </a:rPr>
              <a:t>noise</a:t>
            </a:r>
          </a:p>
          <a:p>
            <a:pPr eaLnBrk="1" hangingPunct="1">
              <a:defRPr/>
            </a:pPr>
            <a:endParaRPr lang="en-US" dirty="0">
              <a:cs typeface="Times New Roman" pitchFamily="18" charset="0"/>
            </a:endParaRPr>
          </a:p>
        </p:txBody>
      </p:sp>
      <p:grpSp>
        <p:nvGrpSpPr>
          <p:cNvPr id="4" name="Group 3">
            <a:extLst>
              <a:ext uri="{FF2B5EF4-FFF2-40B4-BE49-F238E27FC236}">
                <a16:creationId xmlns:a16="http://schemas.microsoft.com/office/drawing/2014/main" id="{8FC0D949-4B81-2342-B24D-0284CF682908}"/>
              </a:ext>
            </a:extLst>
          </p:cNvPr>
          <p:cNvGrpSpPr/>
          <p:nvPr/>
        </p:nvGrpSpPr>
        <p:grpSpPr>
          <a:xfrm>
            <a:off x="223077" y="265906"/>
            <a:ext cx="1042505" cy="847439"/>
            <a:chOff x="90555" y="180467"/>
            <a:chExt cx="1042505" cy="847439"/>
          </a:xfrm>
        </p:grpSpPr>
        <p:pic>
          <p:nvPicPr>
            <p:cNvPr id="5" name="Picture 4">
              <a:extLst>
                <a:ext uri="{FF2B5EF4-FFF2-40B4-BE49-F238E27FC236}">
                  <a16:creationId xmlns:a16="http://schemas.microsoft.com/office/drawing/2014/main" id="{BC772F2D-5972-BE41-8B94-231A2E74C6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6" name="TextBox 5">
              <a:extLst>
                <a:ext uri="{FF2B5EF4-FFF2-40B4-BE49-F238E27FC236}">
                  <a16:creationId xmlns:a16="http://schemas.microsoft.com/office/drawing/2014/main" id="{B5276EDF-DCE3-0948-80DE-FAE3F93B268D}"/>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2" name="Slide 16">
            <a:hlinkClick r:id="" action="ppaction://media"/>
            <a:extLst>
              <a:ext uri="{FF2B5EF4-FFF2-40B4-BE49-F238E27FC236}">
                <a16:creationId xmlns:a16="http://schemas.microsoft.com/office/drawing/2014/main" id="{F040F6FB-736E-834C-B580-6A369C949D3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37928" y="147040"/>
            <a:ext cx="812800" cy="812800"/>
          </a:xfrm>
          <a:prstGeom prst="rect">
            <a:avLst/>
          </a:prstGeom>
        </p:spPr>
      </p:pic>
    </p:spTree>
    <p:extLst>
      <p:ext uri="{BB962C8B-B14F-4D97-AF65-F5344CB8AC3E}">
        <p14:creationId xmlns:p14="http://schemas.microsoft.com/office/powerpoint/2010/main" val="321473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8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idx="4294967295"/>
          </p:nvPr>
        </p:nvSpPr>
        <p:spPr bwMode="auto">
          <a:xfrm>
            <a:off x="3872948" y="142876"/>
            <a:ext cx="10515600" cy="1325563"/>
          </a:xfrm>
        </p:spPr>
        <p:txBody>
          <a:bodyPr>
            <a:normAutofit/>
          </a:bodyPr>
          <a:lstStyle/>
          <a:p>
            <a:pPr eaLnBrk="1" hangingPunct="1">
              <a:defRPr/>
            </a:pPr>
            <a:r>
              <a:rPr lang="en-US" sz="4000" dirty="0">
                <a:latin typeface="Arial" pitchFamily="34" charset="0"/>
                <a:cs typeface="Arial" pitchFamily="34" charset="0"/>
              </a:rPr>
              <a:t>Ensure Access and Inclusion   </a:t>
            </a:r>
            <a:br>
              <a:rPr lang="en-US" sz="4000" dirty="0">
                <a:latin typeface="Arial" pitchFamily="34" charset="0"/>
                <a:cs typeface="Arial" pitchFamily="34" charset="0"/>
              </a:rPr>
            </a:br>
            <a:r>
              <a:rPr lang="en-US" sz="4000" dirty="0">
                <a:latin typeface="Arial" pitchFamily="34" charset="0"/>
                <a:cs typeface="Arial" pitchFamily="34" charset="0"/>
              </a:rPr>
              <a:t>to Improve Health</a:t>
            </a:r>
          </a:p>
        </p:txBody>
      </p:sp>
      <p:sp>
        <p:nvSpPr>
          <p:cNvPr id="20483" name="Rectangle 3"/>
          <p:cNvSpPr>
            <a:spLocks noGrp="1"/>
          </p:cNvSpPr>
          <p:nvPr>
            <p:ph type="body" idx="4294967295"/>
          </p:nvPr>
        </p:nvSpPr>
        <p:spPr>
          <a:xfrm>
            <a:off x="1981200" y="1600200"/>
            <a:ext cx="5181600" cy="4495800"/>
          </a:xfrm>
        </p:spPr>
        <p:txBody>
          <a:bodyPr/>
          <a:lstStyle/>
          <a:p>
            <a:pPr eaLnBrk="1" hangingPunct="1">
              <a:lnSpc>
                <a:spcPct val="80000"/>
              </a:lnSpc>
              <a:defRPr/>
            </a:pPr>
            <a:r>
              <a:rPr lang="en-US" dirty="0">
                <a:cs typeface="Times New Roman" pitchFamily="18" charset="0"/>
              </a:rPr>
              <a:t>loneliness and isolation are toxic</a:t>
            </a:r>
          </a:p>
          <a:p>
            <a:pPr eaLnBrk="1" hangingPunct="1">
              <a:lnSpc>
                <a:spcPct val="80000"/>
              </a:lnSpc>
              <a:defRPr/>
            </a:pPr>
            <a:r>
              <a:rPr lang="en-US" dirty="0">
                <a:cs typeface="Times New Roman" pitchFamily="18" charset="0"/>
              </a:rPr>
              <a:t>social relationships can promote health</a:t>
            </a:r>
          </a:p>
          <a:p>
            <a:pPr eaLnBrk="1" hangingPunct="1">
              <a:lnSpc>
                <a:spcPct val="80000"/>
              </a:lnSpc>
              <a:defRPr/>
            </a:pPr>
            <a:r>
              <a:rPr lang="en-US" dirty="0">
                <a:cs typeface="Times New Roman" pitchFamily="18" charset="0"/>
              </a:rPr>
              <a:t>people with strong social networks:</a:t>
            </a:r>
          </a:p>
          <a:p>
            <a:pPr lvl="1" eaLnBrk="1" hangingPunct="1">
              <a:lnSpc>
                <a:spcPct val="80000"/>
              </a:lnSpc>
              <a:defRPr/>
            </a:pPr>
            <a:r>
              <a:rPr lang="en-US" dirty="0">
                <a:cs typeface="Times New Roman" pitchFamily="18" charset="0"/>
              </a:rPr>
              <a:t>live longer</a:t>
            </a:r>
          </a:p>
          <a:p>
            <a:pPr lvl="1" eaLnBrk="1" hangingPunct="1">
              <a:lnSpc>
                <a:spcPct val="80000"/>
              </a:lnSpc>
              <a:defRPr/>
            </a:pPr>
            <a:r>
              <a:rPr lang="en-US" dirty="0">
                <a:cs typeface="Times New Roman" pitchFamily="18" charset="0"/>
              </a:rPr>
              <a:t>have less heart disease</a:t>
            </a:r>
          </a:p>
          <a:p>
            <a:pPr lvl="1" eaLnBrk="1" hangingPunct="1">
              <a:lnSpc>
                <a:spcPct val="80000"/>
              </a:lnSpc>
              <a:defRPr/>
            </a:pPr>
            <a:r>
              <a:rPr lang="en-US" dirty="0">
                <a:cs typeface="Times New Roman" pitchFamily="18" charset="0"/>
              </a:rPr>
              <a:t>are less depressed; use alcohol and drugs less</a:t>
            </a:r>
          </a:p>
          <a:p>
            <a:pPr lvl="1" eaLnBrk="1" hangingPunct="1">
              <a:lnSpc>
                <a:spcPct val="80000"/>
              </a:lnSpc>
              <a:defRPr/>
            </a:pPr>
            <a:r>
              <a:rPr lang="en-US" dirty="0">
                <a:cs typeface="Times New Roman" pitchFamily="18" charset="0"/>
              </a:rPr>
              <a:t>have fewer teen births</a:t>
            </a:r>
          </a:p>
          <a:p>
            <a:pPr lvl="1" eaLnBrk="1" hangingPunct="1">
              <a:lnSpc>
                <a:spcPct val="80000"/>
              </a:lnSpc>
              <a:defRPr/>
            </a:pPr>
            <a:r>
              <a:rPr lang="en-US" dirty="0">
                <a:cs typeface="Times New Roman" pitchFamily="18" charset="0"/>
              </a:rPr>
              <a:t>are healthier overall</a:t>
            </a:r>
          </a:p>
          <a:p>
            <a:pPr eaLnBrk="1" hangingPunct="1">
              <a:lnSpc>
                <a:spcPct val="80000"/>
              </a:lnSpc>
              <a:defRPr/>
            </a:pPr>
            <a:endParaRPr lang="en-US" dirty="0"/>
          </a:p>
        </p:txBody>
      </p:sp>
      <p:pic>
        <p:nvPicPr>
          <p:cNvPr id="56324"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3829050"/>
            <a:ext cx="2819400" cy="2114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5" name="Picture 11" descr="barren landscape"/>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7242176" y="1789114"/>
            <a:ext cx="2809875" cy="19081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85FC60C5-5637-B647-B3DB-DE04D8CE5BB2}"/>
              </a:ext>
            </a:extLst>
          </p:cNvPr>
          <p:cNvGrpSpPr/>
          <p:nvPr/>
        </p:nvGrpSpPr>
        <p:grpSpPr>
          <a:xfrm>
            <a:off x="223077" y="265906"/>
            <a:ext cx="1042505" cy="847439"/>
            <a:chOff x="90555" y="180467"/>
            <a:chExt cx="1042505" cy="847439"/>
          </a:xfrm>
        </p:grpSpPr>
        <p:pic>
          <p:nvPicPr>
            <p:cNvPr id="7" name="Picture 6">
              <a:extLst>
                <a:ext uri="{FF2B5EF4-FFF2-40B4-BE49-F238E27FC236}">
                  <a16:creationId xmlns:a16="http://schemas.microsoft.com/office/drawing/2014/main" id="{591A3215-34B8-0C40-AA16-A7682C0F05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8" name="TextBox 7">
              <a:extLst>
                <a:ext uri="{FF2B5EF4-FFF2-40B4-BE49-F238E27FC236}">
                  <a16:creationId xmlns:a16="http://schemas.microsoft.com/office/drawing/2014/main" id="{9EF22195-620C-6449-BB8B-2592E407B488}"/>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2" name="Slide 17">
            <a:hlinkClick r:id="" action="ppaction://media"/>
            <a:extLst>
              <a:ext uri="{FF2B5EF4-FFF2-40B4-BE49-F238E27FC236}">
                <a16:creationId xmlns:a16="http://schemas.microsoft.com/office/drawing/2014/main" id="{7997310E-6987-E74D-B64B-D18898999CC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37928" y="399257"/>
            <a:ext cx="812800" cy="812800"/>
          </a:xfrm>
          <a:prstGeom prst="rect">
            <a:avLst/>
          </a:prstGeom>
        </p:spPr>
      </p:pic>
    </p:spTree>
    <p:extLst>
      <p:ext uri="{BB962C8B-B14F-4D97-AF65-F5344CB8AC3E}">
        <p14:creationId xmlns:p14="http://schemas.microsoft.com/office/powerpoint/2010/main" val="236328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6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5F691FD1-EB6B-4007-8AAB-CADE4EE246AF}"/>
              </a:ext>
            </a:extLst>
          </p:cNvPr>
          <p:cNvSpPr>
            <a:spLocks noGrp="1" noChangeArrowheads="1"/>
          </p:cNvSpPr>
          <p:nvPr>
            <p:ph type="title"/>
          </p:nvPr>
        </p:nvSpPr>
        <p:spPr>
          <a:xfrm>
            <a:off x="2216426" y="0"/>
            <a:ext cx="10515600" cy="1325563"/>
          </a:xfrm>
        </p:spPr>
        <p:txBody>
          <a:bodyPr/>
          <a:lstStyle/>
          <a:p>
            <a:pPr algn="ctr" eaLnBrk="1" hangingPunct="1">
              <a:defRPr/>
            </a:pPr>
            <a:r>
              <a:rPr lang="en-US" sz="4000" b="1" dirty="0"/>
              <a:t>ORDER, DISORDER AND ECOLOGY OF FEAR</a:t>
            </a:r>
            <a:endParaRPr lang="en-US" b="1" dirty="0">
              <a:cs typeface="Calibri Light"/>
            </a:endParaRPr>
          </a:p>
        </p:txBody>
      </p:sp>
      <p:sp>
        <p:nvSpPr>
          <p:cNvPr id="48131" name="Rectangle 3">
            <a:extLst>
              <a:ext uri="{FF2B5EF4-FFF2-40B4-BE49-F238E27FC236}">
                <a16:creationId xmlns:a16="http://schemas.microsoft.com/office/drawing/2014/main" id="{E8CDF2F6-1348-4852-95DD-0D49DF969CB5}"/>
              </a:ext>
            </a:extLst>
          </p:cNvPr>
          <p:cNvSpPr>
            <a:spLocks noGrp="1" noChangeArrowheads="1"/>
          </p:cNvSpPr>
          <p:nvPr>
            <p:ph type="body" idx="1"/>
          </p:nvPr>
        </p:nvSpPr>
        <p:spPr>
          <a:xfrm>
            <a:off x="590824" y="1501070"/>
            <a:ext cx="10762976" cy="5164773"/>
          </a:xfrm>
        </p:spPr>
        <p:txBody>
          <a:bodyPr vert="horz" lIns="91440" tIns="45720" rIns="91440" bIns="45720" rtlCol="0" anchor="t">
            <a:noAutofit/>
          </a:bodyPr>
          <a:lstStyle/>
          <a:p>
            <a:pPr eaLnBrk="1" hangingPunct="1">
              <a:lnSpc>
                <a:spcPct val="80000"/>
              </a:lnSpc>
              <a:defRPr/>
            </a:pPr>
            <a:r>
              <a:rPr lang="en-US" sz="2600" dirty="0"/>
              <a:t>Jane Jacobs</a:t>
            </a:r>
            <a:endParaRPr lang="en-US" sz="2600" dirty="0">
              <a:cs typeface="Calibri"/>
            </a:endParaRPr>
          </a:p>
          <a:p>
            <a:pPr lvl="1" eaLnBrk="1" hangingPunct="1">
              <a:lnSpc>
                <a:spcPct val="80000"/>
              </a:lnSpc>
              <a:defRPr/>
            </a:pPr>
            <a:r>
              <a:rPr lang="en-US" sz="2600" dirty="0"/>
              <a:t>A successful city = people who feel personally safe and secure in this world of strangers</a:t>
            </a:r>
            <a:endParaRPr lang="en-US" sz="2600" dirty="0">
              <a:cs typeface="Calibri"/>
            </a:endParaRPr>
          </a:p>
          <a:p>
            <a:pPr eaLnBrk="1" hangingPunct="1">
              <a:lnSpc>
                <a:spcPct val="80000"/>
              </a:lnSpc>
              <a:defRPr/>
            </a:pPr>
            <a:r>
              <a:rPr lang="en-US" sz="2600" dirty="0"/>
              <a:t>NEIGHBORHOOD CIVILITY</a:t>
            </a:r>
            <a:endParaRPr lang="en-US" sz="2600" dirty="0">
              <a:cs typeface="Calibri"/>
            </a:endParaRPr>
          </a:p>
          <a:p>
            <a:pPr lvl="1" eaLnBrk="1" hangingPunct="1">
              <a:lnSpc>
                <a:spcPct val="80000"/>
              </a:lnSpc>
              <a:defRPr/>
            </a:pPr>
            <a:r>
              <a:rPr lang="en-US" sz="2600" dirty="0"/>
              <a:t>Familiar strangers</a:t>
            </a:r>
            <a:endParaRPr lang="en-US" sz="2600" dirty="0">
              <a:cs typeface="Calibri"/>
            </a:endParaRPr>
          </a:p>
          <a:p>
            <a:pPr lvl="2" eaLnBrk="1" hangingPunct="1">
              <a:lnSpc>
                <a:spcPct val="80000"/>
              </a:lnSpc>
              <a:defRPr/>
            </a:pPr>
            <a:r>
              <a:rPr lang="en-US" sz="2600" dirty="0"/>
              <a:t>Everyday routine behavior = familiarity and information social control</a:t>
            </a:r>
            <a:endParaRPr lang="en-US" sz="2600" dirty="0">
              <a:cs typeface="Calibri"/>
            </a:endParaRPr>
          </a:p>
          <a:p>
            <a:pPr lvl="2" eaLnBrk="1" hangingPunct="1">
              <a:lnSpc>
                <a:spcPct val="80000"/>
              </a:lnSpc>
              <a:defRPr/>
            </a:pPr>
            <a:r>
              <a:rPr lang="en-US" sz="2600" dirty="0"/>
              <a:t>Successful street is self-policing</a:t>
            </a:r>
            <a:endParaRPr lang="en-US" sz="2600" dirty="0">
              <a:cs typeface="Calibri"/>
            </a:endParaRPr>
          </a:p>
          <a:p>
            <a:pPr lvl="1" eaLnBrk="1" hangingPunct="1">
              <a:lnSpc>
                <a:spcPct val="80000"/>
              </a:lnSpc>
              <a:defRPr/>
            </a:pPr>
            <a:r>
              <a:rPr lang="en-US" sz="2600" dirty="0"/>
              <a:t>This is possible through constant use of public places</a:t>
            </a:r>
            <a:endParaRPr lang="en-US" sz="2600" dirty="0">
              <a:cs typeface="Calibri"/>
            </a:endParaRPr>
          </a:p>
          <a:p>
            <a:pPr eaLnBrk="1" hangingPunct="1">
              <a:lnSpc>
                <a:spcPct val="80000"/>
              </a:lnSpc>
              <a:defRPr/>
            </a:pPr>
            <a:r>
              <a:rPr lang="en-US" sz="2600" dirty="0"/>
              <a:t>Walzer</a:t>
            </a:r>
            <a:endParaRPr lang="en-US" sz="2600" dirty="0">
              <a:cs typeface="Calibri"/>
            </a:endParaRPr>
          </a:p>
          <a:p>
            <a:pPr lvl="1" eaLnBrk="1" hangingPunct="1">
              <a:lnSpc>
                <a:spcPct val="80000"/>
              </a:lnSpc>
              <a:defRPr/>
            </a:pPr>
            <a:r>
              <a:rPr lang="en-US" sz="2600" dirty="0"/>
              <a:t>Without regular and confident users of the public realm the these will be abandoned and will give way for deviance</a:t>
            </a:r>
            <a:endParaRPr lang="en-US" sz="2600" dirty="0">
              <a:cs typeface="Calibri"/>
            </a:endParaRPr>
          </a:p>
          <a:p>
            <a:pPr lvl="1" eaLnBrk="1" hangingPunct="1">
              <a:lnSpc>
                <a:spcPct val="80000"/>
              </a:lnSpc>
              <a:defRPr/>
            </a:pPr>
            <a:r>
              <a:rPr lang="en-US" sz="2600" dirty="0"/>
              <a:t>People will continue to withdraw into their private realms and crime will rise</a:t>
            </a:r>
            <a:endParaRPr lang="en-US" sz="2600" dirty="0">
              <a:cs typeface="Calibri"/>
            </a:endParaRPr>
          </a:p>
        </p:txBody>
      </p:sp>
      <p:grpSp>
        <p:nvGrpSpPr>
          <p:cNvPr id="4" name="Group 3">
            <a:extLst>
              <a:ext uri="{FF2B5EF4-FFF2-40B4-BE49-F238E27FC236}">
                <a16:creationId xmlns:a16="http://schemas.microsoft.com/office/drawing/2014/main" id="{651F15B4-CFD4-8F4A-9856-1D660B50623A}"/>
              </a:ext>
            </a:extLst>
          </p:cNvPr>
          <p:cNvGrpSpPr/>
          <p:nvPr/>
        </p:nvGrpSpPr>
        <p:grpSpPr>
          <a:xfrm>
            <a:off x="223077" y="265906"/>
            <a:ext cx="1042505" cy="847439"/>
            <a:chOff x="90555" y="180467"/>
            <a:chExt cx="1042505" cy="847439"/>
          </a:xfrm>
        </p:grpSpPr>
        <p:pic>
          <p:nvPicPr>
            <p:cNvPr id="5" name="Picture 4">
              <a:extLst>
                <a:ext uri="{FF2B5EF4-FFF2-40B4-BE49-F238E27FC236}">
                  <a16:creationId xmlns:a16="http://schemas.microsoft.com/office/drawing/2014/main" id="{AA676ECD-811C-DB4B-BBE5-20C35A6842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02" y="720897"/>
              <a:ext cx="307009" cy="307009"/>
            </a:xfrm>
            <a:prstGeom prst="rect">
              <a:avLst/>
            </a:prstGeom>
          </p:spPr>
        </p:pic>
        <p:sp>
          <p:nvSpPr>
            <p:cNvPr id="6" name="TextBox 5">
              <a:extLst>
                <a:ext uri="{FF2B5EF4-FFF2-40B4-BE49-F238E27FC236}">
                  <a16:creationId xmlns:a16="http://schemas.microsoft.com/office/drawing/2014/main" id="{E33733C0-CAF9-BF4D-90A9-526748FFB0CC}"/>
                </a:ext>
              </a:extLst>
            </p:cNvPr>
            <p:cNvSpPr txBox="1"/>
            <p:nvPr/>
          </p:nvSpPr>
          <p:spPr>
            <a:xfrm>
              <a:off x="90555" y="180467"/>
              <a:ext cx="1042505" cy="523220"/>
            </a:xfrm>
            <a:prstGeom prst="rect">
              <a:avLst/>
            </a:prstGeom>
            <a:noFill/>
          </p:spPr>
          <p:txBody>
            <a:bodyPr wrap="square" rtlCol="0">
              <a:spAutoFit/>
            </a:bodyPr>
            <a:lstStyle/>
            <a:p>
              <a:r>
                <a:rPr lang="en-US" sz="1400" dirty="0">
                  <a:solidFill>
                    <a:srgbClr val="FF0000"/>
                  </a:solidFill>
                </a:rPr>
                <a:t>CLICK HERE FOR AUDIO </a:t>
              </a:r>
            </a:p>
          </p:txBody>
        </p:sp>
      </p:grpSp>
      <p:pic>
        <p:nvPicPr>
          <p:cNvPr id="2" name="Slide 18">
            <a:hlinkClick r:id="" action="ppaction://media"/>
            <a:extLst>
              <a:ext uri="{FF2B5EF4-FFF2-40B4-BE49-F238E27FC236}">
                <a16:creationId xmlns:a16="http://schemas.microsoft.com/office/drawing/2014/main" id="{BCAF1EC3-DDCC-7B4A-9EA8-0C1B996FFD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2782" y="88008"/>
            <a:ext cx="812800" cy="812800"/>
          </a:xfrm>
          <a:prstGeom prst="rect">
            <a:avLst/>
          </a:prstGeom>
        </p:spPr>
      </p:pic>
    </p:spTree>
    <p:extLst>
      <p:ext uri="{BB962C8B-B14F-4D97-AF65-F5344CB8AC3E}">
        <p14:creationId xmlns:p14="http://schemas.microsoft.com/office/powerpoint/2010/main" val="76440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62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1200</TotalTime>
  <Words>1824</Words>
  <Application>Microsoft Macintosh PowerPoint</Application>
  <PresentationFormat>Widescreen</PresentationFormat>
  <Paragraphs>138</Paragraphs>
  <Slides>18</Slides>
  <Notes>7</Notes>
  <HiddenSlides>0</HiddenSlides>
  <MMClips>15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CRJ 204</vt:lpstr>
      <vt:lpstr>MAJOR THEMES OF THE COURSE</vt:lpstr>
      <vt:lpstr>THE SOCIOLOGICAL IMAGINATION</vt:lpstr>
      <vt:lpstr>PUBLIC POLICY</vt:lpstr>
      <vt:lpstr>SPACE</vt:lpstr>
      <vt:lpstr>Defining the Built Environment</vt:lpstr>
      <vt:lpstr>Built environment is shaped by</vt:lpstr>
      <vt:lpstr>Legacy of early urban planning ideologies</vt:lpstr>
      <vt:lpstr>SUPERBLOCKS</vt:lpstr>
      <vt:lpstr>PowerPoint Presentation</vt:lpstr>
      <vt:lpstr>PowerPoint Presentation</vt:lpstr>
      <vt:lpstr>PowerPoint Presentation</vt:lpstr>
      <vt:lpstr>The Built Environment Has Direct and Indirect Effects on the Natural Environment</vt:lpstr>
      <vt:lpstr>Activity Levels, Obesity, and Chronic Disease</vt:lpstr>
      <vt:lpstr>Why are some people healthy while others are not?</vt:lpstr>
      <vt:lpstr>Why do built structures matter?</vt:lpstr>
      <vt:lpstr>Ensure Access and Inclusion    to Improve Health</vt:lpstr>
      <vt:lpstr>ORDER, DISORDER AND ECOLOGY OF FEAR</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Shirley P. Leyro</dc:creator>
  <cp:lastModifiedBy>Microsoft Office User</cp:lastModifiedBy>
  <cp:revision>84</cp:revision>
  <cp:lastPrinted>2020-03-23T14:58:25Z</cp:lastPrinted>
  <dcterms:created xsi:type="dcterms:W3CDTF">2013-07-15T20:26:40Z</dcterms:created>
  <dcterms:modified xsi:type="dcterms:W3CDTF">2021-03-22T20:29:10Z</dcterms:modified>
</cp:coreProperties>
</file>