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56" r:id="rId2"/>
    <p:sldId id="260" r:id="rId3"/>
    <p:sldId id="265" r:id="rId4"/>
    <p:sldId id="266" r:id="rId5"/>
    <p:sldId id="267" r:id="rId6"/>
    <p:sldId id="268" r:id="rId7"/>
    <p:sldId id="269" r:id="rId8"/>
    <p:sldId id="270" r:id="rId9"/>
    <p:sldId id="271" r:id="rId10"/>
    <p:sldId id="272" r:id="rId11"/>
    <p:sldId id="273" r:id="rId12"/>
    <p:sldId id="275" r:id="rId13"/>
    <p:sldId id="276" r:id="rId14"/>
    <p:sldId id="277" r:id="rId15"/>
    <p:sldId id="279" r:id="rId16"/>
    <p:sldId id="285" r:id="rId17"/>
    <p:sldId id="280" r:id="rId18"/>
    <p:sldId id="281" r:id="rId19"/>
    <p:sldId id="282" r:id="rId20"/>
    <p:sldId id="283" r:id="rId21"/>
    <p:sldId id="284" r:id="rId22"/>
    <p:sldId id="28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982AA-AFD3-4891-841E-DB5B00258B5D}" type="datetimeFigureOut">
              <a:rPr lang="en-US" smtClean="0"/>
              <a:t>11/15/2020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3D9ECC-E677-404A-8634-61AC99C5A0A2}" type="slidenum">
              <a:rPr lang="en-US" smtClean="0"/>
              <a:t>‹#›</a:t>
            </a:fld>
            <a:endParaRPr lang="en-US"/>
          </a:p>
        </p:txBody>
      </p:sp>
    </p:spTree>
    <p:extLst>
      <p:ext uri="{BB962C8B-B14F-4D97-AF65-F5344CB8AC3E}">
        <p14:creationId xmlns:p14="http://schemas.microsoft.com/office/powerpoint/2010/main" val="1774899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LO2: Explain</a:t>
            </a:r>
            <a:r>
              <a:rPr lang="en-US" baseline="0" dirty="0"/>
              <a:t> the significance of the Fourteenth Amendment.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3</a:t>
            </a:fld>
            <a:endParaRPr lang="en-US"/>
          </a:p>
        </p:txBody>
      </p:sp>
    </p:spTree>
    <p:extLst>
      <p:ext uri="{BB962C8B-B14F-4D97-AF65-F5344CB8AC3E}">
        <p14:creationId xmlns:p14="http://schemas.microsoft.com/office/powerpoint/2010/main" val="3236184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LO2: Explain</a:t>
            </a:r>
            <a:r>
              <a:rPr lang="en-US" baseline="0" dirty="0"/>
              <a:t> the significance of the Fourteenth Amendment.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4</a:t>
            </a:fld>
            <a:endParaRPr lang="en-US"/>
          </a:p>
        </p:txBody>
      </p:sp>
    </p:spTree>
    <p:extLst>
      <p:ext uri="{BB962C8B-B14F-4D97-AF65-F5344CB8AC3E}">
        <p14:creationId xmlns:p14="http://schemas.microsoft.com/office/powerpoint/2010/main" val="3921908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Opinion at http://supreme.justia.com/cases/federal/us/391/145/case.html </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7</a:t>
            </a:fld>
            <a:endParaRPr lang="en-US"/>
          </a:p>
        </p:txBody>
      </p:sp>
    </p:spTree>
    <p:extLst>
      <p:ext uri="{BB962C8B-B14F-4D97-AF65-F5344CB8AC3E}">
        <p14:creationId xmlns:p14="http://schemas.microsoft.com/office/powerpoint/2010/main" val="2748196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Opinion at http://supreme.justia.com/cases/federal/us/198/45/case.html</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8</a:t>
            </a:fld>
            <a:endParaRPr lang="en-US"/>
          </a:p>
        </p:txBody>
      </p:sp>
    </p:spTree>
    <p:extLst>
      <p:ext uri="{BB962C8B-B14F-4D97-AF65-F5344CB8AC3E}">
        <p14:creationId xmlns:p14="http://schemas.microsoft.com/office/powerpoint/2010/main" val="3226694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LO3: Describe how enumerated and </a:t>
            </a:r>
            <a:r>
              <a:rPr lang="en-US" dirty="0" err="1"/>
              <a:t>unenumerated</a:t>
            </a:r>
            <a:r>
              <a:rPr lang="en-US" dirty="0"/>
              <a:t> rights differ and the two types of standards used by the Supreme Court to evaluate them.</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10</a:t>
            </a:fld>
            <a:endParaRPr lang="en-US"/>
          </a:p>
        </p:txBody>
      </p:sp>
    </p:spTree>
    <p:extLst>
      <p:ext uri="{BB962C8B-B14F-4D97-AF65-F5344CB8AC3E}">
        <p14:creationId xmlns:p14="http://schemas.microsoft.com/office/powerpoint/2010/main" val="777581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Opinion at http://supreme.justia.com/cases/federal/us/291/502/case.html </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11</a:t>
            </a:fld>
            <a:endParaRPr lang="en-US"/>
          </a:p>
        </p:txBody>
      </p:sp>
    </p:spTree>
    <p:extLst>
      <p:ext uri="{BB962C8B-B14F-4D97-AF65-F5344CB8AC3E}">
        <p14:creationId xmlns:p14="http://schemas.microsoft.com/office/powerpoint/2010/main" val="4161600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LO5: Grasp the significance of the Supreme Court’s ruling in </a:t>
            </a:r>
            <a:r>
              <a:rPr lang="en-US" i="1" dirty="0" err="1"/>
              <a:t>Plessy</a:t>
            </a:r>
            <a:r>
              <a:rPr lang="en-US" i="1" dirty="0"/>
              <a:t> v. Ferguson</a:t>
            </a:r>
            <a:r>
              <a:rPr lang="en-US" dirty="0"/>
              <a:t>.</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12</a:t>
            </a:fld>
            <a:endParaRPr lang="en-US"/>
          </a:p>
        </p:txBody>
      </p:sp>
    </p:spTree>
    <p:extLst>
      <p:ext uri="{BB962C8B-B14F-4D97-AF65-F5344CB8AC3E}">
        <p14:creationId xmlns:p14="http://schemas.microsoft.com/office/powerpoint/2010/main" val="216008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LO6: Summarize the intent of affirmative action programs.</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15</a:t>
            </a:fld>
            <a:endParaRPr lang="en-US"/>
          </a:p>
        </p:txBody>
      </p:sp>
    </p:spTree>
    <p:extLst>
      <p:ext uri="{BB962C8B-B14F-4D97-AF65-F5344CB8AC3E}">
        <p14:creationId xmlns:p14="http://schemas.microsoft.com/office/powerpoint/2010/main" val="1180446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LO7: Compare and contrast disparity and discrimination and understand whether either serves as a legitimate basis for decisions in the criminal justice system.</a:t>
            </a:r>
          </a:p>
          <a:p>
            <a:endParaRPr lang="en-US" dirty="0"/>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16</a:t>
            </a:fld>
            <a:endParaRPr lang="en-US"/>
          </a:p>
        </p:txBody>
      </p:sp>
    </p:spTree>
    <p:extLst>
      <p:ext uri="{BB962C8B-B14F-4D97-AF65-F5344CB8AC3E}">
        <p14:creationId xmlns:p14="http://schemas.microsoft.com/office/powerpoint/2010/main" val="2308312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a:t>Opinion at http://supreme.justia.com/cases/federal/us/476/79/case.html</a:t>
            </a:r>
          </a:p>
          <a:p>
            <a:endParaRPr lang="en-US"/>
          </a:p>
        </p:txBody>
      </p:sp>
      <p:sp>
        <p:nvSpPr>
          <p:cNvPr id="4" name="Slide Number Placeholder 3"/>
          <p:cNvSpPr>
            <a:spLocks noGrp="1"/>
          </p:cNvSpPr>
          <p:nvPr>
            <p:ph type="sldNum" sz="quarter" idx="10"/>
          </p:nvPr>
        </p:nvSpPr>
        <p:spPr/>
        <p:txBody>
          <a:bodyPr/>
          <a:lstStyle/>
          <a:p>
            <a:pPr>
              <a:defRPr/>
            </a:pPr>
            <a:fld id="{114054EF-1667-4044-B4A8-B1C3D0B1CB6F}" type="slidenum">
              <a:rPr lang="en-US" smtClean="0"/>
              <a:pPr>
                <a:defRPr/>
              </a:pPr>
              <a:t>18</a:t>
            </a:fld>
            <a:endParaRPr lang="en-US"/>
          </a:p>
        </p:txBody>
      </p:sp>
    </p:spTree>
    <p:extLst>
      <p:ext uri="{BB962C8B-B14F-4D97-AF65-F5344CB8AC3E}">
        <p14:creationId xmlns:p14="http://schemas.microsoft.com/office/powerpoint/2010/main" val="4069054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11/15/2020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11/15/2020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11/15/2020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11/15/2020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75D7-1E94-4DE6-AB05-54FFDD67BD44}"/>
              </a:ext>
            </a:extLst>
          </p:cNvPr>
          <p:cNvSpPr>
            <a:spLocks noGrp="1"/>
          </p:cNvSpPr>
          <p:nvPr>
            <p:ph type="ctrTitle"/>
          </p:nvPr>
        </p:nvSpPr>
        <p:spPr/>
        <p:txBody>
          <a:bodyPr/>
          <a:lstStyle/>
          <a:p>
            <a:r>
              <a:rPr lang="en-US" dirty="0"/>
              <a:t>14</a:t>
            </a:r>
            <a:r>
              <a:rPr lang="en-US" baseline="30000" dirty="0"/>
              <a:t>th</a:t>
            </a:r>
            <a:r>
              <a:rPr lang="en-US" dirty="0"/>
              <a:t> Amendment </a:t>
            </a:r>
          </a:p>
        </p:txBody>
      </p:sp>
      <p:sp>
        <p:nvSpPr>
          <p:cNvPr id="3" name="Subtitle 2">
            <a:extLst>
              <a:ext uri="{FF2B5EF4-FFF2-40B4-BE49-F238E27FC236}">
                <a16:creationId xmlns:a16="http://schemas.microsoft.com/office/drawing/2014/main" id="{B969060E-FD48-4DA3-A778-103652EAD5EF}"/>
              </a:ext>
            </a:extLst>
          </p:cNvPr>
          <p:cNvSpPr>
            <a:spLocks noGrp="1"/>
          </p:cNvSpPr>
          <p:nvPr>
            <p:ph type="subTitle" idx="1"/>
          </p:nvPr>
        </p:nvSpPr>
        <p:spPr/>
        <p:txBody>
          <a:bodyPr/>
          <a:lstStyle/>
          <a:p>
            <a:r>
              <a:rPr lang="en-US" dirty="0"/>
              <a:t>Equal Protection under the Law</a:t>
            </a:r>
          </a:p>
        </p:txBody>
      </p:sp>
    </p:spTree>
    <p:extLst>
      <p:ext uri="{BB962C8B-B14F-4D97-AF65-F5344CB8AC3E}">
        <p14:creationId xmlns:p14="http://schemas.microsoft.com/office/powerpoint/2010/main" val="1054220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The ratification of the Thirteenth and Fourteenth Amendments is an example of living law at work.</a:t>
            </a:r>
          </a:p>
          <a:p>
            <a:r>
              <a:rPr lang="en-US" dirty="0"/>
              <a:t>The Fourteenth Amendment applied the Constitution to the states.</a:t>
            </a:r>
          </a:p>
          <a:p>
            <a:r>
              <a:rPr lang="en-US" dirty="0"/>
              <a:t>Due process</a:t>
            </a:r>
          </a:p>
          <a:p>
            <a:r>
              <a:rPr lang="en-US" dirty="0"/>
              <a:t>Discrimination versus prejudice</a:t>
            </a:r>
          </a:p>
        </p:txBody>
      </p:sp>
    </p:spTree>
    <p:extLst>
      <p:ext uri="{BB962C8B-B14F-4D97-AF65-F5344CB8AC3E}">
        <p14:creationId xmlns:p14="http://schemas.microsoft.com/office/powerpoint/2010/main" val="3743287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The Fourteenth Amendment</a:t>
            </a:r>
            <a:br>
              <a:rPr lang="en-US">
                <a:solidFill>
                  <a:srgbClr val="FFFFFF"/>
                </a:solidFill>
              </a:rPr>
            </a:br>
            <a:r>
              <a:rPr lang="en-US">
                <a:solidFill>
                  <a:srgbClr val="FFFFFF"/>
                </a:solidFill>
              </a:rPr>
              <a:t>(slide 1 of 2)</a:t>
            </a:r>
          </a:p>
        </p:txBody>
      </p:sp>
      <p:sp>
        <p:nvSpPr>
          <p:cNvPr id="3" name="Content Placeholder 2"/>
          <p:cNvSpPr>
            <a:spLocks noGrp="1"/>
          </p:cNvSpPr>
          <p:nvPr>
            <p:ph idx="1"/>
          </p:nvPr>
        </p:nvSpPr>
        <p:spPr>
          <a:xfrm>
            <a:off x="1103312" y="2763520"/>
            <a:ext cx="8946541" cy="3484879"/>
          </a:xfrm>
        </p:spPr>
        <p:txBody>
          <a:bodyPr>
            <a:normAutofit/>
          </a:bodyPr>
          <a:lstStyle/>
          <a:p>
            <a:pPr>
              <a:spcBef>
                <a:spcPts val="0"/>
              </a:spcBef>
            </a:pPr>
            <a:r>
              <a:rPr lang="en-US" altLang="en-US"/>
              <a:t>Even though slavery was now abolished with the 13</a:t>
            </a:r>
            <a:r>
              <a:rPr lang="en-US" altLang="en-US" baseline="30000"/>
              <a:t>th</a:t>
            </a:r>
            <a:r>
              <a:rPr lang="en-US" altLang="en-US"/>
              <a:t> Amendment, states continued to discriminate.</a:t>
            </a:r>
          </a:p>
          <a:p>
            <a:pPr lvl="1">
              <a:spcBef>
                <a:spcPts val="0"/>
              </a:spcBef>
              <a:spcAft>
                <a:spcPts val="1200"/>
              </a:spcAft>
            </a:pPr>
            <a:r>
              <a:rPr lang="en-US" altLang="en-US" dirty="0"/>
              <a:t>Many southern states passed Black Codes.</a:t>
            </a:r>
            <a:endParaRPr lang="en-US" altLang="en-US"/>
          </a:p>
          <a:p>
            <a:pPr>
              <a:spcBef>
                <a:spcPts val="0"/>
              </a:spcBef>
              <a:spcAft>
                <a:spcPts val="1200"/>
              </a:spcAft>
            </a:pPr>
            <a:r>
              <a:rPr lang="en-US" altLang="en-US"/>
              <a:t>Congress passed the 14</a:t>
            </a:r>
            <a:r>
              <a:rPr lang="en-US" altLang="en-US" baseline="30000"/>
              <a:t>th</a:t>
            </a:r>
            <a:r>
              <a:rPr lang="en-US" altLang="en-US"/>
              <a:t> Amendment in 1868 which gave blacks citizenship, and granted citizenship to all persons born or naturalized in the United States.</a:t>
            </a:r>
          </a:p>
          <a:p>
            <a:pPr>
              <a:spcBef>
                <a:spcPts val="100"/>
              </a:spcBef>
            </a:pPr>
            <a:r>
              <a:rPr lang="en-US" altLang="en-US"/>
              <a:t>The 14</a:t>
            </a:r>
            <a:r>
              <a:rPr lang="en-US" altLang="en-US" baseline="30000"/>
              <a:t>th</a:t>
            </a:r>
            <a:r>
              <a:rPr lang="en-US" altLang="en-US"/>
              <a:t> Amendment also forbids the states to deny their citizens </a:t>
            </a:r>
            <a:r>
              <a:rPr lang="en-US" altLang="en-US" b="1"/>
              <a:t>due process</a:t>
            </a:r>
            <a:r>
              <a:rPr lang="en-US" altLang="en-US"/>
              <a:t> </a:t>
            </a:r>
            <a:r>
              <a:rPr lang="en-US" altLang="en-US" b="1"/>
              <a:t>of law </a:t>
            </a:r>
            <a:r>
              <a:rPr lang="en-US" altLang="en-US"/>
              <a:t>or </a:t>
            </a:r>
            <a:r>
              <a:rPr lang="en-US" altLang="en-US" b="1"/>
              <a:t>equal protection of the law</a:t>
            </a:r>
            <a:r>
              <a:rPr lang="en-US" altLang="en-US"/>
              <a:t>.</a:t>
            </a:r>
          </a:p>
          <a:p>
            <a:pPr lvl="1">
              <a:spcBef>
                <a:spcPts val="100"/>
              </a:spcBef>
            </a:pPr>
            <a:r>
              <a:rPr lang="en-US" altLang="en-US" dirty="0"/>
              <a:t>Certain provisions of the Bill of Rights were made applicable to the states as well.</a:t>
            </a:r>
            <a:endParaRPr lang="en-US" altLang="en-US"/>
          </a:p>
        </p:txBody>
      </p:sp>
    </p:spTree>
    <p:extLst>
      <p:ext uri="{BB962C8B-B14F-4D97-AF65-F5344CB8AC3E}">
        <p14:creationId xmlns:p14="http://schemas.microsoft.com/office/powerpoint/2010/main" val="301996239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The Fourteenth Amendment</a:t>
            </a:r>
            <a:br>
              <a:rPr lang="en-US">
                <a:solidFill>
                  <a:srgbClr val="FFFFFF"/>
                </a:solidFill>
              </a:rPr>
            </a:br>
            <a:r>
              <a:rPr lang="en-US">
                <a:solidFill>
                  <a:srgbClr val="FFFFFF"/>
                </a:solidFill>
              </a:rPr>
              <a:t>(slide 2 of 2)</a:t>
            </a:r>
          </a:p>
        </p:txBody>
      </p:sp>
      <p:sp>
        <p:nvSpPr>
          <p:cNvPr id="3" name="Content Placeholder 2"/>
          <p:cNvSpPr>
            <a:spLocks noGrp="1"/>
          </p:cNvSpPr>
          <p:nvPr>
            <p:ph idx="1"/>
          </p:nvPr>
        </p:nvSpPr>
        <p:spPr>
          <a:xfrm>
            <a:off x="1103312" y="2763520"/>
            <a:ext cx="8946541" cy="3484879"/>
          </a:xfrm>
        </p:spPr>
        <p:txBody>
          <a:bodyPr>
            <a:normAutofit/>
          </a:bodyPr>
          <a:lstStyle/>
          <a:p>
            <a:pPr eaLnBrk="1" hangingPunct="1"/>
            <a:r>
              <a:rPr lang="en-US" altLang="en-US" dirty="0"/>
              <a:t>Section 1 of the 14</a:t>
            </a:r>
            <a:r>
              <a:rPr lang="en-US" altLang="en-US" baseline="30000" dirty="0"/>
              <a:t>th</a:t>
            </a:r>
            <a:r>
              <a:rPr lang="en-US" altLang="en-US" dirty="0"/>
              <a:t> Amendment states that all people born or naturalized in the United States are citizens of the United States and of the state in which they reside, effectively overriding the Dred Scott decision.</a:t>
            </a:r>
          </a:p>
          <a:p>
            <a:pPr eaLnBrk="1" hangingPunct="1"/>
            <a:r>
              <a:rPr lang="en-US" altLang="en-US" dirty="0"/>
              <a:t>It also prevents federal and state governments from abridging the privileges of citizens or to deny any citizen equal protection of the law or deprive them of life, liberty, or property without due process of the law.</a:t>
            </a:r>
          </a:p>
        </p:txBody>
      </p:sp>
    </p:spTree>
    <p:extLst>
      <p:ext uri="{BB962C8B-B14F-4D97-AF65-F5344CB8AC3E}">
        <p14:creationId xmlns:p14="http://schemas.microsoft.com/office/powerpoint/2010/main" val="2548054401"/>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Due Process (slide 1 of 4)</a:t>
            </a:r>
          </a:p>
        </p:txBody>
      </p:sp>
      <p:sp>
        <p:nvSpPr>
          <p:cNvPr id="3" name="Content Placeholder 2"/>
          <p:cNvSpPr>
            <a:spLocks noGrp="1"/>
          </p:cNvSpPr>
          <p:nvPr>
            <p:ph idx="1"/>
          </p:nvPr>
        </p:nvSpPr>
        <p:spPr>
          <a:xfrm>
            <a:off x="1103312" y="2763520"/>
            <a:ext cx="8946541" cy="3484879"/>
          </a:xfrm>
        </p:spPr>
        <p:txBody>
          <a:bodyPr>
            <a:normAutofit/>
          </a:bodyPr>
          <a:lstStyle/>
          <a:p>
            <a:pPr>
              <a:spcBef>
                <a:spcPct val="0"/>
              </a:spcBef>
              <a:spcAft>
                <a:spcPts val="1200"/>
              </a:spcAft>
            </a:pPr>
            <a:r>
              <a:rPr lang="en-US" altLang="en-US" dirty="0"/>
              <a:t>Due process provides rules and procedures to ensure fairness and prevent arbitrary government actions.</a:t>
            </a:r>
          </a:p>
          <a:p>
            <a:pPr>
              <a:spcBef>
                <a:spcPct val="0"/>
              </a:spcBef>
              <a:spcAft>
                <a:spcPts val="1200"/>
              </a:spcAft>
            </a:pPr>
            <a:r>
              <a:rPr lang="en-US" altLang="en-US" b="1" dirty="0"/>
              <a:t>Procedural due process</a:t>
            </a:r>
            <a:r>
              <a:rPr lang="en-US" altLang="en-US" dirty="0"/>
              <a:t> refers to how laws are applied.</a:t>
            </a:r>
          </a:p>
          <a:p>
            <a:pPr>
              <a:spcBef>
                <a:spcPct val="0"/>
              </a:spcBef>
              <a:spcAft>
                <a:spcPts val="1200"/>
              </a:spcAft>
            </a:pPr>
            <a:r>
              <a:rPr lang="en-US" altLang="en-US" b="1" dirty="0"/>
              <a:t>Substantive due process</a:t>
            </a:r>
            <a:r>
              <a:rPr lang="en-US" altLang="en-US" dirty="0"/>
              <a:t>, on the other hand, requires that the laws themselves be fair, not just how the laws are enforced.</a:t>
            </a:r>
          </a:p>
        </p:txBody>
      </p:sp>
    </p:spTree>
    <p:extLst>
      <p:ext uri="{BB962C8B-B14F-4D97-AF65-F5344CB8AC3E}">
        <p14:creationId xmlns:p14="http://schemas.microsoft.com/office/powerpoint/2010/main" val="3643994065"/>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Due Process (slide 2 of 4)</a:t>
            </a:r>
          </a:p>
        </p:txBody>
      </p:sp>
      <p:sp>
        <p:nvSpPr>
          <p:cNvPr id="3" name="Content Placeholder 2"/>
          <p:cNvSpPr>
            <a:spLocks noGrp="1"/>
          </p:cNvSpPr>
          <p:nvPr>
            <p:ph idx="1"/>
          </p:nvPr>
        </p:nvSpPr>
        <p:spPr>
          <a:xfrm>
            <a:off x="1103312" y="2763520"/>
            <a:ext cx="8946541" cy="3484879"/>
          </a:xfrm>
        </p:spPr>
        <p:txBody>
          <a:bodyPr>
            <a:normAutofit/>
          </a:bodyPr>
          <a:lstStyle/>
          <a:p>
            <a:pPr eaLnBrk="1" hangingPunct="1"/>
            <a:r>
              <a:rPr lang="en-US" altLang="en-US" b="1"/>
              <a:t>Incorporation doctrine</a:t>
            </a:r>
          </a:p>
          <a:p>
            <a:pPr lvl="1" eaLnBrk="1" hangingPunct="1"/>
            <a:r>
              <a:rPr lang="en-US" altLang="en-US" dirty="0"/>
              <a:t>Prevents state or local governments from infringing on people’s rights when federal government would not be allowed to.</a:t>
            </a:r>
          </a:p>
          <a:p>
            <a:pPr lvl="1" eaLnBrk="1" hangingPunct="1"/>
            <a:r>
              <a:rPr lang="en-US" altLang="en-US" dirty="0"/>
              <a:t>It holds that only the provisions of the Bill of Rights fundamental to the American scheme of justice are applied to the states through the due process clause of the 14</a:t>
            </a:r>
            <a:r>
              <a:rPr lang="en-US" altLang="en-US" baseline="30000" dirty="0"/>
              <a:t>th</a:t>
            </a:r>
            <a:r>
              <a:rPr lang="en-US" altLang="en-US" dirty="0"/>
              <a:t> Amendment.</a:t>
            </a:r>
          </a:p>
        </p:txBody>
      </p:sp>
    </p:spTree>
    <p:extLst>
      <p:ext uri="{BB962C8B-B14F-4D97-AF65-F5344CB8AC3E}">
        <p14:creationId xmlns:p14="http://schemas.microsoft.com/office/powerpoint/2010/main" val="406471221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i="1">
                <a:solidFill>
                  <a:srgbClr val="FFFFFF"/>
                </a:solidFill>
                <a:effectLst>
                  <a:outerShdw blurRad="38100" dist="38100" dir="2700000" algn="tl">
                    <a:srgbClr val="000000">
                      <a:alpha val="43137"/>
                    </a:srgbClr>
                  </a:outerShdw>
                </a:effectLst>
              </a:rPr>
              <a:t>Duncan v. Louisiana </a:t>
            </a:r>
            <a:r>
              <a:rPr lang="en-US">
                <a:solidFill>
                  <a:srgbClr val="FFFFFF"/>
                </a:solidFill>
                <a:effectLst>
                  <a:outerShdw blurRad="38100" dist="38100" dir="2700000" algn="tl">
                    <a:srgbClr val="000000">
                      <a:alpha val="43137"/>
                    </a:srgbClr>
                  </a:outerShdw>
                </a:effectLst>
              </a:rPr>
              <a:t>, 391 U.S. 145 (1968)</a:t>
            </a:r>
            <a:endParaRPr lang="en-US">
              <a:solidFill>
                <a:srgbClr val="FFFFFF"/>
              </a:solidFill>
            </a:endParaRPr>
          </a:p>
        </p:txBody>
      </p:sp>
      <p:sp>
        <p:nvSpPr>
          <p:cNvPr id="3" name="Content Placeholder 2"/>
          <p:cNvSpPr>
            <a:spLocks noGrp="1"/>
          </p:cNvSpPr>
          <p:nvPr>
            <p:ph idx="1"/>
          </p:nvPr>
        </p:nvSpPr>
        <p:spPr>
          <a:xfrm>
            <a:off x="1103312" y="2763520"/>
            <a:ext cx="8946541" cy="3484879"/>
          </a:xfrm>
        </p:spPr>
        <p:txBody>
          <a:bodyPr>
            <a:normAutofit/>
          </a:bodyPr>
          <a:lstStyle/>
          <a:p>
            <a:pPr marL="479425"/>
            <a:r>
              <a:rPr lang="en-US" altLang="en-US" b="1" dirty="0"/>
              <a:t>Issues: </a:t>
            </a:r>
            <a:r>
              <a:rPr lang="en-US" altLang="en-US" dirty="0"/>
              <a:t>Is the denial of the jury trial in a state criminal prosecution, where a sentence of up to two years imprisonment is possible, a violation of the 6th and 14</a:t>
            </a:r>
            <a:r>
              <a:rPr lang="en-US" altLang="en-US" baseline="30000" dirty="0"/>
              <a:t>th</a:t>
            </a:r>
            <a:r>
              <a:rPr lang="en-US" altLang="en-US" dirty="0"/>
              <a:t> Amendments?</a:t>
            </a:r>
          </a:p>
          <a:p>
            <a:pPr marL="479425"/>
            <a:r>
              <a:rPr lang="en-US" altLang="en-US" b="1" dirty="0"/>
              <a:t>Holding:  </a:t>
            </a:r>
            <a:r>
              <a:rPr lang="en-US" altLang="en-US" dirty="0"/>
              <a:t>Yes. The right to a jury trial is fundamental to the American scheme of justice. </a:t>
            </a:r>
          </a:p>
        </p:txBody>
      </p:sp>
    </p:spTree>
    <p:extLst>
      <p:ext uri="{BB962C8B-B14F-4D97-AF65-F5344CB8AC3E}">
        <p14:creationId xmlns:p14="http://schemas.microsoft.com/office/powerpoint/2010/main" val="152785070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i="1">
                <a:solidFill>
                  <a:srgbClr val="FFFFFF"/>
                </a:solidFill>
                <a:effectLst>
                  <a:outerShdw blurRad="38100" dist="38100" dir="2700000" algn="tl">
                    <a:srgbClr val="000000">
                      <a:alpha val="43137"/>
                    </a:srgbClr>
                  </a:outerShdw>
                </a:effectLst>
              </a:rPr>
              <a:t>Lochner v. New York</a:t>
            </a:r>
            <a:r>
              <a:rPr lang="en-US">
                <a:solidFill>
                  <a:srgbClr val="FFFFFF"/>
                </a:solidFill>
                <a:effectLst>
                  <a:outerShdw blurRad="38100" dist="38100" dir="2700000" algn="tl">
                    <a:srgbClr val="000000">
                      <a:alpha val="43137"/>
                    </a:srgbClr>
                  </a:outerShdw>
                </a:effectLst>
              </a:rPr>
              <a:t>, 198 U.S. 45 (1905)</a:t>
            </a:r>
            <a:endParaRPr lang="en-US">
              <a:solidFill>
                <a:srgbClr val="FFFFFF"/>
              </a:solidFill>
            </a:endParaRPr>
          </a:p>
        </p:txBody>
      </p:sp>
      <p:sp>
        <p:nvSpPr>
          <p:cNvPr id="3" name="Content Placeholder 2"/>
          <p:cNvSpPr>
            <a:spLocks noGrp="1"/>
          </p:cNvSpPr>
          <p:nvPr>
            <p:ph idx="1"/>
          </p:nvPr>
        </p:nvSpPr>
        <p:spPr>
          <a:xfrm>
            <a:off x="1103312" y="2763520"/>
            <a:ext cx="8946541" cy="3484879"/>
          </a:xfrm>
        </p:spPr>
        <p:txBody>
          <a:bodyPr>
            <a:normAutofit/>
          </a:bodyPr>
          <a:lstStyle/>
          <a:p>
            <a:pPr marL="479425"/>
            <a:r>
              <a:rPr lang="en-US" altLang="en-US" b="1" dirty="0"/>
              <a:t>Issue: </a:t>
            </a:r>
            <a:r>
              <a:rPr lang="en-US" altLang="en-US" dirty="0"/>
              <a:t>Does a state law forbidding a baker to work more than 10 hours in a day or 60 hours a week violate the liberty protected by the 14</a:t>
            </a:r>
            <a:r>
              <a:rPr lang="en-US" altLang="en-US" baseline="30000" dirty="0"/>
              <a:t>th</a:t>
            </a:r>
            <a:r>
              <a:rPr lang="en-US" altLang="en-US" dirty="0"/>
              <a:t> Amendment?</a:t>
            </a:r>
          </a:p>
          <a:p>
            <a:pPr marL="479425"/>
            <a:r>
              <a:rPr lang="en-US" altLang="en-US" b="1" dirty="0"/>
              <a:t>Holding:  </a:t>
            </a:r>
            <a:r>
              <a:rPr lang="en-US" altLang="en-US" dirty="0"/>
              <a:t>Yes. The Supreme Court decided the law is not reasonable and interferes with the right contract found in the liberty aspect of the Due Process Clause.</a:t>
            </a:r>
          </a:p>
        </p:txBody>
      </p:sp>
    </p:spTree>
    <p:extLst>
      <p:ext uri="{BB962C8B-B14F-4D97-AF65-F5344CB8AC3E}">
        <p14:creationId xmlns:p14="http://schemas.microsoft.com/office/powerpoint/2010/main" val="256567260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Due Process (slide 3 of 4)</a:t>
            </a:r>
          </a:p>
        </p:txBody>
      </p:sp>
      <p:sp>
        <p:nvSpPr>
          <p:cNvPr id="3" name="Content Placeholder 2"/>
          <p:cNvSpPr>
            <a:spLocks noGrp="1"/>
          </p:cNvSpPr>
          <p:nvPr>
            <p:ph idx="1"/>
          </p:nvPr>
        </p:nvSpPr>
        <p:spPr>
          <a:xfrm>
            <a:off x="1103312" y="2763520"/>
            <a:ext cx="8946541" cy="3484879"/>
          </a:xfrm>
        </p:spPr>
        <p:txBody>
          <a:bodyPr>
            <a:normAutofit/>
          </a:bodyPr>
          <a:lstStyle/>
          <a:p>
            <a:pPr>
              <a:spcBef>
                <a:spcPct val="0"/>
              </a:spcBef>
              <a:spcAft>
                <a:spcPts val="1200"/>
              </a:spcAft>
            </a:pPr>
            <a:r>
              <a:rPr lang="en-US" altLang="en-US" i="1" dirty="0"/>
              <a:t>Griswold v. Conn</a:t>
            </a:r>
            <a:r>
              <a:rPr lang="en-US" altLang="en-US" dirty="0"/>
              <a:t>ecticut (1965)</a:t>
            </a:r>
          </a:p>
          <a:p>
            <a:pPr lvl="1">
              <a:spcBef>
                <a:spcPct val="0"/>
              </a:spcBef>
              <a:spcAft>
                <a:spcPts val="1200"/>
              </a:spcAft>
            </a:pPr>
            <a:r>
              <a:rPr lang="en-US" altLang="en-US" dirty="0"/>
              <a:t>The Supreme Court found that the Connecticut law making contraceptives illegal violated a “right to privacy” in regard to marriage within the 14</a:t>
            </a:r>
            <a:r>
              <a:rPr lang="en-US" altLang="en-US" baseline="30000" dirty="0"/>
              <a:t>th</a:t>
            </a:r>
            <a:r>
              <a:rPr lang="en-US" altLang="en-US" dirty="0"/>
              <a:t> amendment.</a:t>
            </a:r>
          </a:p>
          <a:p>
            <a:pPr lvl="1">
              <a:spcBef>
                <a:spcPct val="0"/>
              </a:spcBef>
              <a:spcAft>
                <a:spcPts val="1200"/>
              </a:spcAft>
            </a:pPr>
            <a:r>
              <a:rPr lang="en-US" altLang="en-US" dirty="0"/>
              <a:t>The Court asserted that certain rights and liberties, even though not specifically stated in the Constitution, exist because specific guarantees in the Bill of Rights have </a:t>
            </a:r>
            <a:r>
              <a:rPr lang="en-US" altLang="en-US" b="1" dirty="0"/>
              <a:t>penumbra</a:t>
            </a:r>
            <a:r>
              <a:rPr lang="en-US" altLang="en-US" dirty="0"/>
              <a:t>, or peripheral rights, implied along with them.</a:t>
            </a:r>
          </a:p>
        </p:txBody>
      </p:sp>
    </p:spTree>
    <p:extLst>
      <p:ext uri="{BB962C8B-B14F-4D97-AF65-F5344CB8AC3E}">
        <p14:creationId xmlns:p14="http://schemas.microsoft.com/office/powerpoint/2010/main" val="2506902821"/>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Due Process (slide 4 of 4)</a:t>
            </a:r>
          </a:p>
        </p:txBody>
      </p:sp>
      <p:sp>
        <p:nvSpPr>
          <p:cNvPr id="3" name="Content Placeholder 2"/>
          <p:cNvSpPr>
            <a:spLocks noGrp="1"/>
          </p:cNvSpPr>
          <p:nvPr>
            <p:ph idx="1"/>
          </p:nvPr>
        </p:nvSpPr>
        <p:spPr>
          <a:xfrm>
            <a:off x="1103312" y="2763520"/>
            <a:ext cx="8946541" cy="3484879"/>
          </a:xfrm>
        </p:spPr>
        <p:txBody>
          <a:bodyPr>
            <a:normAutofit/>
          </a:bodyPr>
          <a:lstStyle/>
          <a:p>
            <a:pPr>
              <a:lnSpc>
                <a:spcPct val="90000"/>
              </a:lnSpc>
              <a:spcBef>
                <a:spcPct val="0"/>
              </a:spcBef>
              <a:spcAft>
                <a:spcPts val="1200"/>
              </a:spcAft>
            </a:pPr>
            <a:r>
              <a:rPr lang="en-US" altLang="en-US"/>
              <a:t>Enumerated Rights</a:t>
            </a:r>
          </a:p>
          <a:p>
            <a:pPr lvl="1">
              <a:lnSpc>
                <a:spcPct val="90000"/>
              </a:lnSpc>
              <a:spcBef>
                <a:spcPct val="0"/>
              </a:spcBef>
              <a:spcAft>
                <a:spcPts val="1200"/>
              </a:spcAft>
            </a:pPr>
            <a:r>
              <a:rPr lang="en-US" altLang="en-US"/>
              <a:t>Rights explicitly listed in the Bill of Rights (enumerated) are applied to the states through incorporation and are almost always evaluated with the strict scrutiny test.</a:t>
            </a:r>
          </a:p>
          <a:p>
            <a:pPr lvl="1">
              <a:lnSpc>
                <a:spcPct val="90000"/>
              </a:lnSpc>
              <a:spcBef>
                <a:spcPct val="0"/>
              </a:spcBef>
              <a:spcAft>
                <a:spcPts val="1200"/>
              </a:spcAft>
            </a:pPr>
            <a:r>
              <a:rPr lang="en-US" altLang="en-US" b="1" err="1"/>
              <a:t>Unenumerated</a:t>
            </a:r>
            <a:r>
              <a:rPr lang="en-US" altLang="en-US" b="1"/>
              <a:t> rights </a:t>
            </a:r>
            <a:r>
              <a:rPr lang="en-US" altLang="en-US"/>
              <a:t>are those that are implied in the concept of ordered liberty, using the due process section of the 14</a:t>
            </a:r>
            <a:r>
              <a:rPr lang="en-US" altLang="en-US" baseline="30000"/>
              <a:t>th</a:t>
            </a:r>
            <a:r>
              <a:rPr lang="en-US" altLang="en-US"/>
              <a:t> Amendment covering proceedings involving life, liberty, and property.</a:t>
            </a:r>
          </a:p>
          <a:p>
            <a:pPr lvl="1">
              <a:lnSpc>
                <a:spcPct val="90000"/>
              </a:lnSpc>
              <a:spcBef>
                <a:spcPct val="0"/>
              </a:spcBef>
              <a:spcAft>
                <a:spcPts val="1200"/>
              </a:spcAft>
            </a:pPr>
            <a:r>
              <a:rPr lang="en-US" altLang="en-US"/>
              <a:t>If state interference in these </a:t>
            </a:r>
            <a:r>
              <a:rPr lang="en-US" altLang="en-US" err="1"/>
              <a:t>unenumerated</a:t>
            </a:r>
            <a:r>
              <a:rPr lang="en-US" altLang="en-US"/>
              <a:t> rights involves a fundamental right (generally those involving civil rights), strict scrutiny is applied. If not fundamental, the courts apply the rational basis test instead.  </a:t>
            </a:r>
          </a:p>
        </p:txBody>
      </p:sp>
    </p:spTree>
    <p:extLst>
      <p:ext uri="{BB962C8B-B14F-4D97-AF65-F5344CB8AC3E}">
        <p14:creationId xmlns:p14="http://schemas.microsoft.com/office/powerpoint/2010/main" val="157790528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i="1">
                <a:solidFill>
                  <a:srgbClr val="FFFFFF"/>
                </a:solidFill>
                <a:effectLst>
                  <a:outerShdw blurRad="38100" dist="38100" dir="2700000" algn="tl">
                    <a:srgbClr val="000000">
                      <a:alpha val="43137"/>
                    </a:srgbClr>
                  </a:outerShdw>
                </a:effectLst>
              </a:rPr>
              <a:t>Nebbia v. New York </a:t>
            </a:r>
            <a:r>
              <a:rPr lang="en-US">
                <a:solidFill>
                  <a:srgbClr val="FFFFFF"/>
                </a:solidFill>
                <a:effectLst>
                  <a:outerShdw blurRad="38100" dist="38100" dir="2700000" algn="tl">
                    <a:srgbClr val="000000">
                      <a:alpha val="43137"/>
                    </a:srgbClr>
                  </a:outerShdw>
                </a:effectLst>
              </a:rPr>
              <a:t>, 291 U.S. 502 (1934)</a:t>
            </a:r>
            <a:endParaRPr lang="en-US">
              <a:solidFill>
                <a:srgbClr val="FFFFFF"/>
              </a:solidFill>
            </a:endParaRPr>
          </a:p>
        </p:txBody>
      </p:sp>
      <p:sp>
        <p:nvSpPr>
          <p:cNvPr id="3" name="Content Placeholder 2"/>
          <p:cNvSpPr>
            <a:spLocks noGrp="1"/>
          </p:cNvSpPr>
          <p:nvPr>
            <p:ph idx="1"/>
          </p:nvPr>
        </p:nvSpPr>
        <p:spPr>
          <a:xfrm>
            <a:off x="1103312" y="2763520"/>
            <a:ext cx="8946541" cy="3484879"/>
          </a:xfrm>
        </p:spPr>
        <p:txBody>
          <a:bodyPr>
            <a:normAutofit/>
          </a:bodyPr>
          <a:lstStyle/>
          <a:p>
            <a:pPr marL="479425"/>
            <a:r>
              <a:rPr lang="en-US" altLang="en-US" b="1" dirty="0"/>
              <a:t>Issues: </a:t>
            </a:r>
            <a:r>
              <a:rPr lang="en-US" altLang="en-US" dirty="0"/>
              <a:t>Does New York law that establishes a minimum milk price violate the Due Process Clause?</a:t>
            </a:r>
          </a:p>
          <a:p>
            <a:pPr marL="479425"/>
            <a:r>
              <a:rPr lang="en-US" altLang="en-US" b="1" dirty="0"/>
              <a:t>Holding: </a:t>
            </a:r>
            <a:r>
              <a:rPr lang="en-US" altLang="en-US" dirty="0"/>
              <a:t>No. The Supreme Court in contrast to the older </a:t>
            </a:r>
            <a:r>
              <a:rPr lang="en-US" altLang="en-US" i="1" dirty="0" err="1"/>
              <a:t>Lochner</a:t>
            </a:r>
            <a:r>
              <a:rPr lang="en-US" altLang="en-US" dirty="0"/>
              <a:t> case, decided that in the area of social and economic legislation, if the law is not arbitrary and has a reasonable relation to promoting public welfare, the courts are without authority to override it.</a:t>
            </a:r>
          </a:p>
        </p:txBody>
      </p:sp>
    </p:spTree>
    <p:extLst>
      <p:ext uri="{BB962C8B-B14F-4D97-AF65-F5344CB8AC3E}">
        <p14:creationId xmlns:p14="http://schemas.microsoft.com/office/powerpoint/2010/main" val="58027093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53143" y="1645920"/>
            <a:ext cx="3522879" cy="4470821"/>
          </a:xfrm>
        </p:spPr>
        <p:txBody>
          <a:bodyPr>
            <a:normAutofit/>
          </a:bodyPr>
          <a:lstStyle/>
          <a:p>
            <a:pPr algn="r"/>
            <a:r>
              <a:rPr lang="en-US" sz="3900">
                <a:solidFill>
                  <a:srgbClr val="FFFFFF"/>
                </a:solidFill>
              </a:rPr>
              <a:t>The Roots of Racial Discrimination (slide 1 of 2)</a:t>
            </a:r>
          </a:p>
        </p:txBody>
      </p:sp>
      <p:sp>
        <p:nvSpPr>
          <p:cNvPr id="3" name="Content Placeholder 2"/>
          <p:cNvSpPr>
            <a:spLocks noGrp="1"/>
          </p:cNvSpPr>
          <p:nvPr>
            <p:ph idx="1"/>
          </p:nvPr>
        </p:nvSpPr>
        <p:spPr>
          <a:xfrm>
            <a:off x="5204109" y="1645920"/>
            <a:ext cx="5919503" cy="4470821"/>
          </a:xfrm>
        </p:spPr>
        <p:txBody>
          <a:bodyPr>
            <a:normAutofit/>
          </a:bodyPr>
          <a:lstStyle/>
          <a:p>
            <a:r>
              <a:rPr lang="en-US" altLang="en-US" dirty="0"/>
              <a:t>Racial discrimination existed well before colonization and the Constitution.</a:t>
            </a:r>
          </a:p>
          <a:p>
            <a:r>
              <a:rPr lang="en-US" altLang="en-US" dirty="0"/>
              <a:t>The 13</a:t>
            </a:r>
            <a:r>
              <a:rPr lang="en-US" altLang="en-US" baseline="30000" dirty="0"/>
              <a:t>th</a:t>
            </a:r>
            <a:r>
              <a:rPr lang="en-US" altLang="en-US" dirty="0"/>
              <a:t> Amendment did not outlaw unequal treatment or change racial attitudes.</a:t>
            </a:r>
          </a:p>
          <a:p>
            <a:pPr lvl="1" eaLnBrk="1" hangingPunct="1">
              <a:buClr>
                <a:schemeClr val="tx1"/>
              </a:buClr>
            </a:pPr>
            <a:r>
              <a:rPr lang="en-US" altLang="en-US" dirty="0"/>
              <a:t>Dred Scott (1856) decision ruled that freed slaves did not have the right to remain free in a territory where slavery was still legal.</a:t>
            </a:r>
          </a:p>
          <a:p>
            <a:pPr lvl="1" eaLnBrk="1" hangingPunct="1">
              <a:buClr>
                <a:schemeClr val="tx1"/>
              </a:buClr>
            </a:pPr>
            <a:r>
              <a:rPr lang="en-US" altLang="en-US" i="1" dirty="0" err="1"/>
              <a:t>Plessy</a:t>
            </a:r>
            <a:r>
              <a:rPr lang="en-US" altLang="en-US" i="1" dirty="0"/>
              <a:t> v. Ferguson </a:t>
            </a:r>
            <a:r>
              <a:rPr lang="en-US" altLang="en-US" dirty="0"/>
              <a:t>(1896) showed the Court’s desire to avoid civil rights issues, declaring discrimination to be outside the realm of the Court.</a:t>
            </a:r>
          </a:p>
        </p:txBody>
      </p:sp>
    </p:spTree>
    <p:extLst>
      <p:ext uri="{BB962C8B-B14F-4D97-AF65-F5344CB8AC3E}">
        <p14:creationId xmlns:p14="http://schemas.microsoft.com/office/powerpoint/2010/main" val="2507642913"/>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53143" y="1645920"/>
            <a:ext cx="3522879" cy="4470821"/>
          </a:xfrm>
        </p:spPr>
        <p:txBody>
          <a:bodyPr>
            <a:normAutofit/>
          </a:bodyPr>
          <a:lstStyle/>
          <a:p>
            <a:pPr algn="r"/>
            <a:r>
              <a:rPr lang="en-US" sz="3900">
                <a:solidFill>
                  <a:srgbClr val="FFFFFF"/>
                </a:solidFill>
              </a:rPr>
              <a:t>The Roots of Racial Discrimination (slide 2 of 2)</a:t>
            </a:r>
          </a:p>
        </p:txBody>
      </p:sp>
      <p:sp>
        <p:nvSpPr>
          <p:cNvPr id="3" name="Content Placeholder 2"/>
          <p:cNvSpPr>
            <a:spLocks noGrp="1"/>
          </p:cNvSpPr>
          <p:nvPr>
            <p:ph idx="1"/>
          </p:nvPr>
        </p:nvSpPr>
        <p:spPr>
          <a:xfrm>
            <a:off x="5204109" y="1645920"/>
            <a:ext cx="5919503" cy="4470821"/>
          </a:xfrm>
        </p:spPr>
        <p:txBody>
          <a:bodyPr>
            <a:normAutofit/>
          </a:bodyPr>
          <a:lstStyle/>
          <a:p>
            <a:r>
              <a:rPr lang="en-US" altLang="en-US"/>
              <a:t>Racial tension mounted as states passed laws to ensure that Whites could maintain their privileged status.</a:t>
            </a:r>
          </a:p>
          <a:p>
            <a:r>
              <a:rPr lang="en-US" altLang="en-US"/>
              <a:t>These laws were known as </a:t>
            </a:r>
            <a:r>
              <a:rPr lang="en-US" altLang="en-US" b="1"/>
              <a:t>Jim Crow Laws</a:t>
            </a:r>
          </a:p>
          <a:p>
            <a:pPr lvl="1"/>
            <a:r>
              <a:rPr lang="en-US" altLang="en-US"/>
              <a:t>Strictly segregated Blacks from Whites in schools, restaurants, streetcars, hospitals, and cemeteries.</a:t>
            </a:r>
          </a:p>
        </p:txBody>
      </p:sp>
    </p:spTree>
    <p:extLst>
      <p:ext uri="{BB962C8B-B14F-4D97-AF65-F5344CB8AC3E}">
        <p14:creationId xmlns:p14="http://schemas.microsoft.com/office/powerpoint/2010/main" val="111637464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p:nvSpPr>
          <p:cNvPr id="17"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0"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p:cNvSpPr>
            <a:spLocks noGrp="1"/>
          </p:cNvSpPr>
          <p:nvPr>
            <p:ph type="title"/>
          </p:nvPr>
        </p:nvSpPr>
        <p:spPr>
          <a:xfrm>
            <a:off x="806195" y="804672"/>
            <a:ext cx="3521359" cy="5248656"/>
          </a:xfrm>
        </p:spPr>
        <p:txBody>
          <a:bodyPr anchor="ctr">
            <a:normAutofit/>
          </a:bodyPr>
          <a:lstStyle/>
          <a:p>
            <a:pPr algn="ctr"/>
            <a:r>
              <a:rPr lang="en-US"/>
              <a:t>The Struggle for Equality</a:t>
            </a:r>
            <a:br>
              <a:rPr lang="en-US"/>
            </a:br>
            <a:r>
              <a:rPr lang="en-US"/>
              <a:t>(slide 1 of 2)</a:t>
            </a:r>
          </a:p>
        </p:txBody>
      </p:sp>
      <p:sp>
        <p:nvSpPr>
          <p:cNvPr id="3" name="Content Placeholder 2"/>
          <p:cNvSpPr>
            <a:spLocks noGrp="1"/>
          </p:cNvSpPr>
          <p:nvPr>
            <p:ph idx="1"/>
          </p:nvPr>
        </p:nvSpPr>
        <p:spPr>
          <a:xfrm>
            <a:off x="4975861" y="804671"/>
            <a:ext cx="6399930" cy="5248657"/>
          </a:xfrm>
        </p:spPr>
        <p:txBody>
          <a:bodyPr anchor="ctr">
            <a:normAutofit/>
          </a:bodyPr>
          <a:lstStyle/>
          <a:p>
            <a:pPr eaLnBrk="1" hangingPunct="1"/>
            <a:r>
              <a:rPr lang="en-US" altLang="en-US"/>
              <a:t>Many laws were passed that prohibited discrimination based on race, color, religion, sex or national origin in employment and education in public and private sectors at the federal, state and local levels.</a:t>
            </a:r>
          </a:p>
          <a:p>
            <a:pPr lvl="1" eaLnBrk="1" hangingPunct="1"/>
            <a:r>
              <a:rPr lang="en-US" altLang="en-US"/>
              <a:t>The Equal Pay Act of 1963</a:t>
            </a:r>
          </a:p>
          <a:p>
            <a:pPr lvl="1" eaLnBrk="1" hangingPunct="1"/>
            <a:r>
              <a:rPr lang="en-US" altLang="en-US"/>
              <a:t>The Civil Rights Act of 1964</a:t>
            </a:r>
          </a:p>
          <a:p>
            <a:pPr lvl="1" eaLnBrk="1" hangingPunct="1"/>
            <a:r>
              <a:rPr lang="en-US" altLang="en-US"/>
              <a:t>The 1972 Equal Opportunity Act </a:t>
            </a:r>
          </a:p>
          <a:p>
            <a:pPr lvl="1" eaLnBrk="1" hangingPunct="1"/>
            <a:r>
              <a:rPr lang="en-US" altLang="en-US"/>
              <a:t>1972 Equal Education Act</a:t>
            </a:r>
          </a:p>
        </p:txBody>
      </p:sp>
    </p:spTree>
    <p:extLst>
      <p:ext uri="{BB962C8B-B14F-4D97-AF65-F5344CB8AC3E}">
        <p14:creationId xmlns:p14="http://schemas.microsoft.com/office/powerpoint/2010/main" val="4200395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The Struggle for Equality</a:t>
            </a:r>
            <a:br>
              <a:rPr lang="en-US">
                <a:solidFill>
                  <a:srgbClr val="FFFFFF"/>
                </a:solidFill>
              </a:rPr>
            </a:br>
            <a:r>
              <a:rPr lang="en-US">
                <a:solidFill>
                  <a:srgbClr val="FFFFFF"/>
                </a:solidFill>
              </a:rPr>
              <a:t>(slide 2 of 2)</a:t>
            </a:r>
          </a:p>
        </p:txBody>
      </p:sp>
      <p:sp>
        <p:nvSpPr>
          <p:cNvPr id="3" name="Content Placeholder 2"/>
          <p:cNvSpPr>
            <a:spLocks noGrp="1"/>
          </p:cNvSpPr>
          <p:nvPr>
            <p:ph idx="1"/>
          </p:nvPr>
        </p:nvSpPr>
        <p:spPr>
          <a:xfrm>
            <a:off x="1103312" y="2763520"/>
            <a:ext cx="8946541" cy="3484879"/>
          </a:xfrm>
        </p:spPr>
        <p:txBody>
          <a:bodyPr>
            <a:normAutofit/>
          </a:bodyPr>
          <a:lstStyle/>
          <a:p>
            <a:pPr eaLnBrk="1" hangingPunct="1"/>
            <a:r>
              <a:rPr lang="en-US" altLang="en-US" dirty="0"/>
              <a:t>The Rise of Affirmative Action Programs</a:t>
            </a:r>
          </a:p>
          <a:p>
            <a:pPr lvl="1" eaLnBrk="1" hangingPunct="1"/>
            <a:r>
              <a:rPr lang="en-US" altLang="en-US" dirty="0"/>
              <a:t>The Nixon Administration formed </a:t>
            </a:r>
            <a:r>
              <a:rPr lang="en-US" altLang="en-US" b="1" dirty="0"/>
              <a:t>the affirmative action programs</a:t>
            </a:r>
            <a:r>
              <a:rPr lang="en-US" altLang="en-US" dirty="0"/>
              <a:t>.</a:t>
            </a:r>
          </a:p>
          <a:p>
            <a:pPr lvl="1" eaLnBrk="1" hangingPunct="1"/>
            <a:r>
              <a:rPr lang="en-US" altLang="en-US" dirty="0"/>
              <a:t>They were created to spread equal opportunity throughout the diverse American population.</a:t>
            </a:r>
          </a:p>
          <a:p>
            <a:pPr lvl="1" eaLnBrk="1" hangingPunct="1"/>
            <a:r>
              <a:rPr lang="en-US" altLang="en-US" dirty="0"/>
              <a:t>They were designed to cure discrimination in hiring and eliminate past, present and future discrimination using race, sex, color, and age as deciding criteria.</a:t>
            </a:r>
          </a:p>
        </p:txBody>
      </p:sp>
    </p:spTree>
    <p:extLst>
      <p:ext uri="{BB962C8B-B14F-4D97-AF65-F5344CB8AC3E}">
        <p14:creationId xmlns:p14="http://schemas.microsoft.com/office/powerpoint/2010/main" val="1904951923"/>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Equal Protection in the Criminal Justice System (slide 1 of 4)</a:t>
            </a:r>
          </a:p>
        </p:txBody>
      </p:sp>
      <p:sp>
        <p:nvSpPr>
          <p:cNvPr id="3" name="Content Placeholder 2"/>
          <p:cNvSpPr>
            <a:spLocks noGrp="1"/>
          </p:cNvSpPr>
          <p:nvPr>
            <p:ph idx="1"/>
          </p:nvPr>
        </p:nvSpPr>
        <p:spPr>
          <a:xfrm>
            <a:off x="1103312" y="2763520"/>
            <a:ext cx="8946541" cy="3484879"/>
          </a:xfrm>
        </p:spPr>
        <p:txBody>
          <a:bodyPr>
            <a:normAutofit/>
          </a:bodyPr>
          <a:lstStyle/>
          <a:p>
            <a:pPr eaLnBrk="1" hangingPunct="1"/>
            <a:r>
              <a:rPr lang="en-US" altLang="en-US" dirty="0"/>
              <a:t>Must distinguish between discrimination and disparity.</a:t>
            </a:r>
          </a:p>
          <a:p>
            <a:pPr lvl="1" eaLnBrk="1" hangingPunct="1"/>
            <a:r>
              <a:rPr lang="en-US" altLang="en-US" b="1"/>
              <a:t>Disparity </a:t>
            </a:r>
            <a:r>
              <a:rPr lang="en-US" altLang="en-US"/>
              <a:t> is a difference, but one that does not necessarily involve discrimination.</a:t>
            </a:r>
          </a:p>
          <a:p>
            <a:pPr lvl="1" eaLnBrk="1" hangingPunct="1"/>
            <a:r>
              <a:rPr lang="en-US" altLang="en-US" b="1"/>
              <a:t>Discrimination </a:t>
            </a:r>
            <a:r>
              <a:rPr lang="en-US" altLang="en-US"/>
              <a:t>is the differential treatment of groups without reference to an individual’s behavior or qualifications.</a:t>
            </a:r>
          </a:p>
          <a:p>
            <a:pPr lvl="2" eaLnBrk="1" hangingPunct="1"/>
            <a:r>
              <a:rPr lang="en-US" altLang="en-US"/>
              <a:t>The degree and prevalence of discriminatory treatment within the criminal justice system exists along a continuum between the extremes of pure justice and systematic discrimination.</a:t>
            </a:r>
          </a:p>
        </p:txBody>
      </p:sp>
    </p:spTree>
    <p:extLst>
      <p:ext uri="{BB962C8B-B14F-4D97-AF65-F5344CB8AC3E}">
        <p14:creationId xmlns:p14="http://schemas.microsoft.com/office/powerpoint/2010/main" val="3780381590"/>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53143" y="1645920"/>
            <a:ext cx="3522879" cy="4470821"/>
          </a:xfrm>
        </p:spPr>
        <p:txBody>
          <a:bodyPr>
            <a:normAutofit/>
          </a:bodyPr>
          <a:lstStyle/>
          <a:p>
            <a:pPr algn="r"/>
            <a:r>
              <a:rPr lang="en-US">
                <a:solidFill>
                  <a:srgbClr val="FFFFFF"/>
                </a:solidFill>
              </a:rPr>
              <a:t>Equal Protection in the Criminal Justice System (slide 2 of 4)</a:t>
            </a:r>
          </a:p>
        </p:txBody>
      </p:sp>
      <p:sp>
        <p:nvSpPr>
          <p:cNvPr id="3" name="Content Placeholder 2"/>
          <p:cNvSpPr>
            <a:spLocks noGrp="1"/>
          </p:cNvSpPr>
          <p:nvPr>
            <p:ph idx="1"/>
          </p:nvPr>
        </p:nvSpPr>
        <p:spPr>
          <a:xfrm>
            <a:off x="5204109" y="1645920"/>
            <a:ext cx="5919503" cy="4470821"/>
          </a:xfrm>
        </p:spPr>
        <p:txBody>
          <a:bodyPr>
            <a:normAutofit/>
          </a:bodyPr>
          <a:lstStyle/>
          <a:p>
            <a:r>
              <a:rPr lang="en-US" altLang="en-US"/>
              <a:t>Criminal justice system is characterized by </a:t>
            </a:r>
            <a:r>
              <a:rPr lang="en-US" altLang="en-US" b="1"/>
              <a:t>contextual discrimination</a:t>
            </a:r>
            <a:r>
              <a:rPr lang="en-US" altLang="en-US"/>
              <a:t>.</a:t>
            </a:r>
          </a:p>
          <a:p>
            <a:pPr lvl="1"/>
            <a:r>
              <a:rPr lang="en-US" altLang="en-US"/>
              <a:t>Racial minorities are treated more harshly at some points and in some places in the criminal justice system but no differently than whites at other points and in other places. </a:t>
            </a:r>
          </a:p>
        </p:txBody>
      </p:sp>
    </p:spTree>
    <p:extLst>
      <p:ext uri="{BB962C8B-B14F-4D97-AF65-F5344CB8AC3E}">
        <p14:creationId xmlns:p14="http://schemas.microsoft.com/office/powerpoint/2010/main" val="193359666"/>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53143" y="1645920"/>
            <a:ext cx="3522879" cy="4470821"/>
          </a:xfrm>
        </p:spPr>
        <p:txBody>
          <a:bodyPr>
            <a:normAutofit/>
          </a:bodyPr>
          <a:lstStyle/>
          <a:p>
            <a:pPr algn="r"/>
            <a:r>
              <a:rPr lang="en-US" i="1">
                <a:solidFill>
                  <a:srgbClr val="FFFFFF"/>
                </a:solidFill>
              </a:rPr>
              <a:t>Batson v. Kentucky , 476 U.S. 79 </a:t>
            </a:r>
            <a:r>
              <a:rPr lang="en-US">
                <a:solidFill>
                  <a:srgbClr val="FFFFFF"/>
                </a:solidFill>
              </a:rPr>
              <a:t>(1986)</a:t>
            </a:r>
          </a:p>
        </p:txBody>
      </p:sp>
      <p:sp>
        <p:nvSpPr>
          <p:cNvPr id="3" name="Content Placeholder 2"/>
          <p:cNvSpPr>
            <a:spLocks noGrp="1"/>
          </p:cNvSpPr>
          <p:nvPr>
            <p:ph idx="1"/>
          </p:nvPr>
        </p:nvSpPr>
        <p:spPr>
          <a:xfrm>
            <a:off x="5204109" y="1645920"/>
            <a:ext cx="5919503" cy="4470821"/>
          </a:xfrm>
        </p:spPr>
        <p:txBody>
          <a:bodyPr>
            <a:normAutofit/>
          </a:bodyPr>
          <a:lstStyle/>
          <a:p>
            <a:pPr marL="479425"/>
            <a:r>
              <a:rPr lang="en-US" altLang="en-US" b="1" dirty="0"/>
              <a:t>Issues: </a:t>
            </a:r>
            <a:r>
              <a:rPr lang="en-US" altLang="en-US" dirty="0"/>
              <a:t>Can use of peremptory challenges be unconstitutional?</a:t>
            </a:r>
          </a:p>
          <a:p>
            <a:pPr marL="479425"/>
            <a:r>
              <a:rPr lang="en-US" altLang="en-US" b="1" dirty="0"/>
              <a:t>Holding:  </a:t>
            </a:r>
            <a:r>
              <a:rPr lang="en-US" altLang="en-US" dirty="0"/>
              <a:t>Yes. The Court ruled that the use of peremptory challenges to deliberately produce a racially unbalanced jury was unconstitutional.</a:t>
            </a:r>
          </a:p>
        </p:txBody>
      </p:sp>
    </p:spTree>
    <p:extLst>
      <p:ext uri="{BB962C8B-B14F-4D97-AF65-F5344CB8AC3E}">
        <p14:creationId xmlns:p14="http://schemas.microsoft.com/office/powerpoint/2010/main" val="2161307065"/>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Equal Protection in the Criminal Justice System (slide 3 of 4)</a:t>
            </a:r>
          </a:p>
        </p:txBody>
      </p:sp>
      <p:sp>
        <p:nvSpPr>
          <p:cNvPr id="3" name="Content Placeholder 2"/>
          <p:cNvSpPr>
            <a:spLocks noGrp="1"/>
          </p:cNvSpPr>
          <p:nvPr>
            <p:ph idx="1"/>
          </p:nvPr>
        </p:nvSpPr>
        <p:spPr>
          <a:xfrm>
            <a:off x="1103312" y="2763520"/>
            <a:ext cx="8946541" cy="3484879"/>
          </a:xfrm>
        </p:spPr>
        <p:txBody>
          <a:bodyPr>
            <a:normAutofit/>
          </a:bodyPr>
          <a:lstStyle/>
          <a:p>
            <a:pPr eaLnBrk="1" hangingPunct="1"/>
            <a:r>
              <a:rPr lang="en-US" altLang="en-US"/>
              <a:t>Rights versus Privileges</a:t>
            </a:r>
          </a:p>
          <a:p>
            <a:pPr lvl="1" eaLnBrk="1" hangingPunct="1"/>
            <a:r>
              <a:rPr lang="en-US" altLang="en-US"/>
              <a:t>A</a:t>
            </a:r>
            <a:r>
              <a:rPr lang="en-US" altLang="en-US" b="1"/>
              <a:t> right</a:t>
            </a:r>
            <a:r>
              <a:rPr lang="en-US" altLang="en-US"/>
              <a:t> is a legally protected claim.</a:t>
            </a:r>
          </a:p>
          <a:p>
            <a:pPr lvl="1" eaLnBrk="1" hangingPunct="1"/>
            <a:r>
              <a:rPr lang="en-US" altLang="en-US"/>
              <a:t>A </a:t>
            </a:r>
            <a:r>
              <a:rPr lang="en-US" altLang="en-US" b="1"/>
              <a:t>privilege</a:t>
            </a:r>
            <a:r>
              <a:rPr lang="en-US" altLang="en-US"/>
              <a:t> is a claim that is not legally protected.</a:t>
            </a:r>
          </a:p>
          <a:p>
            <a:pPr lvl="1" eaLnBrk="1" hangingPunct="1"/>
            <a:r>
              <a:rPr lang="en-US" altLang="en-US" i="1"/>
              <a:t>Cooper v. Pate </a:t>
            </a:r>
            <a:r>
              <a:rPr lang="en-US" altLang="en-US"/>
              <a:t>(1964)</a:t>
            </a:r>
          </a:p>
          <a:p>
            <a:pPr lvl="2" eaLnBrk="1" hangingPunct="1">
              <a:buClr>
                <a:schemeClr val="tx1"/>
              </a:buClr>
            </a:pPr>
            <a:r>
              <a:rPr lang="en-US" altLang="en-US"/>
              <a:t>Inmates could sue the warden for depriving them of their constitutional rights under Section 1983 of the U.S. Code.</a:t>
            </a:r>
          </a:p>
        </p:txBody>
      </p:sp>
    </p:spTree>
    <p:extLst>
      <p:ext uri="{BB962C8B-B14F-4D97-AF65-F5344CB8AC3E}">
        <p14:creationId xmlns:p14="http://schemas.microsoft.com/office/powerpoint/2010/main" val="297985608"/>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Equal Protection in the Criminal Justice System (slide 4 of 4)</a:t>
            </a:r>
          </a:p>
        </p:txBody>
      </p:sp>
      <p:sp>
        <p:nvSpPr>
          <p:cNvPr id="3" name="Content Placeholder 2"/>
          <p:cNvSpPr>
            <a:spLocks noGrp="1"/>
          </p:cNvSpPr>
          <p:nvPr>
            <p:ph idx="1"/>
          </p:nvPr>
        </p:nvSpPr>
        <p:spPr>
          <a:xfrm>
            <a:off x="1103312" y="2763520"/>
            <a:ext cx="8946541" cy="3484879"/>
          </a:xfrm>
        </p:spPr>
        <p:txBody>
          <a:bodyPr>
            <a:normAutofit/>
          </a:bodyPr>
          <a:lstStyle/>
          <a:p>
            <a:pPr eaLnBrk="1" hangingPunct="1"/>
            <a:r>
              <a:rPr lang="en-US" altLang="en-US"/>
              <a:t>Discrimination in Corrections</a:t>
            </a:r>
          </a:p>
          <a:p>
            <a:pPr lvl="1" eaLnBrk="1" hangingPunct="1"/>
            <a:r>
              <a:rPr lang="en-US" altLang="en-US"/>
              <a:t>Race discrimination</a:t>
            </a:r>
          </a:p>
          <a:p>
            <a:pPr lvl="2" eaLnBrk="1" hangingPunct="1">
              <a:buClr>
                <a:schemeClr val="tx1"/>
              </a:buClr>
            </a:pPr>
            <a:r>
              <a:rPr lang="en-US" altLang="en-US"/>
              <a:t>Segregating racial groups, assuming they will be in conflict otherwise, violates the equal protection component of the 14</a:t>
            </a:r>
            <a:r>
              <a:rPr lang="en-US" altLang="en-US" baseline="30000"/>
              <a:t>th</a:t>
            </a:r>
            <a:r>
              <a:rPr lang="en-US" altLang="en-US"/>
              <a:t> Amendment.</a:t>
            </a:r>
          </a:p>
          <a:p>
            <a:pPr lvl="1" eaLnBrk="1" hangingPunct="1">
              <a:buClr>
                <a:schemeClr val="tx1"/>
              </a:buClr>
            </a:pPr>
            <a:r>
              <a:rPr lang="en-US" altLang="en-US"/>
              <a:t>Discrimination against the disabled</a:t>
            </a:r>
          </a:p>
          <a:p>
            <a:pPr lvl="2" eaLnBrk="1" hangingPunct="1">
              <a:buClr>
                <a:schemeClr val="tx1"/>
              </a:buClr>
            </a:pPr>
            <a:r>
              <a:rPr lang="en-US" altLang="en-US"/>
              <a:t>Correctional facilities were required to provide special accommodations, programming, and services to disabled inmates.</a:t>
            </a:r>
          </a:p>
        </p:txBody>
      </p:sp>
    </p:spTree>
    <p:extLst>
      <p:ext uri="{BB962C8B-B14F-4D97-AF65-F5344CB8AC3E}">
        <p14:creationId xmlns:p14="http://schemas.microsoft.com/office/powerpoint/2010/main" val="1888100168"/>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312" y="452718"/>
            <a:ext cx="8947522" cy="1400530"/>
          </a:xfrm>
        </p:spPr>
        <p:txBody>
          <a:bodyPr anchor="ctr">
            <a:normAutofit/>
          </a:bodyPr>
          <a:lstStyle/>
          <a:p>
            <a:r>
              <a:rPr lang="en-US">
                <a:solidFill>
                  <a:srgbClr val="FFFFFF"/>
                </a:solidFill>
              </a:rPr>
              <a:t>A Check on Federal Power</a:t>
            </a:r>
          </a:p>
        </p:txBody>
      </p:sp>
      <p:sp>
        <p:nvSpPr>
          <p:cNvPr id="3" name="Content Placeholder 2"/>
          <p:cNvSpPr>
            <a:spLocks noGrp="1"/>
          </p:cNvSpPr>
          <p:nvPr>
            <p:ph idx="1"/>
          </p:nvPr>
        </p:nvSpPr>
        <p:spPr>
          <a:xfrm>
            <a:off x="1103312" y="2763520"/>
            <a:ext cx="8946541" cy="3484879"/>
          </a:xfrm>
        </p:spPr>
        <p:txBody>
          <a:bodyPr>
            <a:normAutofit/>
          </a:bodyPr>
          <a:lstStyle/>
          <a:p>
            <a:r>
              <a:rPr lang="en-US" dirty="0"/>
              <a:t>Sometimes the federal government may exceed their power; examples include:</a:t>
            </a:r>
          </a:p>
          <a:p>
            <a:pPr lvl="1"/>
            <a:r>
              <a:rPr lang="en-US" dirty="0"/>
              <a:t>The Brady Handgun Violence Prevention Act</a:t>
            </a:r>
          </a:p>
          <a:p>
            <a:pPr lvl="1"/>
            <a:r>
              <a:rPr lang="en-US" i="1" dirty="0"/>
              <a:t>United States v. Lopez </a:t>
            </a:r>
            <a:r>
              <a:rPr lang="en-US" dirty="0"/>
              <a:t>(1995)</a:t>
            </a:r>
          </a:p>
          <a:p>
            <a:r>
              <a:rPr lang="en-US" dirty="0"/>
              <a:t>Federalism Revisited</a:t>
            </a:r>
          </a:p>
          <a:p>
            <a:pPr lvl="1"/>
            <a:r>
              <a:rPr lang="en-US" dirty="0"/>
              <a:t>Many citizens fear that the country is moving towards more and bigger government.</a:t>
            </a:r>
          </a:p>
          <a:p>
            <a:r>
              <a:rPr lang="en-US" dirty="0"/>
              <a:t>The Public Safety Employer-Employee Cooperation Act of 2009</a:t>
            </a:r>
          </a:p>
        </p:txBody>
      </p:sp>
    </p:spTree>
    <p:extLst>
      <p:ext uri="{BB962C8B-B14F-4D97-AF65-F5344CB8AC3E}">
        <p14:creationId xmlns:p14="http://schemas.microsoft.com/office/powerpoint/2010/main" val="2158208227"/>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3663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1590</Words>
  <Application>Microsoft Office PowerPoint</Application>
  <PresentationFormat>Widescreen</PresentationFormat>
  <Paragraphs>112</Paragraphs>
  <Slides>22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Century Gothic</vt:lpstr>
      <vt:lpstr>Wingdings 3</vt:lpstr>
      <vt:lpstr>Ion</vt:lpstr>
      <vt:lpstr>14th Amendment </vt:lpstr>
      <vt:lpstr>Introduction</vt:lpstr>
      <vt:lpstr>The Fourteenth Amendment (slide 1 of 2)</vt:lpstr>
      <vt:lpstr>The Fourteenth Amendment (slide 2 of 2)</vt:lpstr>
      <vt:lpstr>Due Process (slide 1 of 4)</vt:lpstr>
      <vt:lpstr>Due Process (slide 2 of 4)</vt:lpstr>
      <vt:lpstr>Duncan v. Louisiana , 391 U.S. 145 (1968)</vt:lpstr>
      <vt:lpstr>Lochner v. New York, 198 U.S. 45 (1905)</vt:lpstr>
      <vt:lpstr>Due Process (slide 3 of 4)</vt:lpstr>
      <vt:lpstr>Due Process (slide 4 of 4)</vt:lpstr>
      <vt:lpstr>Nebbia v. New York , 291 U.S. 502 (1934)</vt:lpstr>
      <vt:lpstr>The Roots of Racial Discrimination (slide 1 of 2)</vt:lpstr>
      <vt:lpstr>The Roots of Racial Discrimination (slide 2 of 2)</vt:lpstr>
      <vt:lpstr>The Struggle for Equality (slide 1 of 2)</vt:lpstr>
      <vt:lpstr>The Struggle for Equality (slide 2 of 2)</vt:lpstr>
      <vt:lpstr>Equal Protection in the Criminal Justice System (slide 1 of 4)</vt:lpstr>
      <vt:lpstr>Equal Protection in the Criminal Justice System (slide 2 of 4)</vt:lpstr>
      <vt:lpstr>Batson v. Kentucky , 476 U.S. 79 (1986)</vt:lpstr>
      <vt:lpstr>Equal Protection in the Criminal Justice System (slide 3 of 4)</vt:lpstr>
      <vt:lpstr>Equal Protection in the Criminal Justice System (slide 4 of 4)</vt:lpstr>
      <vt:lpstr>A Check on Federal Power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14th Amendment </dc:title>
  <dc:creator>Satenik Margaryan</dc:creator>
  <cp:lastModifiedBy>Satenik Margaryan</cp:lastModifiedBy>
  <cp:revision>1</cp:revision>
  <dcterms:created xsi:type="dcterms:W3CDTF">2020-11-16T03:42:12Z</dcterms:created>
  <dcterms:modified xsi:type="dcterms:W3CDTF">2020-11-16T03:42:47Z</dcterms:modified>
</cp:coreProperties>
</file>