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3"/>
  </p:notesMasterIdLst>
  <p:sldIdLst>
    <p:sldId id="256" r:id="rId2"/>
    <p:sldId id="260" r:id="rId3"/>
    <p:sldId id="261" r:id="rId4"/>
    <p:sldId id="262" r:id="rId5"/>
    <p:sldId id="282" r:id="rId6"/>
    <p:sldId id="283" r:id="rId7"/>
    <p:sldId id="270" r:id="rId8"/>
    <p:sldId id="257" r:id="rId9"/>
    <p:sldId id="272" r:id="rId10"/>
    <p:sldId id="276" r:id="rId11"/>
    <p:sldId id="25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5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0296A-BD07-48C7-BD81-B15BCE7E9BF4}" type="datetimeFigureOut">
              <a:rPr lang="en-US" smtClean="0"/>
              <a:t>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DBF502-D869-4A20-98D0-FD64984215EC}" type="slidenum">
              <a:rPr lang="en-US" smtClean="0"/>
              <a:t>‹#›</a:t>
            </a:fld>
            <a:endParaRPr lang="en-US"/>
          </a:p>
        </p:txBody>
      </p:sp>
    </p:spTree>
    <p:extLst>
      <p:ext uri="{BB962C8B-B14F-4D97-AF65-F5344CB8AC3E}">
        <p14:creationId xmlns:p14="http://schemas.microsoft.com/office/powerpoint/2010/main" val="503657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dev.freedmensbureau.com/freedmens-bureau-act-march-3-1865"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bioguide.congress.gov/scripts/biodisplay.pl?index=A000314"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LO1: Understand the significance of the Thirteenth Amendment.</a:t>
            </a:r>
            <a:endParaRPr/>
          </a:p>
          <a:p>
            <a:pPr marL="0" lvl="0" indent="0" algn="l" rtl="0">
              <a:spcBef>
                <a:spcPts val="360"/>
              </a:spcBef>
              <a:spcAft>
                <a:spcPts val="0"/>
              </a:spcAft>
              <a:buNone/>
            </a:pPr>
            <a:endParaRPr/>
          </a:p>
        </p:txBody>
      </p:sp>
      <p:sp>
        <p:nvSpPr>
          <p:cNvPr id="136" name="Google Shape;136;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LO1: Understand the significance of the Thirteenth Amendment.</a:t>
            </a:r>
            <a:endParaRPr/>
          </a:p>
          <a:p>
            <a:pPr marL="0" lvl="0" indent="0" algn="l" rtl="0">
              <a:spcBef>
                <a:spcPts val="360"/>
              </a:spcBef>
              <a:spcAft>
                <a:spcPts val="0"/>
              </a:spcAft>
              <a:buNone/>
            </a:pPr>
            <a:endParaRPr/>
          </a:p>
        </p:txBody>
      </p:sp>
      <p:sp>
        <p:nvSpPr>
          <p:cNvPr id="143" name="Google Shape;143;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LO1: Understand the significance of the Thirteenth Amendment.</a:t>
            </a:r>
            <a:endParaRPr/>
          </a:p>
          <a:p>
            <a:pPr marL="0" lvl="0" indent="0" algn="l" rtl="0">
              <a:spcBef>
                <a:spcPts val="360"/>
              </a:spcBef>
              <a:spcAft>
                <a:spcPts val="0"/>
              </a:spcAft>
              <a:buNone/>
            </a:pPr>
            <a:endParaRPr/>
          </a:p>
        </p:txBody>
      </p:sp>
      <p:sp>
        <p:nvSpPr>
          <p:cNvPr id="150" name="Google Shape;150;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7441" indent="-227441">
              <a:spcBef>
                <a:spcPct val="0"/>
              </a:spcBef>
              <a:buFont typeface="Calibri" pitchFamily="34" charset="0"/>
              <a:buAutoNum type="arabicPeriod"/>
            </a:pPr>
            <a:r>
              <a:rPr lang="en-US" sz="800" dirty="0"/>
              <a:t>The states in open rebellion did not include the “border states” – Delaware, Maryland, Kentucky, and Missouri.</a:t>
            </a:r>
          </a:p>
          <a:p>
            <a:pPr marL="227441" indent="-227441">
              <a:spcBef>
                <a:spcPct val="0"/>
              </a:spcBef>
              <a:buFont typeface="Calibri" pitchFamily="34" charset="0"/>
              <a:buAutoNum type="arabicPeriod"/>
            </a:pPr>
            <a:r>
              <a:rPr lang="en-US" sz="800" dirty="0"/>
              <a:t>What is an Amendment?</a:t>
            </a:r>
          </a:p>
          <a:p>
            <a:pPr marL="227441" indent="-227441">
              <a:spcBef>
                <a:spcPct val="0"/>
              </a:spcBef>
              <a:buFont typeface="Calibri" pitchFamily="34" charset="0"/>
              <a:buAutoNum type="arabicPeriod"/>
            </a:pPr>
            <a:r>
              <a:rPr lang="en-US" sz="800" dirty="0"/>
              <a:t>Why were these three amendments important?</a:t>
            </a:r>
          </a:p>
          <a:p>
            <a:pPr marL="227441" indent="-227441">
              <a:spcBef>
                <a:spcPct val="0"/>
              </a:spcBef>
              <a:buFont typeface="Calibri" pitchFamily="34" charset="0"/>
              <a:buAutoNum type="arabicPeriod"/>
            </a:pPr>
            <a:r>
              <a:rPr lang="en-US" sz="800" dirty="0"/>
              <a:t>Civil Rights Act of 1866 – granted citizenship to all but Native Americans.</a:t>
            </a:r>
          </a:p>
          <a:p>
            <a:pPr marL="227441" indent="-227441">
              <a:spcBef>
                <a:spcPct val="0"/>
              </a:spcBef>
              <a:buFont typeface="Calibri" pitchFamily="34" charset="0"/>
              <a:buAutoNum type="arabicPeriod"/>
            </a:pPr>
            <a:r>
              <a:rPr lang="en-US" sz="800" dirty="0"/>
              <a:t>Freedmens Bureau – was a federal organization started by the U.S. War Department. “</a:t>
            </a:r>
            <a:r>
              <a:rPr lang="en-US" sz="800" i="1" dirty="0"/>
              <a:t>The Bureau of Refugees, Freedmen, and Abandoned Lands…   ...often referred to as the Freedmen's Bureau, was established in the War Department by an </a:t>
            </a:r>
            <a:r>
              <a:rPr lang="en-US" sz="800" i="1" dirty="0">
                <a:hlinkClick r:id="rId3"/>
              </a:rPr>
              <a:t>act of March 3, 1865.</a:t>
            </a:r>
            <a:r>
              <a:rPr lang="en-US" sz="800" i="1" dirty="0"/>
              <a:t> The Bureau supervised all relief and educational activities relating to refugees and freedmen, including issuing rations, clothing and medicine. The Bureau also assumed custody of confiscated lands or property in the former Confederate States, border states, District of Columbia, and Indian Territory. The bureau records were created or maintained by bureau headquarters, the assistant commissioners and the state superintendents of education and included personnel records and a variety of standard reports concerning bureau programs and conditions in the states</a:t>
            </a:r>
            <a:r>
              <a:rPr lang="en-US" sz="800" dirty="0"/>
              <a:t>.” (</a:t>
            </a:r>
            <a:r>
              <a:rPr lang="en-US" sz="800" u="sng" dirty="0"/>
              <a:t>http://freedmensbureau.com/freedmens-bureau</a:t>
            </a:r>
            <a:r>
              <a:rPr lang="en-US" sz="800" dirty="0"/>
              <a:t>, September 16, 2010.)</a:t>
            </a:r>
          </a:p>
          <a:p>
            <a:pPr marL="227441" indent="-227441">
              <a:spcBef>
                <a:spcPct val="0"/>
              </a:spcBef>
              <a:buFont typeface="Calibri" pitchFamily="34" charset="0"/>
              <a:buAutoNum type="arabicPeriod"/>
            </a:pPr>
            <a:endParaRPr lang="en-US" dirty="0"/>
          </a:p>
          <a:p>
            <a:pPr marL="227441" indent="-227441">
              <a:spcBef>
                <a:spcPct val="0"/>
              </a:spcBef>
            </a:pPr>
            <a:endParaRPr lang="en-US" dirty="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C8226B-CDCC-408B-BAFF-E21BC38D98E4}" type="slidenum">
              <a:rPr lang="en-US">
                <a:solidFill>
                  <a:prstClr val="black"/>
                </a:solidFill>
              </a:rPr>
              <a:pPr>
                <a:defRPr/>
              </a:pPr>
              <a:t>7</a:t>
            </a:fld>
            <a:endParaRPr lang="en-US" dirty="0">
              <a:solidFill>
                <a:prstClr val="black"/>
              </a:solidFill>
            </a:endParaRPr>
          </a:p>
        </p:txBody>
      </p:sp>
      <p:sp>
        <p:nvSpPr>
          <p:cNvPr id="18436" name="Header Placeholder 4"/>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a:defRPr/>
            </a:pPr>
            <a:r>
              <a:rPr lang="en-US" dirty="0">
                <a:solidFill>
                  <a:prstClr val="black"/>
                </a:solidFill>
              </a:rPr>
              <a:t>Level 2 presentation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Slavery</a:t>
            </a:r>
            <a:r>
              <a:rPr lang="en-US" baseline="0" dirty="0"/>
              <a:t> or other forms of forced labor were not allowed in America or any other place where America had power, UNLESS it was a punishment for a crime. Congress has the power to enforce the law justly.</a:t>
            </a:r>
            <a:endParaRPr lang="en-US" dirty="0"/>
          </a:p>
        </p:txBody>
      </p:sp>
      <p:sp>
        <p:nvSpPr>
          <p:cNvPr id="4" name="Slide Number Placeholder 3"/>
          <p:cNvSpPr>
            <a:spLocks noGrp="1"/>
          </p:cNvSpPr>
          <p:nvPr>
            <p:ph type="sldNum" sz="quarter" idx="10"/>
          </p:nvPr>
        </p:nvSpPr>
        <p:spPr/>
        <p:txBody>
          <a:bodyPr/>
          <a:lstStyle/>
          <a:p>
            <a:fld id="{9F26D3F1-76F1-FC41-AD3A-0D34606AD2F3}" type="slidenum">
              <a:rPr lang="en-US" smtClean="0"/>
              <a:t>8</a:t>
            </a:fld>
            <a:endParaRPr lang="en-US"/>
          </a:p>
        </p:txBody>
      </p:sp>
    </p:spTree>
    <p:extLst>
      <p:ext uri="{BB962C8B-B14F-4D97-AF65-F5344CB8AC3E}">
        <p14:creationId xmlns:p14="http://schemas.microsoft.com/office/powerpoint/2010/main" val="2386678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On this date, the House passed the 13th Amendment to the Constitution, abolishing slavery in the United States. After the House had failed to follow the Senate in mustering the two-thirds majority necessary to amend the Constitution the previous June, Representative </a:t>
            </a:r>
            <a:r>
              <a:rPr lang="en-US" dirty="0">
                <a:hlinkClick r:id="rId3"/>
              </a:rPr>
              <a:t>James Ashley</a:t>
            </a:r>
            <a:r>
              <a:rPr lang="en-US" dirty="0"/>
              <a:t> of Ohio revived the amendment. He noted that “the genius of history with iron pen is waiting to record our verdict…which shall declare America is free.” The 119 to 56 vote sealed victory for abolitionists’ long battle against the “peculiar institution.” Despite rules dictating decorum in the House Chamber, the roll call vote instigated jubilant celebration. “The final announcement of the vote was the sequel for a whirlwind of applause wholly unprecedented in Congressional annals,” reported the </a:t>
            </a:r>
            <a:r>
              <a:rPr lang="en-US" i="1" dirty="0"/>
              <a:t>Chicago Tribune</a:t>
            </a:r>
            <a:r>
              <a:rPr lang="en-US" dirty="0"/>
              <a:t>. “The galleries led off, giving cheer after cheer. The members on the floor then joined in the shouting, throwing up their hats and clapping their hands.” The requisite three-quarters of the states ratified the amendment with the state of Georgia’s approval on December 6, 1865.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http://clerk.house.gov/art_history/highlights.html?action=view&amp;intID=5</a:t>
            </a:r>
          </a:p>
          <a:p>
            <a:endParaRPr lang="en-US" dirty="0"/>
          </a:p>
        </p:txBody>
      </p:sp>
      <p:sp>
        <p:nvSpPr>
          <p:cNvPr id="4" name="Slide Number Placeholder 3"/>
          <p:cNvSpPr>
            <a:spLocks noGrp="1"/>
          </p:cNvSpPr>
          <p:nvPr>
            <p:ph type="sldNum" sz="quarter" idx="10"/>
          </p:nvPr>
        </p:nvSpPr>
        <p:spPr/>
        <p:txBody>
          <a:bodyPr/>
          <a:lstStyle/>
          <a:p>
            <a:fld id="{CAEEBAC9-DF0A-4151-B9B1-332D00C55834}" type="slidenum">
              <a:rPr lang="en-US" smtClean="0">
                <a:solidFill>
                  <a:prstClr val="black"/>
                </a:solidFill>
              </a:rPr>
              <a:pPr/>
              <a:t>10</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Sunday, November 7, 2021</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03012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Sunday, November 7, 2021</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860487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Sunday, November 7, 2021</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54966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Sunday, November 7, 2021</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19783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Sunday, November 7, 2021</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392606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Sunday, November 7, 2021</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251915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Sunday, November 7, 2021</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213490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Sunday, November 7, 2021</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805202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Sunday, November 7, 2021</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390732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Sunday, November 7, 2021</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806281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Sunday, November 7, 2021</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52432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900">
                <a:solidFill>
                  <a:schemeClr val="tx1">
                    <a:alpha val="80000"/>
                  </a:schemeClr>
                </a:solidFill>
              </a:defRPr>
            </a:lvl1pPr>
          </a:lstStyle>
          <a:p>
            <a:fld id="{246CB39B-5F4C-4A7E-9BE3-AAFD45576D16}" type="datetime2">
              <a:rPr lang="en-US" smtClean="0"/>
              <a:t>Sunday, November 7, 2021</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9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90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1857656693"/>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72CD08-33BA-43F0-B947-DFB1CA0B574A}"/>
              </a:ext>
            </a:extLst>
          </p:cNvPr>
          <p:cNvSpPr>
            <a:spLocks noGrp="1"/>
          </p:cNvSpPr>
          <p:nvPr>
            <p:ph type="ctrTitle"/>
          </p:nvPr>
        </p:nvSpPr>
        <p:spPr>
          <a:xfrm>
            <a:off x="550864" y="1051551"/>
            <a:ext cx="3565524" cy="2384898"/>
          </a:xfrm>
        </p:spPr>
        <p:txBody>
          <a:bodyPr anchor="b">
            <a:normAutofit/>
          </a:bodyPr>
          <a:lstStyle/>
          <a:p>
            <a:r>
              <a:rPr lang="en-US" sz="4400" dirty="0"/>
              <a:t>THIRTIENTH AMENDMENT</a:t>
            </a:r>
          </a:p>
        </p:txBody>
      </p:sp>
      <p:sp>
        <p:nvSpPr>
          <p:cNvPr id="3" name="Subtitle 2">
            <a:extLst>
              <a:ext uri="{FF2B5EF4-FFF2-40B4-BE49-F238E27FC236}">
                <a16:creationId xmlns:a16="http://schemas.microsoft.com/office/drawing/2014/main" id="{D3F48DC1-ECE1-4895-8E3F-1191767D53D3}"/>
              </a:ext>
            </a:extLst>
          </p:cNvPr>
          <p:cNvSpPr>
            <a:spLocks noGrp="1"/>
          </p:cNvSpPr>
          <p:nvPr>
            <p:ph type="subTitle" idx="1"/>
          </p:nvPr>
        </p:nvSpPr>
        <p:spPr>
          <a:xfrm>
            <a:off x="550863" y="3569008"/>
            <a:ext cx="3565525" cy="1731656"/>
          </a:xfrm>
        </p:spPr>
        <p:txBody>
          <a:bodyPr>
            <a:normAutofit/>
          </a:bodyPr>
          <a:lstStyle/>
          <a:p>
            <a:r>
              <a:rPr lang="en-US" sz="2000" dirty="0">
                <a:solidFill>
                  <a:schemeClr val="tx1">
                    <a:alpha val="60000"/>
                  </a:schemeClr>
                </a:solidFill>
              </a:rPr>
              <a:t>ABOLITION OF SLAVERY</a:t>
            </a:r>
          </a:p>
        </p:txBody>
      </p:sp>
      <p:grpSp>
        <p:nvGrpSpPr>
          <p:cNvPr id="11" name="Group 10">
            <a:extLst>
              <a:ext uri="{FF2B5EF4-FFF2-40B4-BE49-F238E27FC236}">
                <a16:creationId xmlns:a16="http://schemas.microsoft.com/office/drawing/2014/main" id="{4592A8CB-0B0A-43A5-86F4-712B0C4696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41850" y="444676"/>
            <a:ext cx="667802" cy="631474"/>
            <a:chOff x="10478914" y="1506691"/>
            <a:chExt cx="667802" cy="631474"/>
          </a:xfrm>
        </p:grpSpPr>
        <p:sp>
          <p:nvSpPr>
            <p:cNvPr id="12" name="Freeform: Shape 11">
              <a:extLst>
                <a:ext uri="{FF2B5EF4-FFF2-40B4-BE49-F238E27FC236}">
                  <a16:creationId xmlns:a16="http://schemas.microsoft.com/office/drawing/2014/main" id="{4C63B2AC-3D19-416D-A37F-2DDA8A36513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Oval 12">
              <a:extLst>
                <a:ext uri="{FF2B5EF4-FFF2-40B4-BE49-F238E27FC236}">
                  <a16:creationId xmlns:a16="http://schemas.microsoft.com/office/drawing/2014/main" id="{8A474391-1271-45F9-A39C-8641371AB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pic>
        <p:nvPicPr>
          <p:cNvPr id="4" name="Picture 3" descr="A close up of a tree&#10;&#10;Description automatically generated">
            <a:extLst>
              <a:ext uri="{FF2B5EF4-FFF2-40B4-BE49-F238E27FC236}">
                <a16:creationId xmlns:a16="http://schemas.microsoft.com/office/drawing/2014/main" id="{99EFA97F-8CD4-4272-87D5-C5B571FE0E12}"/>
              </a:ext>
            </a:extLst>
          </p:cNvPr>
          <p:cNvPicPr>
            <a:picLocks noChangeAspect="1"/>
          </p:cNvPicPr>
          <p:nvPr/>
        </p:nvPicPr>
        <p:blipFill rotWithShape="1">
          <a:blip r:embed="rId2"/>
          <a:srcRect r="27774"/>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
        <p:nvSpPr>
          <p:cNvPr id="15" name="Rectangle 14">
            <a:extLst>
              <a:ext uri="{FF2B5EF4-FFF2-40B4-BE49-F238E27FC236}">
                <a16:creationId xmlns:a16="http://schemas.microsoft.com/office/drawing/2014/main" id="{41AC6C06-99FE-4BA1-BC82-8406A424CD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AEC842D-C905-4DEA-B1C3-CA51995C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1219" y="5433223"/>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90214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8"/>
          <p:cNvSpPr txBox="1">
            <a:spLocks noGrp="1"/>
          </p:cNvSpPr>
          <p:nvPr>
            <p:ph type="title"/>
          </p:nvPr>
        </p:nvSpPr>
        <p:spPr>
          <a:xfrm>
            <a:off x="1981200" y="184150"/>
            <a:ext cx="8229600" cy="111125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dirty="0"/>
              <a:t>History of Abolition</a:t>
            </a:r>
            <a:endParaRPr dirty="0"/>
          </a:p>
        </p:txBody>
      </p:sp>
      <p:sp>
        <p:nvSpPr>
          <p:cNvPr id="139" name="Google Shape;139;p18"/>
          <p:cNvSpPr txBox="1">
            <a:spLocks noGrp="1"/>
          </p:cNvSpPr>
          <p:nvPr>
            <p:ph type="body" idx="1"/>
          </p:nvPr>
        </p:nvSpPr>
        <p:spPr>
          <a:xfrm>
            <a:off x="1844040" y="1524000"/>
            <a:ext cx="8503920" cy="4572000"/>
          </a:xfrm>
          <a:prstGeom prst="rect">
            <a:avLst/>
          </a:prstGeom>
          <a:noFill/>
          <a:ln>
            <a:noFill/>
          </a:ln>
        </p:spPr>
        <p:txBody>
          <a:bodyPr spcFirstLastPara="1" vert="horz" wrap="square" lIns="91425" tIns="45700" rIns="91425" bIns="45700" rtlCol="0" anchor="t" anchorCtr="0">
            <a:noAutofit/>
          </a:bodyPr>
          <a:lstStyle/>
          <a:p>
            <a:pPr marL="320040" indent="-320040">
              <a:spcBef>
                <a:spcPts val="0"/>
              </a:spcBef>
              <a:spcAft>
                <a:spcPts val="0"/>
              </a:spcAft>
              <a:buClr>
                <a:schemeClr val="dk2"/>
              </a:buClr>
              <a:buSzPts val="2800"/>
            </a:pPr>
            <a:r>
              <a:rPr lang="en-US" sz="2400" dirty="0"/>
              <a:t>President Lincoln was elected in 1860.</a:t>
            </a:r>
            <a:endParaRPr sz="2400" dirty="0"/>
          </a:p>
          <a:p>
            <a:pPr marL="731520" lvl="1" indent="-320039">
              <a:spcBef>
                <a:spcPts val="560"/>
              </a:spcBef>
              <a:spcAft>
                <a:spcPts val="0"/>
              </a:spcAft>
              <a:buClr>
                <a:schemeClr val="dk2"/>
              </a:buClr>
              <a:buSzPts val="2800"/>
            </a:pPr>
            <a:r>
              <a:rPr lang="en-US" sz="3200" dirty="0"/>
              <a:t>Soon after many states passed a resolution to withdraw from the Union.</a:t>
            </a:r>
            <a:endParaRPr sz="1600" dirty="0"/>
          </a:p>
          <a:p>
            <a:pPr marL="320040" indent="-320040">
              <a:spcBef>
                <a:spcPts val="560"/>
              </a:spcBef>
              <a:spcAft>
                <a:spcPts val="0"/>
              </a:spcAft>
              <a:buClr>
                <a:schemeClr val="dk2"/>
              </a:buClr>
              <a:buSzPts val="2800"/>
            </a:pPr>
            <a:r>
              <a:rPr lang="en-US" sz="2400" dirty="0"/>
              <a:t>President Lincoln was faced with trying to keep the Union together.</a:t>
            </a:r>
            <a:endParaRPr sz="2400" dirty="0"/>
          </a:p>
          <a:p>
            <a:pPr marL="320040" indent="-320040">
              <a:spcBef>
                <a:spcPts val="560"/>
              </a:spcBef>
              <a:spcAft>
                <a:spcPts val="0"/>
              </a:spcAft>
              <a:buClr>
                <a:schemeClr val="dk2"/>
              </a:buClr>
              <a:buSzPts val="2800"/>
            </a:pPr>
            <a:r>
              <a:rPr lang="en-US" sz="2400" dirty="0"/>
              <a:t>He promised to abolish slavery in the territories, but under the Constitution, slavery was legal in the states where it had been established.</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9"/>
          <p:cNvSpPr txBox="1">
            <a:spLocks noGrp="1"/>
          </p:cNvSpPr>
          <p:nvPr>
            <p:ph type="title"/>
          </p:nvPr>
        </p:nvSpPr>
        <p:spPr>
          <a:xfrm>
            <a:off x="1981200" y="184150"/>
            <a:ext cx="8229600" cy="1111250"/>
          </a:xfrm>
          <a:prstGeom prst="rect">
            <a:avLst/>
          </a:prstGeom>
          <a:noFill/>
          <a:ln>
            <a:noFill/>
          </a:ln>
        </p:spPr>
        <p:txBody>
          <a:bodyPr spcFirstLastPara="1" vert="horz" wrap="square" lIns="91425" tIns="45700" rIns="91425" bIns="45700" rtlCol="0" anchor="ctr" anchorCtr="0">
            <a:noAutofit/>
          </a:bodyPr>
          <a:lstStyle/>
          <a:p>
            <a:pPr marL="320040" indent="-320040">
              <a:spcBef>
                <a:spcPts val="0"/>
              </a:spcBef>
              <a:spcAft>
                <a:spcPts val="0"/>
              </a:spcAft>
              <a:buClr>
                <a:schemeClr val="dk1"/>
              </a:buClr>
              <a:buSzPts val="2800"/>
            </a:pPr>
            <a:r>
              <a:rPr lang="en-US" sz="4800" i="1" dirty="0"/>
              <a:t>Dred Scott v. Sandford (1857)</a:t>
            </a:r>
          </a:p>
        </p:txBody>
      </p:sp>
      <p:sp>
        <p:nvSpPr>
          <p:cNvPr id="146" name="Google Shape;146;p19"/>
          <p:cNvSpPr txBox="1">
            <a:spLocks noGrp="1"/>
          </p:cNvSpPr>
          <p:nvPr>
            <p:ph type="body" idx="1"/>
          </p:nvPr>
        </p:nvSpPr>
        <p:spPr>
          <a:xfrm>
            <a:off x="1844040" y="1524000"/>
            <a:ext cx="8686800" cy="4572000"/>
          </a:xfrm>
          <a:prstGeom prst="rect">
            <a:avLst/>
          </a:prstGeom>
          <a:noFill/>
          <a:ln>
            <a:noFill/>
          </a:ln>
        </p:spPr>
        <p:txBody>
          <a:bodyPr spcFirstLastPara="1" vert="horz" wrap="square" lIns="91425" tIns="45700" rIns="91425" bIns="45700" rtlCol="0" anchor="t" anchorCtr="0">
            <a:noAutofit/>
          </a:bodyPr>
          <a:lstStyle/>
          <a:p>
            <a:pPr marL="411481" lvl="1" indent="0">
              <a:spcBef>
                <a:spcPts val="480"/>
              </a:spcBef>
              <a:spcAft>
                <a:spcPts val="0"/>
              </a:spcAft>
              <a:buClr>
                <a:schemeClr val="dk1"/>
              </a:buClr>
              <a:buSzPts val="2400"/>
              <a:buNone/>
            </a:pPr>
            <a:r>
              <a:rPr lang="en-US" sz="2400" dirty="0"/>
              <a:t>Supreme Court ruled that even free blacks could not be citizens of the United States and that they “had no rights which a white man was bound to respect.”</a:t>
            </a:r>
            <a:endParaRPr sz="2400" dirty="0"/>
          </a:p>
          <a:p>
            <a:pPr marL="687388" lvl="1" indent="0">
              <a:spcBef>
                <a:spcPts val="480"/>
              </a:spcBef>
              <a:spcAft>
                <a:spcPts val="0"/>
              </a:spcAft>
              <a:buClr>
                <a:schemeClr val="dk1"/>
              </a:buClr>
              <a:buSzPts val="2400"/>
              <a:buNone/>
            </a:pPr>
            <a:r>
              <a:rPr lang="en-US" sz="2400" dirty="0"/>
              <a:t>The southern states were not convinced, and the Civil War ensued.</a:t>
            </a:r>
            <a:endParaRPr sz="2400" dirty="0"/>
          </a:p>
          <a:p>
            <a:pPr marL="687388" lvl="2" indent="0">
              <a:spcBef>
                <a:spcPts val="480"/>
              </a:spcBef>
              <a:spcAft>
                <a:spcPts val="0"/>
              </a:spcAft>
              <a:buClr>
                <a:schemeClr val="dk1"/>
              </a:buClr>
              <a:buSzPts val="2400"/>
              <a:buNone/>
            </a:pPr>
            <a:r>
              <a:rPr lang="en-US" sz="2400" dirty="0"/>
              <a:t>It pitted American against American and sometimes brother against brother.</a:t>
            </a:r>
            <a:endParaRPr sz="2400" dirty="0"/>
          </a:p>
          <a:p>
            <a:pPr marL="687388" lvl="2" indent="0">
              <a:spcBef>
                <a:spcPts val="480"/>
              </a:spcBef>
              <a:spcAft>
                <a:spcPts val="0"/>
              </a:spcAft>
              <a:buClr>
                <a:schemeClr val="dk1"/>
              </a:buClr>
              <a:buSzPts val="2400"/>
              <a:buNone/>
            </a:pPr>
            <a:r>
              <a:rPr lang="en-US" sz="2400" dirty="0"/>
              <a:t>Hundreds of thousands wounded and killed.</a:t>
            </a:r>
            <a:endParaRPr sz="2400" dirty="0"/>
          </a:p>
          <a:p>
            <a:pPr marL="687388" lvl="2" indent="0">
              <a:spcBef>
                <a:spcPts val="480"/>
              </a:spcBef>
              <a:spcAft>
                <a:spcPts val="0"/>
              </a:spcAft>
              <a:buClr>
                <a:schemeClr val="dk1"/>
              </a:buClr>
              <a:buSzPts val="2400"/>
              <a:buNone/>
            </a:pPr>
            <a:r>
              <a:rPr lang="en-US" sz="2400" dirty="0"/>
              <a:t>Caused a divide that still affects the country to this day.</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0"/>
          <p:cNvSpPr txBox="1">
            <a:spLocks noGrp="1"/>
          </p:cNvSpPr>
          <p:nvPr>
            <p:ph type="title"/>
          </p:nvPr>
        </p:nvSpPr>
        <p:spPr>
          <a:xfrm>
            <a:off x="1981200" y="184150"/>
            <a:ext cx="8229600" cy="1111250"/>
          </a:xfrm>
          <a:prstGeom prst="rect">
            <a:avLst/>
          </a:prstGeom>
          <a:noFill/>
          <a:ln>
            <a:noFill/>
          </a:ln>
        </p:spPr>
        <p:txBody>
          <a:bodyPr spcFirstLastPara="1" vert="horz" wrap="square" lIns="91425" tIns="45700" rIns="91425" bIns="45700" rtlCol="0" anchor="ctr" anchorCtr="0">
            <a:noAutofit/>
          </a:bodyPr>
          <a:lstStyle/>
          <a:p>
            <a:pPr algn="ctr">
              <a:spcBef>
                <a:spcPts val="0"/>
              </a:spcBef>
            </a:pPr>
            <a:r>
              <a:rPr lang="en-US" dirty="0"/>
              <a:t>Emancipation Proclamation</a:t>
            </a:r>
            <a:endParaRPr dirty="0"/>
          </a:p>
        </p:txBody>
      </p:sp>
      <p:sp>
        <p:nvSpPr>
          <p:cNvPr id="153" name="Google Shape;153;p20"/>
          <p:cNvSpPr txBox="1">
            <a:spLocks noGrp="1"/>
          </p:cNvSpPr>
          <p:nvPr>
            <p:ph type="body" idx="1"/>
          </p:nvPr>
        </p:nvSpPr>
        <p:spPr>
          <a:xfrm>
            <a:off x="1844040" y="1524000"/>
            <a:ext cx="8503920" cy="4572000"/>
          </a:xfrm>
          <a:prstGeom prst="rect">
            <a:avLst/>
          </a:prstGeom>
          <a:noFill/>
          <a:ln>
            <a:noFill/>
          </a:ln>
        </p:spPr>
        <p:txBody>
          <a:bodyPr spcFirstLastPara="1" vert="horz" wrap="square" lIns="91425" tIns="45700" rIns="91425" bIns="45700" rtlCol="0" anchor="t" anchorCtr="0">
            <a:noAutofit/>
          </a:bodyPr>
          <a:lstStyle/>
          <a:p>
            <a:pPr marL="320040" indent="-320040">
              <a:spcBef>
                <a:spcPts val="0"/>
              </a:spcBef>
              <a:spcAft>
                <a:spcPts val="0"/>
              </a:spcAft>
              <a:buClr>
                <a:schemeClr val="dk2"/>
              </a:buClr>
              <a:buSzPts val="2800"/>
            </a:pPr>
            <a:r>
              <a:rPr lang="en-US" sz="2400" dirty="0"/>
              <a:t>April 1862: slavery was abolished in the District of Columbia and 2 months later in all the territories.</a:t>
            </a:r>
            <a:endParaRPr sz="2400" dirty="0"/>
          </a:p>
          <a:p>
            <a:pPr marL="320040" indent="-320040">
              <a:spcBef>
                <a:spcPts val="560"/>
              </a:spcBef>
              <a:spcAft>
                <a:spcPts val="0"/>
              </a:spcAft>
              <a:buClr>
                <a:schemeClr val="dk2"/>
              </a:buClr>
              <a:buSzPts val="2800"/>
            </a:pPr>
            <a:r>
              <a:rPr lang="en-US" sz="2400" dirty="0"/>
              <a:t>January 1, 1863: President Lincoln declared free all the slaves in all districts of the United States in his Emancipation Proclamation.</a:t>
            </a:r>
            <a:endParaRPr sz="2400" dirty="0"/>
          </a:p>
          <a:p>
            <a:pPr marL="731520" lvl="1" indent="-320039">
              <a:spcBef>
                <a:spcPts val="560"/>
              </a:spcBef>
              <a:spcAft>
                <a:spcPts val="0"/>
              </a:spcAft>
              <a:buClr>
                <a:schemeClr val="dk2"/>
              </a:buClr>
              <a:buSzPts val="2800"/>
            </a:pPr>
            <a:r>
              <a:rPr lang="en-US" sz="3200" dirty="0"/>
              <a:t>Set a national tone toward abolishing slavery.</a:t>
            </a:r>
            <a:endParaRPr sz="1600" dirty="0"/>
          </a:p>
          <a:p>
            <a:pPr marL="320040" indent="-320040">
              <a:spcBef>
                <a:spcPts val="560"/>
              </a:spcBef>
              <a:spcAft>
                <a:spcPts val="0"/>
              </a:spcAft>
              <a:buClr>
                <a:schemeClr val="dk2"/>
              </a:buClr>
              <a:buSzPts val="2800"/>
            </a:pPr>
            <a:r>
              <a:rPr lang="en-US" sz="2400" dirty="0"/>
              <a:t>13</a:t>
            </a:r>
            <a:r>
              <a:rPr lang="en-US" sz="2400" baseline="30000" dirty="0"/>
              <a:t>th</a:t>
            </a:r>
            <a:r>
              <a:rPr lang="en-US" sz="2400" dirty="0"/>
              <a:t> Amendment was ratified in 1865 and abolished slavery.</a:t>
            </a:r>
            <a:endParaRP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flouri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0" y="-7143750"/>
            <a:ext cx="1257300" cy="142875"/>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8">
            <a:extLst>
              <a:ext uri="{FF2B5EF4-FFF2-40B4-BE49-F238E27FC236}">
                <a16:creationId xmlns:a16="http://schemas.microsoft.com/office/drawing/2014/main" id="{B83EEF0B-9343-4A0E-BEEC-C95765F67528}"/>
              </a:ext>
            </a:extLst>
          </p:cNvPr>
          <p:cNvSpPr>
            <a:spLocks noGrp="1"/>
          </p:cNvSpPr>
          <p:nvPr>
            <p:ph type="title"/>
          </p:nvPr>
        </p:nvSpPr>
        <p:spPr/>
        <p:txBody>
          <a:bodyPr/>
          <a:lstStyle/>
          <a:p>
            <a:r>
              <a:rPr lang="en-US" dirty="0"/>
              <a:t>The Emancipation Proclamation (1863)</a:t>
            </a:r>
          </a:p>
        </p:txBody>
      </p:sp>
      <p:sp>
        <p:nvSpPr>
          <p:cNvPr id="14" name="Content Placeholder 13">
            <a:extLst>
              <a:ext uri="{FF2B5EF4-FFF2-40B4-BE49-F238E27FC236}">
                <a16:creationId xmlns:a16="http://schemas.microsoft.com/office/drawing/2014/main" id="{367557AE-4DF8-4332-804E-E939A6A45E38}"/>
              </a:ext>
            </a:extLst>
          </p:cNvPr>
          <p:cNvSpPr>
            <a:spLocks noGrp="1"/>
          </p:cNvSpPr>
          <p:nvPr>
            <p:ph idx="1"/>
          </p:nvPr>
        </p:nvSpPr>
        <p:spPr>
          <a:xfrm>
            <a:off x="1098957" y="2113199"/>
            <a:ext cx="10542179" cy="3979625"/>
          </a:xfrm>
        </p:spPr>
        <p:txBody>
          <a:bodyPr>
            <a:normAutofit/>
          </a:bodyPr>
          <a:lstStyle/>
          <a:p>
            <a:r>
              <a:rPr lang="en-US" dirty="0"/>
              <a:t>“I issue the Emancipation Proclamation in January 1863 using my war powers as commander-in-chief. I believe that freeing the slaves will help win the war, and that the Constitution gives me all the authority I need to issue that order. I also believe that once enslaved people taste freedom they can never be made slaves again, but what about the courts and Congress? When the war is over, will they see it that way? Might they overturn my emancipation policy, saying it was merely a wartime measure that now lacks legal force? What should I do?”</a:t>
            </a:r>
          </a:p>
          <a:p>
            <a:endParaRPr lang="en-US" dirty="0"/>
          </a:p>
        </p:txBody>
      </p:sp>
      <p:pic>
        <p:nvPicPr>
          <p:cNvPr id="20" name="Content Placeholder 19" descr="Name of Person 1">
            <a:extLst>
              <a:ext uri="{FF2B5EF4-FFF2-40B4-BE49-F238E27FC236}">
                <a16:creationId xmlns:a16="http://schemas.microsoft.com/office/drawing/2014/main" id="{42E7CC4F-5551-42C1-B4B6-639018459510}"/>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394893" y="2007081"/>
            <a:ext cx="581025" cy="78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3800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ppt_w</p:attrName>
                                        </p:attrNameLst>
                                      </p:cBhvr>
                                      <p:tavLst>
                                        <p:tav tm="0" fmla="#ppt_w*sin(2.5*pi*$)">
                                          <p:val>
                                            <p:fltVal val="0"/>
                                          </p:val>
                                        </p:tav>
                                        <p:tav tm="100000">
                                          <p:val>
                                            <p:fltVal val="1"/>
                                          </p:val>
                                        </p:tav>
                                      </p:tavLst>
                                    </p:anim>
                                    <p:anim calcmode="lin" valueType="num">
                                      <p:cBhvr>
                                        <p:cTn id="9" dur="20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Text Box 5"/>
          <p:cNvSpPr txBox="1">
            <a:spLocks noChangeArrowheads="1"/>
          </p:cNvSpPr>
          <p:nvPr/>
        </p:nvSpPr>
        <p:spPr bwMode="auto">
          <a:xfrm>
            <a:off x="4167188" y="36513"/>
            <a:ext cx="36814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en-US" dirty="0">
              <a:solidFill>
                <a:srgbClr val="000000"/>
              </a:solidFill>
            </a:endParaRPr>
          </a:p>
        </p:txBody>
      </p:sp>
      <p:sp>
        <p:nvSpPr>
          <p:cNvPr id="23558" name="Text Box 6"/>
          <p:cNvSpPr txBox="1">
            <a:spLocks noChangeArrowheads="1"/>
          </p:cNvSpPr>
          <p:nvPr/>
        </p:nvSpPr>
        <p:spPr bwMode="auto">
          <a:xfrm>
            <a:off x="1524000" y="228601"/>
            <a:ext cx="91440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sz="8800" dirty="0">
                <a:solidFill>
                  <a:srgbClr val="000000"/>
                </a:solidFill>
                <a:latin typeface="Freefrm721 Blk BT" pitchFamily="66" charset="0"/>
              </a:rPr>
              <a:t>FREEDOM…</a:t>
            </a:r>
          </a:p>
        </p:txBody>
      </p:sp>
      <p:pic>
        <p:nvPicPr>
          <p:cNvPr id="23559" name="Picture 7" descr="emancip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413956"/>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3558">
                                            <p:txEl>
                                              <p:pRg st="0" end="0"/>
                                            </p:txEl>
                                          </p:spTgt>
                                        </p:tgtEl>
                                        <p:attrNameLst>
                                          <p:attrName>style.visibility</p:attrName>
                                        </p:attrNameLst>
                                      </p:cBhvr>
                                      <p:to>
                                        <p:strVal val="visible"/>
                                      </p:to>
                                    </p:set>
                                    <p:anim calcmode="discrete" valueType="clr">
                                      <p:cBhvr override="childStyle">
                                        <p:cTn id="7" dur="500"/>
                                        <p:tgtEl>
                                          <p:spTgt spid="2355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23558">
                                            <p:txEl>
                                              <p:pRg st="0" end="0"/>
                                            </p:txEl>
                                          </p:spTgt>
                                        </p:tgtEl>
                                        <p:attrNameLst>
                                          <p:attrName>fillcolor</p:attrName>
                                        </p:attrNameLst>
                                      </p:cBhvr>
                                      <p:tavLst>
                                        <p:tav tm="0">
                                          <p:val>
                                            <p:clrVal>
                                              <a:schemeClr val="accent2"/>
                                            </p:clrVal>
                                          </p:val>
                                        </p:tav>
                                        <p:tav tm="50000">
                                          <p:val>
                                            <p:clrVal>
                                              <a:schemeClr val="hlink"/>
                                            </p:clrVal>
                                          </p:val>
                                        </p:tav>
                                      </p:tavLst>
                                    </p:anim>
                                    <p:set>
                                      <p:cBhvr>
                                        <p:cTn id="9" dur="500"/>
                                        <p:tgtEl>
                                          <p:spTgt spid="23558">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3559"/>
                                        </p:tgtEl>
                                        <p:attrNameLst>
                                          <p:attrName>r</p:attrName>
                                        </p:attrNameLst>
                                      </p:cBhvr>
                                    </p:animRot>
                                    <p:animRot by="-240000">
                                      <p:cBhvr>
                                        <p:cTn id="14" dur="200" fill="hold">
                                          <p:stCondLst>
                                            <p:cond delay="200"/>
                                          </p:stCondLst>
                                        </p:cTn>
                                        <p:tgtEl>
                                          <p:spTgt spid="23559"/>
                                        </p:tgtEl>
                                        <p:attrNameLst>
                                          <p:attrName>r</p:attrName>
                                        </p:attrNameLst>
                                      </p:cBhvr>
                                    </p:animRot>
                                    <p:animRot by="240000">
                                      <p:cBhvr>
                                        <p:cTn id="15" dur="200" fill="hold">
                                          <p:stCondLst>
                                            <p:cond delay="400"/>
                                          </p:stCondLst>
                                        </p:cTn>
                                        <p:tgtEl>
                                          <p:spTgt spid="23559"/>
                                        </p:tgtEl>
                                        <p:attrNameLst>
                                          <p:attrName>r</p:attrName>
                                        </p:attrNameLst>
                                      </p:cBhvr>
                                    </p:animRot>
                                    <p:animRot by="-240000">
                                      <p:cBhvr>
                                        <p:cTn id="16" dur="200" fill="hold">
                                          <p:stCondLst>
                                            <p:cond delay="600"/>
                                          </p:stCondLst>
                                        </p:cTn>
                                        <p:tgtEl>
                                          <p:spTgt spid="23559"/>
                                        </p:tgtEl>
                                        <p:attrNameLst>
                                          <p:attrName>r</p:attrName>
                                        </p:attrNameLst>
                                      </p:cBhvr>
                                    </p:animRot>
                                    <p:animRot by="120000">
                                      <p:cBhvr>
                                        <p:cTn id="17" dur="200" fill="hold">
                                          <p:stCondLst>
                                            <p:cond delay="800"/>
                                          </p:stCondLst>
                                        </p:cTn>
                                        <p:tgtEl>
                                          <p:spTgt spid="235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33600" y="381000"/>
            <a:ext cx="5029200" cy="1016000"/>
          </a:xfrm>
          <a:prstGeom prst="rect">
            <a:avLst/>
          </a:prstGeom>
          <a:noFill/>
        </p:spPr>
        <p:txBody>
          <a:bodyPr>
            <a:spAutoFit/>
          </a:bodyPr>
          <a:lstStyle/>
          <a:p>
            <a:pPr>
              <a:defRPr/>
            </a:pPr>
            <a:r>
              <a:rPr lang="en-US" sz="6000" dirty="0">
                <a:solidFill>
                  <a:srgbClr val="9BBB59">
                    <a:lumMod val="50000"/>
                  </a:srgbClr>
                </a:solidFill>
                <a:latin typeface="Gloucester MT Extra Condensed" pitchFamily="18" charset="0"/>
                <a:cs typeface="Arial" charset="0"/>
              </a:rPr>
              <a:t>Freedom from Slavery</a:t>
            </a:r>
          </a:p>
        </p:txBody>
      </p:sp>
      <p:sp>
        <p:nvSpPr>
          <p:cNvPr id="3075" name="TextBox 4"/>
          <p:cNvSpPr txBox="1">
            <a:spLocks noChangeArrowheads="1"/>
          </p:cNvSpPr>
          <p:nvPr/>
        </p:nvSpPr>
        <p:spPr bwMode="auto">
          <a:xfrm>
            <a:off x="4876800" y="1371600"/>
            <a:ext cx="48768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sz="1600" dirty="0">
                <a:latin typeface="Times New Roman" pitchFamily="18" charset="0"/>
                <a:cs typeface="Times New Roman" pitchFamily="18" charset="0"/>
              </a:rPr>
              <a:t>During the Civil War, U.S. President Abraham Lincoln signed the </a:t>
            </a:r>
            <a:r>
              <a:rPr lang="en-US" sz="1600" b="1" dirty="0">
                <a:latin typeface="Times New Roman" pitchFamily="18" charset="0"/>
                <a:cs typeface="Times New Roman" pitchFamily="18" charset="0"/>
              </a:rPr>
              <a:t>Emancipation Proclamation</a:t>
            </a:r>
            <a:r>
              <a:rPr lang="en-US" sz="1600" dirty="0">
                <a:latin typeface="Times New Roman" pitchFamily="18" charset="0"/>
                <a:cs typeface="Times New Roman" pitchFamily="18" charset="0"/>
              </a:rPr>
              <a:t> freeing slaves in the states in open rebellion only.</a:t>
            </a:r>
          </a:p>
        </p:txBody>
      </p:sp>
      <p:sp>
        <p:nvSpPr>
          <p:cNvPr id="3076" name="TextBox 5"/>
          <p:cNvSpPr txBox="1">
            <a:spLocks noChangeArrowheads="1"/>
          </p:cNvSpPr>
          <p:nvPr/>
        </p:nvSpPr>
        <p:spPr bwMode="auto">
          <a:xfrm>
            <a:off x="4953000" y="2286001"/>
            <a:ext cx="5181600"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buFont typeface="Arial" charset="0"/>
              <a:buChar char="•"/>
            </a:pPr>
            <a:r>
              <a:rPr lang="en-US" dirty="0">
                <a:solidFill>
                  <a:prstClr val="black"/>
                </a:solidFill>
                <a:latin typeface="Gloucester MT Extra Condensed" pitchFamily="18" charset="0"/>
              </a:rPr>
              <a:t>  </a:t>
            </a:r>
            <a:r>
              <a:rPr lang="en-US" sz="1600" dirty="0">
                <a:latin typeface="Times New Roman" pitchFamily="18" charset="0"/>
                <a:cs typeface="Times New Roman" pitchFamily="18" charset="0"/>
              </a:rPr>
              <a:t>Following the Civil War, during Reconstruction, several amendments and acts were added to the U.S. Constitution.</a:t>
            </a:r>
          </a:p>
          <a:p>
            <a:pPr lvl="1" eaLnBrk="1" fontAlgn="base" hangingPunct="1">
              <a:spcBef>
                <a:spcPct val="0"/>
              </a:spcBef>
              <a:spcAft>
                <a:spcPct val="0"/>
              </a:spcAft>
              <a:buFont typeface="Arial" charset="0"/>
              <a:buChar char="•"/>
            </a:pPr>
            <a:r>
              <a:rPr lang="en-US" sz="1600" dirty="0">
                <a:latin typeface="Times New Roman" pitchFamily="18" charset="0"/>
                <a:cs typeface="Times New Roman" pitchFamily="18" charset="0"/>
              </a:rPr>
              <a:t>  </a:t>
            </a:r>
            <a:r>
              <a:rPr lang="en-US" sz="1600" b="1" dirty="0">
                <a:latin typeface="Times New Roman" pitchFamily="18" charset="0"/>
                <a:cs typeface="Times New Roman" pitchFamily="18" charset="0"/>
              </a:rPr>
              <a:t>13</a:t>
            </a:r>
            <a:r>
              <a:rPr lang="en-US" sz="1600" b="1" baseline="30000" dirty="0">
                <a:latin typeface="Times New Roman" pitchFamily="18" charset="0"/>
                <a:cs typeface="Times New Roman" pitchFamily="18" charset="0"/>
              </a:rPr>
              <a:t>th</a:t>
            </a:r>
            <a:r>
              <a:rPr lang="en-US" sz="1600" b="1" dirty="0">
                <a:latin typeface="Times New Roman" pitchFamily="18" charset="0"/>
                <a:cs typeface="Times New Roman" pitchFamily="18" charset="0"/>
              </a:rPr>
              <a:t> Amendment in 1865 </a:t>
            </a:r>
            <a:r>
              <a:rPr lang="en-US" sz="1600" dirty="0">
                <a:latin typeface="Times New Roman" pitchFamily="18" charset="0"/>
                <a:cs typeface="Times New Roman" pitchFamily="18" charset="0"/>
              </a:rPr>
              <a:t>– outlaws slavery.</a:t>
            </a:r>
          </a:p>
          <a:p>
            <a:pPr lvl="1" eaLnBrk="1" fontAlgn="base" hangingPunct="1">
              <a:spcBef>
                <a:spcPct val="0"/>
              </a:spcBef>
              <a:spcAft>
                <a:spcPct val="0"/>
              </a:spcAft>
              <a:buFont typeface="Arial" charset="0"/>
              <a:buChar char="•"/>
            </a:pPr>
            <a:r>
              <a:rPr lang="en-US" sz="1600" dirty="0">
                <a:latin typeface="Times New Roman" pitchFamily="18" charset="0"/>
                <a:cs typeface="Times New Roman" pitchFamily="18" charset="0"/>
              </a:rPr>
              <a:t>  </a:t>
            </a:r>
            <a:r>
              <a:rPr lang="en-US" sz="1600" b="1" dirty="0">
                <a:latin typeface="Times New Roman" pitchFamily="18" charset="0"/>
                <a:cs typeface="Times New Roman" pitchFamily="18" charset="0"/>
              </a:rPr>
              <a:t>Civil Rights Act of 1866 </a:t>
            </a:r>
            <a:r>
              <a:rPr lang="en-US" sz="1600" dirty="0">
                <a:latin typeface="Times New Roman" pitchFamily="18" charset="0"/>
                <a:cs typeface="Times New Roman" pitchFamily="18" charset="0"/>
              </a:rPr>
              <a:t>– tried to give citizenship to all native-born Americans.</a:t>
            </a:r>
          </a:p>
          <a:p>
            <a:pPr lvl="1" eaLnBrk="1" fontAlgn="base" hangingPunct="1">
              <a:spcBef>
                <a:spcPct val="0"/>
              </a:spcBef>
              <a:spcAft>
                <a:spcPct val="0"/>
              </a:spcAft>
              <a:buFont typeface="Arial" charset="0"/>
              <a:buChar char="•"/>
            </a:pPr>
            <a:r>
              <a:rPr lang="en-US" sz="1600" b="1" dirty="0">
                <a:latin typeface="Times New Roman" pitchFamily="18" charset="0"/>
                <a:cs typeface="Times New Roman" pitchFamily="18" charset="0"/>
              </a:rPr>
              <a:t>  14</a:t>
            </a:r>
            <a:r>
              <a:rPr lang="en-US" sz="1600" b="1" baseline="30000" dirty="0">
                <a:latin typeface="Times New Roman" pitchFamily="18" charset="0"/>
                <a:cs typeface="Times New Roman" pitchFamily="18" charset="0"/>
              </a:rPr>
              <a:t>th</a:t>
            </a:r>
            <a:r>
              <a:rPr lang="en-US" sz="1600" b="1" dirty="0">
                <a:latin typeface="Times New Roman" pitchFamily="18" charset="0"/>
                <a:cs typeface="Times New Roman" pitchFamily="18" charset="0"/>
              </a:rPr>
              <a:t> Amendment in 1868 </a:t>
            </a:r>
            <a:r>
              <a:rPr lang="en-US" sz="1600" dirty="0">
                <a:latin typeface="Times New Roman" pitchFamily="18" charset="0"/>
                <a:cs typeface="Times New Roman" pitchFamily="18" charset="0"/>
              </a:rPr>
              <a:t>–  grants African Americans equal protection under the law.</a:t>
            </a:r>
          </a:p>
          <a:p>
            <a:pPr lvl="1" eaLnBrk="1" fontAlgn="base" hangingPunct="1">
              <a:spcBef>
                <a:spcPct val="0"/>
              </a:spcBef>
              <a:spcAft>
                <a:spcPct val="0"/>
              </a:spcAft>
              <a:buFont typeface="Arial" charset="0"/>
              <a:buChar char="•"/>
            </a:pPr>
            <a:r>
              <a:rPr lang="en-US" sz="1600" dirty="0">
                <a:latin typeface="Times New Roman" pitchFamily="18" charset="0"/>
                <a:cs typeface="Times New Roman" pitchFamily="18" charset="0"/>
              </a:rPr>
              <a:t>  </a:t>
            </a:r>
            <a:r>
              <a:rPr lang="en-US" sz="1600" b="1" dirty="0">
                <a:latin typeface="Times New Roman" pitchFamily="18" charset="0"/>
                <a:cs typeface="Times New Roman" pitchFamily="18" charset="0"/>
              </a:rPr>
              <a:t>15</a:t>
            </a:r>
            <a:r>
              <a:rPr lang="en-US" sz="1600" b="1" baseline="30000" dirty="0">
                <a:latin typeface="Times New Roman" pitchFamily="18" charset="0"/>
                <a:cs typeface="Times New Roman" pitchFamily="18" charset="0"/>
              </a:rPr>
              <a:t>th</a:t>
            </a:r>
            <a:r>
              <a:rPr lang="en-US" sz="1600" b="1" dirty="0">
                <a:latin typeface="Times New Roman" pitchFamily="18" charset="0"/>
                <a:cs typeface="Times New Roman" pitchFamily="18" charset="0"/>
              </a:rPr>
              <a:t> Amendment in 1870</a:t>
            </a:r>
            <a:r>
              <a:rPr lang="en-US" sz="1600" dirty="0">
                <a:latin typeface="Times New Roman" pitchFamily="18" charset="0"/>
                <a:cs typeface="Times New Roman" pitchFamily="18" charset="0"/>
              </a:rPr>
              <a:t>– grants African American males the right to vote.</a:t>
            </a:r>
          </a:p>
          <a:p>
            <a:pPr lvl="1" eaLnBrk="1" fontAlgn="base" hangingPunct="1">
              <a:spcBef>
                <a:spcPct val="0"/>
              </a:spcBef>
              <a:spcAft>
                <a:spcPct val="0"/>
              </a:spcAft>
              <a:buFont typeface="Arial" charset="0"/>
              <a:buChar char="•"/>
            </a:pPr>
            <a:r>
              <a:rPr lang="en-US" sz="1600" dirty="0">
                <a:latin typeface="Times New Roman" pitchFamily="18" charset="0"/>
                <a:cs typeface="Times New Roman" pitchFamily="18" charset="0"/>
              </a:rPr>
              <a:t> </a:t>
            </a:r>
            <a:r>
              <a:rPr lang="en-US" sz="1600" b="1" dirty="0">
                <a:latin typeface="Times New Roman" pitchFamily="18" charset="0"/>
                <a:cs typeface="Times New Roman" pitchFamily="18" charset="0"/>
              </a:rPr>
              <a:t>Civil Rights Act of 1875 </a:t>
            </a:r>
            <a:r>
              <a:rPr lang="en-US" sz="1600" dirty="0">
                <a:latin typeface="Times New Roman" pitchFamily="18" charset="0"/>
                <a:cs typeface="Times New Roman" pitchFamily="18" charset="0"/>
              </a:rPr>
              <a:t>–</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grants equal access to public accommodations.</a:t>
            </a:r>
          </a:p>
        </p:txBody>
      </p:sp>
      <p:sp>
        <p:nvSpPr>
          <p:cNvPr id="3077" name="TextBox 6"/>
          <p:cNvSpPr txBox="1">
            <a:spLocks noChangeArrowheads="1"/>
          </p:cNvSpPr>
          <p:nvPr/>
        </p:nvSpPr>
        <p:spPr bwMode="auto">
          <a:xfrm>
            <a:off x="4876800" y="5099050"/>
            <a:ext cx="5257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sz="1600" b="1" dirty="0" err="1">
                <a:latin typeface="Times New Roman" pitchFamily="18" charset="0"/>
                <a:cs typeface="Times New Roman" pitchFamily="18" charset="0"/>
              </a:rPr>
              <a:t>Freedmens</a:t>
            </a:r>
            <a:r>
              <a:rPr lang="en-US" sz="1600" b="1" dirty="0">
                <a:latin typeface="Times New Roman" pitchFamily="18" charset="0"/>
                <a:cs typeface="Times New Roman" pitchFamily="18" charset="0"/>
              </a:rPr>
              <a:t> Bureau </a:t>
            </a:r>
            <a:r>
              <a:rPr lang="en-US" sz="1600" dirty="0">
                <a:latin typeface="Times New Roman" pitchFamily="18" charset="0"/>
                <a:cs typeface="Times New Roman" pitchFamily="18" charset="0"/>
              </a:rPr>
              <a:t>– A federal bureau organized to help freed slaves adjust to their new lives.</a:t>
            </a:r>
          </a:p>
        </p:txBody>
      </p:sp>
      <p:sp>
        <p:nvSpPr>
          <p:cNvPr id="3078" name="TextBox 8"/>
          <p:cNvSpPr txBox="1">
            <a:spLocks noChangeArrowheads="1"/>
          </p:cNvSpPr>
          <p:nvPr/>
        </p:nvSpPr>
        <p:spPr bwMode="auto">
          <a:xfrm>
            <a:off x="4876800" y="5784850"/>
            <a:ext cx="563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sz="1600" b="1" dirty="0">
                <a:latin typeface="Times New Roman" pitchFamily="18" charset="0"/>
                <a:cs typeface="Times New Roman" pitchFamily="18" charset="0"/>
              </a:rPr>
              <a:t>Ku Klux Klan </a:t>
            </a:r>
            <a:r>
              <a:rPr lang="en-US" sz="1600" dirty="0">
                <a:latin typeface="Times New Roman" pitchFamily="18" charset="0"/>
                <a:cs typeface="Times New Roman" pitchFamily="18" charset="0"/>
              </a:rPr>
              <a:t>– is founded in Tennessee but spreads across the south in reaction to Radical Republican control. </a:t>
            </a:r>
          </a:p>
        </p:txBody>
      </p:sp>
      <p:pic>
        <p:nvPicPr>
          <p:cNvPr id="10" name="Picture 9" descr="15thAmendHarpers.jpg"/>
          <p:cNvPicPr>
            <a:picLocks noChangeAspect="1"/>
          </p:cNvPicPr>
          <p:nvPr/>
        </p:nvPicPr>
        <p:blipFill>
          <a:blip r:embed="rId3"/>
          <a:stretch>
            <a:fillRect/>
          </a:stretch>
        </p:blipFill>
        <p:spPr>
          <a:xfrm>
            <a:off x="1788258" y="2315308"/>
            <a:ext cx="2813050" cy="4038600"/>
          </a:xfrm>
          <a:prstGeom prst="rect">
            <a:avLst/>
          </a:prstGeom>
          <a:ln>
            <a:solidFill>
              <a:schemeClr val="accent3">
                <a:lumMod val="50000"/>
              </a:schemeClr>
            </a:solidFill>
          </a:ln>
          <a:effectLst>
            <a:outerShdw blurRad="50800" dist="50800" dir="5400000" algn="ctr" rotWithShape="0">
              <a:srgbClr val="000000">
                <a:alpha val="70000"/>
              </a:srgbClr>
            </a:outerShdw>
          </a:effectLst>
        </p:spPr>
      </p:pic>
      <p:sp>
        <p:nvSpPr>
          <p:cNvPr id="3080" name="TextBox 7"/>
          <p:cNvSpPr txBox="1">
            <a:spLocks noChangeArrowheads="1"/>
          </p:cNvSpPr>
          <p:nvPr/>
        </p:nvSpPr>
        <p:spPr bwMode="auto">
          <a:xfrm>
            <a:off x="1905000" y="6019800"/>
            <a:ext cx="274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sz="800" dirty="0">
                <a:solidFill>
                  <a:prstClr val="black"/>
                </a:solidFill>
              </a:rPr>
              <a:t>Image courtesy of Mississippi Department of Archives and History</a:t>
            </a:r>
          </a:p>
          <a:p>
            <a:pPr eaLnBrk="1" fontAlgn="base" hangingPunct="1">
              <a:spcBef>
                <a:spcPct val="0"/>
              </a:spcBef>
              <a:spcAft>
                <a:spcPct val="0"/>
              </a:spcAft>
            </a:pPr>
            <a:endParaRPr lang="en-US" dirty="0">
              <a:solidFill>
                <a:prstClr val="black"/>
              </a:solidFill>
            </a:endParaRPr>
          </a:p>
        </p:txBody>
      </p:sp>
    </p:spTree>
    <p:extLst>
      <p:ext uri="{BB962C8B-B14F-4D97-AF65-F5344CB8AC3E}">
        <p14:creationId xmlns:p14="http://schemas.microsoft.com/office/powerpoint/2010/main" val="311045761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3076"/>
                                        </p:tgtEl>
                                        <p:attrNameLst>
                                          <p:attrName>style.visibility</p:attrName>
                                        </p:attrNameLst>
                                      </p:cBhvr>
                                      <p:to>
                                        <p:strVal val="visible"/>
                                      </p:to>
                                    </p:set>
                                    <p:anim calcmode="lin" valueType="num">
                                      <p:cBhvr additive="base">
                                        <p:cTn id="14" dur="500"/>
                                        <p:tgtEl>
                                          <p:spTgt spid="3076"/>
                                        </p:tgtEl>
                                        <p:attrNameLst>
                                          <p:attrName>ppt_y</p:attrName>
                                        </p:attrNameLst>
                                      </p:cBhvr>
                                      <p:tavLst>
                                        <p:tav tm="0">
                                          <p:val>
                                            <p:strVal val="#ppt_y+#ppt_h*1.125000"/>
                                          </p:val>
                                        </p:tav>
                                        <p:tav tm="100000">
                                          <p:val>
                                            <p:strVal val="#ppt_y"/>
                                          </p:val>
                                        </p:tav>
                                      </p:tavLst>
                                    </p:anim>
                                    <p:animEffect transition="in" filter="wipe(up)">
                                      <p:cBhvr>
                                        <p:cTn id="15" dur="500"/>
                                        <p:tgtEl>
                                          <p:spTgt spid="307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075"/>
                                        </p:tgtEl>
                                        <p:attrNameLst>
                                          <p:attrName>style.visibility</p:attrName>
                                        </p:attrNameLst>
                                      </p:cBhvr>
                                      <p:to>
                                        <p:strVal val="visible"/>
                                      </p:to>
                                    </p:set>
                                    <p:anim calcmode="lin" valueType="num">
                                      <p:cBhvr additive="base">
                                        <p:cTn id="20" dur="500" fill="hold"/>
                                        <p:tgtEl>
                                          <p:spTgt spid="3075"/>
                                        </p:tgtEl>
                                        <p:attrNameLst>
                                          <p:attrName>ppt_x</p:attrName>
                                        </p:attrNameLst>
                                      </p:cBhvr>
                                      <p:tavLst>
                                        <p:tav tm="0">
                                          <p:val>
                                            <p:strVal val="#ppt_x"/>
                                          </p:val>
                                        </p:tav>
                                        <p:tav tm="100000">
                                          <p:val>
                                            <p:strVal val="#ppt_x"/>
                                          </p:val>
                                        </p:tav>
                                      </p:tavLst>
                                    </p:anim>
                                    <p:anim calcmode="lin" valueType="num">
                                      <p:cBhvr additive="base">
                                        <p:cTn id="21"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3077"/>
                                        </p:tgtEl>
                                        <p:attrNameLst>
                                          <p:attrName>style.visibility</p:attrName>
                                        </p:attrNameLst>
                                      </p:cBhvr>
                                      <p:to>
                                        <p:strVal val="visible"/>
                                      </p:to>
                                    </p:set>
                                    <p:animEffect transition="in" filter="wheel(1)">
                                      <p:cBhvr>
                                        <p:cTn id="26" dur="2000"/>
                                        <p:tgtEl>
                                          <p:spTgt spid="3077"/>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3078"/>
                                        </p:tgtEl>
                                        <p:attrNameLst>
                                          <p:attrName>style.visibility</p:attrName>
                                        </p:attrNameLst>
                                      </p:cBhvr>
                                      <p:to>
                                        <p:strVal val="visible"/>
                                      </p:to>
                                    </p:set>
                                    <p:animEffect transition="in" filter="circle(in)">
                                      <p:cBhvr>
                                        <p:cTn id="31" dur="2000"/>
                                        <p:tgtEl>
                                          <p:spTgt spid="307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075" grpId="0"/>
      <p:bldP spid="3076" grpId="0"/>
      <p:bldP spid="3077" grpId="0"/>
      <p:bldP spid="30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l="-28545" r="-28545"/>
          <a:stretch>
            <a:fillRect/>
          </a:stretch>
        </p:blipFill>
        <p:spPr>
          <a:xfrm>
            <a:off x="1905000" y="1761067"/>
            <a:ext cx="8407400" cy="4724401"/>
          </a:xfrm>
        </p:spPr>
      </p:pic>
      <p:sp>
        <p:nvSpPr>
          <p:cNvPr id="3" name="Title 2"/>
          <p:cNvSpPr>
            <a:spLocks noGrp="1"/>
          </p:cNvSpPr>
          <p:nvPr>
            <p:ph type="title"/>
          </p:nvPr>
        </p:nvSpPr>
        <p:spPr/>
        <p:txBody>
          <a:bodyPr/>
          <a:lstStyle/>
          <a:p>
            <a:r>
              <a:rPr lang="en-US" dirty="0">
                <a:latin typeface="Academy Engraved LET"/>
                <a:cs typeface="Academy Engraved LET"/>
              </a:rPr>
              <a:t>The Thirteenth Amendment</a:t>
            </a:r>
          </a:p>
        </p:txBody>
      </p:sp>
    </p:spTree>
    <p:extLst>
      <p:ext uri="{BB962C8B-B14F-4D97-AF65-F5344CB8AC3E}">
        <p14:creationId xmlns:p14="http://schemas.microsoft.com/office/powerpoint/2010/main" val="3620818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a:t>Thirteenth Amendment</a:t>
            </a:r>
          </a:p>
        </p:txBody>
      </p:sp>
      <p:sp>
        <p:nvSpPr>
          <p:cNvPr id="19459" name="Rectangle 3"/>
          <p:cNvSpPr>
            <a:spLocks noGrp="1" noChangeArrowheads="1"/>
          </p:cNvSpPr>
          <p:nvPr>
            <p:ph type="body" idx="1"/>
          </p:nvPr>
        </p:nvSpPr>
        <p:spPr>
          <a:xfrm>
            <a:off x="1676400" y="1295400"/>
            <a:ext cx="8991600" cy="1219200"/>
          </a:xfrm>
        </p:spPr>
        <p:txBody>
          <a:bodyPr/>
          <a:lstStyle/>
          <a:p>
            <a:pPr marL="0" indent="0">
              <a:buNone/>
            </a:pPr>
            <a:r>
              <a:rPr lang="en-US" sz="2800" dirty="0"/>
              <a:t>The Thirteenth Amendment permanently abolished (ended) African-American slavery in the United States.  </a:t>
            </a:r>
          </a:p>
        </p:txBody>
      </p:sp>
      <p:pic>
        <p:nvPicPr>
          <p:cNvPr id="19460" name="Picture 5" descr="EF6C15BA-FEA8-43C5-5759667C4D4E487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5146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6"/>
          <p:cNvSpPr txBox="1">
            <a:spLocks noChangeArrowheads="1"/>
          </p:cNvSpPr>
          <p:nvPr/>
        </p:nvSpPr>
        <p:spPr bwMode="auto">
          <a:xfrm>
            <a:off x="939567" y="2362200"/>
            <a:ext cx="523263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dirty="0"/>
              <a:t>The House of Representatives on January 31, 1865, as it voted for the Thirteenth Amendment to the Constitution, which abolished slavery. Proposed early in 1865 as the Civil War was winding down, it was ratified by three-fourths of the states on December 18, 1865, removing any lingering doubt about the legality of emancipation. President Andrew Johnson, who had succeeded Lincoln as president, reluctantly agreed to include ratification of this amendment as a requirement for readmission of the former Confederate states to the Union as part of his reconstruction plan.</a:t>
            </a:r>
          </a:p>
        </p:txBody>
      </p:sp>
    </p:spTree>
    <p:extLst>
      <p:ext uri="{BB962C8B-B14F-4D97-AF65-F5344CB8AC3E}">
        <p14:creationId xmlns:p14="http://schemas.microsoft.com/office/powerpoint/2010/main" val="24152348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19458"/>
                                        </p:tgtEl>
                                        <p:attrNameLst>
                                          <p:attrName>r</p:attrName>
                                        </p:attrNameLst>
                                      </p:cBhvr>
                                    </p:animRot>
                                    <p:animRot by="-240000">
                                      <p:cBhvr>
                                        <p:cTn id="7" dur="200" fill="hold">
                                          <p:stCondLst>
                                            <p:cond delay="200"/>
                                          </p:stCondLst>
                                        </p:cTn>
                                        <p:tgtEl>
                                          <p:spTgt spid="19458"/>
                                        </p:tgtEl>
                                        <p:attrNameLst>
                                          <p:attrName>r</p:attrName>
                                        </p:attrNameLst>
                                      </p:cBhvr>
                                    </p:animRot>
                                    <p:animRot by="240000">
                                      <p:cBhvr>
                                        <p:cTn id="8" dur="200" fill="hold">
                                          <p:stCondLst>
                                            <p:cond delay="400"/>
                                          </p:stCondLst>
                                        </p:cTn>
                                        <p:tgtEl>
                                          <p:spTgt spid="19458"/>
                                        </p:tgtEl>
                                        <p:attrNameLst>
                                          <p:attrName>r</p:attrName>
                                        </p:attrNameLst>
                                      </p:cBhvr>
                                    </p:animRot>
                                    <p:animRot by="-240000">
                                      <p:cBhvr>
                                        <p:cTn id="9" dur="200" fill="hold">
                                          <p:stCondLst>
                                            <p:cond delay="600"/>
                                          </p:stCondLst>
                                        </p:cTn>
                                        <p:tgtEl>
                                          <p:spTgt spid="19458"/>
                                        </p:tgtEl>
                                        <p:attrNameLst>
                                          <p:attrName>r</p:attrName>
                                        </p:attrNameLst>
                                      </p:cBhvr>
                                    </p:animRot>
                                    <p:animRot by="120000">
                                      <p:cBhvr>
                                        <p:cTn id="10" dur="200" fill="hold">
                                          <p:stCondLst>
                                            <p:cond delay="800"/>
                                          </p:stCondLst>
                                        </p:cTn>
                                        <p:tgtEl>
                                          <p:spTgt spid="1945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9459">
                                            <p:txEl>
                                              <p:pRg st="0" end="0"/>
                                            </p:txEl>
                                          </p:spTgt>
                                        </p:tgtEl>
                                        <p:attrNameLst>
                                          <p:attrName>style.visibility</p:attrName>
                                        </p:attrNameLst>
                                      </p:cBhvr>
                                      <p:to>
                                        <p:strVal val="visible"/>
                                      </p:to>
                                    </p:set>
                                    <p:anim calcmode="lin" valueType="num">
                                      <p:cBhvr>
                                        <p:cTn id="15" dur="1000" fill="hold"/>
                                        <p:tgtEl>
                                          <p:spTgt spid="19459">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9459">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9459">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1945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9461"/>
                                        </p:tgtEl>
                                        <p:attrNameLst>
                                          <p:attrName>style.visibility</p:attrName>
                                        </p:attrNameLst>
                                      </p:cBhvr>
                                      <p:to>
                                        <p:strVal val="visible"/>
                                      </p:to>
                                    </p:set>
                                    <p:animEffect transition="in" filter="wheel(1)">
                                      <p:cBhvr>
                                        <p:cTn id="23" dur="2000"/>
                                        <p:tgtEl>
                                          <p:spTgt spid="1946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9460"/>
                                        </p:tgtEl>
                                        <p:attrNameLst>
                                          <p:attrName>style.visibility</p:attrName>
                                        </p:attrNameLst>
                                      </p:cBhvr>
                                      <p:to>
                                        <p:strVal val="visible"/>
                                      </p:to>
                                    </p:set>
                                    <p:animEffect transition="in" filter="barn(inVertical)">
                                      <p:cBhvr>
                                        <p:cTn id="28"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P spid="194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52601" y="6400801"/>
            <a:ext cx="1241045" cy="246221"/>
          </a:xfrm>
          <a:prstGeom prst="rect">
            <a:avLst/>
          </a:prstGeom>
        </p:spPr>
        <p:txBody>
          <a:bodyPr wrap="none">
            <a:spAutoFit/>
          </a:bodyPr>
          <a:lstStyle/>
          <a:p>
            <a:r>
              <a:rPr lang="en-US" sz="1000" dirty="0">
                <a:solidFill>
                  <a:prstClr val="white"/>
                </a:solidFill>
              </a:rPr>
              <a:t>Library  of Congress</a:t>
            </a:r>
          </a:p>
        </p:txBody>
      </p:sp>
      <p:sp>
        <p:nvSpPr>
          <p:cNvPr id="2" name="Title 1"/>
          <p:cNvSpPr>
            <a:spLocks noGrp="1"/>
          </p:cNvSpPr>
          <p:nvPr>
            <p:ph type="title"/>
          </p:nvPr>
        </p:nvSpPr>
        <p:spPr/>
        <p:txBody>
          <a:bodyPr/>
          <a:lstStyle/>
          <a:p>
            <a:r>
              <a:rPr lang="en-US" dirty="0"/>
              <a:t>13</a:t>
            </a:r>
            <a:r>
              <a:rPr lang="en-US" baseline="30000" dirty="0"/>
              <a:t>th</a:t>
            </a:r>
            <a:r>
              <a:rPr lang="en-US" dirty="0"/>
              <a:t> Amendment</a:t>
            </a:r>
            <a:br>
              <a:rPr lang="en-US" dirty="0"/>
            </a:br>
            <a:r>
              <a:rPr lang="en-US" sz="2500" dirty="0"/>
              <a:t>January 31, 1865</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39902" y="1939926"/>
            <a:ext cx="2798899" cy="4232275"/>
          </a:xfrm>
        </p:spPr>
      </p:pic>
      <p:sp>
        <p:nvSpPr>
          <p:cNvPr id="4" name="Content Placeholder 3"/>
          <p:cNvSpPr>
            <a:spLocks noGrp="1"/>
          </p:cNvSpPr>
          <p:nvPr>
            <p:ph sz="half" idx="2"/>
          </p:nvPr>
        </p:nvSpPr>
        <p:spPr>
          <a:xfrm>
            <a:off x="5867400" y="2016600"/>
            <a:ext cx="4038600" cy="4231801"/>
          </a:xfrm>
        </p:spPr>
        <p:txBody>
          <a:bodyPr/>
          <a:lstStyle/>
          <a:p>
            <a:pPr marL="0" indent="0">
              <a:buNone/>
            </a:pPr>
            <a:r>
              <a:rPr lang="en-US" dirty="0"/>
              <a:t>“The final announcement of the vote was the sequel for a whirlwind of applause wholly unprecedented in Congressional annals,” reported the </a:t>
            </a:r>
            <a:r>
              <a:rPr lang="en-US" i="1" dirty="0"/>
              <a:t>Chicago Tribune</a:t>
            </a:r>
            <a:r>
              <a:rPr lang="en-US" dirty="0"/>
              <a:t>. “The galleries led off, giving cheer after cheer. The members on the floor then joined in the shouting, throwing up their hats and clapping their hands.” </a:t>
            </a:r>
          </a:p>
        </p:txBody>
      </p:sp>
    </p:spTree>
    <p:extLst>
      <p:ext uri="{BB962C8B-B14F-4D97-AF65-F5344CB8AC3E}">
        <p14:creationId xmlns:p14="http://schemas.microsoft.com/office/powerpoint/2010/main" val="26094180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a:cs typeface="Academy Engraved LET"/>
              </a:rPr>
              <a:t>After slavery ended, Southern states tried to control the African Americans through Black Codes, a series of laws which enforced segregation, limited black job opportunities, and kept African Americans from voting.</a:t>
            </a:r>
          </a:p>
          <a:p>
            <a:r>
              <a:rPr lang="en-US" sz="2800" dirty="0">
                <a:cs typeface="Academy Engraved LET"/>
              </a:rPr>
              <a:t>These concerns were addressed with the Fourteenth Amendment.</a:t>
            </a:r>
          </a:p>
          <a:p>
            <a:endParaRPr lang="en-US" dirty="0"/>
          </a:p>
        </p:txBody>
      </p:sp>
      <p:sp>
        <p:nvSpPr>
          <p:cNvPr id="3" name="Title 2"/>
          <p:cNvSpPr>
            <a:spLocks noGrp="1"/>
          </p:cNvSpPr>
          <p:nvPr>
            <p:ph type="title"/>
          </p:nvPr>
        </p:nvSpPr>
        <p:spPr/>
        <p:txBody>
          <a:bodyPr/>
          <a:lstStyle/>
          <a:p>
            <a:r>
              <a:rPr lang="en-US" dirty="0">
                <a:cs typeface="Academy Engraved LET"/>
              </a:rPr>
              <a:t>The Flaw of the Thirteenth Amendment</a:t>
            </a:r>
          </a:p>
        </p:txBody>
      </p:sp>
      <p:sp>
        <p:nvSpPr>
          <p:cNvPr id="4" name="TextBox 3"/>
          <p:cNvSpPr txBox="1"/>
          <p:nvPr/>
        </p:nvSpPr>
        <p:spPr>
          <a:xfrm>
            <a:off x="7351805" y="3061529"/>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4024100"/>
      </p:ext>
    </p:extLst>
  </p:cSld>
  <p:clrMapOvr>
    <a:masterClrMapping/>
  </p:clrMapOvr>
</p:sld>
</file>

<file path=ppt/theme/theme1.xml><?xml version="1.0" encoding="utf-8"?>
<a:theme xmlns:a="http://schemas.openxmlformats.org/drawingml/2006/main" name="3DFloat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Float">
      <a:majorFont>
        <a:latin typeface="Sitka Heading"/>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1229</Words>
  <Application>Microsoft Office PowerPoint</Application>
  <PresentationFormat>Widescreen</PresentationFormat>
  <Paragraphs>60</Paragraphs>
  <Slides>11</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Academy Engraved LET</vt:lpstr>
      <vt:lpstr>Arial</vt:lpstr>
      <vt:lpstr>Calibri</vt:lpstr>
      <vt:lpstr>Freefrm721 Blk BT</vt:lpstr>
      <vt:lpstr>Gloucester MT Extra Condensed</vt:lpstr>
      <vt:lpstr>Sitka Heading</vt:lpstr>
      <vt:lpstr>Source Sans Pro</vt:lpstr>
      <vt:lpstr>Times New Roman</vt:lpstr>
      <vt:lpstr>3DFloatVTI</vt:lpstr>
      <vt:lpstr>THIRTIENTH AMENDMENT</vt:lpstr>
      <vt:lpstr>History of Abolition</vt:lpstr>
      <vt:lpstr>Dred Scott v. Sandford (1857)</vt:lpstr>
      <vt:lpstr>Emancipation Proclamation</vt:lpstr>
      <vt:lpstr>The Emancipation Proclamation (1863)</vt:lpstr>
      <vt:lpstr>PowerPoint Presentation</vt:lpstr>
      <vt:lpstr>PowerPoint Presentation</vt:lpstr>
      <vt:lpstr>The Thirteenth Amendment</vt:lpstr>
      <vt:lpstr>Thirteenth Amendment</vt:lpstr>
      <vt:lpstr>13th Amendment January 31, 1865</vt:lpstr>
      <vt:lpstr>The Flaw of the Thirteenth Amendment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THIRTIENTH AMENDMENT</dc:title>
  <dc:creator>Satenik Margaryan</dc:creator>
  <cp:lastModifiedBy>Satenik Margaryan</cp:lastModifiedBy>
  <cp:revision>3</cp:revision>
  <dcterms:created xsi:type="dcterms:W3CDTF">2020-11-09T01:15:48Z</dcterms:created>
  <dcterms:modified xsi:type="dcterms:W3CDTF">2021-11-08T01:06:10Z</dcterms:modified>
</cp:coreProperties>
</file>