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4"/>
  </p:notesMasterIdLst>
  <p:sldIdLst>
    <p:sldId id="292"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19" autoAdjust="0"/>
  </p:normalViewPr>
  <p:slideViewPr>
    <p:cSldViewPr snapToGrid="0">
      <p:cViewPr varScale="1">
        <p:scale>
          <a:sx n="103" d="100"/>
          <a:sy n="103" d="100"/>
        </p:scale>
        <p:origin x="126"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C63ECA-6EEA-4027-BB09-A35D01D60471}" type="datetimeFigureOut">
              <a:rPr lang="en-US" smtClean="0"/>
              <a:t>11/1/2020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560BD-2643-483F-9A8B-B345FA1E5DB1}" type="slidenum">
              <a:rPr lang="en-US" smtClean="0"/>
              <a:t>‹#›</a:t>
            </a:fld>
            <a:endParaRPr lang="en-US"/>
          </a:p>
        </p:txBody>
      </p:sp>
    </p:spTree>
    <p:extLst>
      <p:ext uri="{BB962C8B-B14F-4D97-AF65-F5344CB8AC3E}">
        <p14:creationId xmlns:p14="http://schemas.microsoft.com/office/powerpoint/2010/main" val="1515921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upreme.justia.com/cases/federal/us/433/584/case.html"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oyez.org/cases/1970-1979/1976/1976_75_5444"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upreme.justia.com/cases/federal/us/538/11/"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supremecourt.gov/opinions/09pdf/08-7412.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upreme.justia.com/cases/federal/us/408/238/case.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oyez.org/cases/1970-1979/1971/1971_69_5003"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caselaw.lp.findlaw.com/scripts/getcase.pl?court=us&amp;vol=000&amp;invol=03-633"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www.oyez.org/cases/2000-2009/2004/2004_03_633/"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8a46d7791e_0_6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8a46d7791e_0_6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LO1: Identify what three rights are protected by the Eighth Amendment.</a:t>
            </a:r>
            <a:endParaRPr/>
          </a:p>
          <a:p>
            <a:pPr marL="0" lvl="0" indent="0" algn="l" rtl="0">
              <a:spcBef>
                <a:spcPts val="360"/>
              </a:spcBef>
              <a:spcAft>
                <a:spcPts val="0"/>
              </a:spcAft>
              <a:buNone/>
            </a:pPr>
            <a:endParaRPr/>
          </a:p>
        </p:txBody>
      </p:sp>
      <p:sp>
        <p:nvSpPr>
          <p:cNvPr id="146" name="Google Shape;146;g8a46d7791e_0_6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8a46d7791e_0_6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g8a46d7791e_0_6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8a46d7791e_0_6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g8a46d7791e_0_6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LO2: Explain what purposes bail serves.</a:t>
            </a:r>
            <a:endParaRPr/>
          </a:p>
          <a:p>
            <a:pPr marL="0" lvl="0" indent="0" algn="l" rtl="0">
              <a:spcBef>
                <a:spcPts val="360"/>
              </a:spcBef>
              <a:spcAft>
                <a:spcPts val="0"/>
              </a:spcAft>
              <a:buNone/>
            </a:pPr>
            <a:endParaRPr/>
          </a:p>
        </p:txBody>
      </p:sp>
      <p:sp>
        <p:nvSpPr>
          <p:cNvPr id="159" name="Google Shape;159;g8a46d7791e_0_65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8a46d7791e_0_6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g8a46d7791e_0_6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8a46d7791e_0_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8a46d7791e_0_6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8a46d7791e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g8a46d7791e_0_6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LO3: Describe what may be seized under asset forfeiture laws.</a:t>
            </a:r>
            <a:endParaRPr/>
          </a:p>
          <a:p>
            <a:pPr marL="0" lvl="0" indent="0" algn="l" rtl="0">
              <a:spcBef>
                <a:spcPts val="360"/>
              </a:spcBef>
              <a:spcAft>
                <a:spcPts val="0"/>
              </a:spcAft>
              <a:buNone/>
            </a:pPr>
            <a:endParaRPr/>
          </a:p>
        </p:txBody>
      </p:sp>
      <p:sp>
        <p:nvSpPr>
          <p:cNvPr id="178" name="Google Shape;178;g8a46d7791e_0_69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a46d7791e_0_7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8a46d7791e_0_7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LO4: Understand where the meaning of “cruel and unusual punishment” comes from.</a:t>
            </a:r>
            <a:endParaRPr/>
          </a:p>
          <a:p>
            <a:pPr marL="0" lvl="0" indent="0" algn="l" rtl="0">
              <a:spcBef>
                <a:spcPts val="360"/>
              </a:spcBef>
              <a:spcAft>
                <a:spcPts val="0"/>
              </a:spcAft>
              <a:buNone/>
            </a:pPr>
            <a:endParaRPr/>
          </a:p>
        </p:txBody>
      </p:sp>
      <p:sp>
        <p:nvSpPr>
          <p:cNvPr id="185" name="Google Shape;185;g8a46d7791e_0_7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8a46d7791e_0_7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8a46d7791e_0_7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Opinion at </a:t>
            </a:r>
            <a:r>
              <a:rPr lang="en" u="sng">
                <a:solidFill>
                  <a:schemeClr val="hlink"/>
                </a:solidFill>
                <a:hlinkClick r:id="rId3"/>
              </a:rPr>
              <a:t>http://supreme.justia.com/cases/federal/us/433/584/case.html</a:t>
            </a:r>
            <a:endParaRPr/>
          </a:p>
          <a:p>
            <a:pPr marL="0" lvl="0" indent="0" algn="l" rtl="0">
              <a:spcBef>
                <a:spcPts val="0"/>
              </a:spcBef>
              <a:spcAft>
                <a:spcPts val="0"/>
              </a:spcAft>
              <a:buNone/>
            </a:pPr>
            <a:r>
              <a:rPr lang="en"/>
              <a:t>Oral argument at </a:t>
            </a:r>
            <a:r>
              <a:rPr lang="en" u="sng">
                <a:solidFill>
                  <a:schemeClr val="hlink"/>
                </a:solidFill>
                <a:hlinkClick r:id="rId4"/>
              </a:rPr>
              <a:t>http://www.oyez.org/cases/1970-1979/1976/1976_75_5444</a:t>
            </a:r>
            <a:r>
              <a:rPr lang="en"/>
              <a:t> </a:t>
            </a:r>
            <a:endParaRPr/>
          </a:p>
          <a:p>
            <a:pPr marL="0" marR="0" lvl="0" indent="0" algn="l" rtl="0">
              <a:lnSpc>
                <a:spcPct val="100000"/>
              </a:lnSpc>
              <a:spcBef>
                <a:spcPts val="0"/>
              </a:spcBef>
              <a:spcAft>
                <a:spcPts val="0"/>
              </a:spcAft>
              <a:buClr>
                <a:schemeClr val="dk1"/>
              </a:buClr>
              <a:buSzPts val="1200"/>
              <a:buFont typeface="Calibri"/>
              <a:buNone/>
            </a:pPr>
            <a:r>
              <a:rPr lang="en"/>
              <a:t>LO4: Understand where the meaning of “cruel and unusual punishment” comes from.</a:t>
            </a:r>
            <a:endParaRPr/>
          </a:p>
          <a:p>
            <a:pPr marL="0" marR="0" lvl="0" indent="0" algn="l" rtl="0">
              <a:lnSpc>
                <a:spcPct val="100000"/>
              </a:lnSpc>
              <a:spcBef>
                <a:spcPts val="0"/>
              </a:spcBef>
              <a:spcAft>
                <a:spcPts val="0"/>
              </a:spcAft>
              <a:buClr>
                <a:schemeClr val="dk1"/>
              </a:buClr>
              <a:buSzPts val="1200"/>
              <a:buFont typeface="Calibri"/>
              <a:buNone/>
            </a:pPr>
            <a:r>
              <a:rPr lang="en"/>
              <a:t>LO5: Know what the general rule under the Eighth Amendment regarding punishments is.</a:t>
            </a:r>
            <a:endParaRPr/>
          </a:p>
          <a:p>
            <a:pPr marL="0" lvl="0" indent="0" algn="l" rtl="0">
              <a:spcBef>
                <a:spcPts val="360"/>
              </a:spcBef>
              <a:spcAft>
                <a:spcPts val="0"/>
              </a:spcAft>
              <a:buNone/>
            </a:pPr>
            <a:endParaRPr/>
          </a:p>
        </p:txBody>
      </p:sp>
      <p:sp>
        <p:nvSpPr>
          <p:cNvPr id="192" name="Google Shape;192;g8a46d7791e_0_7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8a46d7791e_0_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8a46d7791e_0_7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LO5: Know what the general rule under the Eighth Amendment regarding punishments is.</a:t>
            </a:r>
            <a:endParaRPr/>
          </a:p>
          <a:p>
            <a:pPr marL="0" lvl="0" indent="0" algn="l" rtl="0">
              <a:spcBef>
                <a:spcPts val="360"/>
              </a:spcBef>
              <a:spcAft>
                <a:spcPts val="0"/>
              </a:spcAft>
              <a:buNone/>
            </a:pPr>
            <a:endParaRPr/>
          </a:p>
        </p:txBody>
      </p:sp>
      <p:sp>
        <p:nvSpPr>
          <p:cNvPr id="199" name="Google Shape;199;g8a46d7791e_0_7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8a46d7791e_0_7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g8a46d7791e_0_7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8a46d7791e_0_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8a46d7791e_0_7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Opinion at </a:t>
            </a:r>
            <a:r>
              <a:rPr lang="en" u="sng">
                <a:solidFill>
                  <a:schemeClr val="hlink"/>
                </a:solidFill>
                <a:hlinkClick r:id="rId3"/>
              </a:rPr>
              <a:t>http://supreme.justia.com/cases/federal/us/538/11/</a:t>
            </a:r>
            <a:endParaRPr/>
          </a:p>
          <a:p>
            <a:pPr marL="0" lvl="0" indent="0" algn="l" rtl="0">
              <a:spcBef>
                <a:spcPts val="360"/>
              </a:spcBef>
              <a:spcAft>
                <a:spcPts val="0"/>
              </a:spcAft>
              <a:buNone/>
            </a:pPr>
            <a:endParaRPr/>
          </a:p>
        </p:txBody>
      </p:sp>
      <p:sp>
        <p:nvSpPr>
          <p:cNvPr id="212" name="Google Shape;212;g8a46d7791e_0_7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8a46d7791e_0_7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g8a46d7791e_0_7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Opinion at </a:t>
            </a:r>
            <a:r>
              <a:rPr lang="en" u="sng">
                <a:solidFill>
                  <a:schemeClr val="hlink"/>
                </a:solidFill>
                <a:hlinkClick r:id="rId3"/>
              </a:rPr>
              <a:t>http://www.supremecourt.gov/opinions/09pdf/08-7412.pdf</a:t>
            </a:r>
            <a:endParaRPr/>
          </a:p>
          <a:p>
            <a:pPr marL="0" lvl="0" indent="0" algn="l" rtl="0">
              <a:spcBef>
                <a:spcPts val="0"/>
              </a:spcBef>
              <a:spcAft>
                <a:spcPts val="0"/>
              </a:spcAft>
              <a:buNone/>
            </a:pPr>
            <a:r>
              <a:rPr lang="en"/>
              <a:t>Oral arguments at </a:t>
            </a:r>
            <a:r>
              <a:rPr lang="en" u="sng">
                <a:solidFill>
                  <a:schemeClr val="hlink"/>
                </a:solidFill>
                <a:hlinkClick r:id="rId3"/>
              </a:rPr>
              <a:t>http://www.supremecourt.gov/opinions/09pdf/08-7412.pdf</a:t>
            </a:r>
            <a:endParaRPr/>
          </a:p>
          <a:p>
            <a:pPr marL="0" lvl="0" indent="0" algn="l" rtl="0">
              <a:spcBef>
                <a:spcPts val="360"/>
              </a:spcBef>
              <a:spcAft>
                <a:spcPts val="0"/>
              </a:spcAft>
              <a:buNone/>
            </a:pPr>
            <a:endParaRPr/>
          </a:p>
        </p:txBody>
      </p:sp>
      <p:sp>
        <p:nvSpPr>
          <p:cNvPr id="219" name="Google Shape;219;g8a46d7791e_0_73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8a46d7791e_0_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8a46d7791e_0_7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Opinion at </a:t>
            </a:r>
            <a:r>
              <a:rPr lang="en" u="sng">
                <a:solidFill>
                  <a:schemeClr val="hlink"/>
                </a:solidFill>
                <a:hlinkClick r:id="rId3"/>
              </a:rPr>
              <a:t>http://supreme.justia.com/cases/federal/us/408/238/case.html</a:t>
            </a:r>
            <a:endParaRPr/>
          </a:p>
          <a:p>
            <a:pPr marL="0" lvl="0" indent="0" algn="l" rtl="0">
              <a:spcBef>
                <a:spcPts val="0"/>
              </a:spcBef>
              <a:spcAft>
                <a:spcPts val="0"/>
              </a:spcAft>
              <a:buNone/>
            </a:pPr>
            <a:r>
              <a:rPr lang="en"/>
              <a:t>Oral arguments at </a:t>
            </a:r>
            <a:r>
              <a:rPr lang="en" u="sng">
                <a:solidFill>
                  <a:schemeClr val="hlink"/>
                </a:solidFill>
                <a:hlinkClick r:id="rId4"/>
              </a:rPr>
              <a:t>http://www.oyez.org/cases/1970-1979/1971/1971_69_5003</a:t>
            </a:r>
            <a:endParaRPr/>
          </a:p>
          <a:p>
            <a:pPr marL="0" lvl="0" indent="0" algn="l" rtl="0">
              <a:spcBef>
                <a:spcPts val="360"/>
              </a:spcBef>
              <a:spcAft>
                <a:spcPts val="0"/>
              </a:spcAft>
              <a:buNone/>
            </a:pPr>
            <a:endParaRPr/>
          </a:p>
        </p:txBody>
      </p:sp>
      <p:sp>
        <p:nvSpPr>
          <p:cNvPr id="226" name="Google Shape;226;g8a46d7791e_0_7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8a46d7791e_0_7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g8a46d7791e_0_7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LO6: Clarify whether capital punishment has been found to be constitutional, which precedent cases have determined this, and what is required of proceedings that may involve the death penalty.</a:t>
            </a:r>
            <a:endParaRPr/>
          </a:p>
          <a:p>
            <a:pPr marL="0" lvl="0" indent="0" algn="l" rtl="0">
              <a:spcBef>
                <a:spcPts val="360"/>
              </a:spcBef>
              <a:spcAft>
                <a:spcPts val="0"/>
              </a:spcAft>
              <a:buNone/>
            </a:pPr>
            <a:endParaRPr/>
          </a:p>
        </p:txBody>
      </p:sp>
      <p:sp>
        <p:nvSpPr>
          <p:cNvPr id="233" name="Google Shape;233;g8a46d7791e_0_74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8a46d7791e_0_7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8a46d7791e_0_7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Opinion at </a:t>
            </a:r>
            <a:r>
              <a:rPr lang="en" u="sng">
                <a:solidFill>
                  <a:schemeClr val="hlink"/>
                </a:solidFill>
                <a:hlinkClick r:id="rId3"/>
              </a:rPr>
              <a:t>http://caselaw.lp.findlaw.com/scripts/getcase.pl?court=us&amp;vol=000&amp;invol=03-633</a:t>
            </a:r>
            <a:endParaRPr/>
          </a:p>
          <a:p>
            <a:pPr marL="0" lvl="0" indent="0" algn="l" rtl="0">
              <a:spcBef>
                <a:spcPts val="0"/>
              </a:spcBef>
              <a:spcAft>
                <a:spcPts val="0"/>
              </a:spcAft>
              <a:buNone/>
            </a:pPr>
            <a:r>
              <a:rPr lang="en"/>
              <a:t>Oral arguments at </a:t>
            </a:r>
            <a:r>
              <a:rPr lang="en" u="sng">
                <a:solidFill>
                  <a:schemeClr val="hlink"/>
                </a:solidFill>
                <a:hlinkClick r:id="rId4"/>
              </a:rPr>
              <a:t>http://www.oyez.org/cases/2000-2009/2004/2004_03_633/</a:t>
            </a:r>
            <a:endParaRPr/>
          </a:p>
          <a:p>
            <a:pPr marL="0" lvl="0" indent="0" algn="l" rtl="0">
              <a:spcBef>
                <a:spcPts val="360"/>
              </a:spcBef>
              <a:spcAft>
                <a:spcPts val="0"/>
              </a:spcAft>
              <a:buNone/>
            </a:pPr>
            <a:endParaRPr/>
          </a:p>
        </p:txBody>
      </p:sp>
      <p:sp>
        <p:nvSpPr>
          <p:cNvPr id="240" name="Google Shape;240;g8a46d7791e_0_75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8a46d7791e_0_7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8a46d7791e_0_7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8a46d7791e_0_7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g8a46d7791e_0_7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LO7: Summarize what Eighth Amendment rights prisoners often claim.</a:t>
            </a:r>
            <a:endParaRPr/>
          </a:p>
          <a:p>
            <a:pPr marL="0" lvl="0" indent="0" algn="l" rtl="0">
              <a:spcBef>
                <a:spcPts val="360"/>
              </a:spcBef>
              <a:spcAft>
                <a:spcPts val="0"/>
              </a:spcAft>
              <a:buNone/>
            </a:pPr>
            <a:endParaRPr/>
          </a:p>
        </p:txBody>
      </p:sp>
      <p:sp>
        <p:nvSpPr>
          <p:cNvPr id="253" name="Google Shape;253;g8a46d7791e_0_76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46d7791e_0_7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g8a46d7791e_0_7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LO7: Summarize what Eighth Amendment rights prisoners often claim.</a:t>
            </a:r>
            <a:endParaRPr/>
          </a:p>
          <a:p>
            <a:pPr marL="0" lvl="0" indent="0" algn="l" rtl="0">
              <a:spcBef>
                <a:spcPts val="360"/>
              </a:spcBef>
              <a:spcAft>
                <a:spcPts val="0"/>
              </a:spcAft>
              <a:buNone/>
            </a:pPr>
            <a:endParaRPr/>
          </a:p>
        </p:txBody>
      </p:sp>
      <p:sp>
        <p:nvSpPr>
          <p:cNvPr id="260" name="Google Shape;260;g8a46d7791e_0_76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11/1/2020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95775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7031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11/1/2020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49905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90950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545147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38170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969161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11/1/2020</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007531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11/1/2020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88086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11/1/2020</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16409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36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20000"/>
        </a:lnSpc>
        <a:spcBef>
          <a:spcPts val="900"/>
        </a:spcBef>
        <a:spcAft>
          <a:spcPts val="0"/>
        </a:spcAft>
        <a:buClr>
          <a:schemeClr val="tx1">
            <a:lumMod val="85000"/>
            <a:lumOff val="15000"/>
          </a:schemeClr>
        </a:buClr>
        <a:buFont typeface="Garamond" pitchFamily="18" charset="0"/>
        <a:buChar char="◦"/>
        <a:defRPr sz="14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BA1780-A246-4C7F-9267-727EF2F4E785}"/>
              </a:ext>
              <a:ext uri="{C183D7F6-B498-43B3-948B-1728B52AA6E4}">
                <adec:decorative xmlns:adec="http://schemas.microsoft.com/office/drawing/2017/decorative" val="1"/>
              </a:ext>
            </a:extLst>
          </p:cNvPr>
          <p:cNvPicPr>
            <a:picLocks noChangeAspect="1"/>
          </p:cNvPicPr>
          <p:nvPr/>
        </p:nvPicPr>
        <p:blipFill rotWithShape="1">
          <a:blip r:embed="rId3"/>
          <a:srcRect t="3846"/>
          <a:stretch/>
        </p:blipFill>
        <p:spPr>
          <a:xfrm>
            <a:off x="20" y="10"/>
            <a:ext cx="12191979" cy="6857990"/>
          </a:xfrm>
          <a:prstGeom prst="rect">
            <a:avLst/>
          </a:prstGeom>
        </p:spPr>
      </p:pic>
      <p:sp>
        <p:nvSpPr>
          <p:cNvPr id="19" name="Rectangle 1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21" name="Rectangle 2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C0D7398C-75E5-4CB0-BA4F-D7D5CF2495D4}"/>
              </a:ext>
            </a:extLst>
          </p:cNvPr>
          <p:cNvSpPr>
            <a:spLocks noGrp="1"/>
          </p:cNvSpPr>
          <p:nvPr>
            <p:ph type="ctrTitle"/>
          </p:nvPr>
        </p:nvSpPr>
        <p:spPr>
          <a:xfrm>
            <a:off x="1276055" y="2350017"/>
            <a:ext cx="4775075" cy="1630906"/>
          </a:xfrm>
        </p:spPr>
        <p:txBody>
          <a:bodyPr>
            <a:normAutofit/>
          </a:bodyPr>
          <a:lstStyle/>
          <a:p>
            <a:r>
              <a:rPr lang="en-US" sz="4400" dirty="0">
                <a:solidFill>
                  <a:schemeClr val="tx1"/>
                </a:solidFill>
              </a:rPr>
              <a:t>The EIGHTH </a:t>
            </a:r>
          </a:p>
        </p:txBody>
      </p:sp>
      <p:sp>
        <p:nvSpPr>
          <p:cNvPr id="3" name="Subtitle 2">
            <a:extLst>
              <a:ext uri="{FF2B5EF4-FFF2-40B4-BE49-F238E27FC236}">
                <a16:creationId xmlns:a16="http://schemas.microsoft.com/office/drawing/2014/main" id="{5C5BFB45-FC34-495C-9C68-F9641246C2EE}"/>
              </a:ext>
            </a:extLst>
          </p:cNvPr>
          <p:cNvSpPr>
            <a:spLocks noGrp="1"/>
          </p:cNvSpPr>
          <p:nvPr>
            <p:ph type="subTitle" idx="1"/>
          </p:nvPr>
        </p:nvSpPr>
        <p:spPr>
          <a:xfrm>
            <a:off x="1276055" y="3990546"/>
            <a:ext cx="4775075" cy="559656"/>
          </a:xfrm>
        </p:spPr>
        <p:txBody>
          <a:bodyPr>
            <a:normAutofit/>
          </a:bodyPr>
          <a:lstStyle/>
          <a:p>
            <a:r>
              <a:rPr lang="en-US" dirty="0">
                <a:solidFill>
                  <a:schemeClr val="tx1"/>
                </a:solidFill>
              </a:rPr>
              <a:t>AMENDMENT</a:t>
            </a:r>
          </a:p>
        </p:txBody>
      </p:sp>
    </p:spTree>
    <p:extLst>
      <p:ext uri="{BB962C8B-B14F-4D97-AF65-F5344CB8AC3E}">
        <p14:creationId xmlns:p14="http://schemas.microsoft.com/office/powerpoint/2010/main" val="215208291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7"/>
        <p:cNvGrpSpPr/>
        <p:nvPr/>
      </p:nvGrpSpPr>
      <p:grpSpPr>
        <a:xfrm>
          <a:off x="0" y="0"/>
          <a:ext cx="0" cy="0"/>
          <a:chOff x="0" y="0"/>
          <a:chExt cx="0" cy="0"/>
        </a:xfrm>
      </p:grpSpPr>
      <p:sp useBgFill="1">
        <p:nvSpPr>
          <p:cNvPr id="90" name="Rectangle 89">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94" name="Rectangle 93">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148" name="Google Shape;148;p27"/>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a:solidFill>
                  <a:schemeClr val="bg1"/>
                </a:solidFill>
              </a:rPr>
              <a:t>Introduction</a:t>
            </a:r>
          </a:p>
        </p:txBody>
      </p:sp>
      <p:sp>
        <p:nvSpPr>
          <p:cNvPr id="149" name="Google Shape;149;p27"/>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84048">
              <a:lnSpc>
                <a:spcPct val="90000"/>
              </a:lnSpc>
              <a:spcBef>
                <a:spcPts val="0"/>
              </a:spcBef>
              <a:buClr>
                <a:schemeClr val="dk2"/>
              </a:buClr>
              <a:buSzPts val="2800"/>
              <a:buChar char="•"/>
            </a:pPr>
            <a:r>
              <a:rPr lang="en-US" sz="1700"/>
              <a:t>The Eighth Amendment protects three rights:</a:t>
            </a:r>
          </a:p>
          <a:p>
            <a:pPr marL="877824" lvl="1" indent="-361187">
              <a:lnSpc>
                <a:spcPct val="90000"/>
              </a:lnSpc>
              <a:spcBef>
                <a:spcPts val="576"/>
              </a:spcBef>
              <a:buClr>
                <a:schemeClr val="dk2"/>
              </a:buClr>
              <a:buSzPts val="2100"/>
              <a:buChar char="•"/>
            </a:pPr>
            <a:r>
              <a:rPr lang="en-US" sz="1700"/>
              <a:t>That excessive bail shall not be required.</a:t>
            </a:r>
          </a:p>
          <a:p>
            <a:pPr marL="877824" lvl="1" indent="-361187">
              <a:lnSpc>
                <a:spcPct val="90000"/>
              </a:lnSpc>
              <a:spcBef>
                <a:spcPts val="1296"/>
              </a:spcBef>
              <a:buClr>
                <a:schemeClr val="dk2"/>
              </a:buClr>
              <a:buSzPts val="2100"/>
              <a:buChar char="•"/>
            </a:pPr>
            <a:r>
              <a:rPr lang="en-US" sz="1700"/>
              <a:t>That excessive fines shall not be imposed.</a:t>
            </a:r>
          </a:p>
          <a:p>
            <a:pPr marL="877824" lvl="1" indent="-361187">
              <a:lnSpc>
                <a:spcPct val="90000"/>
              </a:lnSpc>
              <a:spcBef>
                <a:spcPts val="1296"/>
              </a:spcBef>
              <a:buClr>
                <a:schemeClr val="dk2"/>
              </a:buClr>
              <a:buSzPts val="2100"/>
              <a:buChar char="•"/>
            </a:pPr>
            <a:r>
              <a:rPr lang="en-US" sz="1700"/>
              <a:t>That cruel and unusual punishment shall not be inflicted.</a:t>
            </a:r>
          </a:p>
          <a:p>
            <a:pPr marL="384048" indent="-361188">
              <a:lnSpc>
                <a:spcPct val="90000"/>
              </a:lnSpc>
              <a:spcBef>
                <a:spcPts val="2832"/>
              </a:spcBef>
              <a:buClr>
                <a:schemeClr val="dk2"/>
              </a:buClr>
              <a:buSzPts val="2500"/>
              <a:buChar char="•"/>
            </a:pPr>
            <a:r>
              <a:rPr lang="en-US" sz="1700"/>
              <a:t>This Amendment has a lot of controversy because of interpretations about whether the death penalty is cruel and unusual.</a:t>
            </a:r>
          </a:p>
          <a:p>
            <a:pPr marL="384048" indent="-361188">
              <a:lnSpc>
                <a:spcPct val="90000"/>
              </a:lnSpc>
              <a:spcBef>
                <a:spcPts val="2832"/>
              </a:spcBef>
              <a:buSzPts val="2500"/>
              <a:buChar char="•"/>
            </a:pPr>
            <a:endParaRPr lang="en-US" sz="17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3"/>
        <p:cNvGrpSpPr/>
        <p:nvPr/>
      </p:nvGrpSpPr>
      <p:grpSpPr>
        <a:xfrm>
          <a:off x="0" y="0"/>
          <a:ext cx="0" cy="0"/>
          <a:chOff x="0" y="0"/>
          <a:chExt cx="0" cy="0"/>
        </a:xfrm>
      </p:grpSpPr>
      <p:sp useBgFill="1">
        <p:nvSpPr>
          <p:cNvPr id="96" name="Rectangle 95">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100" name="Rectangle 99">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154" name="Google Shape;154;p28"/>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a:solidFill>
                  <a:schemeClr val="bg1"/>
                </a:solidFill>
              </a:rPr>
              <a:t>A Brief History of Punishment </a:t>
            </a:r>
          </a:p>
        </p:txBody>
      </p:sp>
      <p:sp>
        <p:nvSpPr>
          <p:cNvPr id="155" name="Google Shape;155;p28"/>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84048">
              <a:spcBef>
                <a:spcPts val="0"/>
              </a:spcBef>
              <a:buClr>
                <a:schemeClr val="dk2"/>
              </a:buClr>
              <a:buSzPts val="2800"/>
              <a:buFont typeface="Arial"/>
              <a:buChar char="•"/>
            </a:pPr>
            <a:r>
              <a:rPr lang="en-US" sz="2000"/>
              <a:t>The Massachusetts Bay Colony sought to eliminate such English punishments as cutting off hands and burning at the stake</a:t>
            </a:r>
          </a:p>
          <a:p>
            <a:pPr marL="384048" indent="-384048">
              <a:spcBef>
                <a:spcPts val="672"/>
              </a:spcBef>
              <a:buClr>
                <a:schemeClr val="dk2"/>
              </a:buClr>
              <a:buSzPts val="2800"/>
              <a:buFont typeface="Arial"/>
              <a:buChar char="•"/>
            </a:pPr>
            <a:r>
              <a:rPr lang="en-US" sz="2000"/>
              <a:t>The Amendment must draw its meaning from the evolving standards of decency that mark the progress of a maturing society (</a:t>
            </a:r>
            <a:r>
              <a:rPr lang="en-US" sz="2000" i="1"/>
              <a:t>Trop v. Dulles</a:t>
            </a:r>
            <a:r>
              <a:rPr lang="en-US" sz="200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0"/>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107" name="Rectangle 106">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161" name="Google Shape;161;p29"/>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a:solidFill>
                  <a:schemeClr val="bg1"/>
                </a:solidFill>
              </a:rPr>
              <a:t>Bail</a:t>
            </a:r>
          </a:p>
        </p:txBody>
      </p:sp>
      <p:sp>
        <p:nvSpPr>
          <p:cNvPr id="162" name="Google Shape;162;p29"/>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45948">
              <a:lnSpc>
                <a:spcPct val="90000"/>
              </a:lnSpc>
              <a:spcBef>
                <a:spcPts val="0"/>
              </a:spcBef>
              <a:buClr>
                <a:schemeClr val="dk2"/>
              </a:buClr>
              <a:buSzPts val="1900"/>
              <a:buChar char="•"/>
            </a:pPr>
            <a:r>
              <a:rPr lang="en-US" sz="1700" b="1"/>
              <a:t>Bail</a:t>
            </a:r>
            <a:r>
              <a:rPr lang="en-US" sz="1700"/>
              <a:t> is money or property pledged by a defendant for pretrial release from custody that would be forfeited should the defendant fail to appear at subsequent court proceedings.</a:t>
            </a:r>
          </a:p>
          <a:p>
            <a:pPr marL="384048" indent="-345948">
              <a:lnSpc>
                <a:spcPct val="90000"/>
              </a:lnSpc>
              <a:spcBef>
                <a:spcPts val="1680"/>
              </a:spcBef>
              <a:buClr>
                <a:schemeClr val="dk2"/>
              </a:buClr>
              <a:buSzPts val="1900"/>
              <a:buChar char="•"/>
            </a:pPr>
            <a:r>
              <a:rPr lang="en-US" sz="1700"/>
              <a:t>Bail serves two purposes:</a:t>
            </a:r>
          </a:p>
          <a:p>
            <a:pPr marL="960120" lvl="1" indent="-373380">
              <a:lnSpc>
                <a:spcPct val="90000"/>
              </a:lnSpc>
              <a:spcBef>
                <a:spcPts val="240"/>
              </a:spcBef>
              <a:buClr>
                <a:schemeClr val="dk2"/>
              </a:buClr>
              <a:buSzPts val="1900"/>
              <a:buChar char="•"/>
            </a:pPr>
            <a:r>
              <a:rPr lang="en-US" sz="1700"/>
              <a:t>It helps to assure the appearance of the accused at court proceedings.</a:t>
            </a:r>
          </a:p>
          <a:p>
            <a:pPr marL="960120" lvl="1" indent="-373380">
              <a:lnSpc>
                <a:spcPct val="90000"/>
              </a:lnSpc>
              <a:spcBef>
                <a:spcPts val="960"/>
              </a:spcBef>
              <a:buClr>
                <a:schemeClr val="dk2"/>
              </a:buClr>
              <a:buSzPts val="1900"/>
              <a:buChar char="•"/>
            </a:pPr>
            <a:r>
              <a:rPr lang="en-US" sz="1700"/>
              <a:t>It maintains the presumption of innocence by allowing individuals not yet convicted of a crime to avoid continued incarceration.</a:t>
            </a:r>
          </a:p>
          <a:p>
            <a:pPr marL="384048" indent="-345948">
              <a:lnSpc>
                <a:spcPct val="90000"/>
              </a:lnSpc>
              <a:spcBef>
                <a:spcPts val="960"/>
              </a:spcBef>
              <a:buClr>
                <a:schemeClr val="dk2"/>
              </a:buClr>
              <a:buSzPts val="1900"/>
              <a:buChar char="•"/>
            </a:pPr>
            <a:r>
              <a:rPr lang="en-US" sz="1700"/>
              <a:t> Also allows individuals to prepare a defense and continue earning income if employed.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6"/>
        <p:cNvGrpSpPr/>
        <p:nvPr/>
      </p:nvGrpSpPr>
      <p:grpSpPr>
        <a:xfrm>
          <a:off x="0" y="0"/>
          <a:ext cx="0" cy="0"/>
          <a:chOff x="0" y="0"/>
          <a:chExt cx="0" cy="0"/>
        </a:xfrm>
      </p:grpSpPr>
      <p:sp useBgFill="1">
        <p:nvSpPr>
          <p:cNvPr id="109" name="Rectangle 108">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113" name="Rectangle 112">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167" name="Google Shape;167;p30"/>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a:solidFill>
                  <a:schemeClr val="bg1"/>
                </a:solidFill>
              </a:rPr>
              <a:t>Bail</a:t>
            </a:r>
          </a:p>
        </p:txBody>
      </p:sp>
      <p:sp>
        <p:nvSpPr>
          <p:cNvPr id="168" name="Google Shape;168;p30"/>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61188">
              <a:lnSpc>
                <a:spcPct val="90000"/>
              </a:lnSpc>
              <a:spcBef>
                <a:spcPts val="0"/>
              </a:spcBef>
              <a:buClr>
                <a:schemeClr val="dk2"/>
              </a:buClr>
              <a:buSzPts val="2500"/>
              <a:buChar char="•"/>
            </a:pPr>
            <a:r>
              <a:rPr lang="en-US" sz="2000"/>
              <a:t>Bail itself is not guaranteed under the Eighth Amendment.</a:t>
            </a:r>
          </a:p>
          <a:p>
            <a:pPr marL="877824" lvl="1" indent="-361187">
              <a:lnSpc>
                <a:spcPct val="90000"/>
              </a:lnSpc>
              <a:spcBef>
                <a:spcPts val="576"/>
              </a:spcBef>
              <a:buClr>
                <a:schemeClr val="dk2"/>
              </a:buClr>
              <a:buSzPts val="2100"/>
              <a:buChar char="•"/>
            </a:pPr>
            <a:r>
              <a:rPr lang="en-US" sz="2000"/>
              <a:t>Only excessive bail is prohibited, which is not clearly defined.</a:t>
            </a:r>
          </a:p>
          <a:p>
            <a:pPr marL="877824" lvl="1" indent="-361187">
              <a:lnSpc>
                <a:spcPct val="90000"/>
              </a:lnSpc>
              <a:spcBef>
                <a:spcPts val="1296"/>
              </a:spcBef>
              <a:buClr>
                <a:schemeClr val="dk2"/>
              </a:buClr>
              <a:buSzPts val="2100"/>
              <a:buChar char="•"/>
            </a:pPr>
            <a:r>
              <a:rPr lang="en-US" sz="2000"/>
              <a:t>Bail may be denied in capital cases and when the accused has threatened possible trial witnesses.</a:t>
            </a:r>
          </a:p>
          <a:p>
            <a:pPr marL="877824" lvl="1" indent="-361187">
              <a:lnSpc>
                <a:spcPct val="90000"/>
              </a:lnSpc>
              <a:spcBef>
                <a:spcPts val="1296"/>
              </a:spcBef>
              <a:buClr>
                <a:schemeClr val="dk2"/>
              </a:buClr>
              <a:buSzPts val="2100"/>
              <a:buChar char="•"/>
            </a:pPr>
            <a:r>
              <a:rPr lang="en-US" sz="2000"/>
              <a:t>The excessive bail prohibition has never been formally incorporated to apply to the states under the Fourteenth Amendment, allowing states to deal with it through their constitutions, legislation, and case law.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2"/>
        <p:cNvGrpSpPr/>
        <p:nvPr/>
      </p:nvGrpSpPr>
      <p:grpSpPr>
        <a:xfrm>
          <a:off x="0" y="0"/>
          <a:ext cx="0" cy="0"/>
          <a:chOff x="0" y="0"/>
          <a:chExt cx="0" cy="0"/>
        </a:xfrm>
      </p:grpSpPr>
      <p:sp useBgFill="1">
        <p:nvSpPr>
          <p:cNvPr id="115" name="Rectangle 114">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119" name="Rectangle 118">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173" name="Google Shape;173;p31"/>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dirty="0">
                <a:solidFill>
                  <a:schemeClr val="bg1"/>
                </a:solidFill>
              </a:rPr>
              <a:t>Fines </a:t>
            </a:r>
          </a:p>
        </p:txBody>
      </p:sp>
      <p:sp>
        <p:nvSpPr>
          <p:cNvPr id="174" name="Google Shape;174;p31"/>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61188">
              <a:spcBef>
                <a:spcPts val="0"/>
              </a:spcBef>
              <a:buClr>
                <a:schemeClr val="dk2"/>
              </a:buClr>
              <a:buSzPts val="2900"/>
              <a:buChar char="•"/>
            </a:pPr>
            <a:r>
              <a:rPr lang="en-US" sz="2000"/>
              <a:t>The prohibition against excessive fines has not been incorporated, so it does not apply to the states.</a:t>
            </a:r>
          </a:p>
          <a:p>
            <a:pPr marL="384048" indent="-361188">
              <a:spcBef>
                <a:spcPts val="768"/>
              </a:spcBef>
              <a:buClr>
                <a:schemeClr val="dk2"/>
              </a:buClr>
              <a:buSzPts val="2900"/>
              <a:buChar char="•"/>
            </a:pPr>
            <a:r>
              <a:rPr lang="en-US" sz="2000"/>
              <a:t>Excessive fine prohibition does not apply in the civil area.</a:t>
            </a:r>
          </a:p>
          <a:p>
            <a:pPr marL="877824" lvl="1" indent="-361187">
              <a:spcBef>
                <a:spcPts val="768"/>
              </a:spcBef>
              <a:buClr>
                <a:schemeClr val="dk2"/>
              </a:buClr>
              <a:buSzPts val="2900"/>
              <a:buChar char="•"/>
            </a:pPr>
            <a:r>
              <a:rPr lang="en-US" sz="2000"/>
              <a:t>Because civil cases are between private parties and the Constitution regulates the government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9"/>
        <p:cNvGrpSpPr/>
        <p:nvPr/>
      </p:nvGrpSpPr>
      <p:grpSpPr>
        <a:xfrm>
          <a:off x="0" y="0"/>
          <a:ext cx="0" cy="0"/>
          <a:chOff x="0" y="0"/>
          <a:chExt cx="0" cy="0"/>
        </a:xfrm>
      </p:grpSpPr>
      <p:sp useBgFill="1">
        <p:nvSpPr>
          <p:cNvPr id="122" name="Rectangle 121">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126" name="Rectangle 125">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180" name="Google Shape;180;p32"/>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dirty="0">
                <a:solidFill>
                  <a:schemeClr val="bg1"/>
                </a:solidFill>
              </a:rPr>
              <a:t>Fines</a:t>
            </a:r>
          </a:p>
        </p:txBody>
      </p:sp>
      <p:sp>
        <p:nvSpPr>
          <p:cNvPr id="181" name="Google Shape;181;p32"/>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53568">
              <a:lnSpc>
                <a:spcPct val="90000"/>
              </a:lnSpc>
              <a:spcBef>
                <a:spcPts val="0"/>
              </a:spcBef>
              <a:buClr>
                <a:schemeClr val="dk2"/>
              </a:buClr>
              <a:buSzPts val="2400"/>
              <a:buChar char="•"/>
            </a:pPr>
            <a:r>
              <a:rPr lang="en-US" sz="1600" b="1" dirty="0"/>
              <a:t>Asset Forfeiture</a:t>
            </a:r>
            <a:endParaRPr lang="en-US" sz="1600" dirty="0"/>
          </a:p>
          <a:p>
            <a:pPr marL="877824" lvl="1" indent="-353567">
              <a:lnSpc>
                <a:spcPct val="90000"/>
              </a:lnSpc>
              <a:spcBef>
                <a:spcPts val="960"/>
              </a:spcBef>
              <a:buClr>
                <a:schemeClr val="dk2"/>
              </a:buClr>
              <a:buSzPts val="2000"/>
              <a:buChar char="•"/>
            </a:pPr>
            <a:r>
              <a:rPr lang="en-US" sz="1600" dirty="0"/>
              <a:t>The seizure by the government, without compensation, of money and property connected with illegal activity.</a:t>
            </a:r>
          </a:p>
          <a:p>
            <a:pPr marL="384048" indent="-353568">
              <a:lnSpc>
                <a:spcPct val="90000"/>
              </a:lnSpc>
              <a:spcBef>
                <a:spcPts val="960"/>
              </a:spcBef>
              <a:buClr>
                <a:schemeClr val="dk2"/>
              </a:buClr>
              <a:buSzPts val="2400"/>
              <a:buChar char="•"/>
            </a:pPr>
            <a:r>
              <a:rPr lang="en-US" sz="1600" dirty="0"/>
              <a:t>Property connected with illegal activity may be forfeited when used as a conveyance to transport illicit drugs.</a:t>
            </a:r>
          </a:p>
          <a:p>
            <a:pPr marL="384048" indent="-353568">
              <a:lnSpc>
                <a:spcPct val="90000"/>
              </a:lnSpc>
              <a:spcBef>
                <a:spcPts val="960"/>
              </a:spcBef>
              <a:buClr>
                <a:schemeClr val="dk2"/>
              </a:buClr>
              <a:buSzPts val="2400"/>
              <a:buChar char="•"/>
            </a:pPr>
            <a:r>
              <a:rPr lang="en-US" sz="1600" dirty="0"/>
              <a:t>Real estate used in association with a crime and money or other negotiable instruments obtained through criminal activity also can be seized and is considered a civil sanction by the government.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6"/>
        <p:cNvGrpSpPr/>
        <p:nvPr/>
      </p:nvGrpSpPr>
      <p:grpSpPr>
        <a:xfrm>
          <a:off x="0" y="0"/>
          <a:ext cx="0" cy="0"/>
          <a:chOff x="0" y="0"/>
          <a:chExt cx="0" cy="0"/>
        </a:xfrm>
      </p:grpSpPr>
      <p:sp useBgFill="1">
        <p:nvSpPr>
          <p:cNvPr id="193" name="Rectangle 192">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194">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197" name="Rectangle 196">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187" name="Google Shape;187;p33"/>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a:solidFill>
                  <a:schemeClr val="bg1"/>
                </a:solidFill>
              </a:rPr>
              <a:t>Cruel and Unusual Punishment</a:t>
            </a:r>
            <a:br>
              <a:rPr lang="en-US">
                <a:solidFill>
                  <a:schemeClr val="bg1"/>
                </a:solidFill>
              </a:rPr>
            </a:br>
            <a:r>
              <a:rPr lang="en-US">
                <a:solidFill>
                  <a:schemeClr val="bg1"/>
                </a:solidFill>
              </a:rPr>
              <a:t>(slide 1 of 3)</a:t>
            </a:r>
          </a:p>
        </p:txBody>
      </p:sp>
      <p:sp>
        <p:nvSpPr>
          <p:cNvPr id="188" name="Google Shape;188;p33"/>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84048">
              <a:spcBef>
                <a:spcPts val="0"/>
              </a:spcBef>
              <a:buClr>
                <a:schemeClr val="dk2"/>
              </a:buClr>
              <a:buSzPts val="3200"/>
              <a:buChar char="•"/>
            </a:pPr>
            <a:r>
              <a:rPr lang="en-US" sz="2000"/>
              <a:t>The final clause of the Eighth Amendment </a:t>
            </a:r>
          </a:p>
          <a:p>
            <a:pPr marL="384048" indent="-384048">
              <a:spcBef>
                <a:spcPts val="2208"/>
              </a:spcBef>
              <a:buClr>
                <a:schemeClr val="dk2"/>
              </a:buClr>
              <a:buSzPts val="3200"/>
              <a:buChar char="•"/>
            </a:pPr>
            <a:r>
              <a:rPr lang="en-US" sz="2000"/>
              <a:t>What is “cruel and unusual?”</a:t>
            </a:r>
          </a:p>
          <a:p>
            <a:pPr marL="960120" lvl="1" indent="-411480">
              <a:spcBef>
                <a:spcPts val="672"/>
              </a:spcBef>
              <a:buClr>
                <a:schemeClr val="dk2"/>
              </a:buClr>
              <a:buSzPts val="2800"/>
              <a:buChar char="•"/>
            </a:pPr>
            <a:r>
              <a:rPr lang="en-US" sz="2000"/>
              <a:t>Depends on what society believes it to 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3"/>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76" name="Rectangle 75">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194" name="Google Shape;194;p34"/>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i="1">
                <a:solidFill>
                  <a:schemeClr val="bg1"/>
                </a:solidFill>
              </a:rPr>
              <a:t>Coker v. Georgia , 433 U.S. 584 </a:t>
            </a:r>
            <a:r>
              <a:rPr lang="en-US">
                <a:solidFill>
                  <a:schemeClr val="bg1"/>
                </a:solidFill>
              </a:rPr>
              <a:t>(1977)</a:t>
            </a:r>
          </a:p>
        </p:txBody>
      </p:sp>
      <p:sp>
        <p:nvSpPr>
          <p:cNvPr id="195" name="Google Shape;195;p34"/>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575310" indent="-388620">
              <a:lnSpc>
                <a:spcPct val="110000"/>
              </a:lnSpc>
              <a:spcBef>
                <a:spcPts val="0"/>
              </a:spcBef>
              <a:buClr>
                <a:schemeClr val="dk2"/>
              </a:buClr>
              <a:buSzPts val="2100"/>
              <a:buChar char="•"/>
            </a:pPr>
            <a:r>
              <a:rPr lang="en-US" sz="1700" b="1"/>
              <a:t>Issue: </a:t>
            </a:r>
            <a:r>
              <a:rPr lang="en-US" sz="1700"/>
              <a:t>While serving several sentences for rape, defendant escaped prison and raped another victim. He was sentenced to death. Is the death sentence disproportionate to the crime under Eighth Amendment?</a:t>
            </a:r>
          </a:p>
          <a:p>
            <a:pPr marL="575310" indent="-388620">
              <a:lnSpc>
                <a:spcPct val="110000"/>
              </a:lnSpc>
              <a:spcBef>
                <a:spcPts val="576"/>
              </a:spcBef>
              <a:buClr>
                <a:schemeClr val="dk2"/>
              </a:buClr>
              <a:buSzPts val="2100"/>
              <a:buChar char="•"/>
            </a:pPr>
            <a:r>
              <a:rPr lang="en-US" sz="1700" b="1"/>
              <a:t>Holding:  </a:t>
            </a:r>
            <a:r>
              <a:rPr lang="en-US" sz="1700"/>
              <a:t>Yes. Punishment is excessive and unconstitutional if 1) it makes no measureable contribution to acceptable goals of punishment and hence is nothing more than the purposeless and needless imposition of pain and suffering, and 2) it is grossly out of proportion to the severity of the crime as for a crime without homicide getting a death sentence.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0"/>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83" name="Rectangle 82">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201" name="Google Shape;201;p35"/>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a:solidFill>
                  <a:schemeClr val="bg1"/>
                </a:solidFill>
              </a:rPr>
              <a:t>Cruel and Unusual Punishment</a:t>
            </a:r>
            <a:br>
              <a:rPr lang="en-US">
                <a:solidFill>
                  <a:schemeClr val="bg1"/>
                </a:solidFill>
              </a:rPr>
            </a:br>
            <a:r>
              <a:rPr lang="en-US">
                <a:solidFill>
                  <a:schemeClr val="bg1"/>
                </a:solidFill>
              </a:rPr>
              <a:t>(slide 2 of 3)</a:t>
            </a:r>
          </a:p>
        </p:txBody>
      </p:sp>
      <p:sp>
        <p:nvSpPr>
          <p:cNvPr id="202" name="Google Shape;202;p35"/>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61188">
              <a:lnSpc>
                <a:spcPct val="90000"/>
              </a:lnSpc>
              <a:spcBef>
                <a:spcPts val="0"/>
              </a:spcBef>
              <a:buClr>
                <a:schemeClr val="dk2"/>
              </a:buClr>
              <a:buSzPts val="2500"/>
              <a:buChar char="•"/>
            </a:pPr>
            <a:r>
              <a:rPr lang="en-US" sz="1900"/>
              <a:t>The courts have used three inquiries in assessing constitutionality of cruel and unusual punishment:</a:t>
            </a:r>
          </a:p>
          <a:p>
            <a:pPr marL="960120" lvl="1" indent="-388620">
              <a:lnSpc>
                <a:spcPct val="90000"/>
              </a:lnSpc>
              <a:spcBef>
                <a:spcPts val="576"/>
              </a:spcBef>
              <a:buClr>
                <a:schemeClr val="dk2"/>
              </a:buClr>
              <a:buSzPts val="2100"/>
              <a:buChar char="•"/>
            </a:pPr>
            <a:r>
              <a:rPr lang="en-US" sz="1900"/>
              <a:t>Whether the punishment shocks the general conscience of a civilized society</a:t>
            </a:r>
          </a:p>
          <a:p>
            <a:pPr marL="960120" lvl="1" indent="-388620">
              <a:lnSpc>
                <a:spcPct val="90000"/>
              </a:lnSpc>
              <a:spcBef>
                <a:spcPts val="576"/>
              </a:spcBef>
              <a:buClr>
                <a:schemeClr val="dk2"/>
              </a:buClr>
              <a:buSzPts val="2100"/>
              <a:buChar char="•"/>
            </a:pPr>
            <a:r>
              <a:rPr lang="en-US" sz="1900"/>
              <a:t>Whether the punishment is unnecessarily cruel</a:t>
            </a:r>
          </a:p>
          <a:p>
            <a:pPr marL="960120" lvl="1" indent="-388620">
              <a:lnSpc>
                <a:spcPct val="90000"/>
              </a:lnSpc>
              <a:spcBef>
                <a:spcPts val="576"/>
              </a:spcBef>
              <a:buClr>
                <a:schemeClr val="dk2"/>
              </a:buClr>
              <a:buSzPts val="2100"/>
              <a:buChar char="•"/>
            </a:pPr>
            <a:r>
              <a:rPr lang="en-US" sz="1900"/>
              <a:t>Whether the punishment goes beyond legitimate penal aims</a:t>
            </a:r>
          </a:p>
          <a:p>
            <a:pPr marL="466344" indent="-388620">
              <a:lnSpc>
                <a:spcPct val="90000"/>
              </a:lnSpc>
              <a:spcBef>
                <a:spcPts val="672"/>
              </a:spcBef>
              <a:buClr>
                <a:schemeClr val="dk2"/>
              </a:buClr>
              <a:buSzPts val="2500"/>
              <a:buChar char="•"/>
            </a:pPr>
            <a:r>
              <a:rPr lang="en-US" sz="1900"/>
              <a:t>The general rule is that punishments must be proportional or directly related to the crimes committed.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6"/>
        <p:cNvGrpSpPr/>
        <p:nvPr/>
      </p:nvGrpSpPr>
      <p:grpSpPr>
        <a:xfrm>
          <a:off x="0" y="0"/>
          <a:ext cx="0" cy="0"/>
          <a:chOff x="0" y="0"/>
          <a:chExt cx="0" cy="0"/>
        </a:xfrm>
      </p:grpSpPr>
      <p:sp useBgFill="1">
        <p:nvSpPr>
          <p:cNvPr id="85" name="Rectangle 84">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89" name="Rectangle 88">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207" name="Google Shape;207;p36"/>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a:solidFill>
                  <a:schemeClr val="bg1"/>
                </a:solidFill>
              </a:rPr>
              <a:t>Cruel and Unusual Punishment</a:t>
            </a:r>
            <a:br>
              <a:rPr lang="en-US">
                <a:solidFill>
                  <a:schemeClr val="bg1"/>
                </a:solidFill>
              </a:rPr>
            </a:br>
            <a:r>
              <a:rPr lang="en-US">
                <a:solidFill>
                  <a:schemeClr val="bg1"/>
                </a:solidFill>
              </a:rPr>
              <a:t>(slide 3 of 3)</a:t>
            </a:r>
          </a:p>
        </p:txBody>
      </p:sp>
      <p:sp>
        <p:nvSpPr>
          <p:cNvPr id="208" name="Google Shape;208;p36"/>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84048">
              <a:spcBef>
                <a:spcPts val="0"/>
              </a:spcBef>
              <a:buClr>
                <a:schemeClr val="dk2"/>
              </a:buClr>
              <a:buSzPts val="2800"/>
              <a:buChar char="•"/>
            </a:pPr>
            <a:r>
              <a:rPr lang="en-US" sz="2000"/>
              <a:t>The Supreme Court has established three criteria for </a:t>
            </a:r>
            <a:r>
              <a:rPr lang="en-US" sz="2000" b="1"/>
              <a:t>proportionality analysis</a:t>
            </a:r>
            <a:r>
              <a:rPr lang="en-US" sz="2000"/>
              <a:t> (making the punishment fit the crime):</a:t>
            </a:r>
          </a:p>
          <a:p>
            <a:pPr marL="960120" lvl="1" indent="-411480">
              <a:spcBef>
                <a:spcPts val="576"/>
              </a:spcBef>
              <a:buClr>
                <a:schemeClr val="dk2"/>
              </a:buClr>
              <a:buSzPts val="2400"/>
              <a:buChar char="•"/>
            </a:pPr>
            <a:r>
              <a:rPr lang="en-US" sz="2000"/>
              <a:t>The gravity of the offense and the harshness of the penalty</a:t>
            </a:r>
          </a:p>
          <a:p>
            <a:pPr marL="960120" lvl="1" indent="-411480">
              <a:spcBef>
                <a:spcPts val="576"/>
              </a:spcBef>
              <a:buClr>
                <a:schemeClr val="dk2"/>
              </a:buClr>
              <a:buSzPts val="2400"/>
              <a:buChar char="•"/>
            </a:pPr>
            <a:r>
              <a:rPr lang="en-US" sz="2000"/>
              <a:t>The sentences imposed on other criminals in the same jurisdiction</a:t>
            </a:r>
          </a:p>
          <a:p>
            <a:pPr marL="960120" lvl="1" indent="-411480">
              <a:spcBef>
                <a:spcPts val="576"/>
              </a:spcBef>
              <a:buClr>
                <a:schemeClr val="dk2"/>
              </a:buClr>
              <a:buSzPts val="2400"/>
              <a:buChar char="•"/>
            </a:pPr>
            <a:r>
              <a:rPr lang="en-US" sz="2000"/>
              <a:t>The sentences imposed for the commission of the same crime in other jurisdictions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3"/>
        <p:cNvGrpSpPr/>
        <p:nvPr/>
      </p:nvGrpSpPr>
      <p:grpSpPr>
        <a:xfrm>
          <a:off x="0" y="0"/>
          <a:ext cx="0" cy="0"/>
          <a:chOff x="0" y="0"/>
          <a:chExt cx="0" cy="0"/>
        </a:xfrm>
      </p:grpSpPr>
      <p:sp>
        <p:nvSpPr>
          <p:cNvPr id="92" name="Rectangle 91">
            <a:extLst>
              <a:ext uri="{FF2B5EF4-FFF2-40B4-BE49-F238E27FC236}">
                <a16:creationId xmlns:a16="http://schemas.microsoft.com/office/drawing/2014/main" id="{065FAA58-0EDC-412F-A5F8-01968BE60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0DBA80B1-3B69-49C0-8AC9-716ABA57F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p:nvSpPr>
          <p:cNvPr id="96" name="Rectangle 95">
            <a:extLst>
              <a:ext uri="{FF2B5EF4-FFF2-40B4-BE49-F238E27FC236}">
                <a16:creationId xmlns:a16="http://schemas.microsoft.com/office/drawing/2014/main" id="{047E1103-B264-49BE-BC2A-F4E40BD3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solidFill>
            <a:schemeClr val="accent1"/>
          </a:solidFill>
          <a:ln w="9525" cap="sq" cmpd="sng" algn="ctr">
            <a:noFill/>
            <a:prstDash val="solid"/>
            <a:miter lim="800000"/>
          </a:ln>
          <a:effectLst/>
        </p:spPr>
      </p:sp>
      <p:sp>
        <p:nvSpPr>
          <p:cNvPr id="214" name="Google Shape;214;p37"/>
          <p:cNvSpPr txBox="1">
            <a:spLocks noGrp="1"/>
          </p:cNvSpPr>
          <p:nvPr>
            <p:ph type="title"/>
          </p:nvPr>
        </p:nvSpPr>
        <p:spPr>
          <a:xfrm>
            <a:off x="983887" y="1185059"/>
            <a:ext cx="3491832" cy="4487882"/>
          </a:xfrm>
          <a:prstGeom prst="rect">
            <a:avLst/>
          </a:prstGeom>
        </p:spPr>
        <p:txBody>
          <a:bodyPr spcFirstLastPara="1" vert="horz" lIns="109710" tIns="54840" rIns="109710" bIns="54840" rtlCol="0" anchorCtr="0">
            <a:normAutofit/>
          </a:bodyPr>
          <a:lstStyle/>
          <a:p>
            <a:pPr algn="ctr">
              <a:spcBef>
                <a:spcPts val="0"/>
              </a:spcBef>
            </a:pPr>
            <a:r>
              <a:rPr lang="en-US" sz="4400" i="1">
                <a:solidFill>
                  <a:srgbClr val="FFFFFF"/>
                </a:solidFill>
              </a:rPr>
              <a:t>Ewing v. California, 538 U.S. 11  </a:t>
            </a:r>
            <a:r>
              <a:rPr lang="en-US" sz="4400">
                <a:solidFill>
                  <a:srgbClr val="FFFFFF"/>
                </a:solidFill>
              </a:rPr>
              <a:t>(2003)</a:t>
            </a:r>
          </a:p>
        </p:txBody>
      </p:sp>
      <p:sp>
        <p:nvSpPr>
          <p:cNvPr id="98" name="Rectangle 97">
            <a:extLst>
              <a:ext uri="{FF2B5EF4-FFF2-40B4-BE49-F238E27FC236}">
                <a16:creationId xmlns:a16="http://schemas.microsoft.com/office/drawing/2014/main" id="{52DA11B6-B538-4624-9628-98B823D76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3494" y="276008"/>
            <a:ext cx="6463060" cy="6305984"/>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CFB1CB5B-67A5-45DB-B8E1-7A09A642E3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08842" y="438912"/>
            <a:ext cx="6132365" cy="5980176"/>
          </a:xfrm>
          <a:prstGeom prst="rect">
            <a:avLst/>
          </a:prstGeom>
          <a:noFill/>
          <a:ln w="6350" cap="sq" cmpd="sng" algn="ctr">
            <a:solidFill>
              <a:schemeClr val="tx1">
                <a:lumMod val="75000"/>
                <a:lumOff val="25000"/>
              </a:schemeClr>
            </a:solidFill>
            <a:prstDash val="solid"/>
            <a:miter lim="800000"/>
          </a:ln>
          <a:effectLst/>
        </p:spPr>
      </p:sp>
      <p:sp>
        <p:nvSpPr>
          <p:cNvPr id="215" name="Google Shape;215;p37"/>
          <p:cNvSpPr txBox="1">
            <a:spLocks noGrp="1"/>
          </p:cNvSpPr>
          <p:nvPr>
            <p:ph type="body" idx="1"/>
          </p:nvPr>
        </p:nvSpPr>
        <p:spPr>
          <a:xfrm>
            <a:off x="6096000" y="936416"/>
            <a:ext cx="5178168" cy="4985169"/>
          </a:xfrm>
          <a:prstGeom prst="rect">
            <a:avLst/>
          </a:prstGeom>
        </p:spPr>
        <p:txBody>
          <a:bodyPr spcFirstLastPara="1" vert="horz" lIns="109710" tIns="54840" rIns="109710" bIns="54840" rtlCol="0" anchor="ctr" anchorCtr="0">
            <a:normAutofit/>
          </a:bodyPr>
          <a:lstStyle/>
          <a:p>
            <a:pPr marL="575310" indent="-403860">
              <a:lnSpc>
                <a:spcPct val="110000"/>
              </a:lnSpc>
              <a:spcBef>
                <a:spcPts val="0"/>
              </a:spcBef>
              <a:buClr>
                <a:schemeClr val="dk2"/>
              </a:buClr>
              <a:buSzPts val="2300"/>
              <a:buChar char="•"/>
            </a:pPr>
            <a:r>
              <a:rPr lang="en-US" sz="1900" b="1"/>
              <a:t>Issue: </a:t>
            </a:r>
            <a:r>
              <a:rPr lang="en-US" sz="1900"/>
              <a:t>Defendant given a sentence of twenty-five years to life imprisonment for felony theft under “three strikes” sentencing. Was the sentence cruel and unusual?</a:t>
            </a:r>
          </a:p>
          <a:p>
            <a:pPr marL="575310" indent="-403860">
              <a:lnSpc>
                <a:spcPct val="110000"/>
              </a:lnSpc>
              <a:spcBef>
                <a:spcPts val="576"/>
              </a:spcBef>
              <a:buClr>
                <a:schemeClr val="dk2"/>
              </a:buClr>
              <a:buSzPts val="2300"/>
              <a:buChar char="•"/>
            </a:pPr>
            <a:r>
              <a:rPr lang="en-US" sz="1900" b="1"/>
              <a:t>Holding:  </a:t>
            </a:r>
            <a:r>
              <a:rPr lang="en-US" sz="1900"/>
              <a:t>No. Five to four vote held that California’s three strikes law did not violate the Eighth Amendment under the proportionality principle. Such laws were a "deliberate policy choice" on the part of legislatures to isolate those who have "repeatedly engaged in serious or violent criminal behavior" from the rest of society in order to protect public safety.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0"/>
        <p:cNvGrpSpPr/>
        <p:nvPr/>
      </p:nvGrpSpPr>
      <p:grpSpPr>
        <a:xfrm>
          <a:off x="0" y="0"/>
          <a:ext cx="0" cy="0"/>
          <a:chOff x="0" y="0"/>
          <a:chExt cx="0" cy="0"/>
        </a:xfrm>
      </p:grpSpPr>
      <p:sp>
        <p:nvSpPr>
          <p:cNvPr id="99" name="Rectangle 98">
            <a:extLst>
              <a:ext uri="{FF2B5EF4-FFF2-40B4-BE49-F238E27FC236}">
                <a16:creationId xmlns:a16="http://schemas.microsoft.com/office/drawing/2014/main" id="{065FAA58-0EDC-412F-A5F8-01968BE60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0DBA80B1-3B69-49C0-8AC9-716ABA57F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p:nvSpPr>
          <p:cNvPr id="103" name="Rectangle 102">
            <a:extLst>
              <a:ext uri="{FF2B5EF4-FFF2-40B4-BE49-F238E27FC236}">
                <a16:creationId xmlns:a16="http://schemas.microsoft.com/office/drawing/2014/main" id="{047E1103-B264-49BE-BC2A-F4E40BD3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solidFill>
            <a:schemeClr val="accent1"/>
          </a:solidFill>
          <a:ln w="9525" cap="sq" cmpd="sng" algn="ctr">
            <a:noFill/>
            <a:prstDash val="solid"/>
            <a:miter lim="800000"/>
          </a:ln>
          <a:effectLst/>
        </p:spPr>
      </p:sp>
      <p:sp>
        <p:nvSpPr>
          <p:cNvPr id="221" name="Google Shape;221;p38"/>
          <p:cNvSpPr txBox="1">
            <a:spLocks noGrp="1"/>
          </p:cNvSpPr>
          <p:nvPr>
            <p:ph type="title"/>
          </p:nvPr>
        </p:nvSpPr>
        <p:spPr>
          <a:xfrm>
            <a:off x="983887" y="1185059"/>
            <a:ext cx="3491832" cy="4487882"/>
          </a:xfrm>
          <a:prstGeom prst="rect">
            <a:avLst/>
          </a:prstGeom>
        </p:spPr>
        <p:txBody>
          <a:bodyPr spcFirstLastPara="1" vert="horz" lIns="109710" tIns="54840" rIns="109710" bIns="54840" rtlCol="0" anchorCtr="0">
            <a:normAutofit/>
          </a:bodyPr>
          <a:lstStyle/>
          <a:p>
            <a:pPr algn="ctr">
              <a:spcBef>
                <a:spcPts val="0"/>
              </a:spcBef>
            </a:pPr>
            <a:r>
              <a:rPr lang="pt-BR" sz="4400" i="1">
                <a:solidFill>
                  <a:srgbClr val="FFFFFF"/>
                </a:solidFill>
              </a:rPr>
              <a:t>Graham v. Florida, 130 S.Ct. 2011 </a:t>
            </a:r>
            <a:r>
              <a:rPr lang="pt-BR" sz="4400">
                <a:solidFill>
                  <a:srgbClr val="FFFFFF"/>
                </a:solidFill>
              </a:rPr>
              <a:t>(2010)</a:t>
            </a:r>
          </a:p>
        </p:txBody>
      </p:sp>
      <p:sp>
        <p:nvSpPr>
          <p:cNvPr id="105" name="Rectangle 104">
            <a:extLst>
              <a:ext uri="{FF2B5EF4-FFF2-40B4-BE49-F238E27FC236}">
                <a16:creationId xmlns:a16="http://schemas.microsoft.com/office/drawing/2014/main" id="{52DA11B6-B538-4624-9628-98B823D76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3494" y="276008"/>
            <a:ext cx="6463060" cy="6305984"/>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CFB1CB5B-67A5-45DB-B8E1-7A09A642E3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08842" y="438912"/>
            <a:ext cx="6132365" cy="5980176"/>
          </a:xfrm>
          <a:prstGeom prst="rect">
            <a:avLst/>
          </a:prstGeom>
          <a:noFill/>
          <a:ln w="6350" cap="sq" cmpd="sng" algn="ctr">
            <a:solidFill>
              <a:schemeClr val="tx1">
                <a:lumMod val="75000"/>
                <a:lumOff val="25000"/>
              </a:schemeClr>
            </a:solidFill>
            <a:prstDash val="solid"/>
            <a:miter lim="800000"/>
          </a:ln>
          <a:effectLst/>
        </p:spPr>
      </p:sp>
      <p:sp>
        <p:nvSpPr>
          <p:cNvPr id="222" name="Google Shape;222;p38"/>
          <p:cNvSpPr txBox="1">
            <a:spLocks noGrp="1"/>
          </p:cNvSpPr>
          <p:nvPr>
            <p:ph type="body" idx="1"/>
          </p:nvPr>
        </p:nvSpPr>
        <p:spPr>
          <a:xfrm>
            <a:off x="6096000" y="936416"/>
            <a:ext cx="5178168" cy="4985169"/>
          </a:xfrm>
          <a:prstGeom prst="rect">
            <a:avLst/>
          </a:prstGeom>
        </p:spPr>
        <p:txBody>
          <a:bodyPr spcFirstLastPara="1" vert="horz" lIns="109710" tIns="54840" rIns="109710" bIns="54840" rtlCol="0" anchor="ctr" anchorCtr="0">
            <a:normAutofit/>
          </a:bodyPr>
          <a:lstStyle/>
          <a:p>
            <a:pPr marL="575310" indent="-411480">
              <a:spcBef>
                <a:spcPts val="0"/>
              </a:spcBef>
              <a:buClr>
                <a:schemeClr val="dk2"/>
              </a:buClr>
              <a:buSzPts val="2800"/>
              <a:buChar char="•"/>
            </a:pPr>
            <a:r>
              <a:rPr lang="en-US" sz="2000" b="1"/>
              <a:t>Issues: </a:t>
            </a:r>
            <a:r>
              <a:rPr lang="en-US" sz="2000"/>
              <a:t>Is it unconstitutional to sentence someone to life in prison without the possibility of parole for a non-homicide crime committed under the age of eighteen? </a:t>
            </a:r>
          </a:p>
          <a:p>
            <a:pPr marL="575310" indent="-411480">
              <a:spcBef>
                <a:spcPts val="720"/>
              </a:spcBef>
              <a:buClr>
                <a:schemeClr val="dk2"/>
              </a:buClr>
              <a:buSzPts val="2800"/>
              <a:buChar char="•"/>
            </a:pPr>
            <a:r>
              <a:rPr lang="en-US" sz="2000" b="1"/>
              <a:t>Holding:  </a:t>
            </a:r>
            <a:r>
              <a:rPr lang="en-US" sz="2000"/>
              <a:t>Yes. The Court found the sentence to be a violation of the Eighth Amendment ban on cruel and unusual punishment if a youth “did not kill or intend to kill.”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7"/>
        <p:cNvGrpSpPr/>
        <p:nvPr/>
      </p:nvGrpSpPr>
      <p:grpSpPr>
        <a:xfrm>
          <a:off x="0" y="0"/>
          <a:ext cx="0" cy="0"/>
          <a:chOff x="0" y="0"/>
          <a:chExt cx="0" cy="0"/>
        </a:xfrm>
      </p:grpSpPr>
      <p:sp>
        <p:nvSpPr>
          <p:cNvPr id="106" name="Rectangle 105">
            <a:extLst>
              <a:ext uri="{FF2B5EF4-FFF2-40B4-BE49-F238E27FC236}">
                <a16:creationId xmlns:a16="http://schemas.microsoft.com/office/drawing/2014/main" id="{065FAA58-0EDC-412F-A5F8-01968BE60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0DBA80B1-3B69-49C0-8AC9-716ABA57F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p:nvSpPr>
          <p:cNvPr id="110" name="Rectangle 109">
            <a:extLst>
              <a:ext uri="{FF2B5EF4-FFF2-40B4-BE49-F238E27FC236}">
                <a16:creationId xmlns:a16="http://schemas.microsoft.com/office/drawing/2014/main" id="{047E1103-B264-49BE-BC2A-F4E40BD3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solidFill>
            <a:schemeClr val="accent1"/>
          </a:solidFill>
          <a:ln w="9525" cap="sq" cmpd="sng" algn="ctr">
            <a:noFill/>
            <a:prstDash val="solid"/>
            <a:miter lim="800000"/>
          </a:ln>
          <a:effectLst/>
        </p:spPr>
      </p:sp>
      <p:sp>
        <p:nvSpPr>
          <p:cNvPr id="228" name="Google Shape;228;p39"/>
          <p:cNvSpPr txBox="1">
            <a:spLocks noGrp="1"/>
          </p:cNvSpPr>
          <p:nvPr>
            <p:ph type="title"/>
          </p:nvPr>
        </p:nvSpPr>
        <p:spPr>
          <a:xfrm>
            <a:off x="983887" y="1185059"/>
            <a:ext cx="3491832" cy="4487882"/>
          </a:xfrm>
          <a:prstGeom prst="rect">
            <a:avLst/>
          </a:prstGeom>
        </p:spPr>
        <p:txBody>
          <a:bodyPr spcFirstLastPara="1" vert="horz" lIns="109710" tIns="54840" rIns="109710" bIns="54840" rtlCol="0" anchorCtr="0">
            <a:normAutofit/>
          </a:bodyPr>
          <a:lstStyle/>
          <a:p>
            <a:pPr algn="ctr">
              <a:spcBef>
                <a:spcPts val="0"/>
              </a:spcBef>
            </a:pPr>
            <a:r>
              <a:rPr lang="en-US" sz="4400" i="1">
                <a:solidFill>
                  <a:srgbClr val="FFFFFF"/>
                </a:solidFill>
              </a:rPr>
              <a:t>Furman v. Georgia , 408 U.S. 238 </a:t>
            </a:r>
            <a:r>
              <a:rPr lang="en-US" sz="4400">
                <a:solidFill>
                  <a:srgbClr val="FFFFFF"/>
                </a:solidFill>
              </a:rPr>
              <a:t>(1972)</a:t>
            </a:r>
          </a:p>
        </p:txBody>
      </p:sp>
      <p:sp>
        <p:nvSpPr>
          <p:cNvPr id="112" name="Rectangle 111">
            <a:extLst>
              <a:ext uri="{FF2B5EF4-FFF2-40B4-BE49-F238E27FC236}">
                <a16:creationId xmlns:a16="http://schemas.microsoft.com/office/drawing/2014/main" id="{52DA11B6-B538-4624-9628-98B823D76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3494" y="276008"/>
            <a:ext cx="6463060" cy="6305984"/>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CFB1CB5B-67A5-45DB-B8E1-7A09A642E3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08842" y="438912"/>
            <a:ext cx="6132365" cy="5980176"/>
          </a:xfrm>
          <a:prstGeom prst="rect">
            <a:avLst/>
          </a:prstGeom>
          <a:noFill/>
          <a:ln w="6350" cap="sq" cmpd="sng" algn="ctr">
            <a:solidFill>
              <a:schemeClr val="tx1">
                <a:lumMod val="75000"/>
                <a:lumOff val="25000"/>
              </a:schemeClr>
            </a:solidFill>
            <a:prstDash val="solid"/>
            <a:miter lim="800000"/>
          </a:ln>
          <a:effectLst/>
        </p:spPr>
      </p:sp>
      <p:sp>
        <p:nvSpPr>
          <p:cNvPr id="229" name="Google Shape;229;p39"/>
          <p:cNvSpPr txBox="1">
            <a:spLocks noGrp="1"/>
          </p:cNvSpPr>
          <p:nvPr>
            <p:ph type="body" idx="1"/>
          </p:nvPr>
        </p:nvSpPr>
        <p:spPr>
          <a:xfrm>
            <a:off x="6096000" y="936416"/>
            <a:ext cx="5178168" cy="4985169"/>
          </a:xfrm>
          <a:prstGeom prst="rect">
            <a:avLst/>
          </a:prstGeom>
        </p:spPr>
        <p:txBody>
          <a:bodyPr spcFirstLastPara="1" vert="horz" lIns="109710" tIns="54840" rIns="109710" bIns="54840" rtlCol="0" anchor="ctr" anchorCtr="0">
            <a:normAutofit/>
          </a:bodyPr>
          <a:lstStyle/>
          <a:p>
            <a:pPr marL="575310" indent="-411480">
              <a:spcBef>
                <a:spcPts val="0"/>
              </a:spcBef>
              <a:buClr>
                <a:schemeClr val="dk2"/>
              </a:buClr>
              <a:buSzPts val="2400"/>
              <a:buChar char="•"/>
            </a:pPr>
            <a:r>
              <a:rPr lang="en-US" sz="2000" b="1"/>
              <a:t>Issue: </a:t>
            </a:r>
            <a:r>
              <a:rPr lang="en-US" sz="2000"/>
              <a:t>State law allowed the jury to impose death for a killing during a felony such as burglary. Was this procedure cruel and unusual?</a:t>
            </a:r>
          </a:p>
          <a:p>
            <a:pPr marL="575310" indent="-411480">
              <a:spcBef>
                <a:spcPts val="1296"/>
              </a:spcBef>
              <a:buClr>
                <a:schemeClr val="dk2"/>
              </a:buClr>
              <a:buSzPts val="2400"/>
              <a:buChar char="•"/>
            </a:pPr>
            <a:r>
              <a:rPr lang="en-US" sz="2000" b="1"/>
              <a:t>Holding:  </a:t>
            </a:r>
            <a:r>
              <a:rPr lang="en-US" sz="2000"/>
              <a:t>Yes. Ruled its law as it stood was capricious and hence, cruel and unusual punishment. The Court ruled that the states had to give judges and juries more guidance in capital sentencing to prevent discretionary use of the death penalty.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4"/>
        <p:cNvGrpSpPr/>
        <p:nvPr/>
      </p:nvGrpSpPr>
      <p:grpSpPr>
        <a:xfrm>
          <a:off x="0" y="0"/>
          <a:ext cx="0" cy="0"/>
          <a:chOff x="0" y="0"/>
          <a:chExt cx="0" cy="0"/>
        </a:xfrm>
      </p:grpSpPr>
      <p:sp useBgFill="1">
        <p:nvSpPr>
          <p:cNvPr id="113" name="Rectangle 112">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117" name="Rectangle 116">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235" name="Google Shape;235;p40"/>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a:solidFill>
                  <a:schemeClr val="bg1"/>
                </a:solidFill>
              </a:rPr>
              <a:t>Capital Punishment</a:t>
            </a:r>
            <a:br>
              <a:rPr lang="en-US">
                <a:solidFill>
                  <a:schemeClr val="bg1"/>
                </a:solidFill>
              </a:rPr>
            </a:br>
            <a:r>
              <a:rPr lang="en-US">
                <a:solidFill>
                  <a:schemeClr val="bg1"/>
                </a:solidFill>
              </a:rPr>
              <a:t>(slide 1 of 2)</a:t>
            </a:r>
          </a:p>
        </p:txBody>
      </p:sp>
      <p:sp>
        <p:nvSpPr>
          <p:cNvPr id="236" name="Google Shape;236;p40"/>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61188">
              <a:spcBef>
                <a:spcPts val="0"/>
              </a:spcBef>
              <a:buClr>
                <a:schemeClr val="dk2"/>
              </a:buClr>
              <a:buSzPts val="2900"/>
              <a:buChar char="•"/>
            </a:pPr>
            <a:r>
              <a:rPr lang="en-US" sz="2000"/>
              <a:t>Due to the Furman case, executions were suspended across the country.</a:t>
            </a:r>
          </a:p>
          <a:p>
            <a:pPr marL="384048" indent="-361188">
              <a:spcBef>
                <a:spcPts val="1488"/>
              </a:spcBef>
              <a:buClr>
                <a:schemeClr val="dk2"/>
              </a:buClr>
              <a:buSzPts val="2900"/>
              <a:buChar char="•"/>
            </a:pPr>
            <a:r>
              <a:rPr lang="en-US" sz="2000"/>
              <a:t>The federal government passed a new death penalty law instituting a new two-step process </a:t>
            </a:r>
            <a:r>
              <a:rPr lang="en-US" sz="2000" b="1"/>
              <a:t>(bifurcated trial):</a:t>
            </a:r>
            <a:endParaRPr lang="en-US" sz="2000"/>
          </a:p>
          <a:p>
            <a:pPr marL="1097280" lvl="1" indent="-525780">
              <a:spcBef>
                <a:spcPts val="672"/>
              </a:spcBef>
              <a:buClr>
                <a:schemeClr val="dk2"/>
              </a:buClr>
              <a:buSzPts val="2500"/>
              <a:buFont typeface="Noto Sans Symbols"/>
              <a:buAutoNum type="arabicPeriod"/>
            </a:pPr>
            <a:r>
              <a:rPr lang="en-US" sz="2000"/>
              <a:t>Determine innocence or guilt. </a:t>
            </a:r>
          </a:p>
          <a:p>
            <a:pPr marL="1097280" lvl="1" indent="-525780">
              <a:spcBef>
                <a:spcPts val="672"/>
              </a:spcBef>
              <a:buClr>
                <a:schemeClr val="dk2"/>
              </a:buClr>
              <a:buSzPts val="2500"/>
              <a:buFont typeface="Noto Sans Symbols"/>
              <a:buAutoNum type="arabicPeriod"/>
            </a:pPr>
            <a:r>
              <a:rPr lang="en-US" sz="2000"/>
              <a:t>Determine whether to seek the death penalty.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41"/>
        <p:cNvGrpSpPr/>
        <p:nvPr/>
      </p:nvGrpSpPr>
      <p:grpSpPr>
        <a:xfrm>
          <a:off x="0" y="0"/>
          <a:ext cx="0" cy="0"/>
          <a:chOff x="0" y="0"/>
          <a:chExt cx="0" cy="0"/>
        </a:xfrm>
      </p:grpSpPr>
      <p:sp>
        <p:nvSpPr>
          <p:cNvPr id="120" name="Rectangle 119">
            <a:extLst>
              <a:ext uri="{FF2B5EF4-FFF2-40B4-BE49-F238E27FC236}">
                <a16:creationId xmlns:a16="http://schemas.microsoft.com/office/drawing/2014/main" id="{065FAA58-0EDC-412F-A5F8-01968BE60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0DBA80B1-3B69-49C0-8AC9-716ABA57F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p:nvSpPr>
          <p:cNvPr id="124" name="Rectangle 123">
            <a:extLst>
              <a:ext uri="{FF2B5EF4-FFF2-40B4-BE49-F238E27FC236}">
                <a16:creationId xmlns:a16="http://schemas.microsoft.com/office/drawing/2014/main" id="{047E1103-B264-49BE-BC2A-F4E40BD3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solidFill>
            <a:schemeClr val="accent1"/>
          </a:solidFill>
          <a:ln w="9525" cap="sq" cmpd="sng" algn="ctr">
            <a:noFill/>
            <a:prstDash val="solid"/>
            <a:miter lim="800000"/>
          </a:ln>
          <a:effectLst/>
        </p:spPr>
      </p:sp>
      <p:sp>
        <p:nvSpPr>
          <p:cNvPr id="242" name="Google Shape;242;p41"/>
          <p:cNvSpPr txBox="1">
            <a:spLocks noGrp="1"/>
          </p:cNvSpPr>
          <p:nvPr>
            <p:ph type="title"/>
          </p:nvPr>
        </p:nvSpPr>
        <p:spPr>
          <a:xfrm>
            <a:off x="983887" y="1185059"/>
            <a:ext cx="3491832" cy="4487882"/>
          </a:xfrm>
          <a:prstGeom prst="rect">
            <a:avLst/>
          </a:prstGeom>
        </p:spPr>
        <p:txBody>
          <a:bodyPr spcFirstLastPara="1" vert="horz" lIns="109710" tIns="54840" rIns="109710" bIns="54840" rtlCol="0" anchorCtr="0">
            <a:normAutofit/>
          </a:bodyPr>
          <a:lstStyle/>
          <a:p>
            <a:pPr algn="ctr">
              <a:spcBef>
                <a:spcPts val="0"/>
              </a:spcBef>
            </a:pPr>
            <a:r>
              <a:rPr lang="en-US" sz="4400" i="1">
                <a:solidFill>
                  <a:srgbClr val="FFFFFF"/>
                </a:solidFill>
                <a:latin typeface="Arial"/>
                <a:ea typeface="Arial"/>
                <a:cs typeface="Arial"/>
                <a:sym typeface="Arial"/>
              </a:rPr>
              <a:t>Roper v. Simmons</a:t>
            </a:r>
            <a:r>
              <a:rPr lang="en-US" sz="4400">
                <a:solidFill>
                  <a:srgbClr val="FFFFFF"/>
                </a:solidFill>
                <a:latin typeface="Arial"/>
                <a:ea typeface="Arial"/>
                <a:cs typeface="Arial"/>
                <a:sym typeface="Arial"/>
              </a:rPr>
              <a:t>, 543 U.S. 551 (2005)</a:t>
            </a:r>
            <a:endParaRPr lang="en-US" sz="4400">
              <a:solidFill>
                <a:srgbClr val="FFFFFF"/>
              </a:solidFill>
            </a:endParaRPr>
          </a:p>
        </p:txBody>
      </p:sp>
      <p:sp>
        <p:nvSpPr>
          <p:cNvPr id="126" name="Rectangle 125">
            <a:extLst>
              <a:ext uri="{FF2B5EF4-FFF2-40B4-BE49-F238E27FC236}">
                <a16:creationId xmlns:a16="http://schemas.microsoft.com/office/drawing/2014/main" id="{52DA11B6-B538-4624-9628-98B823D76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3494" y="276008"/>
            <a:ext cx="6463060" cy="6305984"/>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id="{CFB1CB5B-67A5-45DB-B8E1-7A09A642E3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08842" y="438912"/>
            <a:ext cx="6132365" cy="5980176"/>
          </a:xfrm>
          <a:prstGeom prst="rect">
            <a:avLst/>
          </a:prstGeom>
          <a:noFill/>
          <a:ln w="6350" cap="sq" cmpd="sng" algn="ctr">
            <a:solidFill>
              <a:schemeClr val="tx1">
                <a:lumMod val="75000"/>
                <a:lumOff val="25000"/>
              </a:schemeClr>
            </a:solidFill>
            <a:prstDash val="solid"/>
            <a:miter lim="800000"/>
          </a:ln>
          <a:effectLst/>
        </p:spPr>
      </p:sp>
      <p:sp>
        <p:nvSpPr>
          <p:cNvPr id="243" name="Google Shape;243;p41"/>
          <p:cNvSpPr txBox="1">
            <a:spLocks noGrp="1"/>
          </p:cNvSpPr>
          <p:nvPr>
            <p:ph type="body" idx="1"/>
          </p:nvPr>
        </p:nvSpPr>
        <p:spPr>
          <a:xfrm>
            <a:off x="6096000" y="936416"/>
            <a:ext cx="5178168" cy="4985169"/>
          </a:xfrm>
          <a:prstGeom prst="rect">
            <a:avLst/>
          </a:prstGeom>
        </p:spPr>
        <p:txBody>
          <a:bodyPr spcFirstLastPara="1" vert="horz" lIns="109710" tIns="54840" rIns="109710" bIns="54840" rtlCol="0" anchor="ctr" anchorCtr="0">
            <a:normAutofit/>
          </a:bodyPr>
          <a:lstStyle/>
          <a:p>
            <a:pPr marL="575310" indent="-396240">
              <a:lnSpc>
                <a:spcPct val="110000"/>
              </a:lnSpc>
              <a:spcBef>
                <a:spcPts val="0"/>
              </a:spcBef>
              <a:buClr>
                <a:schemeClr val="dk2"/>
              </a:buClr>
              <a:buSzPts val="2600"/>
              <a:buChar char="•"/>
            </a:pPr>
            <a:r>
              <a:rPr lang="en-US" sz="2000" b="1"/>
              <a:t>Issue: </a:t>
            </a:r>
            <a:r>
              <a:rPr lang="en-US" sz="2000"/>
              <a:t>Is it cruel and unusual to execute minors?</a:t>
            </a:r>
          </a:p>
          <a:p>
            <a:pPr marL="575310" indent="-396240">
              <a:lnSpc>
                <a:spcPct val="110000"/>
              </a:lnSpc>
              <a:spcBef>
                <a:spcPts val="672"/>
              </a:spcBef>
              <a:buClr>
                <a:schemeClr val="dk2"/>
              </a:buClr>
              <a:buSzPts val="2600"/>
              <a:buChar char="•"/>
            </a:pPr>
            <a:r>
              <a:rPr lang="en-US" sz="2000" b="1"/>
              <a:t>Holding:  </a:t>
            </a:r>
            <a:r>
              <a:rPr lang="en-US" sz="2000"/>
              <a:t>Yes. Under the "evolving standards of decency" test, the Court held that it was cruel and unusual punishment to execute a person who was under the age of eighteen at the time of the murder. In support of the "national consensus" position, the Court noted the increasing infrequency with which states were applying capital punishment for juvenile offenders.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47"/>
        <p:cNvGrpSpPr/>
        <p:nvPr/>
      </p:nvGrpSpPr>
      <p:grpSpPr>
        <a:xfrm>
          <a:off x="0" y="0"/>
          <a:ext cx="0" cy="0"/>
          <a:chOff x="0" y="0"/>
          <a:chExt cx="0" cy="0"/>
        </a:xfrm>
      </p:grpSpPr>
      <p:sp useBgFill="1">
        <p:nvSpPr>
          <p:cNvPr id="126" name="Rectangle 125">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130" name="Rectangle 129">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248" name="Google Shape;248;p42"/>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a:solidFill>
                  <a:schemeClr val="bg1"/>
                </a:solidFill>
              </a:rPr>
              <a:t>Capital Punishment </a:t>
            </a:r>
            <a:br>
              <a:rPr lang="en-US">
                <a:solidFill>
                  <a:schemeClr val="bg1"/>
                </a:solidFill>
              </a:rPr>
            </a:br>
            <a:r>
              <a:rPr lang="en-US">
                <a:solidFill>
                  <a:schemeClr val="bg1"/>
                </a:solidFill>
              </a:rPr>
              <a:t>(slide 2 of 2)</a:t>
            </a:r>
          </a:p>
        </p:txBody>
      </p:sp>
      <p:sp>
        <p:nvSpPr>
          <p:cNvPr id="249" name="Google Shape;249;p42"/>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53568">
              <a:lnSpc>
                <a:spcPct val="90000"/>
              </a:lnSpc>
              <a:spcBef>
                <a:spcPts val="0"/>
              </a:spcBef>
              <a:buClr>
                <a:schemeClr val="dk2"/>
              </a:buClr>
              <a:buSzPts val="2800"/>
              <a:buChar char="•"/>
            </a:pPr>
            <a:r>
              <a:rPr lang="en-US" sz="1900"/>
              <a:t>Mental Retardation</a:t>
            </a:r>
          </a:p>
          <a:p>
            <a:pPr marL="877824" lvl="1" indent="-353567">
              <a:lnSpc>
                <a:spcPct val="90000"/>
              </a:lnSpc>
              <a:spcBef>
                <a:spcPts val="240"/>
              </a:spcBef>
              <a:buClr>
                <a:schemeClr val="dk2"/>
              </a:buClr>
              <a:buSzPts val="2400"/>
              <a:buChar char="•"/>
            </a:pPr>
            <a:r>
              <a:rPr lang="en-US" sz="1900" i="1"/>
              <a:t>Atkins v. Virginia </a:t>
            </a:r>
            <a:r>
              <a:rPr lang="en-US" sz="1900"/>
              <a:t>(2002)</a:t>
            </a:r>
          </a:p>
          <a:p>
            <a:pPr marL="1316736" lvl="2" indent="-298703">
              <a:lnSpc>
                <a:spcPct val="90000"/>
              </a:lnSpc>
              <a:spcBef>
                <a:spcPts val="240"/>
              </a:spcBef>
              <a:buClr>
                <a:schemeClr val="dk2"/>
              </a:buClr>
              <a:buSzPts val="2000"/>
              <a:buChar char="•"/>
            </a:pPr>
            <a:r>
              <a:rPr lang="en-US" sz="1900"/>
              <a:t>The Supreme Court has prohibited executing the mentally retarded.</a:t>
            </a:r>
          </a:p>
          <a:p>
            <a:pPr marL="384048" indent="-353568">
              <a:lnSpc>
                <a:spcPct val="90000"/>
              </a:lnSpc>
              <a:spcBef>
                <a:spcPts val="1680"/>
              </a:spcBef>
              <a:buClr>
                <a:schemeClr val="dk2"/>
              </a:buClr>
              <a:buSzPts val="2800"/>
              <a:buChar char="•"/>
            </a:pPr>
            <a:r>
              <a:rPr lang="en-US" sz="1900"/>
              <a:t>The Mentally Ill</a:t>
            </a:r>
          </a:p>
          <a:p>
            <a:pPr marL="877824" lvl="1" indent="-353567">
              <a:lnSpc>
                <a:spcPct val="90000"/>
              </a:lnSpc>
              <a:spcBef>
                <a:spcPts val="240"/>
              </a:spcBef>
              <a:buClr>
                <a:schemeClr val="dk2"/>
              </a:buClr>
              <a:buSzPts val="2400"/>
              <a:buChar char="•"/>
            </a:pPr>
            <a:r>
              <a:rPr lang="en-US" sz="1900"/>
              <a:t>The Supreme Court banned execution of the insane.</a:t>
            </a:r>
          </a:p>
          <a:p>
            <a:pPr marL="877824" lvl="1" indent="-353567">
              <a:lnSpc>
                <a:spcPct val="90000"/>
              </a:lnSpc>
              <a:spcBef>
                <a:spcPts val="240"/>
              </a:spcBef>
              <a:buClr>
                <a:schemeClr val="dk2"/>
              </a:buClr>
              <a:buSzPts val="2400"/>
              <a:buChar char="•"/>
            </a:pPr>
            <a:r>
              <a:rPr lang="en-US" sz="1900" i="1"/>
              <a:t>Ford v. Wainwright </a:t>
            </a:r>
            <a:r>
              <a:rPr lang="en-US" sz="1900"/>
              <a:t>(1986)</a:t>
            </a:r>
          </a:p>
          <a:p>
            <a:pPr marL="1316736" lvl="2" indent="-298703">
              <a:lnSpc>
                <a:spcPct val="90000"/>
              </a:lnSpc>
              <a:spcBef>
                <a:spcPts val="240"/>
              </a:spcBef>
              <a:buClr>
                <a:schemeClr val="dk2"/>
              </a:buClr>
              <a:buSzPts val="2000"/>
              <a:buChar char="•"/>
            </a:pPr>
            <a:r>
              <a:rPr lang="en-US" sz="1900"/>
              <a:t>An inmate who becomes mentally ill while in prison cannot be executed.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54"/>
        <p:cNvGrpSpPr/>
        <p:nvPr/>
      </p:nvGrpSpPr>
      <p:grpSpPr>
        <a:xfrm>
          <a:off x="0" y="0"/>
          <a:ext cx="0" cy="0"/>
          <a:chOff x="0" y="0"/>
          <a:chExt cx="0" cy="0"/>
        </a:xfrm>
      </p:grpSpPr>
      <p:sp useBgFill="1">
        <p:nvSpPr>
          <p:cNvPr id="133" name="Rectangle 132">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137" name="Rectangle 136">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255" name="Google Shape;255;p43"/>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a:solidFill>
                  <a:schemeClr val="bg1"/>
                </a:solidFill>
              </a:rPr>
              <a:t>The Eighth Amendment and Corrections (slide 1 of 2)</a:t>
            </a:r>
          </a:p>
        </p:txBody>
      </p:sp>
      <p:sp>
        <p:nvSpPr>
          <p:cNvPr id="256" name="Google Shape;256;p43"/>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61188">
              <a:lnSpc>
                <a:spcPct val="90000"/>
              </a:lnSpc>
              <a:spcBef>
                <a:spcPts val="0"/>
              </a:spcBef>
              <a:buClr>
                <a:schemeClr val="dk2"/>
              </a:buClr>
              <a:buSzPts val="2500"/>
              <a:buChar char="•"/>
            </a:pPr>
            <a:r>
              <a:rPr lang="en-US" sz="2000"/>
              <a:t>Eighth Amendment rights are divides into two categories:</a:t>
            </a:r>
          </a:p>
          <a:p>
            <a:pPr marL="960120" lvl="1" indent="-388620">
              <a:lnSpc>
                <a:spcPct val="90000"/>
              </a:lnSpc>
              <a:spcBef>
                <a:spcPts val="576"/>
              </a:spcBef>
              <a:buClr>
                <a:schemeClr val="dk2"/>
              </a:buClr>
              <a:buSzPts val="2100"/>
              <a:buChar char="•"/>
            </a:pPr>
            <a:r>
              <a:rPr lang="en-US" sz="2000"/>
              <a:t>Actions against individual prisoners</a:t>
            </a:r>
          </a:p>
          <a:p>
            <a:pPr marL="960120" lvl="1" indent="-388620">
              <a:lnSpc>
                <a:spcPct val="90000"/>
              </a:lnSpc>
              <a:spcBef>
                <a:spcPts val="576"/>
              </a:spcBef>
              <a:buClr>
                <a:schemeClr val="dk2"/>
              </a:buClr>
              <a:buSzPts val="2100"/>
              <a:buChar char="•"/>
            </a:pPr>
            <a:r>
              <a:rPr lang="en-US" sz="2000"/>
              <a:t>Institutional conditions</a:t>
            </a:r>
          </a:p>
          <a:p>
            <a:pPr marL="384048" indent="-361188">
              <a:lnSpc>
                <a:spcPct val="90000"/>
              </a:lnSpc>
              <a:spcBef>
                <a:spcPts val="672"/>
              </a:spcBef>
              <a:buClr>
                <a:schemeClr val="dk2"/>
              </a:buClr>
              <a:buSzPts val="2500"/>
              <a:buChar char="•"/>
            </a:pPr>
            <a:r>
              <a:rPr lang="en-US" sz="2000"/>
              <a:t>Cases based on the Eighth Amendment for prisoners include:</a:t>
            </a:r>
          </a:p>
          <a:p>
            <a:pPr marL="979170" lvl="1" indent="-388620">
              <a:lnSpc>
                <a:spcPct val="90000"/>
              </a:lnSpc>
              <a:spcBef>
                <a:spcPts val="576"/>
              </a:spcBef>
              <a:buClr>
                <a:schemeClr val="dk2"/>
              </a:buClr>
              <a:buSzPts val="2100"/>
              <a:buChar char="•"/>
            </a:pPr>
            <a:r>
              <a:rPr lang="en-US" sz="2000"/>
              <a:t>Overcrowding, solitary confinement, </a:t>
            </a:r>
            <a:r>
              <a:rPr lang="en-US" sz="2000" b="1"/>
              <a:t>corporal punishment</a:t>
            </a:r>
            <a:r>
              <a:rPr lang="en-US" sz="2000"/>
              <a:t>, physical abuse, use of force, treatment and rehabilitation, the right not to be treated, death penalty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61"/>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80" name="Rectangle 79">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262" name="Google Shape;262;p44"/>
          <p:cNvSpPr txBox="1">
            <a:spLocks noGrp="1"/>
          </p:cNvSpPr>
          <p:nvPr>
            <p:ph type="title"/>
          </p:nvPr>
        </p:nvSpPr>
        <p:spPr>
          <a:xfrm>
            <a:off x="1066800" y="1089090"/>
            <a:ext cx="10058400" cy="1371600"/>
          </a:xfrm>
          <a:prstGeom prst="rect">
            <a:avLst/>
          </a:prstGeom>
        </p:spPr>
        <p:txBody>
          <a:bodyPr spcFirstLastPara="1" vert="horz" lIns="109710" tIns="54840" rIns="109710" bIns="54840" rtlCol="0" anchorCtr="0">
            <a:normAutofit/>
          </a:bodyPr>
          <a:lstStyle/>
          <a:p>
            <a:pPr algn="ctr">
              <a:spcBef>
                <a:spcPts val="0"/>
              </a:spcBef>
            </a:pPr>
            <a:r>
              <a:rPr lang="en-US">
                <a:solidFill>
                  <a:schemeClr val="bg1"/>
                </a:solidFill>
              </a:rPr>
              <a:t>The Eighth Amendment and Corrections (slide 2 of 2)</a:t>
            </a:r>
          </a:p>
        </p:txBody>
      </p:sp>
      <p:sp>
        <p:nvSpPr>
          <p:cNvPr id="263" name="Google Shape;263;p44"/>
          <p:cNvSpPr txBox="1">
            <a:spLocks noGrp="1"/>
          </p:cNvSpPr>
          <p:nvPr>
            <p:ph type="body" idx="1"/>
          </p:nvPr>
        </p:nvSpPr>
        <p:spPr>
          <a:xfrm>
            <a:off x="1066800" y="3429000"/>
            <a:ext cx="10058400" cy="2508384"/>
          </a:xfrm>
          <a:prstGeom prst="rect">
            <a:avLst/>
          </a:prstGeom>
        </p:spPr>
        <p:txBody>
          <a:bodyPr spcFirstLastPara="1" vert="horz" lIns="109710" tIns="54840" rIns="109710" bIns="54840" rtlCol="0" anchor="t" anchorCtr="0">
            <a:normAutofit/>
          </a:bodyPr>
          <a:lstStyle/>
          <a:p>
            <a:pPr marL="384048" indent="-353568">
              <a:lnSpc>
                <a:spcPct val="90000"/>
              </a:lnSpc>
              <a:spcBef>
                <a:spcPts val="0"/>
              </a:spcBef>
              <a:buClr>
                <a:schemeClr val="dk2"/>
              </a:buClr>
              <a:buSzPts val="2400"/>
              <a:buChar char="•"/>
            </a:pPr>
            <a:r>
              <a:rPr lang="en-US" sz="1600"/>
              <a:t>The Supreme Court has been called on to determine whether conditions and actions within correctional institutions constitute cruel and unusual punishment.</a:t>
            </a:r>
          </a:p>
          <a:p>
            <a:pPr marL="384048" indent="-353568">
              <a:lnSpc>
                <a:spcPct val="90000"/>
              </a:lnSpc>
              <a:spcBef>
                <a:spcPts val="1680"/>
              </a:spcBef>
              <a:buClr>
                <a:schemeClr val="dk2"/>
              </a:buClr>
              <a:buSzPts val="2400"/>
              <a:buChar char="•"/>
            </a:pPr>
            <a:r>
              <a:rPr lang="en-US" sz="1600" i="1"/>
              <a:t>Rhodes v. Chapman </a:t>
            </a:r>
            <a:r>
              <a:rPr lang="en-US" sz="1600"/>
              <a:t>(1981)</a:t>
            </a:r>
          </a:p>
          <a:p>
            <a:pPr marL="877824" lvl="1" indent="-353567">
              <a:lnSpc>
                <a:spcPct val="90000"/>
              </a:lnSpc>
              <a:spcBef>
                <a:spcPts val="240"/>
              </a:spcBef>
              <a:buClr>
                <a:schemeClr val="dk2"/>
              </a:buClr>
              <a:buSzPts val="2000"/>
              <a:buChar char="•"/>
            </a:pPr>
            <a:r>
              <a:rPr lang="en-US" sz="1600"/>
              <a:t>Double-celling and crowding do not necessarily constitute cruel and unusual punishment.</a:t>
            </a:r>
          </a:p>
          <a:p>
            <a:pPr marL="384048" indent="-353568">
              <a:lnSpc>
                <a:spcPct val="90000"/>
              </a:lnSpc>
              <a:spcBef>
                <a:spcPts val="1680"/>
              </a:spcBef>
              <a:buClr>
                <a:schemeClr val="dk2"/>
              </a:buClr>
              <a:buSzPts val="2400"/>
              <a:buChar char="•"/>
            </a:pPr>
            <a:r>
              <a:rPr lang="en-US" sz="1600" i="1"/>
              <a:t>Wilson v. Seiter </a:t>
            </a:r>
            <a:r>
              <a:rPr lang="en-US" sz="1600"/>
              <a:t>(1991)</a:t>
            </a:r>
          </a:p>
          <a:p>
            <a:pPr marL="877824" lvl="1" indent="-353567">
              <a:lnSpc>
                <a:spcPct val="90000"/>
              </a:lnSpc>
              <a:spcBef>
                <a:spcPts val="240"/>
              </a:spcBef>
              <a:buClr>
                <a:schemeClr val="dk2"/>
              </a:buClr>
              <a:buSzPts val="2000"/>
              <a:buChar char="•"/>
            </a:pPr>
            <a:r>
              <a:rPr lang="en-US" sz="1600"/>
              <a:t>Prisoners must prove prison conditions are objectively cruel and unusual and show they exist because of officials’ deliberate indifference.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Sagona Extra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Sagona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F3B215-496E-4790-A364-7C1C46DEC771}">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50DB95DD-0319-4EE5-8C5C-9CEDF75E02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2713E1-6312-427E-BFCB-C5A5DA3013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1611</Words>
  <Application>Microsoft Office PowerPoint</Application>
  <PresentationFormat>Widescreen</PresentationFormat>
  <Paragraphs>118</Paragraphs>
  <Slides>19</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Garamond</vt:lpstr>
      <vt:lpstr>Noto Sans Symbols</vt:lpstr>
      <vt:lpstr>Sagona Book</vt:lpstr>
      <vt:lpstr>Sagona ExtraLight</vt:lpstr>
      <vt:lpstr>SavonVTI</vt:lpstr>
      <vt:lpstr>The EIGHTH </vt:lpstr>
      <vt:lpstr>Introduction</vt:lpstr>
      <vt:lpstr>A Brief History of Punishment </vt:lpstr>
      <vt:lpstr>Bail</vt:lpstr>
      <vt:lpstr>Bail</vt:lpstr>
      <vt:lpstr>Fines </vt:lpstr>
      <vt:lpstr>Fines</vt:lpstr>
      <vt:lpstr>Cruel and Unusual Punishment (slide 1 of 3)</vt:lpstr>
      <vt:lpstr>Coker v. Georgia , 433 U.S. 584 (1977)</vt:lpstr>
      <vt:lpstr>Cruel and Unusual Punishment (slide 2 of 3)</vt:lpstr>
      <vt:lpstr>Cruel and Unusual Punishment (slide 3 of 3)</vt:lpstr>
      <vt:lpstr>Ewing v. California, 538 U.S. 11  (2003)</vt:lpstr>
      <vt:lpstr>Graham v. Florida, 130 S.Ct. 2011 (2010)</vt:lpstr>
      <vt:lpstr>Furman v. Georgia , 408 U.S. 238 (1972)</vt:lpstr>
      <vt:lpstr>Capital Punishment (slide 1 of 2)</vt:lpstr>
      <vt:lpstr>Roper v. Simmons, 543 U.S. 551 (2005)</vt:lpstr>
      <vt:lpstr>Capital Punishment  (slide 2 of 2)</vt:lpstr>
      <vt:lpstr>The Eighth Amendment and Corrections (slide 1 of 2)</vt:lpstr>
      <vt:lpstr>The Eighth Amendment and Corrections (slide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EIGHTH </dc:title>
  <dc:creator>Satenik Margaryan</dc:creator>
  <cp:lastModifiedBy>Satenik Margaryan</cp:lastModifiedBy>
  <cp:revision>1</cp:revision>
  <dcterms:created xsi:type="dcterms:W3CDTF">2020-11-01T17:41:52Z</dcterms:created>
  <dcterms:modified xsi:type="dcterms:W3CDTF">2020-11-01T17:42:24Z</dcterms:modified>
</cp:coreProperties>
</file>