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6"/>
  </p:notesMasterIdLst>
  <p:sldIdLst>
    <p:sldId id="256" r:id="rId2"/>
    <p:sldId id="260" r:id="rId3"/>
    <p:sldId id="261" r:id="rId4"/>
    <p:sldId id="263" r:id="rId5"/>
    <p:sldId id="264" r:id="rId6"/>
    <p:sldId id="265" r:id="rId7"/>
    <p:sldId id="266" r:id="rId8"/>
    <p:sldId id="267" r:id="rId9"/>
    <p:sldId id="268" r:id="rId10"/>
    <p:sldId id="269" r:id="rId11"/>
    <p:sldId id="270" r:id="rId12"/>
    <p:sldId id="271" r:id="rId13"/>
    <p:sldId id="274" r:id="rId14"/>
    <p:sldId id="275" r:id="rId15"/>
    <p:sldId id="278" r:id="rId16"/>
    <p:sldId id="279" r:id="rId17"/>
    <p:sldId id="280" r:id="rId18"/>
    <p:sldId id="281" r:id="rId19"/>
    <p:sldId id="282" r:id="rId20"/>
    <p:sldId id="283" r:id="rId21"/>
    <p:sldId id="284" r:id="rId22"/>
    <p:sldId id="285" r:id="rId23"/>
    <p:sldId id="286" r:id="rId24"/>
    <p:sldId id="287"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2D351A-7B44-4396-8BEC-C38FC1583186}" type="datetimeFigureOut">
              <a:rPr lang="en-US" smtClean="0"/>
              <a:t>6/18/2021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C566C6-54B9-4425-9B39-257A5FD66781}" type="slidenum">
              <a:rPr lang="en-US" smtClean="0"/>
              <a:t>‹#›</a:t>
            </a:fld>
            <a:endParaRPr lang="en-US"/>
          </a:p>
        </p:txBody>
      </p:sp>
    </p:spTree>
    <p:extLst>
      <p:ext uri="{BB962C8B-B14F-4D97-AF65-F5344CB8AC3E}">
        <p14:creationId xmlns:p14="http://schemas.microsoft.com/office/powerpoint/2010/main" val="1286360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upreme.justia.com/cases/federal/us/392/1/case.html"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upreme.justia.com/cases/federal/us/232/383/case.html"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upreme.justia.com/cases/federal/us/367/643/case.html"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LO1: Understand what the Fourth Amendment forbids and requires.</a:t>
            </a:r>
          </a:p>
          <a:p>
            <a:endParaRPr lang="en-US" dirty="0"/>
          </a:p>
        </p:txBody>
      </p:sp>
      <p:sp>
        <p:nvSpPr>
          <p:cNvPr id="4" name="Slide Number Placeholder 3"/>
          <p:cNvSpPr>
            <a:spLocks noGrp="1"/>
          </p:cNvSpPr>
          <p:nvPr>
            <p:ph type="sldNum" sz="quarter" idx="10"/>
          </p:nvPr>
        </p:nvSpPr>
        <p:spPr/>
        <p:txBody>
          <a:bodyPr/>
          <a:lstStyle/>
          <a:p>
            <a:pPr>
              <a:defRPr/>
            </a:pPr>
            <a:fld id="{114054EF-1667-4044-B4A8-B1C3D0B1CB6F}" type="slidenum">
              <a:rPr lang="en-US" smtClean="0"/>
              <a:pPr>
                <a:defRPr/>
              </a:pPr>
              <a:t>3</a:t>
            </a:fld>
            <a:endParaRPr lang="en-US"/>
          </a:p>
        </p:txBody>
      </p:sp>
    </p:spTree>
    <p:extLst>
      <p:ext uri="{BB962C8B-B14F-4D97-AF65-F5344CB8AC3E}">
        <p14:creationId xmlns:p14="http://schemas.microsoft.com/office/powerpoint/2010/main" val="2584203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LO2: Know who is governed by the Fourth Amendment.</a:t>
            </a:r>
          </a:p>
          <a:p>
            <a:endParaRPr lang="en-US" dirty="0"/>
          </a:p>
        </p:txBody>
      </p:sp>
      <p:sp>
        <p:nvSpPr>
          <p:cNvPr id="4" name="Slide Number Placeholder 3"/>
          <p:cNvSpPr>
            <a:spLocks noGrp="1"/>
          </p:cNvSpPr>
          <p:nvPr>
            <p:ph type="sldNum" sz="quarter" idx="10"/>
          </p:nvPr>
        </p:nvSpPr>
        <p:spPr/>
        <p:txBody>
          <a:bodyPr/>
          <a:lstStyle/>
          <a:p>
            <a:pPr>
              <a:defRPr/>
            </a:pPr>
            <a:fld id="{114054EF-1667-4044-B4A8-B1C3D0B1CB6F}" type="slidenum">
              <a:rPr lang="en-US" smtClean="0"/>
              <a:pPr>
                <a:defRPr/>
              </a:pPr>
              <a:t>4</a:t>
            </a:fld>
            <a:endParaRPr lang="en-US"/>
          </a:p>
        </p:txBody>
      </p:sp>
    </p:spTree>
    <p:extLst>
      <p:ext uri="{BB962C8B-B14F-4D97-AF65-F5344CB8AC3E}">
        <p14:creationId xmlns:p14="http://schemas.microsoft.com/office/powerpoint/2010/main" val="2089482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LO2: Know who is governed by the Fourth Amendment.</a:t>
            </a:r>
          </a:p>
          <a:p>
            <a:endParaRPr lang="en-US" dirty="0"/>
          </a:p>
        </p:txBody>
      </p:sp>
      <p:sp>
        <p:nvSpPr>
          <p:cNvPr id="4" name="Slide Number Placeholder 3"/>
          <p:cNvSpPr>
            <a:spLocks noGrp="1"/>
          </p:cNvSpPr>
          <p:nvPr>
            <p:ph type="sldNum" sz="quarter" idx="10"/>
          </p:nvPr>
        </p:nvSpPr>
        <p:spPr/>
        <p:txBody>
          <a:bodyPr/>
          <a:lstStyle/>
          <a:p>
            <a:pPr>
              <a:defRPr/>
            </a:pPr>
            <a:fld id="{114054EF-1667-4044-B4A8-B1C3D0B1CB6F}" type="slidenum">
              <a:rPr lang="en-US" smtClean="0"/>
              <a:pPr>
                <a:defRPr/>
              </a:pPr>
              <a:t>5</a:t>
            </a:fld>
            <a:endParaRPr lang="en-US"/>
          </a:p>
        </p:txBody>
      </p:sp>
    </p:spTree>
    <p:extLst>
      <p:ext uri="{BB962C8B-B14F-4D97-AF65-F5344CB8AC3E}">
        <p14:creationId xmlns:p14="http://schemas.microsoft.com/office/powerpoint/2010/main" val="2659406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LO2: Know who is governed by the Fourth Amendment.</a:t>
            </a:r>
          </a:p>
          <a:p>
            <a:endParaRPr lang="en-US" dirty="0"/>
          </a:p>
        </p:txBody>
      </p:sp>
      <p:sp>
        <p:nvSpPr>
          <p:cNvPr id="4" name="Slide Number Placeholder 3"/>
          <p:cNvSpPr>
            <a:spLocks noGrp="1"/>
          </p:cNvSpPr>
          <p:nvPr>
            <p:ph type="sldNum" sz="quarter" idx="10"/>
          </p:nvPr>
        </p:nvSpPr>
        <p:spPr/>
        <p:txBody>
          <a:bodyPr/>
          <a:lstStyle/>
          <a:p>
            <a:pPr>
              <a:defRPr/>
            </a:pPr>
            <a:fld id="{114054EF-1667-4044-B4A8-B1C3D0B1CB6F}" type="slidenum">
              <a:rPr lang="en-US" smtClean="0"/>
              <a:pPr>
                <a:defRPr/>
              </a:pPr>
              <a:t>6</a:t>
            </a:fld>
            <a:endParaRPr lang="en-US"/>
          </a:p>
        </p:txBody>
      </p:sp>
    </p:spTree>
    <p:extLst>
      <p:ext uri="{BB962C8B-B14F-4D97-AF65-F5344CB8AC3E}">
        <p14:creationId xmlns:p14="http://schemas.microsoft.com/office/powerpoint/2010/main" val="4091135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LO3: Explain how probable cause relates to searches and arrests.</a:t>
            </a:r>
          </a:p>
          <a:p>
            <a:endParaRPr lang="en-US" dirty="0"/>
          </a:p>
        </p:txBody>
      </p:sp>
      <p:sp>
        <p:nvSpPr>
          <p:cNvPr id="4" name="Slide Number Placeholder 3"/>
          <p:cNvSpPr>
            <a:spLocks noGrp="1"/>
          </p:cNvSpPr>
          <p:nvPr>
            <p:ph type="sldNum" sz="quarter" idx="10"/>
          </p:nvPr>
        </p:nvSpPr>
        <p:spPr/>
        <p:txBody>
          <a:bodyPr/>
          <a:lstStyle/>
          <a:p>
            <a:pPr>
              <a:defRPr/>
            </a:pPr>
            <a:fld id="{114054EF-1667-4044-B4A8-B1C3D0B1CB6F}" type="slidenum">
              <a:rPr lang="en-US" smtClean="0"/>
              <a:pPr>
                <a:defRPr/>
              </a:pPr>
              <a:t>10</a:t>
            </a:fld>
            <a:endParaRPr lang="en-US"/>
          </a:p>
        </p:txBody>
      </p:sp>
    </p:spTree>
    <p:extLst>
      <p:ext uri="{BB962C8B-B14F-4D97-AF65-F5344CB8AC3E}">
        <p14:creationId xmlns:p14="http://schemas.microsoft.com/office/powerpoint/2010/main" val="16117220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LO3: Explain how probable cause relates to searches and arrests.</a:t>
            </a:r>
          </a:p>
          <a:p>
            <a:endParaRPr lang="en-US" dirty="0"/>
          </a:p>
        </p:txBody>
      </p:sp>
      <p:sp>
        <p:nvSpPr>
          <p:cNvPr id="4" name="Slide Number Placeholder 3"/>
          <p:cNvSpPr>
            <a:spLocks noGrp="1"/>
          </p:cNvSpPr>
          <p:nvPr>
            <p:ph type="sldNum" sz="quarter" idx="10"/>
          </p:nvPr>
        </p:nvSpPr>
        <p:spPr/>
        <p:txBody>
          <a:bodyPr/>
          <a:lstStyle/>
          <a:p>
            <a:pPr>
              <a:defRPr/>
            </a:pPr>
            <a:fld id="{114054EF-1667-4044-B4A8-B1C3D0B1CB6F}" type="slidenum">
              <a:rPr lang="en-US" smtClean="0"/>
              <a:pPr>
                <a:defRPr/>
              </a:pPr>
              <a:t>11</a:t>
            </a:fld>
            <a:endParaRPr lang="en-US"/>
          </a:p>
        </p:txBody>
      </p:sp>
    </p:spTree>
    <p:extLst>
      <p:ext uri="{BB962C8B-B14F-4D97-AF65-F5344CB8AC3E}">
        <p14:creationId xmlns:p14="http://schemas.microsoft.com/office/powerpoint/2010/main" val="550404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LO3: Explain how probable cause relates to searches and arrests.</a:t>
            </a:r>
          </a:p>
          <a:p>
            <a:endParaRPr lang="en-US" dirty="0"/>
          </a:p>
        </p:txBody>
      </p:sp>
      <p:sp>
        <p:nvSpPr>
          <p:cNvPr id="4" name="Slide Number Placeholder 3"/>
          <p:cNvSpPr>
            <a:spLocks noGrp="1"/>
          </p:cNvSpPr>
          <p:nvPr>
            <p:ph type="sldNum" sz="quarter" idx="10"/>
          </p:nvPr>
        </p:nvSpPr>
        <p:spPr/>
        <p:txBody>
          <a:bodyPr/>
          <a:lstStyle/>
          <a:p>
            <a:pPr>
              <a:defRPr/>
            </a:pPr>
            <a:fld id="{114054EF-1667-4044-B4A8-B1C3D0B1CB6F}" type="slidenum">
              <a:rPr lang="en-US" smtClean="0"/>
              <a:pPr>
                <a:defRPr/>
              </a:pPr>
              <a:t>12</a:t>
            </a:fld>
            <a:endParaRPr lang="en-US"/>
          </a:p>
        </p:txBody>
      </p:sp>
    </p:spTree>
    <p:extLst>
      <p:ext uri="{BB962C8B-B14F-4D97-AF65-F5344CB8AC3E}">
        <p14:creationId xmlns:p14="http://schemas.microsoft.com/office/powerpoint/2010/main" val="3771663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LO4: Identify the one requirement of all search and arrest warrants.</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114054EF-1667-4044-B4A8-B1C3D0B1CB6F}" type="slidenum">
              <a:rPr lang="en-US" smtClean="0"/>
              <a:pPr>
                <a:defRPr/>
              </a:pPr>
              <a:t>13</a:t>
            </a:fld>
            <a:endParaRPr lang="en-US"/>
          </a:p>
        </p:txBody>
      </p:sp>
    </p:spTree>
    <p:extLst>
      <p:ext uri="{BB962C8B-B14F-4D97-AF65-F5344CB8AC3E}">
        <p14:creationId xmlns:p14="http://schemas.microsoft.com/office/powerpoint/2010/main" val="17690143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LO4: Identify the one requirement of all search and arrest warrants.</a:t>
            </a:r>
          </a:p>
          <a:p>
            <a:endParaRPr lang="en-US" dirty="0"/>
          </a:p>
        </p:txBody>
      </p:sp>
      <p:sp>
        <p:nvSpPr>
          <p:cNvPr id="4" name="Slide Number Placeholder 3"/>
          <p:cNvSpPr>
            <a:spLocks noGrp="1"/>
          </p:cNvSpPr>
          <p:nvPr>
            <p:ph type="sldNum" sz="quarter" idx="10"/>
          </p:nvPr>
        </p:nvSpPr>
        <p:spPr/>
        <p:txBody>
          <a:bodyPr/>
          <a:lstStyle/>
          <a:p>
            <a:pPr>
              <a:defRPr/>
            </a:pPr>
            <a:fld id="{114054EF-1667-4044-B4A8-B1C3D0B1CB6F}" type="slidenum">
              <a:rPr lang="en-US" smtClean="0"/>
              <a:pPr>
                <a:defRPr/>
              </a:pPr>
              <a:t>14</a:t>
            </a:fld>
            <a:endParaRPr lang="en-US"/>
          </a:p>
        </p:txBody>
      </p:sp>
    </p:spTree>
    <p:extLst>
      <p:ext uri="{BB962C8B-B14F-4D97-AF65-F5344CB8AC3E}">
        <p14:creationId xmlns:p14="http://schemas.microsoft.com/office/powerpoint/2010/main" val="16865402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LO6: Clarify what a stop and what a frisk are and when each is permitted.</a:t>
            </a:r>
          </a:p>
          <a:p>
            <a:endParaRPr lang="en-US" dirty="0"/>
          </a:p>
        </p:txBody>
      </p:sp>
      <p:sp>
        <p:nvSpPr>
          <p:cNvPr id="4" name="Slide Number Placeholder 3"/>
          <p:cNvSpPr>
            <a:spLocks noGrp="1"/>
          </p:cNvSpPr>
          <p:nvPr>
            <p:ph type="sldNum" sz="quarter" idx="10"/>
          </p:nvPr>
        </p:nvSpPr>
        <p:spPr/>
        <p:txBody>
          <a:bodyPr/>
          <a:lstStyle/>
          <a:p>
            <a:pPr>
              <a:defRPr/>
            </a:pPr>
            <a:fld id="{114054EF-1667-4044-B4A8-B1C3D0B1CB6F}" type="slidenum">
              <a:rPr lang="en-US" smtClean="0"/>
              <a:pPr>
                <a:defRPr/>
              </a:pPr>
              <a:t>15</a:t>
            </a:fld>
            <a:endParaRPr lang="en-US"/>
          </a:p>
        </p:txBody>
      </p:sp>
    </p:spTree>
    <p:extLst>
      <p:ext uri="{BB962C8B-B14F-4D97-AF65-F5344CB8AC3E}">
        <p14:creationId xmlns:p14="http://schemas.microsoft.com/office/powerpoint/2010/main" val="37733339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a:t>Opinion at </a:t>
            </a:r>
            <a:r>
              <a:rPr lang="en-US" altLang="en-US" dirty="0">
                <a:hlinkClick r:id="rId3"/>
              </a:rPr>
              <a:t>http://supreme.justia.com/cases/federal/us/392/1/case.html</a:t>
            </a:r>
            <a:endParaRPr lang="en-US" altLang="en-US" dirty="0"/>
          </a:p>
          <a:p>
            <a:pPr marL="0" marR="0" indent="0" algn="l" defTabSz="914400" rtl="0" eaLnBrk="1" fontAlgn="base" latinLnBrk="0" hangingPunct="1">
              <a:lnSpc>
                <a:spcPct val="100000"/>
              </a:lnSpc>
              <a:spcBef>
                <a:spcPct val="0"/>
              </a:spcBef>
              <a:spcAft>
                <a:spcPct val="0"/>
              </a:spcAft>
              <a:buClrTx/>
              <a:buSzTx/>
              <a:buFontTx/>
              <a:buNone/>
              <a:tabLst/>
              <a:defRPr/>
            </a:pPr>
            <a:r>
              <a:rPr lang="en-US" dirty="0"/>
              <a:t>LO7: Summarize what the </a:t>
            </a:r>
            <a:r>
              <a:rPr lang="en-US" i="1" dirty="0"/>
              <a:t>Terry</a:t>
            </a:r>
            <a:r>
              <a:rPr lang="en-US" dirty="0"/>
              <a:t> decision established.</a:t>
            </a:r>
          </a:p>
          <a:p>
            <a:endParaRPr lang="en-US" dirty="0"/>
          </a:p>
        </p:txBody>
      </p:sp>
      <p:sp>
        <p:nvSpPr>
          <p:cNvPr id="4" name="Slide Number Placeholder 3"/>
          <p:cNvSpPr>
            <a:spLocks noGrp="1"/>
          </p:cNvSpPr>
          <p:nvPr>
            <p:ph type="sldNum" sz="quarter" idx="10"/>
          </p:nvPr>
        </p:nvSpPr>
        <p:spPr/>
        <p:txBody>
          <a:bodyPr/>
          <a:lstStyle/>
          <a:p>
            <a:pPr>
              <a:defRPr/>
            </a:pPr>
            <a:fld id="{114054EF-1667-4044-B4A8-B1C3D0B1CB6F}" type="slidenum">
              <a:rPr lang="en-US" smtClean="0"/>
              <a:pPr>
                <a:defRPr/>
              </a:pPr>
              <a:t>16</a:t>
            </a:fld>
            <a:endParaRPr lang="en-US"/>
          </a:p>
        </p:txBody>
      </p:sp>
    </p:spTree>
    <p:extLst>
      <p:ext uri="{BB962C8B-B14F-4D97-AF65-F5344CB8AC3E}">
        <p14:creationId xmlns:p14="http://schemas.microsoft.com/office/powerpoint/2010/main" val="4716975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LO8: Outline what the exclusionary rule is, the precedent case for it, and what primary purpose it serves.</a:t>
            </a:r>
          </a:p>
          <a:p>
            <a:endParaRPr lang="en-US" dirty="0"/>
          </a:p>
        </p:txBody>
      </p:sp>
      <p:sp>
        <p:nvSpPr>
          <p:cNvPr id="4" name="Slide Number Placeholder 3"/>
          <p:cNvSpPr>
            <a:spLocks noGrp="1"/>
          </p:cNvSpPr>
          <p:nvPr>
            <p:ph type="sldNum" sz="quarter" idx="10"/>
          </p:nvPr>
        </p:nvSpPr>
        <p:spPr/>
        <p:txBody>
          <a:bodyPr/>
          <a:lstStyle/>
          <a:p>
            <a:pPr>
              <a:defRPr/>
            </a:pPr>
            <a:fld id="{114054EF-1667-4044-B4A8-B1C3D0B1CB6F}" type="slidenum">
              <a:rPr lang="en-US" smtClean="0"/>
              <a:pPr>
                <a:defRPr/>
              </a:pPr>
              <a:t>18</a:t>
            </a:fld>
            <a:endParaRPr lang="en-US"/>
          </a:p>
        </p:txBody>
      </p:sp>
    </p:spTree>
    <p:extLst>
      <p:ext uri="{BB962C8B-B14F-4D97-AF65-F5344CB8AC3E}">
        <p14:creationId xmlns:p14="http://schemas.microsoft.com/office/powerpoint/2010/main" val="1793079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t>Opinion at </a:t>
            </a:r>
            <a:r>
              <a:rPr lang="en-US" altLang="en-US" dirty="0">
                <a:hlinkClick r:id="rId3"/>
              </a:rPr>
              <a:t>http://supreme.justia.com/cases/federal/us/232/383/case.html</a:t>
            </a:r>
            <a:endParaRPr lang="en-US" altLang="en-US" dirty="0"/>
          </a:p>
          <a:p>
            <a:endParaRPr lang="en-US" dirty="0"/>
          </a:p>
        </p:txBody>
      </p:sp>
      <p:sp>
        <p:nvSpPr>
          <p:cNvPr id="4" name="Slide Number Placeholder 3"/>
          <p:cNvSpPr>
            <a:spLocks noGrp="1"/>
          </p:cNvSpPr>
          <p:nvPr>
            <p:ph type="sldNum" sz="quarter" idx="10"/>
          </p:nvPr>
        </p:nvSpPr>
        <p:spPr/>
        <p:txBody>
          <a:bodyPr/>
          <a:lstStyle/>
          <a:p>
            <a:pPr>
              <a:defRPr/>
            </a:pPr>
            <a:fld id="{114054EF-1667-4044-B4A8-B1C3D0B1CB6F}" type="slidenum">
              <a:rPr lang="en-US" smtClean="0"/>
              <a:pPr>
                <a:defRPr/>
              </a:pPr>
              <a:t>19</a:t>
            </a:fld>
            <a:endParaRPr lang="en-US"/>
          </a:p>
        </p:txBody>
      </p:sp>
    </p:spTree>
    <p:extLst>
      <p:ext uri="{BB962C8B-B14F-4D97-AF65-F5344CB8AC3E}">
        <p14:creationId xmlns:p14="http://schemas.microsoft.com/office/powerpoint/2010/main" val="23614865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t>Opinion at </a:t>
            </a:r>
            <a:r>
              <a:rPr lang="en-US" altLang="en-US" dirty="0">
                <a:hlinkClick r:id="rId3"/>
              </a:rPr>
              <a:t>http://supreme.justia.com/cases/federal/us/367/643/case.html</a:t>
            </a:r>
            <a:endParaRPr lang="en-US" altLang="en-US" dirty="0"/>
          </a:p>
          <a:p>
            <a:endParaRPr lang="en-US" dirty="0"/>
          </a:p>
        </p:txBody>
      </p:sp>
      <p:sp>
        <p:nvSpPr>
          <p:cNvPr id="4" name="Slide Number Placeholder 3"/>
          <p:cNvSpPr>
            <a:spLocks noGrp="1"/>
          </p:cNvSpPr>
          <p:nvPr>
            <p:ph type="sldNum" sz="quarter" idx="10"/>
          </p:nvPr>
        </p:nvSpPr>
        <p:spPr/>
        <p:txBody>
          <a:bodyPr/>
          <a:lstStyle/>
          <a:p>
            <a:pPr>
              <a:defRPr/>
            </a:pPr>
            <a:fld id="{114054EF-1667-4044-B4A8-B1C3D0B1CB6F}" type="slidenum">
              <a:rPr lang="en-US" smtClean="0"/>
              <a:pPr>
                <a:defRPr/>
              </a:pPr>
              <a:t>20</a:t>
            </a:fld>
            <a:endParaRPr lang="en-US"/>
          </a:p>
        </p:txBody>
      </p:sp>
    </p:spTree>
    <p:extLst>
      <p:ext uri="{BB962C8B-B14F-4D97-AF65-F5344CB8AC3E}">
        <p14:creationId xmlns:p14="http://schemas.microsoft.com/office/powerpoint/2010/main" val="12018686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LO9: Discuss the exceptions to the exclusionary rule.</a:t>
            </a:r>
          </a:p>
          <a:p>
            <a:endParaRPr lang="en-US" dirty="0"/>
          </a:p>
        </p:txBody>
      </p:sp>
      <p:sp>
        <p:nvSpPr>
          <p:cNvPr id="4" name="Slide Number Placeholder 3"/>
          <p:cNvSpPr>
            <a:spLocks noGrp="1"/>
          </p:cNvSpPr>
          <p:nvPr>
            <p:ph type="sldNum" sz="quarter" idx="10"/>
          </p:nvPr>
        </p:nvSpPr>
        <p:spPr/>
        <p:txBody>
          <a:bodyPr/>
          <a:lstStyle/>
          <a:p>
            <a:pPr>
              <a:defRPr/>
            </a:pPr>
            <a:fld id="{114054EF-1667-4044-B4A8-B1C3D0B1CB6F}" type="slidenum">
              <a:rPr lang="en-US" smtClean="0"/>
              <a:pPr>
                <a:defRPr/>
              </a:pPr>
              <a:t>22</a:t>
            </a:fld>
            <a:endParaRPr lang="en-US"/>
          </a:p>
        </p:txBody>
      </p:sp>
    </p:spTree>
    <p:extLst>
      <p:ext uri="{BB962C8B-B14F-4D97-AF65-F5344CB8AC3E}">
        <p14:creationId xmlns:p14="http://schemas.microsoft.com/office/powerpoint/2010/main" val="13963482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C54409E7-BBAB-40F9-A987-5646085D1941}" type="datetime1">
              <a:rPr lang="en-US" smtClean="0"/>
              <a:t>6/18/2021</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9A4137-10B3-441E-84CC-E13771E1B407}" type="datetime1">
              <a:rPr lang="en-US" smtClean="0"/>
              <a:t>6/18/2021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756434D4-E55F-4B5B-B49F-F2E7C1C032AE}" type="datetime1">
              <a:rPr lang="en-US" smtClean="0"/>
              <a:t>6/18/2021</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F3E8A70-4FCD-486E-842B-738A0858FB77}" type="datetime1">
              <a:rPr lang="en-US" smtClean="0"/>
              <a:t>6/18/2021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EE3298-C2F8-4A3A-999C-22D600D816AE}" type="datetime1">
              <a:rPr lang="en-US" smtClean="0"/>
              <a:t>6/18/2021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DBC9059-C5C8-4A5C-9533-D7717A5C3F15}" type="datetime1">
              <a:rPr lang="en-US" smtClean="0"/>
              <a:t>6/18/2021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96F01E-1106-443D-BB37-E14816107597}" type="datetime1">
              <a:rPr lang="en-US" smtClean="0"/>
              <a:t>6/18/2021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E59D77BB-8AE5-450E-8013-71937166FB83}" type="datetime1">
              <a:rPr lang="en-US" smtClean="0"/>
              <a:t>6/18/2021</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027DF69C-ECEB-4F6D-95E6-B63B07175199}" type="datetime1">
              <a:rPr lang="en-US" smtClean="0"/>
              <a:t>6/18/2021</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1460E2-4589-4CAF-9225-5518666F926D}" type="datetime1">
              <a:rPr lang="en-US" smtClean="0"/>
              <a:t>6/18/2021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33B5F7-2567-4A0F-B738-1E5222054F92}" type="datetime1">
              <a:rPr lang="en-US" smtClean="0"/>
              <a:t>6/18/2021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4E9B298B-429F-44B2-85E1-C1CEBA90EBF7}" type="datetime1">
              <a:rPr lang="en-US" smtClean="0"/>
              <a:t>6/18/2021</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BD0F8-272B-4702-8BF6-45618DFB6C67}"/>
              </a:ext>
            </a:extLst>
          </p:cNvPr>
          <p:cNvSpPr>
            <a:spLocks noGrp="1"/>
          </p:cNvSpPr>
          <p:nvPr>
            <p:ph type="ctrTitle"/>
          </p:nvPr>
        </p:nvSpPr>
        <p:spPr/>
        <p:txBody>
          <a:bodyPr/>
          <a:lstStyle/>
          <a:p>
            <a:r>
              <a:rPr lang="en-US" altLang="en-US" sz="7200" dirty="0"/>
              <a:t>The Fourth Amendment:</a:t>
            </a:r>
            <a:endParaRPr lang="en-US" dirty="0"/>
          </a:p>
        </p:txBody>
      </p:sp>
      <p:sp>
        <p:nvSpPr>
          <p:cNvPr id="3" name="Subtitle 2">
            <a:extLst>
              <a:ext uri="{FF2B5EF4-FFF2-40B4-BE49-F238E27FC236}">
                <a16:creationId xmlns:a16="http://schemas.microsoft.com/office/drawing/2014/main" id="{67D08CEA-711D-4A35-BF2D-FDC016743CB6}"/>
              </a:ext>
            </a:extLst>
          </p:cNvPr>
          <p:cNvSpPr>
            <a:spLocks noGrp="1"/>
          </p:cNvSpPr>
          <p:nvPr>
            <p:ph type="subTitle" idx="1"/>
          </p:nvPr>
        </p:nvSpPr>
        <p:spPr/>
        <p:txBody>
          <a:bodyPr>
            <a:normAutofit fontScale="92500"/>
          </a:bodyPr>
          <a:lstStyle/>
          <a:p>
            <a:r>
              <a:rPr lang="en-US" altLang="en-US" sz="2400" dirty="0"/>
              <a:t>An Overview of Constitutional Searches and Seizures</a:t>
            </a:r>
            <a:br>
              <a:rPr lang="en-US" altLang="en-US" sz="2400" dirty="0"/>
            </a:br>
            <a:endParaRPr lang="en-US" dirty="0"/>
          </a:p>
        </p:txBody>
      </p:sp>
      <p:sp>
        <p:nvSpPr>
          <p:cNvPr id="4" name="Slide Number Placeholder 3">
            <a:extLst>
              <a:ext uri="{FF2B5EF4-FFF2-40B4-BE49-F238E27FC236}">
                <a16:creationId xmlns:a16="http://schemas.microsoft.com/office/drawing/2014/main" id="{DA1A4FC8-A76A-466D-BBE3-A75A5C37C229}"/>
              </a:ext>
            </a:extLst>
          </p:cNvPr>
          <p:cNvSpPr>
            <a:spLocks noGrp="1"/>
          </p:cNvSpPr>
          <p:nvPr>
            <p:ph type="sldNum" sz="quarter" idx="12"/>
          </p:nvPr>
        </p:nvSpPr>
        <p:spPr/>
        <p:txBody>
          <a:bodyPr/>
          <a:lstStyle/>
          <a:p>
            <a:fld id="{69E57DC2-970A-4B3E-BB1C-7A09969E49DF}" type="slidenum">
              <a:rPr lang="en-US" smtClean="0"/>
              <a:pPr/>
              <a:t>1</a:t>
            </a:fld>
            <a:endParaRPr lang="en-US" dirty="0"/>
          </a:p>
        </p:txBody>
      </p:sp>
    </p:spTree>
    <p:extLst>
      <p:ext uri="{BB962C8B-B14F-4D97-AF65-F5344CB8AC3E}">
        <p14:creationId xmlns:p14="http://schemas.microsoft.com/office/powerpoint/2010/main" val="1151133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 </a:t>
            </a:r>
          </a:p>
        </p:txBody>
      </p:sp>
      <p:sp>
        <p:nvSpPr>
          <p:cNvPr id="3" name="Content Placeholder 2"/>
          <p:cNvSpPr>
            <a:spLocks noGrp="1"/>
          </p:cNvSpPr>
          <p:nvPr>
            <p:ph idx="1"/>
          </p:nvPr>
        </p:nvSpPr>
        <p:spPr/>
        <p:txBody>
          <a:bodyPr/>
          <a:lstStyle/>
          <a:p>
            <a:pPr>
              <a:spcBef>
                <a:spcPts val="200"/>
              </a:spcBef>
              <a:spcAft>
                <a:spcPts val="600"/>
              </a:spcAft>
            </a:pPr>
            <a:r>
              <a:rPr lang="en-US" altLang="en-US" dirty="0"/>
              <a:t>Limited government power is necessary for the laws of the country to be enforced and the government’s business to be carried out.</a:t>
            </a:r>
          </a:p>
          <a:p>
            <a:pPr>
              <a:spcBef>
                <a:spcPts val="200"/>
              </a:spcBef>
              <a:spcAft>
                <a:spcPts val="600"/>
              </a:spcAft>
            </a:pPr>
            <a:r>
              <a:rPr lang="en-US" altLang="en-US" dirty="0"/>
              <a:t>A balance is required for democracy.</a:t>
            </a:r>
          </a:p>
          <a:p>
            <a:pPr>
              <a:spcBef>
                <a:spcPts val="200"/>
              </a:spcBef>
              <a:spcAft>
                <a:spcPts val="600"/>
              </a:spcAft>
            </a:pPr>
            <a:r>
              <a:rPr lang="en-US" altLang="en-US" dirty="0"/>
              <a:t>A </a:t>
            </a:r>
            <a:r>
              <a:rPr lang="en-US" altLang="en-US" b="1" dirty="0"/>
              <a:t>search</a:t>
            </a:r>
            <a:r>
              <a:rPr lang="en-US" altLang="en-US" dirty="0"/>
              <a:t> is an examination of a person, place, or vehicle for contraband or evidence of a crime.</a:t>
            </a:r>
          </a:p>
          <a:p>
            <a:pPr>
              <a:spcBef>
                <a:spcPts val="200"/>
              </a:spcBef>
              <a:spcAft>
                <a:spcPts val="600"/>
              </a:spcAft>
            </a:pPr>
            <a:r>
              <a:rPr lang="en-US" altLang="en-US" dirty="0"/>
              <a:t>A </a:t>
            </a:r>
            <a:r>
              <a:rPr lang="en-US" altLang="en-US" b="1" dirty="0"/>
              <a:t>seizure </a:t>
            </a:r>
            <a:r>
              <a:rPr lang="en-US" altLang="en-US" dirty="0"/>
              <a:t>is a taking by law enforcement or other government agent of contraband, evidence of a crime, or even a person, into custody.</a:t>
            </a:r>
          </a:p>
          <a:p>
            <a:pPr>
              <a:spcBef>
                <a:spcPts val="200"/>
              </a:spcBef>
              <a:spcAft>
                <a:spcPts val="600"/>
              </a:spcAft>
            </a:pPr>
            <a:endParaRPr lang="en-US" altLang="en-US" b="1" dirty="0"/>
          </a:p>
        </p:txBody>
      </p:sp>
      <p:sp>
        <p:nvSpPr>
          <p:cNvPr id="4" name="Slide Number Placeholder 3">
            <a:extLst>
              <a:ext uri="{FF2B5EF4-FFF2-40B4-BE49-F238E27FC236}">
                <a16:creationId xmlns:a16="http://schemas.microsoft.com/office/drawing/2014/main" id="{15F118B5-7561-4B5B-9709-667879125614}"/>
              </a:ext>
            </a:extLst>
          </p:cNvPr>
          <p:cNvSpPr>
            <a:spLocks noGrp="1"/>
          </p:cNvSpPr>
          <p:nvPr>
            <p:ph type="sldNum" sz="quarter" idx="12"/>
          </p:nvPr>
        </p:nvSpPr>
        <p:spPr/>
        <p:txBody>
          <a:bodyPr/>
          <a:lstStyle/>
          <a:p>
            <a:fld id="{69E57DC2-970A-4B3E-BB1C-7A09969E49DF}" type="slidenum">
              <a:rPr lang="en-US" smtClean="0"/>
              <a:t>2</a:t>
            </a:fld>
            <a:endParaRPr lang="en-US" dirty="0"/>
          </a:p>
        </p:txBody>
      </p:sp>
    </p:spTree>
    <p:extLst>
      <p:ext uri="{BB962C8B-B14F-4D97-AF65-F5344CB8AC3E}">
        <p14:creationId xmlns:p14="http://schemas.microsoft.com/office/powerpoint/2010/main" val="3721555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812C54-7AEF-4ABB-826E-221F51CB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63864" y="685800"/>
            <a:ext cx="7705164" cy="1485900"/>
          </a:xfrm>
        </p:spPr>
        <p:txBody>
          <a:bodyPr>
            <a:normAutofit/>
          </a:bodyPr>
          <a:lstStyle/>
          <a:p>
            <a:r>
              <a:rPr lang="en-US" sz="4100"/>
              <a:t>The Importance of the Fourth Amendment to Law Enforcement</a:t>
            </a:r>
          </a:p>
        </p:txBody>
      </p:sp>
      <p:sp>
        <p:nvSpPr>
          <p:cNvPr id="10" name="Rectangle 9">
            <a:extLst>
              <a:ext uri="{FF2B5EF4-FFF2-40B4-BE49-F238E27FC236}">
                <a16:creationId xmlns:a16="http://schemas.microsoft.com/office/drawing/2014/main" id="{891F40E4-8A76-44CF-91EC-907367352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6"/>
            <a:ext cx="304441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2171013-D973-4187-9CF2-EE098EEF8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81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3363864" y="2286000"/>
            <a:ext cx="7705164" cy="3581400"/>
          </a:xfrm>
        </p:spPr>
        <p:txBody>
          <a:bodyPr>
            <a:normAutofit/>
          </a:bodyPr>
          <a:lstStyle/>
          <a:p>
            <a:pPr>
              <a:spcBef>
                <a:spcPts val="100"/>
              </a:spcBef>
            </a:pPr>
            <a:r>
              <a:rPr lang="en-US" altLang="en-US" dirty="0"/>
              <a:t>The Fourth Amendment’s prohibition against unreasonable searches and seizures by the police is perhaps the most vital component of criminal procedure.</a:t>
            </a:r>
            <a:endParaRPr lang="en-US" altLang="en-US"/>
          </a:p>
          <a:p>
            <a:pPr>
              <a:spcBef>
                <a:spcPts val="100"/>
              </a:spcBef>
            </a:pPr>
            <a:r>
              <a:rPr lang="en-US" altLang="en-US" dirty="0"/>
              <a:t>It has given ample opportunities to the U.S. Supreme Court to set forth when any government agent may or may not act, as well as when they have an expectation, or duty, to do so.</a:t>
            </a:r>
            <a:endParaRPr lang="en-US" altLang="en-US"/>
          </a:p>
          <a:p>
            <a:pPr>
              <a:spcBef>
                <a:spcPts val="100"/>
              </a:spcBef>
            </a:pPr>
            <a:r>
              <a:rPr lang="en-US" altLang="en-US" dirty="0"/>
              <a:t>The Constitution does not provide an absolute right to be free from government intrusion, only “unreasonable interference.”</a:t>
            </a:r>
            <a:endParaRPr lang="en-US" altLang="en-US"/>
          </a:p>
        </p:txBody>
      </p:sp>
      <p:sp>
        <p:nvSpPr>
          <p:cNvPr id="4" name="Slide Number Placeholder 3">
            <a:extLst>
              <a:ext uri="{FF2B5EF4-FFF2-40B4-BE49-F238E27FC236}">
                <a16:creationId xmlns:a16="http://schemas.microsoft.com/office/drawing/2014/main" id="{AC099480-E7EC-4B62-A952-46BDF066065E}"/>
              </a:ext>
            </a:extLst>
          </p:cNvPr>
          <p:cNvSpPr>
            <a:spLocks noGrp="1"/>
          </p:cNvSpPr>
          <p:nvPr>
            <p:ph type="sldNum" sz="quarter" idx="12"/>
          </p:nvPr>
        </p:nvSpPr>
        <p:spPr/>
        <p:txBody>
          <a:bodyPr/>
          <a:lstStyle/>
          <a:p>
            <a:fld id="{69E57DC2-970A-4B3E-BB1C-7A09969E49DF}" type="slidenum">
              <a:rPr lang="en-US" smtClean="0"/>
              <a:t>3</a:t>
            </a:fld>
            <a:endParaRPr lang="en-US" dirty="0"/>
          </a:p>
        </p:txBody>
      </p:sp>
    </p:spTree>
    <p:extLst>
      <p:ext uri="{BB962C8B-B14F-4D97-AF65-F5344CB8AC3E}">
        <p14:creationId xmlns:p14="http://schemas.microsoft.com/office/powerpoint/2010/main" val="1357102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362DFFC-4DCC-48EE-B781-94D04B95F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5303520"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0081" y="791570"/>
            <a:ext cx="4018839" cy="5262390"/>
          </a:xfrm>
        </p:spPr>
        <p:txBody>
          <a:bodyPr anchor="ctr">
            <a:normAutofit/>
          </a:bodyPr>
          <a:lstStyle/>
          <a:p>
            <a:pPr algn="r"/>
            <a:r>
              <a:rPr lang="en-US" sz="5000">
                <a:solidFill>
                  <a:schemeClr val="bg2"/>
                </a:solidFill>
              </a:rPr>
              <a:t>Who is Regulated by the Fourth Amendment? (slide 1 of 3)</a:t>
            </a:r>
          </a:p>
        </p:txBody>
      </p:sp>
      <p:sp>
        <p:nvSpPr>
          <p:cNvPr id="10" name="Rectangle 9">
            <a:extLst>
              <a:ext uri="{FF2B5EF4-FFF2-40B4-BE49-F238E27FC236}">
                <a16:creationId xmlns:a16="http://schemas.microsoft.com/office/drawing/2014/main" id="{18B8B265-E68C-4B64-9238-781F0102C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520" y="376"/>
            <a:ext cx="22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6176720" y="791570"/>
            <a:ext cx="4892308" cy="5262390"/>
          </a:xfrm>
        </p:spPr>
        <p:txBody>
          <a:bodyPr anchor="ctr">
            <a:normAutofit/>
          </a:bodyPr>
          <a:lstStyle/>
          <a:p>
            <a:pPr eaLnBrk="1" hangingPunct="1"/>
            <a:r>
              <a:rPr lang="en-US" altLang="en-US" sz="1800"/>
              <a:t>Private individuals or agencies are not regulated by the Fourth Amendment.</a:t>
            </a:r>
          </a:p>
          <a:p>
            <a:pPr lvl="1" eaLnBrk="1" hangingPunct="1"/>
            <a:r>
              <a:rPr lang="en-US" altLang="en-US" sz="1800"/>
              <a:t>Store detectives are not controlled by the Fourth Amendment.</a:t>
            </a:r>
          </a:p>
          <a:p>
            <a:pPr eaLnBrk="1" hangingPunct="1"/>
            <a:r>
              <a:rPr lang="en-US" altLang="en-US" sz="1800"/>
              <a:t>Why?</a:t>
            </a:r>
          </a:p>
          <a:p>
            <a:pPr lvl="1" eaLnBrk="1" hangingPunct="1"/>
            <a:r>
              <a:rPr lang="en-US" altLang="en-US" sz="1800"/>
              <a:t>They are not government agents, and the Constitution was established to limit the power of government and its agents.</a:t>
            </a:r>
          </a:p>
        </p:txBody>
      </p:sp>
      <p:sp>
        <p:nvSpPr>
          <p:cNvPr id="4" name="Slide Number Placeholder 3">
            <a:extLst>
              <a:ext uri="{FF2B5EF4-FFF2-40B4-BE49-F238E27FC236}">
                <a16:creationId xmlns:a16="http://schemas.microsoft.com/office/drawing/2014/main" id="{674FF5CD-35F4-4FA3-897B-240533EBD641}"/>
              </a:ext>
            </a:extLst>
          </p:cNvPr>
          <p:cNvSpPr>
            <a:spLocks noGrp="1"/>
          </p:cNvSpPr>
          <p:nvPr>
            <p:ph type="sldNum" sz="quarter" idx="12"/>
          </p:nvPr>
        </p:nvSpPr>
        <p:spPr/>
        <p:txBody>
          <a:bodyPr/>
          <a:lstStyle/>
          <a:p>
            <a:fld id="{69E57DC2-970A-4B3E-BB1C-7A09969E49DF}" type="slidenum">
              <a:rPr lang="en-US" smtClean="0"/>
              <a:t>4</a:t>
            </a:fld>
            <a:endParaRPr lang="en-US" dirty="0"/>
          </a:p>
        </p:txBody>
      </p:sp>
    </p:spTree>
    <p:extLst>
      <p:ext uri="{BB962C8B-B14F-4D97-AF65-F5344CB8AC3E}">
        <p14:creationId xmlns:p14="http://schemas.microsoft.com/office/powerpoint/2010/main" val="220919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C159B63-C56D-4E4E-8B07-40A1346DC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7902" y="1194180"/>
            <a:ext cx="3523938" cy="5020353"/>
          </a:xfrm>
        </p:spPr>
        <p:txBody>
          <a:bodyPr>
            <a:normAutofit/>
          </a:bodyPr>
          <a:lstStyle/>
          <a:p>
            <a:r>
              <a:rPr lang="en-US"/>
              <a:t>Who is Regulated by the Fourth Amendment? (slide 2 of 3)</a:t>
            </a:r>
          </a:p>
        </p:txBody>
      </p:sp>
      <p:sp>
        <p:nvSpPr>
          <p:cNvPr id="10" name="Rectangle 9">
            <a:extLst>
              <a:ext uri="{FF2B5EF4-FFF2-40B4-BE49-F238E27FC236}">
                <a16:creationId xmlns:a16="http://schemas.microsoft.com/office/drawing/2014/main" id="{27DEF201-077E-444A-A3F0-66E14253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5056541" y="1194179"/>
            <a:ext cx="6114847" cy="5020353"/>
          </a:xfrm>
        </p:spPr>
        <p:txBody>
          <a:bodyPr>
            <a:normAutofit/>
          </a:bodyPr>
          <a:lstStyle/>
          <a:p>
            <a:pPr>
              <a:spcBef>
                <a:spcPct val="0"/>
              </a:spcBef>
              <a:spcAft>
                <a:spcPts val="600"/>
              </a:spcAft>
            </a:pPr>
            <a:r>
              <a:rPr lang="en-US" altLang="en-US" i="1" dirty="0"/>
              <a:t>United States v. Parker </a:t>
            </a:r>
            <a:r>
              <a:rPr lang="en-US" altLang="en-US" dirty="0"/>
              <a:t>(1994)</a:t>
            </a:r>
          </a:p>
          <a:p>
            <a:pPr lvl="1">
              <a:spcBef>
                <a:spcPct val="0"/>
              </a:spcBef>
              <a:spcAft>
                <a:spcPts val="600"/>
              </a:spcAft>
            </a:pPr>
            <a:r>
              <a:rPr lang="en-US" altLang="en-US" dirty="0"/>
              <a:t>Held that UPS employees could open, without warrants, packages and inspect their contents whenever a customer insured a package for more than $1000.</a:t>
            </a:r>
          </a:p>
          <a:p>
            <a:pPr>
              <a:spcBef>
                <a:spcPct val="0"/>
              </a:spcBef>
              <a:spcAft>
                <a:spcPts val="600"/>
              </a:spcAft>
            </a:pPr>
            <a:r>
              <a:rPr lang="en-US" altLang="en-US" i="1" dirty="0"/>
              <a:t>United States v. Ross </a:t>
            </a:r>
            <a:r>
              <a:rPr lang="en-US" altLang="en-US" dirty="0"/>
              <a:t>(1982)</a:t>
            </a:r>
          </a:p>
          <a:p>
            <a:pPr lvl="1">
              <a:spcBef>
                <a:spcPct val="0"/>
              </a:spcBef>
              <a:spcAft>
                <a:spcPts val="600"/>
              </a:spcAft>
            </a:pPr>
            <a:r>
              <a:rPr lang="en-US" altLang="en-US" dirty="0"/>
              <a:t>Held that an airline employee who inspected the defendant’s luggage according to the FAA regulations was acting in a government capacity and was governed by the Fourth Amendment.</a:t>
            </a:r>
          </a:p>
        </p:txBody>
      </p:sp>
      <p:sp>
        <p:nvSpPr>
          <p:cNvPr id="4" name="Slide Number Placeholder 3">
            <a:extLst>
              <a:ext uri="{FF2B5EF4-FFF2-40B4-BE49-F238E27FC236}">
                <a16:creationId xmlns:a16="http://schemas.microsoft.com/office/drawing/2014/main" id="{96AA269A-42F2-4FCF-9F94-630161CA305F}"/>
              </a:ext>
            </a:extLst>
          </p:cNvPr>
          <p:cNvSpPr>
            <a:spLocks noGrp="1"/>
          </p:cNvSpPr>
          <p:nvPr>
            <p:ph type="sldNum" sz="quarter" idx="12"/>
          </p:nvPr>
        </p:nvSpPr>
        <p:spPr/>
        <p:txBody>
          <a:bodyPr/>
          <a:lstStyle/>
          <a:p>
            <a:fld id="{69E57DC2-970A-4B3E-BB1C-7A09969E49DF}" type="slidenum">
              <a:rPr lang="en-US" smtClean="0"/>
              <a:t>5</a:t>
            </a:fld>
            <a:endParaRPr lang="en-US" dirty="0"/>
          </a:p>
        </p:txBody>
      </p:sp>
    </p:spTree>
    <p:extLst>
      <p:ext uri="{BB962C8B-B14F-4D97-AF65-F5344CB8AC3E}">
        <p14:creationId xmlns:p14="http://schemas.microsoft.com/office/powerpoint/2010/main" val="3485695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C159B63-C56D-4E4E-8B07-40A1346DC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7902" y="1194180"/>
            <a:ext cx="3523938" cy="5020353"/>
          </a:xfrm>
        </p:spPr>
        <p:txBody>
          <a:bodyPr>
            <a:normAutofit/>
          </a:bodyPr>
          <a:lstStyle/>
          <a:p>
            <a:r>
              <a:rPr lang="en-US"/>
              <a:t>Who is Regulated by the Fourth Amendment? (slide 3 of 3)</a:t>
            </a:r>
          </a:p>
        </p:txBody>
      </p:sp>
      <p:sp>
        <p:nvSpPr>
          <p:cNvPr id="10" name="Rectangle 9">
            <a:extLst>
              <a:ext uri="{FF2B5EF4-FFF2-40B4-BE49-F238E27FC236}">
                <a16:creationId xmlns:a16="http://schemas.microsoft.com/office/drawing/2014/main" id="{27DEF201-077E-444A-A3F0-66E14253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5056541" y="1194179"/>
            <a:ext cx="6114847" cy="5020353"/>
          </a:xfrm>
        </p:spPr>
        <p:txBody>
          <a:bodyPr>
            <a:normAutofit/>
          </a:bodyPr>
          <a:lstStyle/>
          <a:p>
            <a:pPr>
              <a:spcBef>
                <a:spcPct val="0"/>
              </a:spcBef>
              <a:spcAft>
                <a:spcPts val="600"/>
              </a:spcAft>
            </a:pPr>
            <a:r>
              <a:rPr lang="en-US" altLang="en-US" dirty="0"/>
              <a:t>Sometimes a private party can be considered to be a government agent</a:t>
            </a:r>
          </a:p>
          <a:p>
            <a:pPr lvl="1">
              <a:spcBef>
                <a:spcPct val="0"/>
              </a:spcBef>
              <a:spcAft>
                <a:spcPts val="600"/>
              </a:spcAft>
            </a:pPr>
            <a:r>
              <a:rPr lang="en-US" altLang="en-US" dirty="0"/>
              <a:t>If a private party agrees to go in to get an item from a house or a private security guard agrees to search someone for the police, this person can be considered an agent of the government.</a:t>
            </a:r>
          </a:p>
          <a:p>
            <a:pPr lvl="1">
              <a:spcBef>
                <a:spcPct val="0"/>
              </a:spcBef>
              <a:spcAft>
                <a:spcPts val="600"/>
              </a:spcAft>
            </a:pPr>
            <a:r>
              <a:rPr lang="en-US" altLang="en-US" dirty="0"/>
              <a:t>The Fourth Amendment would then apply.</a:t>
            </a:r>
          </a:p>
        </p:txBody>
      </p:sp>
      <p:sp>
        <p:nvSpPr>
          <p:cNvPr id="4" name="Slide Number Placeholder 3">
            <a:extLst>
              <a:ext uri="{FF2B5EF4-FFF2-40B4-BE49-F238E27FC236}">
                <a16:creationId xmlns:a16="http://schemas.microsoft.com/office/drawing/2014/main" id="{AED4D83C-FAB1-4BA8-88F2-1227B517D6A3}"/>
              </a:ext>
            </a:extLst>
          </p:cNvPr>
          <p:cNvSpPr>
            <a:spLocks noGrp="1"/>
          </p:cNvSpPr>
          <p:nvPr>
            <p:ph type="sldNum" sz="quarter" idx="12"/>
          </p:nvPr>
        </p:nvSpPr>
        <p:spPr/>
        <p:txBody>
          <a:bodyPr/>
          <a:lstStyle/>
          <a:p>
            <a:fld id="{69E57DC2-970A-4B3E-BB1C-7A09969E49DF}" type="slidenum">
              <a:rPr lang="en-US" smtClean="0"/>
              <a:t>6</a:t>
            </a:fld>
            <a:endParaRPr lang="en-US" dirty="0"/>
          </a:p>
        </p:txBody>
      </p:sp>
    </p:spTree>
    <p:extLst>
      <p:ext uri="{BB962C8B-B14F-4D97-AF65-F5344CB8AC3E}">
        <p14:creationId xmlns:p14="http://schemas.microsoft.com/office/powerpoint/2010/main" val="1883166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32812C54-7AEF-4ABB-826E-221F51CB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63864" y="685800"/>
            <a:ext cx="7705164" cy="1485900"/>
          </a:xfrm>
        </p:spPr>
        <p:txBody>
          <a:bodyPr>
            <a:normAutofit/>
          </a:bodyPr>
          <a:lstStyle/>
          <a:p>
            <a:r>
              <a:rPr lang="en-US" sz="3400"/>
              <a:t>The Clauses of the Fourth Amendment</a:t>
            </a:r>
            <a:br>
              <a:rPr lang="en-US" sz="3400"/>
            </a:br>
            <a:r>
              <a:rPr lang="en-US" sz="3400"/>
              <a:t>(slide 1 of 6)</a:t>
            </a:r>
          </a:p>
        </p:txBody>
      </p:sp>
      <p:sp>
        <p:nvSpPr>
          <p:cNvPr id="14" name="Rectangle 9">
            <a:extLst>
              <a:ext uri="{FF2B5EF4-FFF2-40B4-BE49-F238E27FC236}">
                <a16:creationId xmlns:a16="http://schemas.microsoft.com/office/drawing/2014/main" id="{891F40E4-8A76-44CF-91EC-907367352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6"/>
            <a:ext cx="304441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2171013-D973-4187-9CF2-EE098EEF8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81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3363864" y="2286000"/>
            <a:ext cx="7705164" cy="3581400"/>
          </a:xfrm>
        </p:spPr>
        <p:txBody>
          <a:bodyPr>
            <a:normAutofit/>
          </a:bodyPr>
          <a:lstStyle/>
          <a:p>
            <a:pPr eaLnBrk="1" hangingPunct="1"/>
            <a:r>
              <a:rPr lang="en-US" altLang="en-US"/>
              <a:t>There are two clauses that are important to the Fourth Amendment in regards to search and seizure:</a:t>
            </a:r>
          </a:p>
          <a:p>
            <a:pPr lvl="1" eaLnBrk="1" hangingPunct="1"/>
            <a:r>
              <a:rPr lang="en-US" altLang="en-US"/>
              <a:t>Reasonableness Clause</a:t>
            </a:r>
          </a:p>
          <a:p>
            <a:pPr lvl="2" eaLnBrk="1" hangingPunct="1"/>
            <a:r>
              <a:rPr lang="en-US" altLang="en-US"/>
              <a:t>“The right of the people to be secure in their persons, houses, papers and effects, against unreasonable searches and seizures shall not be violated”</a:t>
            </a:r>
          </a:p>
          <a:p>
            <a:pPr lvl="1" eaLnBrk="1" hangingPunct="1"/>
            <a:r>
              <a:rPr lang="en-US" altLang="en-US"/>
              <a:t>The Warrant Clause</a:t>
            </a:r>
          </a:p>
          <a:p>
            <a:pPr lvl="2" eaLnBrk="1" hangingPunct="1"/>
            <a:r>
              <a:rPr lang="en-US" altLang="en-US"/>
              <a:t>“…and no warrants shall issue but upon probable cause, supported by oath or affirmation, and particularly describing the place to be searched, and the persons or things to be seized”</a:t>
            </a:r>
            <a:endParaRPr lang="en-US" altLang="en-US" dirty="0"/>
          </a:p>
        </p:txBody>
      </p:sp>
      <p:sp>
        <p:nvSpPr>
          <p:cNvPr id="4" name="Slide Number Placeholder 3">
            <a:extLst>
              <a:ext uri="{FF2B5EF4-FFF2-40B4-BE49-F238E27FC236}">
                <a16:creationId xmlns:a16="http://schemas.microsoft.com/office/drawing/2014/main" id="{B1451E7B-1912-4DDF-80F8-E3DEEA4205F6}"/>
              </a:ext>
            </a:extLst>
          </p:cNvPr>
          <p:cNvSpPr>
            <a:spLocks noGrp="1"/>
          </p:cNvSpPr>
          <p:nvPr>
            <p:ph type="sldNum" sz="quarter" idx="12"/>
          </p:nvPr>
        </p:nvSpPr>
        <p:spPr/>
        <p:txBody>
          <a:bodyPr/>
          <a:lstStyle/>
          <a:p>
            <a:fld id="{69E57DC2-970A-4B3E-BB1C-7A09969E49DF}" type="slidenum">
              <a:rPr lang="en-US" smtClean="0"/>
              <a:t>7</a:t>
            </a:fld>
            <a:endParaRPr lang="en-US" dirty="0"/>
          </a:p>
        </p:txBody>
      </p:sp>
    </p:spTree>
    <p:extLst>
      <p:ext uri="{BB962C8B-B14F-4D97-AF65-F5344CB8AC3E}">
        <p14:creationId xmlns:p14="http://schemas.microsoft.com/office/powerpoint/2010/main" val="3781516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812C54-7AEF-4ABB-826E-221F51CB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63864" y="685800"/>
            <a:ext cx="7705164" cy="1485900"/>
          </a:xfrm>
        </p:spPr>
        <p:txBody>
          <a:bodyPr>
            <a:normAutofit/>
          </a:bodyPr>
          <a:lstStyle/>
          <a:p>
            <a:r>
              <a:rPr lang="en-US" sz="3400"/>
              <a:t>The Clauses of the Fourth Amendment</a:t>
            </a:r>
            <a:br>
              <a:rPr lang="en-US" sz="3400"/>
            </a:br>
            <a:r>
              <a:rPr lang="en-US" sz="3400"/>
              <a:t>(slide 2 of 6)</a:t>
            </a:r>
          </a:p>
        </p:txBody>
      </p:sp>
      <p:sp>
        <p:nvSpPr>
          <p:cNvPr id="10" name="Rectangle 9">
            <a:extLst>
              <a:ext uri="{FF2B5EF4-FFF2-40B4-BE49-F238E27FC236}">
                <a16:creationId xmlns:a16="http://schemas.microsoft.com/office/drawing/2014/main" id="{891F40E4-8A76-44CF-91EC-907367352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6"/>
            <a:ext cx="304441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2171013-D973-4187-9CF2-EE098EEF8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81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3363864" y="2286000"/>
            <a:ext cx="7705164" cy="3581400"/>
          </a:xfrm>
        </p:spPr>
        <p:txBody>
          <a:bodyPr>
            <a:normAutofit/>
          </a:bodyPr>
          <a:lstStyle/>
          <a:p>
            <a:pPr>
              <a:spcBef>
                <a:spcPts val="200"/>
              </a:spcBef>
            </a:pPr>
            <a:r>
              <a:rPr lang="en-US" altLang="en-US" sz="1700"/>
              <a:t>Two interpretations</a:t>
            </a:r>
          </a:p>
          <a:p>
            <a:pPr lvl="1">
              <a:spcBef>
                <a:spcPts val="200"/>
              </a:spcBef>
            </a:pPr>
            <a:r>
              <a:rPr lang="en-US" altLang="en-US" sz="1700"/>
              <a:t>In the 1960’s the Court used the conventional Fourth Amendment approach.</a:t>
            </a:r>
          </a:p>
          <a:p>
            <a:pPr lvl="2">
              <a:spcBef>
                <a:spcPts val="200"/>
              </a:spcBef>
            </a:pPr>
            <a:r>
              <a:rPr lang="en-US" altLang="en-US" sz="1700"/>
              <a:t>It combines the two clauses together.</a:t>
            </a:r>
          </a:p>
          <a:p>
            <a:pPr lvl="2">
              <a:spcBef>
                <a:spcPts val="200"/>
              </a:spcBef>
            </a:pPr>
            <a:r>
              <a:rPr lang="en-US" altLang="en-US" sz="1700"/>
              <a:t>It holds that all searches not conducted with both a warrant and </a:t>
            </a:r>
            <a:r>
              <a:rPr lang="en-US" altLang="en-US" sz="1700" b="1"/>
              <a:t>probable cause </a:t>
            </a:r>
            <a:r>
              <a:rPr lang="en-US" altLang="en-US" sz="1700"/>
              <a:t>are unreasonable, and, therefore, unlawful.</a:t>
            </a:r>
          </a:p>
          <a:p>
            <a:pPr lvl="1">
              <a:spcBef>
                <a:spcPts val="200"/>
              </a:spcBef>
            </a:pPr>
            <a:r>
              <a:rPr lang="en-US" altLang="en-US" sz="1700"/>
              <a:t>Since the 1960’s, the Court has broadened government’s power by adopting the reasonableness Fourth Amendment approach.</a:t>
            </a:r>
          </a:p>
          <a:p>
            <a:pPr lvl="2">
              <a:spcBef>
                <a:spcPts val="200"/>
              </a:spcBef>
            </a:pPr>
            <a:r>
              <a:rPr lang="en-US" altLang="en-US" sz="1700"/>
              <a:t>It sees the two clauses as separate, distinct, and addressing two separate situations.</a:t>
            </a:r>
          </a:p>
          <a:p>
            <a:pPr lvl="3">
              <a:spcBef>
                <a:spcPts val="200"/>
              </a:spcBef>
            </a:pPr>
            <a:r>
              <a:rPr lang="en-US" altLang="en-US" sz="1700"/>
              <a:t>This clause makes warrantless searches and seizures valid and constitutional when they are sensible.</a:t>
            </a:r>
          </a:p>
        </p:txBody>
      </p:sp>
      <p:sp>
        <p:nvSpPr>
          <p:cNvPr id="4" name="Slide Number Placeholder 3">
            <a:extLst>
              <a:ext uri="{FF2B5EF4-FFF2-40B4-BE49-F238E27FC236}">
                <a16:creationId xmlns:a16="http://schemas.microsoft.com/office/drawing/2014/main" id="{1B1F1F85-C3D9-45A0-B338-5700BEF80717}"/>
              </a:ext>
            </a:extLst>
          </p:cNvPr>
          <p:cNvSpPr>
            <a:spLocks noGrp="1"/>
          </p:cNvSpPr>
          <p:nvPr>
            <p:ph type="sldNum" sz="quarter" idx="12"/>
          </p:nvPr>
        </p:nvSpPr>
        <p:spPr/>
        <p:txBody>
          <a:bodyPr/>
          <a:lstStyle/>
          <a:p>
            <a:fld id="{69E57DC2-970A-4B3E-BB1C-7A09969E49DF}" type="slidenum">
              <a:rPr lang="en-US" smtClean="0"/>
              <a:t>8</a:t>
            </a:fld>
            <a:endParaRPr lang="en-US" dirty="0"/>
          </a:p>
        </p:txBody>
      </p:sp>
    </p:spTree>
    <p:extLst>
      <p:ext uri="{BB962C8B-B14F-4D97-AF65-F5344CB8AC3E}">
        <p14:creationId xmlns:p14="http://schemas.microsoft.com/office/powerpoint/2010/main" val="988603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812C54-7AEF-4ABB-826E-221F51CB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63864" y="685800"/>
            <a:ext cx="7705164" cy="1485900"/>
          </a:xfrm>
        </p:spPr>
        <p:txBody>
          <a:bodyPr>
            <a:normAutofit/>
          </a:bodyPr>
          <a:lstStyle/>
          <a:p>
            <a:r>
              <a:rPr lang="en-US"/>
              <a:t>The Clauses of the Fourth Amendment (slide 3 of 6)</a:t>
            </a:r>
          </a:p>
        </p:txBody>
      </p:sp>
      <p:sp>
        <p:nvSpPr>
          <p:cNvPr id="10" name="Rectangle 9">
            <a:extLst>
              <a:ext uri="{FF2B5EF4-FFF2-40B4-BE49-F238E27FC236}">
                <a16:creationId xmlns:a16="http://schemas.microsoft.com/office/drawing/2014/main" id="{891F40E4-8A76-44CF-91EC-907367352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6"/>
            <a:ext cx="304441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2171013-D973-4187-9CF2-EE098EEF8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81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3363864" y="2286000"/>
            <a:ext cx="7705164" cy="3581400"/>
          </a:xfrm>
        </p:spPr>
        <p:txBody>
          <a:bodyPr>
            <a:normAutofit/>
          </a:bodyPr>
          <a:lstStyle/>
          <a:p>
            <a:pPr>
              <a:spcBef>
                <a:spcPts val="50"/>
              </a:spcBef>
            </a:pPr>
            <a:r>
              <a:rPr lang="en-US" altLang="en-US" sz="1500"/>
              <a:t>Reasonableness</a:t>
            </a:r>
          </a:p>
          <a:p>
            <a:pPr lvl="1">
              <a:spcBef>
                <a:spcPts val="50"/>
              </a:spcBef>
            </a:pPr>
            <a:r>
              <a:rPr lang="en-US" altLang="en-US" sz="1500" b="1"/>
              <a:t>Reasonable</a:t>
            </a:r>
          </a:p>
          <a:p>
            <a:pPr lvl="2">
              <a:spcBef>
                <a:spcPts val="50"/>
              </a:spcBef>
              <a:spcAft>
                <a:spcPts val="600"/>
              </a:spcAft>
            </a:pPr>
            <a:r>
              <a:rPr lang="en-US" altLang="en-US" sz="1500"/>
              <a:t>Sensible, rational, and justifiable</a:t>
            </a:r>
          </a:p>
          <a:p>
            <a:pPr lvl="1">
              <a:spcBef>
                <a:spcPts val="50"/>
              </a:spcBef>
            </a:pPr>
            <a:r>
              <a:rPr lang="en-US" altLang="en-US" sz="1500" b="1"/>
              <a:t>Bright-line approach</a:t>
            </a:r>
          </a:p>
          <a:p>
            <a:pPr lvl="2">
              <a:spcBef>
                <a:spcPts val="50"/>
              </a:spcBef>
              <a:spcAft>
                <a:spcPts val="600"/>
              </a:spcAft>
            </a:pPr>
            <a:r>
              <a:rPr lang="en-US" altLang="en-US" sz="1500"/>
              <a:t>Reasonableness is determined by a specific rule applying to all cases.</a:t>
            </a:r>
          </a:p>
          <a:p>
            <a:pPr lvl="1">
              <a:spcBef>
                <a:spcPts val="50"/>
              </a:spcBef>
            </a:pPr>
            <a:r>
              <a:rPr lang="en-US" altLang="en-US" sz="1500" b="1"/>
              <a:t>Case-by-case method</a:t>
            </a:r>
          </a:p>
          <a:p>
            <a:pPr lvl="2">
              <a:spcBef>
                <a:spcPts val="50"/>
              </a:spcBef>
              <a:spcAft>
                <a:spcPts val="600"/>
              </a:spcAft>
            </a:pPr>
            <a:r>
              <a:rPr lang="en-US" altLang="en-US" sz="1500"/>
              <a:t>Reasonableness is determined by considering the </a:t>
            </a:r>
            <a:r>
              <a:rPr lang="en-US" altLang="en-US" sz="1500" b="1"/>
              <a:t>totality of circumstances</a:t>
            </a:r>
            <a:r>
              <a:rPr lang="en-US" altLang="en-US" sz="1500"/>
              <a:t> in each individual case. It is the most commonly used method in the U.S.</a:t>
            </a:r>
          </a:p>
          <a:p>
            <a:pPr lvl="1">
              <a:spcBef>
                <a:spcPts val="50"/>
              </a:spcBef>
            </a:pPr>
            <a:r>
              <a:rPr lang="en-US" altLang="en-US" sz="1500"/>
              <a:t>The Constitution doesn’t provide an absolute right to be free from government intrusion, only unreasonable interference.</a:t>
            </a:r>
          </a:p>
        </p:txBody>
      </p:sp>
      <p:sp>
        <p:nvSpPr>
          <p:cNvPr id="4" name="Slide Number Placeholder 3">
            <a:extLst>
              <a:ext uri="{FF2B5EF4-FFF2-40B4-BE49-F238E27FC236}">
                <a16:creationId xmlns:a16="http://schemas.microsoft.com/office/drawing/2014/main" id="{3991B73A-6E52-4A69-A8A4-6E3E41D19D3A}"/>
              </a:ext>
            </a:extLst>
          </p:cNvPr>
          <p:cNvSpPr>
            <a:spLocks noGrp="1"/>
          </p:cNvSpPr>
          <p:nvPr>
            <p:ph type="sldNum" sz="quarter" idx="12"/>
          </p:nvPr>
        </p:nvSpPr>
        <p:spPr/>
        <p:txBody>
          <a:bodyPr/>
          <a:lstStyle/>
          <a:p>
            <a:fld id="{69E57DC2-970A-4B3E-BB1C-7A09969E49DF}" type="slidenum">
              <a:rPr lang="en-US" smtClean="0"/>
              <a:t>9</a:t>
            </a:fld>
            <a:endParaRPr lang="en-US" dirty="0"/>
          </a:p>
        </p:txBody>
      </p:sp>
    </p:spTree>
    <p:extLst>
      <p:ext uri="{BB962C8B-B14F-4D97-AF65-F5344CB8AC3E}">
        <p14:creationId xmlns:p14="http://schemas.microsoft.com/office/powerpoint/2010/main" val="2473685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812C54-7AEF-4ABB-826E-221F51CB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63864" y="685800"/>
            <a:ext cx="7705164" cy="1485900"/>
          </a:xfrm>
        </p:spPr>
        <p:txBody>
          <a:bodyPr>
            <a:normAutofit/>
          </a:bodyPr>
          <a:lstStyle/>
          <a:p>
            <a:r>
              <a:rPr lang="en-US"/>
              <a:t>The Clauses of the Fourth Amendment (slide 4 of 6)</a:t>
            </a:r>
          </a:p>
        </p:txBody>
      </p:sp>
      <p:sp>
        <p:nvSpPr>
          <p:cNvPr id="10" name="Rectangle 9">
            <a:extLst>
              <a:ext uri="{FF2B5EF4-FFF2-40B4-BE49-F238E27FC236}">
                <a16:creationId xmlns:a16="http://schemas.microsoft.com/office/drawing/2014/main" id="{891F40E4-8A76-44CF-91EC-907367352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6"/>
            <a:ext cx="304441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2171013-D973-4187-9CF2-EE098EEF8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81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3363864" y="2286000"/>
            <a:ext cx="7705164" cy="3581400"/>
          </a:xfrm>
        </p:spPr>
        <p:txBody>
          <a:bodyPr>
            <a:normAutofit/>
          </a:bodyPr>
          <a:lstStyle/>
          <a:p>
            <a:pPr eaLnBrk="1" hangingPunct="1"/>
            <a:r>
              <a:rPr lang="en-US" altLang="en-US" dirty="0"/>
              <a:t>Probable cause</a:t>
            </a:r>
          </a:p>
          <a:p>
            <a:pPr lvl="1" eaLnBrk="1" hangingPunct="1"/>
            <a:r>
              <a:rPr lang="en-US" altLang="en-US" dirty="0"/>
              <a:t>Exists when the facts and circumstances within the officers’ knowledge and of which they had reasonable trustworthy information are sufficient in themselves to warrant a person of reasonable caution in the belief that an offense has been or is being committed. </a:t>
            </a:r>
          </a:p>
          <a:p>
            <a:pPr lvl="1" eaLnBrk="1" hangingPunct="1"/>
            <a:r>
              <a:rPr lang="en-US" altLang="en-US" b="1" dirty="0"/>
              <a:t>Totality of circumstances </a:t>
            </a:r>
            <a:r>
              <a:rPr lang="en-US" altLang="en-US" dirty="0"/>
              <a:t>is the principle upon which a number of legal assessments are made, including probable cause.</a:t>
            </a:r>
          </a:p>
        </p:txBody>
      </p:sp>
      <p:sp>
        <p:nvSpPr>
          <p:cNvPr id="4" name="Slide Number Placeholder 3">
            <a:extLst>
              <a:ext uri="{FF2B5EF4-FFF2-40B4-BE49-F238E27FC236}">
                <a16:creationId xmlns:a16="http://schemas.microsoft.com/office/drawing/2014/main" id="{AB4882DB-93C1-48DD-AF39-F71C8F2988F6}"/>
              </a:ext>
            </a:extLst>
          </p:cNvPr>
          <p:cNvSpPr>
            <a:spLocks noGrp="1"/>
          </p:cNvSpPr>
          <p:nvPr>
            <p:ph type="sldNum" sz="quarter" idx="12"/>
          </p:nvPr>
        </p:nvSpPr>
        <p:spPr/>
        <p:txBody>
          <a:bodyPr/>
          <a:lstStyle/>
          <a:p>
            <a:fld id="{69E57DC2-970A-4B3E-BB1C-7A09969E49DF}" type="slidenum">
              <a:rPr lang="en-US" smtClean="0"/>
              <a:t>10</a:t>
            </a:fld>
            <a:endParaRPr lang="en-US" dirty="0"/>
          </a:p>
        </p:txBody>
      </p:sp>
    </p:spTree>
    <p:extLst>
      <p:ext uri="{BB962C8B-B14F-4D97-AF65-F5344CB8AC3E}">
        <p14:creationId xmlns:p14="http://schemas.microsoft.com/office/powerpoint/2010/main" val="30432259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812C54-7AEF-4ABB-826E-221F51CB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63864" y="685800"/>
            <a:ext cx="7705164" cy="1485900"/>
          </a:xfrm>
        </p:spPr>
        <p:txBody>
          <a:bodyPr>
            <a:normAutofit/>
          </a:bodyPr>
          <a:lstStyle/>
          <a:p>
            <a:r>
              <a:rPr lang="en-US"/>
              <a:t>The Clauses of the Fourth Amendment (slide 5 of 6)</a:t>
            </a:r>
          </a:p>
        </p:txBody>
      </p:sp>
      <p:sp>
        <p:nvSpPr>
          <p:cNvPr id="10" name="Rectangle 9">
            <a:extLst>
              <a:ext uri="{FF2B5EF4-FFF2-40B4-BE49-F238E27FC236}">
                <a16:creationId xmlns:a16="http://schemas.microsoft.com/office/drawing/2014/main" id="{891F40E4-8A76-44CF-91EC-907367352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6"/>
            <a:ext cx="304441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2171013-D973-4187-9CF2-EE098EEF8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81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3363864" y="2286000"/>
            <a:ext cx="7705164" cy="3581400"/>
          </a:xfrm>
        </p:spPr>
        <p:txBody>
          <a:bodyPr>
            <a:normAutofit/>
          </a:bodyPr>
          <a:lstStyle/>
          <a:p>
            <a:pPr eaLnBrk="1" hangingPunct="1"/>
            <a:r>
              <a:rPr lang="en-US" altLang="en-US" dirty="0"/>
              <a:t>Probable cause is stronger than </a:t>
            </a:r>
            <a:r>
              <a:rPr lang="en-US" altLang="en-US" b="1" dirty="0"/>
              <a:t>reasonable suspicion</a:t>
            </a:r>
            <a:r>
              <a:rPr lang="en-US" altLang="en-US" dirty="0"/>
              <a:t>.</a:t>
            </a:r>
          </a:p>
          <a:p>
            <a:pPr eaLnBrk="1" hangingPunct="1"/>
            <a:r>
              <a:rPr lang="en-US" altLang="en-US" dirty="0"/>
              <a:t>It can legally justify searches and arrests with or without a warrant and requires the question:</a:t>
            </a:r>
          </a:p>
          <a:p>
            <a:pPr lvl="1" eaLnBrk="1" hangingPunct="1"/>
            <a:r>
              <a:rPr lang="en-US" altLang="en-US" dirty="0"/>
              <a:t>Would a reasonable person believe that a crime was committed, and that the individual committed the offense, or that the contraband or evidence is where it is believed to be?</a:t>
            </a:r>
          </a:p>
        </p:txBody>
      </p:sp>
      <p:sp>
        <p:nvSpPr>
          <p:cNvPr id="4" name="Slide Number Placeholder 3">
            <a:extLst>
              <a:ext uri="{FF2B5EF4-FFF2-40B4-BE49-F238E27FC236}">
                <a16:creationId xmlns:a16="http://schemas.microsoft.com/office/drawing/2014/main" id="{90EBF785-E6D0-4108-A2C6-BCF6B41EF41B}"/>
              </a:ext>
            </a:extLst>
          </p:cNvPr>
          <p:cNvSpPr>
            <a:spLocks noGrp="1"/>
          </p:cNvSpPr>
          <p:nvPr>
            <p:ph type="sldNum" sz="quarter" idx="12"/>
          </p:nvPr>
        </p:nvSpPr>
        <p:spPr/>
        <p:txBody>
          <a:bodyPr/>
          <a:lstStyle/>
          <a:p>
            <a:fld id="{69E57DC2-970A-4B3E-BB1C-7A09969E49DF}" type="slidenum">
              <a:rPr lang="en-US" smtClean="0"/>
              <a:t>11</a:t>
            </a:fld>
            <a:endParaRPr lang="en-US" dirty="0"/>
          </a:p>
        </p:txBody>
      </p:sp>
    </p:spTree>
    <p:extLst>
      <p:ext uri="{BB962C8B-B14F-4D97-AF65-F5344CB8AC3E}">
        <p14:creationId xmlns:p14="http://schemas.microsoft.com/office/powerpoint/2010/main" val="5586901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812C54-7AEF-4ABB-826E-221F51CB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63864" y="685800"/>
            <a:ext cx="7705164" cy="1485900"/>
          </a:xfrm>
        </p:spPr>
        <p:txBody>
          <a:bodyPr>
            <a:normAutofit/>
          </a:bodyPr>
          <a:lstStyle/>
          <a:p>
            <a:r>
              <a:rPr lang="en-US"/>
              <a:t>The Clauses of the Fourth Amendment (slide 6 of 6)</a:t>
            </a:r>
          </a:p>
        </p:txBody>
      </p:sp>
      <p:sp>
        <p:nvSpPr>
          <p:cNvPr id="10" name="Rectangle 9">
            <a:extLst>
              <a:ext uri="{FF2B5EF4-FFF2-40B4-BE49-F238E27FC236}">
                <a16:creationId xmlns:a16="http://schemas.microsoft.com/office/drawing/2014/main" id="{891F40E4-8A76-44CF-91EC-907367352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6"/>
            <a:ext cx="304441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2171013-D973-4187-9CF2-EE098EEF8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81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3363864" y="2286000"/>
            <a:ext cx="7705164" cy="3581400"/>
          </a:xfrm>
        </p:spPr>
        <p:txBody>
          <a:bodyPr>
            <a:normAutofit/>
          </a:bodyPr>
          <a:lstStyle/>
          <a:p>
            <a:pPr>
              <a:spcAft>
                <a:spcPts val="600"/>
              </a:spcAft>
            </a:pPr>
            <a:r>
              <a:rPr lang="en-US" altLang="en-US" dirty="0"/>
              <a:t>Probable Cause</a:t>
            </a:r>
          </a:p>
          <a:p>
            <a:pPr lvl="1">
              <a:spcAft>
                <a:spcPts val="600"/>
              </a:spcAft>
            </a:pPr>
            <a:r>
              <a:rPr lang="en-US" altLang="en-US" dirty="0"/>
              <a:t>Must be established before a lawful search or arrest can be made.</a:t>
            </a:r>
          </a:p>
          <a:p>
            <a:pPr lvl="1">
              <a:spcAft>
                <a:spcPts val="600"/>
              </a:spcAft>
            </a:pPr>
            <a:r>
              <a:rPr lang="en-US" altLang="en-US" dirty="0"/>
              <a:t>Facts and evidence obtained after a search or arrest can not be used to establish probable cause.</a:t>
            </a:r>
          </a:p>
          <a:p>
            <a:pPr lvl="2" eaLnBrk="1" hangingPunct="1"/>
            <a:r>
              <a:rPr lang="en-US" altLang="en-US" dirty="0"/>
              <a:t>They can be used to strengthen the case if probable cause was established before the arrest, making the arrest legal.</a:t>
            </a:r>
          </a:p>
        </p:txBody>
      </p:sp>
      <p:sp>
        <p:nvSpPr>
          <p:cNvPr id="4" name="Slide Number Placeholder 3">
            <a:extLst>
              <a:ext uri="{FF2B5EF4-FFF2-40B4-BE49-F238E27FC236}">
                <a16:creationId xmlns:a16="http://schemas.microsoft.com/office/drawing/2014/main" id="{6EB4516A-AEB9-463F-B970-0FA325D2849D}"/>
              </a:ext>
            </a:extLst>
          </p:cNvPr>
          <p:cNvSpPr>
            <a:spLocks noGrp="1"/>
          </p:cNvSpPr>
          <p:nvPr>
            <p:ph type="sldNum" sz="quarter" idx="12"/>
          </p:nvPr>
        </p:nvSpPr>
        <p:spPr/>
        <p:txBody>
          <a:bodyPr/>
          <a:lstStyle/>
          <a:p>
            <a:fld id="{69E57DC2-970A-4B3E-BB1C-7A09969E49DF}" type="slidenum">
              <a:rPr lang="en-US" smtClean="0"/>
              <a:t>12</a:t>
            </a:fld>
            <a:endParaRPr lang="en-US" dirty="0"/>
          </a:p>
        </p:txBody>
      </p:sp>
    </p:spTree>
    <p:extLst>
      <p:ext uri="{BB962C8B-B14F-4D97-AF65-F5344CB8AC3E}">
        <p14:creationId xmlns:p14="http://schemas.microsoft.com/office/powerpoint/2010/main" val="2203115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C159B63-C56D-4E4E-8B07-40A1346DC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7902" y="1194180"/>
            <a:ext cx="3523938" cy="5020353"/>
          </a:xfrm>
        </p:spPr>
        <p:txBody>
          <a:bodyPr>
            <a:normAutofit/>
          </a:bodyPr>
          <a:lstStyle/>
          <a:p>
            <a:r>
              <a:rPr lang="en-US"/>
              <a:t>Search and Arrest Warrants</a:t>
            </a:r>
            <a:br>
              <a:rPr lang="en-US"/>
            </a:br>
            <a:r>
              <a:rPr lang="en-US"/>
              <a:t>(slide 1 of 2)</a:t>
            </a:r>
          </a:p>
        </p:txBody>
      </p:sp>
      <p:sp>
        <p:nvSpPr>
          <p:cNvPr id="10" name="Rectangle 9">
            <a:extLst>
              <a:ext uri="{FF2B5EF4-FFF2-40B4-BE49-F238E27FC236}">
                <a16:creationId xmlns:a16="http://schemas.microsoft.com/office/drawing/2014/main" id="{27DEF201-077E-444A-A3F0-66E14253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5056541" y="1194179"/>
            <a:ext cx="6114847" cy="5020353"/>
          </a:xfrm>
        </p:spPr>
        <p:txBody>
          <a:bodyPr>
            <a:normAutofit/>
          </a:bodyPr>
          <a:lstStyle/>
          <a:p>
            <a:pPr>
              <a:spcBef>
                <a:spcPts val="300"/>
              </a:spcBef>
              <a:spcAft>
                <a:spcPts val="600"/>
              </a:spcAft>
            </a:pPr>
            <a:r>
              <a:rPr lang="en-US" altLang="en-US"/>
              <a:t>Government agents who have probable cause must go before a </a:t>
            </a:r>
            <a:r>
              <a:rPr lang="en-US" altLang="en-US" b="1"/>
              <a:t>magistrate</a:t>
            </a:r>
            <a:r>
              <a:rPr lang="en-US" altLang="en-US"/>
              <a:t> (judge) and swear under oath about who and what they are looking for and where they think it can be found.</a:t>
            </a:r>
          </a:p>
          <a:p>
            <a:pPr>
              <a:spcBef>
                <a:spcPts val="300"/>
              </a:spcBef>
              <a:spcAft>
                <a:spcPts val="600"/>
              </a:spcAft>
            </a:pPr>
            <a:r>
              <a:rPr lang="en-US" altLang="en-US"/>
              <a:t>In determining whether probable cause for a warrant exists, the judge must consider the totality of the circumstances.</a:t>
            </a:r>
          </a:p>
          <a:p>
            <a:pPr lvl="1">
              <a:spcBef>
                <a:spcPts val="300"/>
              </a:spcBef>
            </a:pPr>
            <a:r>
              <a:rPr lang="en-US" altLang="en-US"/>
              <a:t>Whether a reasonable person would believe what the officers claim.</a:t>
            </a:r>
          </a:p>
          <a:p>
            <a:pPr lvl="1">
              <a:spcBef>
                <a:spcPts val="300"/>
              </a:spcBef>
            </a:pPr>
            <a:r>
              <a:rPr lang="en-US" altLang="en-US"/>
              <a:t>Not every judge will sign a warrant.</a:t>
            </a:r>
          </a:p>
          <a:p>
            <a:pPr lvl="1">
              <a:spcBef>
                <a:spcPts val="300"/>
              </a:spcBef>
            </a:pPr>
            <a:r>
              <a:rPr lang="en-US" altLang="en-US"/>
              <a:t>The officer may be told to come back with additional information.</a:t>
            </a:r>
          </a:p>
          <a:p>
            <a:pPr lvl="1">
              <a:spcBef>
                <a:spcPts val="300"/>
              </a:spcBef>
            </a:pPr>
            <a:r>
              <a:rPr lang="en-US" altLang="en-US"/>
              <a:t>Judges today will grant telephone warrants.</a:t>
            </a:r>
          </a:p>
        </p:txBody>
      </p:sp>
      <p:sp>
        <p:nvSpPr>
          <p:cNvPr id="4" name="Slide Number Placeholder 3">
            <a:extLst>
              <a:ext uri="{FF2B5EF4-FFF2-40B4-BE49-F238E27FC236}">
                <a16:creationId xmlns:a16="http://schemas.microsoft.com/office/drawing/2014/main" id="{2D84E0A3-7DC7-47A8-89EB-222104D59970}"/>
              </a:ext>
            </a:extLst>
          </p:cNvPr>
          <p:cNvSpPr>
            <a:spLocks noGrp="1"/>
          </p:cNvSpPr>
          <p:nvPr>
            <p:ph type="sldNum" sz="quarter" idx="12"/>
          </p:nvPr>
        </p:nvSpPr>
        <p:spPr/>
        <p:txBody>
          <a:bodyPr/>
          <a:lstStyle/>
          <a:p>
            <a:fld id="{69E57DC2-970A-4B3E-BB1C-7A09969E49DF}" type="slidenum">
              <a:rPr lang="en-US" smtClean="0"/>
              <a:t>13</a:t>
            </a:fld>
            <a:endParaRPr lang="en-US" dirty="0"/>
          </a:p>
        </p:txBody>
      </p:sp>
    </p:spTree>
    <p:extLst>
      <p:ext uri="{BB962C8B-B14F-4D97-AF65-F5344CB8AC3E}">
        <p14:creationId xmlns:p14="http://schemas.microsoft.com/office/powerpoint/2010/main" val="2059416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C159B63-C56D-4E4E-8B07-40A1346DC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7902" y="1194180"/>
            <a:ext cx="3523938" cy="5020353"/>
          </a:xfrm>
        </p:spPr>
        <p:txBody>
          <a:bodyPr>
            <a:normAutofit/>
          </a:bodyPr>
          <a:lstStyle/>
          <a:p>
            <a:r>
              <a:rPr lang="en-US"/>
              <a:t>Search and Arrest Warrants </a:t>
            </a:r>
            <a:br>
              <a:rPr lang="en-US"/>
            </a:br>
            <a:r>
              <a:rPr lang="en-US"/>
              <a:t>(slide 2 of 2)</a:t>
            </a:r>
          </a:p>
        </p:txBody>
      </p:sp>
      <p:sp>
        <p:nvSpPr>
          <p:cNvPr id="10" name="Rectangle 9">
            <a:extLst>
              <a:ext uri="{FF2B5EF4-FFF2-40B4-BE49-F238E27FC236}">
                <a16:creationId xmlns:a16="http://schemas.microsoft.com/office/drawing/2014/main" id="{27DEF201-077E-444A-A3F0-66E14253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5056541" y="1194179"/>
            <a:ext cx="6114847" cy="5020353"/>
          </a:xfrm>
        </p:spPr>
        <p:txBody>
          <a:bodyPr>
            <a:normAutofit/>
          </a:bodyPr>
          <a:lstStyle/>
          <a:p>
            <a:pPr eaLnBrk="1" hangingPunct="1"/>
            <a:r>
              <a:rPr lang="en-US" altLang="en-US"/>
              <a:t>Knock and Announce Rule</a:t>
            </a:r>
          </a:p>
          <a:p>
            <a:pPr lvl="1" eaLnBrk="1" hangingPunct="1"/>
            <a:r>
              <a:rPr lang="en-US" altLang="en-US"/>
              <a:t>The general rule is that officers must first knock and announce their authority before breaking into a dwelling to execute a warrant.</a:t>
            </a:r>
          </a:p>
          <a:p>
            <a:pPr lvl="1" eaLnBrk="1" hangingPunct="1"/>
            <a:r>
              <a:rPr lang="en-US" altLang="en-US"/>
              <a:t>The intent is to prevent the occupant from responding with force against unknown intruders.</a:t>
            </a:r>
          </a:p>
        </p:txBody>
      </p:sp>
      <p:sp>
        <p:nvSpPr>
          <p:cNvPr id="4" name="Slide Number Placeholder 3">
            <a:extLst>
              <a:ext uri="{FF2B5EF4-FFF2-40B4-BE49-F238E27FC236}">
                <a16:creationId xmlns:a16="http://schemas.microsoft.com/office/drawing/2014/main" id="{D207AD5C-0B24-4BDB-9B42-93F46B447D92}"/>
              </a:ext>
            </a:extLst>
          </p:cNvPr>
          <p:cNvSpPr>
            <a:spLocks noGrp="1"/>
          </p:cNvSpPr>
          <p:nvPr>
            <p:ph type="sldNum" sz="quarter" idx="12"/>
          </p:nvPr>
        </p:nvSpPr>
        <p:spPr/>
        <p:txBody>
          <a:bodyPr/>
          <a:lstStyle/>
          <a:p>
            <a:fld id="{69E57DC2-970A-4B3E-BB1C-7A09969E49DF}" type="slidenum">
              <a:rPr lang="en-US" smtClean="0"/>
              <a:t>14</a:t>
            </a:fld>
            <a:endParaRPr lang="en-US" dirty="0"/>
          </a:p>
        </p:txBody>
      </p:sp>
    </p:spTree>
    <p:extLst>
      <p:ext uri="{BB962C8B-B14F-4D97-AF65-F5344CB8AC3E}">
        <p14:creationId xmlns:p14="http://schemas.microsoft.com/office/powerpoint/2010/main" val="2054700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Law of Stop and Frisk</a:t>
            </a:r>
          </a:p>
        </p:txBody>
      </p:sp>
      <p:sp>
        <p:nvSpPr>
          <p:cNvPr id="3" name="Content Placeholder 2"/>
          <p:cNvSpPr>
            <a:spLocks noGrp="1"/>
          </p:cNvSpPr>
          <p:nvPr>
            <p:ph idx="1"/>
          </p:nvPr>
        </p:nvSpPr>
        <p:spPr/>
        <p:txBody>
          <a:bodyPr/>
          <a:lstStyle/>
          <a:p>
            <a:pPr>
              <a:spcBef>
                <a:spcPct val="0"/>
              </a:spcBef>
              <a:spcAft>
                <a:spcPts val="1200"/>
              </a:spcAft>
            </a:pPr>
            <a:r>
              <a:rPr lang="en-US" altLang="en-US" b="1" dirty="0"/>
              <a:t>Stop: </a:t>
            </a:r>
            <a:r>
              <a:rPr lang="en-US" altLang="en-US" dirty="0"/>
              <a:t>a brief detention of a person based on specific and </a:t>
            </a:r>
            <a:r>
              <a:rPr lang="en-US" altLang="en-US" b="1" dirty="0"/>
              <a:t>articulable facts</a:t>
            </a:r>
            <a:r>
              <a:rPr lang="en-US" altLang="en-US" dirty="0"/>
              <a:t> for the purpose of investigating suspicious activity.</a:t>
            </a:r>
          </a:p>
          <a:p>
            <a:pPr lvl="1">
              <a:spcBef>
                <a:spcPct val="0"/>
              </a:spcBef>
              <a:spcAft>
                <a:spcPts val="1200"/>
              </a:spcAft>
            </a:pPr>
            <a:r>
              <a:rPr lang="en-US" altLang="en-US" dirty="0"/>
              <a:t>No Miranda warning is required.</a:t>
            </a:r>
          </a:p>
          <a:p>
            <a:pPr>
              <a:spcBef>
                <a:spcPct val="0"/>
              </a:spcBef>
              <a:spcAft>
                <a:spcPts val="1200"/>
              </a:spcAft>
            </a:pPr>
            <a:r>
              <a:rPr lang="en-US" altLang="en-US" b="1" dirty="0"/>
              <a:t>Articulable facts: </a:t>
            </a:r>
            <a:r>
              <a:rPr lang="en-US" altLang="en-US" dirty="0"/>
              <a:t>actions described in clear, distinct statements.</a:t>
            </a:r>
            <a:endParaRPr lang="en-US" altLang="en-US" b="1" dirty="0"/>
          </a:p>
          <a:p>
            <a:pPr>
              <a:spcBef>
                <a:spcPct val="0"/>
              </a:spcBef>
              <a:spcAft>
                <a:spcPts val="1200"/>
              </a:spcAft>
            </a:pPr>
            <a:r>
              <a:rPr lang="en-US" altLang="en-US" b="1" dirty="0"/>
              <a:t>Frisk: </a:t>
            </a:r>
            <a:r>
              <a:rPr lang="en-US" altLang="en-US" dirty="0"/>
              <a:t>a reasonable, limited pat-down search for weapons for the protection of a government agent and others.</a:t>
            </a:r>
            <a:endParaRPr lang="en-US" altLang="en-US" b="1" dirty="0"/>
          </a:p>
        </p:txBody>
      </p:sp>
      <p:sp>
        <p:nvSpPr>
          <p:cNvPr id="4" name="Slide Number Placeholder 3">
            <a:extLst>
              <a:ext uri="{FF2B5EF4-FFF2-40B4-BE49-F238E27FC236}">
                <a16:creationId xmlns:a16="http://schemas.microsoft.com/office/drawing/2014/main" id="{0923238B-D32C-4422-A81A-FDB5D62FAB8F}"/>
              </a:ext>
            </a:extLst>
          </p:cNvPr>
          <p:cNvSpPr>
            <a:spLocks noGrp="1"/>
          </p:cNvSpPr>
          <p:nvPr>
            <p:ph type="sldNum" sz="quarter" idx="12"/>
          </p:nvPr>
        </p:nvSpPr>
        <p:spPr/>
        <p:txBody>
          <a:bodyPr/>
          <a:lstStyle/>
          <a:p>
            <a:fld id="{69E57DC2-970A-4B3E-BB1C-7A09969E49DF}" type="slidenum">
              <a:rPr lang="en-US" smtClean="0"/>
              <a:t>15</a:t>
            </a:fld>
            <a:endParaRPr lang="en-US" dirty="0"/>
          </a:p>
        </p:txBody>
      </p:sp>
    </p:spTree>
    <p:extLst>
      <p:ext uri="{BB962C8B-B14F-4D97-AF65-F5344CB8AC3E}">
        <p14:creationId xmlns:p14="http://schemas.microsoft.com/office/powerpoint/2010/main" val="2204589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812C54-7AEF-4ABB-826E-221F51CB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63864" y="685800"/>
            <a:ext cx="7705164" cy="1485900"/>
          </a:xfrm>
        </p:spPr>
        <p:txBody>
          <a:bodyPr>
            <a:normAutofit/>
          </a:bodyPr>
          <a:lstStyle/>
          <a:p>
            <a:r>
              <a:rPr lang="en-US" i="1" dirty="0"/>
              <a:t>Terry v. Ohio , 392 U.S. 1 </a:t>
            </a:r>
            <a:r>
              <a:rPr lang="en-US" dirty="0"/>
              <a:t>(1968)</a:t>
            </a:r>
          </a:p>
        </p:txBody>
      </p:sp>
      <p:sp>
        <p:nvSpPr>
          <p:cNvPr id="10" name="Rectangle 9">
            <a:extLst>
              <a:ext uri="{FF2B5EF4-FFF2-40B4-BE49-F238E27FC236}">
                <a16:creationId xmlns:a16="http://schemas.microsoft.com/office/drawing/2014/main" id="{891F40E4-8A76-44CF-91EC-907367352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6"/>
            <a:ext cx="304441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2171013-D973-4187-9CF2-EE098EEF8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81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3363864" y="2286000"/>
            <a:ext cx="7705164" cy="3581400"/>
          </a:xfrm>
        </p:spPr>
        <p:txBody>
          <a:bodyPr>
            <a:normAutofit/>
          </a:bodyPr>
          <a:lstStyle/>
          <a:p>
            <a:pPr marL="479425" indent="-342900">
              <a:spcAft>
                <a:spcPts val="600"/>
              </a:spcAft>
            </a:pPr>
            <a:r>
              <a:rPr lang="en-US" altLang="en-US" b="1"/>
              <a:t>Issue: </a:t>
            </a:r>
            <a:r>
              <a:rPr lang="en-US" altLang="en-US"/>
              <a:t>Terry and two other men were observed by a plain clothes policeman in what the officer believed to be "casing a job, a stick-up." The officer stopped and frisked the three men, and found weapons on two of them. Was the search and seizure of Terry and the other men in violation of the Fourth Amendment?</a:t>
            </a:r>
          </a:p>
          <a:p>
            <a:pPr marL="479425" indent="-342900">
              <a:spcAft>
                <a:spcPts val="600"/>
              </a:spcAft>
            </a:pPr>
            <a:r>
              <a:rPr lang="en-US" altLang="en-US" b="1"/>
              <a:t>Holding:  </a:t>
            </a:r>
            <a:r>
              <a:rPr lang="en-US" altLang="en-US"/>
              <a:t>No. The Court found that the officer acted on more than a "hunch" and that "a reasonably prudent man would have been warranted in believing [Terry] was armed and thus presented a threat to the officer's safety while he was investigating his suspicious behavior."</a:t>
            </a:r>
          </a:p>
        </p:txBody>
      </p:sp>
      <p:sp>
        <p:nvSpPr>
          <p:cNvPr id="4" name="Slide Number Placeholder 3">
            <a:extLst>
              <a:ext uri="{FF2B5EF4-FFF2-40B4-BE49-F238E27FC236}">
                <a16:creationId xmlns:a16="http://schemas.microsoft.com/office/drawing/2014/main" id="{3A3484DA-23DF-4114-9A48-28F39CC1BF22}"/>
              </a:ext>
            </a:extLst>
          </p:cNvPr>
          <p:cNvSpPr>
            <a:spLocks noGrp="1"/>
          </p:cNvSpPr>
          <p:nvPr>
            <p:ph type="sldNum" sz="quarter" idx="12"/>
          </p:nvPr>
        </p:nvSpPr>
        <p:spPr/>
        <p:txBody>
          <a:bodyPr/>
          <a:lstStyle/>
          <a:p>
            <a:fld id="{69E57DC2-970A-4B3E-BB1C-7A09969E49DF}" type="slidenum">
              <a:rPr lang="en-US" smtClean="0"/>
              <a:t>16</a:t>
            </a:fld>
            <a:endParaRPr lang="en-US" dirty="0"/>
          </a:p>
        </p:txBody>
      </p:sp>
    </p:spTree>
    <p:extLst>
      <p:ext uri="{BB962C8B-B14F-4D97-AF65-F5344CB8AC3E}">
        <p14:creationId xmlns:p14="http://schemas.microsoft.com/office/powerpoint/2010/main" val="335575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E4BB1650-B616-4EFB-9FB7-5D93104B5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88720" y="1188720"/>
            <a:ext cx="5369029" cy="4480560"/>
          </a:xfrm>
        </p:spPr>
        <p:txBody>
          <a:bodyPr anchor="ctr">
            <a:normAutofit/>
          </a:bodyPr>
          <a:lstStyle/>
          <a:p>
            <a:pPr eaLnBrk="1" hangingPunct="1"/>
            <a:r>
              <a:rPr lang="en-US" altLang="en-US"/>
              <a:t>An unlawful search or seizure can have two serious consequences:</a:t>
            </a:r>
          </a:p>
          <a:p>
            <a:pPr marL="971550" lvl="1" indent="-514350">
              <a:buFont typeface="Arial" charset="0"/>
              <a:buAutoNum type="arabicPeriod"/>
            </a:pPr>
            <a:r>
              <a:rPr lang="en-US" altLang="en-US"/>
              <a:t>The evidence may be excluded from court.</a:t>
            </a:r>
          </a:p>
          <a:p>
            <a:pPr marL="971550" lvl="1" indent="-514350">
              <a:buFont typeface="Arial" charset="0"/>
              <a:buAutoNum type="arabicPeriod"/>
            </a:pPr>
            <a:r>
              <a:rPr lang="en-US" altLang="en-US"/>
              <a:t>Internal sanctions as well as civil and criminal liability may be incurred.</a:t>
            </a:r>
          </a:p>
        </p:txBody>
      </p:sp>
      <p:sp>
        <p:nvSpPr>
          <p:cNvPr id="17" name="Rectangle 9">
            <a:extLst>
              <a:ext uri="{FF2B5EF4-FFF2-40B4-BE49-F238E27FC236}">
                <a16:creationId xmlns:a16="http://schemas.microsoft.com/office/drawing/2014/main" id="{BB47C962-A905-4168-832D-BF622B381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527850" y="0"/>
            <a:ext cx="4664149"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6">
            <a:extLst>
              <a:ext uri="{FF2B5EF4-FFF2-40B4-BE49-F238E27FC236}">
                <a16:creationId xmlns:a16="http://schemas.microsoft.com/office/drawing/2014/main" id="{B0CAA55C-9F48-4F94-95AA-563539497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bg2"/>
          </a:solidFill>
          <a:ln w="0">
            <a:noFill/>
            <a:prstDash val="solid"/>
            <a:round/>
            <a:headEnd/>
            <a:tailEnd/>
          </a:ln>
        </p:spPr>
      </p:sp>
      <p:sp>
        <p:nvSpPr>
          <p:cNvPr id="2" name="Title 1"/>
          <p:cNvSpPr>
            <a:spLocks noGrp="1"/>
          </p:cNvSpPr>
          <p:nvPr>
            <p:ph type="title"/>
          </p:nvPr>
        </p:nvSpPr>
        <p:spPr>
          <a:xfrm>
            <a:off x="8523027" y="1252181"/>
            <a:ext cx="3132162" cy="4302457"/>
          </a:xfrm>
        </p:spPr>
        <p:txBody>
          <a:bodyPr>
            <a:normAutofit/>
          </a:bodyPr>
          <a:lstStyle/>
          <a:p>
            <a:r>
              <a:rPr lang="en-US" sz="3700">
                <a:solidFill>
                  <a:schemeClr val="bg2"/>
                </a:solidFill>
              </a:rPr>
              <a:t>Consequences of Fourth Amendment Violations (slide 1 of 5)</a:t>
            </a:r>
          </a:p>
        </p:txBody>
      </p:sp>
      <p:sp>
        <p:nvSpPr>
          <p:cNvPr id="4" name="Slide Number Placeholder 3">
            <a:extLst>
              <a:ext uri="{FF2B5EF4-FFF2-40B4-BE49-F238E27FC236}">
                <a16:creationId xmlns:a16="http://schemas.microsoft.com/office/drawing/2014/main" id="{C9DF65E9-DAC8-4B0F-B0A5-4F2104EE4620}"/>
              </a:ext>
            </a:extLst>
          </p:cNvPr>
          <p:cNvSpPr>
            <a:spLocks noGrp="1"/>
          </p:cNvSpPr>
          <p:nvPr>
            <p:ph type="sldNum" sz="quarter" idx="12"/>
          </p:nvPr>
        </p:nvSpPr>
        <p:spPr/>
        <p:txBody>
          <a:bodyPr/>
          <a:lstStyle/>
          <a:p>
            <a:fld id="{69E57DC2-970A-4B3E-BB1C-7A09969E49DF}" type="slidenum">
              <a:rPr lang="en-US" smtClean="0"/>
              <a:t>17</a:t>
            </a:fld>
            <a:endParaRPr lang="en-US" dirty="0"/>
          </a:p>
        </p:txBody>
      </p:sp>
    </p:spTree>
    <p:extLst>
      <p:ext uri="{BB962C8B-B14F-4D97-AF65-F5344CB8AC3E}">
        <p14:creationId xmlns:p14="http://schemas.microsoft.com/office/powerpoint/2010/main" val="30527493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BB1650-B616-4EFB-9FB7-5D93104B5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88720" y="1188720"/>
            <a:ext cx="5369029" cy="4480560"/>
          </a:xfrm>
        </p:spPr>
        <p:txBody>
          <a:bodyPr anchor="ctr">
            <a:normAutofit/>
          </a:bodyPr>
          <a:lstStyle/>
          <a:p>
            <a:pPr>
              <a:spcAft>
                <a:spcPts val="600"/>
              </a:spcAft>
            </a:pPr>
            <a:r>
              <a:rPr lang="en-US" altLang="en-US" b="1" dirty="0"/>
              <a:t>Exclusionary Rule</a:t>
            </a:r>
          </a:p>
          <a:p>
            <a:pPr lvl="1">
              <a:spcAft>
                <a:spcPts val="600"/>
              </a:spcAft>
            </a:pPr>
            <a:r>
              <a:rPr lang="en-US" altLang="en-US" dirty="0"/>
              <a:t>Judge-made case law promulgated by the Supreme Court to prevent police or government misconduct.</a:t>
            </a:r>
          </a:p>
          <a:p>
            <a:pPr lvl="1" eaLnBrk="1" hangingPunct="1">
              <a:spcBef>
                <a:spcPct val="0"/>
              </a:spcBef>
            </a:pPr>
            <a:r>
              <a:rPr lang="en-US" altLang="en-US" dirty="0"/>
              <a:t>Prevents evidence seized in violation of a person’s constitutional rights from being admitted into court.</a:t>
            </a:r>
          </a:p>
          <a:p>
            <a:pPr lvl="2" eaLnBrk="1" hangingPunct="1">
              <a:spcBef>
                <a:spcPct val="0"/>
              </a:spcBef>
            </a:pPr>
            <a:r>
              <a:rPr lang="en-US" altLang="en-US" dirty="0"/>
              <a:t>An officer who has violated someone’s rights may sued or prosecuted criminally.</a:t>
            </a:r>
          </a:p>
          <a:p>
            <a:pPr lvl="1">
              <a:spcAft>
                <a:spcPts val="600"/>
              </a:spcAft>
            </a:pPr>
            <a:r>
              <a:rPr lang="en-US" altLang="en-US" dirty="0"/>
              <a:t>By far the most frequently used means to address constitutional infractions by the government in criminal cases.</a:t>
            </a:r>
          </a:p>
        </p:txBody>
      </p:sp>
      <p:sp>
        <p:nvSpPr>
          <p:cNvPr id="10" name="Rectangle 9">
            <a:extLst>
              <a:ext uri="{FF2B5EF4-FFF2-40B4-BE49-F238E27FC236}">
                <a16:creationId xmlns:a16="http://schemas.microsoft.com/office/drawing/2014/main" id="{BB47C962-A905-4168-832D-BF622B381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527850" y="0"/>
            <a:ext cx="4664149"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6">
            <a:extLst>
              <a:ext uri="{FF2B5EF4-FFF2-40B4-BE49-F238E27FC236}">
                <a16:creationId xmlns:a16="http://schemas.microsoft.com/office/drawing/2014/main" id="{B0CAA55C-9F48-4F94-95AA-563539497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bg2"/>
          </a:solidFill>
          <a:ln w="0">
            <a:noFill/>
            <a:prstDash val="solid"/>
            <a:round/>
            <a:headEnd/>
            <a:tailEnd/>
          </a:ln>
        </p:spPr>
      </p:sp>
      <p:sp>
        <p:nvSpPr>
          <p:cNvPr id="2" name="Title 1"/>
          <p:cNvSpPr>
            <a:spLocks noGrp="1"/>
          </p:cNvSpPr>
          <p:nvPr>
            <p:ph type="title"/>
          </p:nvPr>
        </p:nvSpPr>
        <p:spPr>
          <a:xfrm>
            <a:off x="8523027" y="1252181"/>
            <a:ext cx="3132162" cy="4302457"/>
          </a:xfrm>
        </p:spPr>
        <p:txBody>
          <a:bodyPr>
            <a:normAutofit/>
          </a:bodyPr>
          <a:lstStyle/>
          <a:p>
            <a:r>
              <a:rPr lang="en-US" sz="3700">
                <a:solidFill>
                  <a:schemeClr val="bg2"/>
                </a:solidFill>
              </a:rPr>
              <a:t>Consequences of Fourth Amendment Violations (slide 2 of 5)</a:t>
            </a:r>
          </a:p>
        </p:txBody>
      </p:sp>
      <p:sp>
        <p:nvSpPr>
          <p:cNvPr id="4" name="Slide Number Placeholder 3">
            <a:extLst>
              <a:ext uri="{FF2B5EF4-FFF2-40B4-BE49-F238E27FC236}">
                <a16:creationId xmlns:a16="http://schemas.microsoft.com/office/drawing/2014/main" id="{3968433B-56FE-4D70-B0A7-BF44E121DBFF}"/>
              </a:ext>
            </a:extLst>
          </p:cNvPr>
          <p:cNvSpPr>
            <a:spLocks noGrp="1"/>
          </p:cNvSpPr>
          <p:nvPr>
            <p:ph type="sldNum" sz="quarter" idx="12"/>
          </p:nvPr>
        </p:nvSpPr>
        <p:spPr/>
        <p:txBody>
          <a:bodyPr/>
          <a:lstStyle/>
          <a:p>
            <a:fld id="{69E57DC2-970A-4B3E-BB1C-7A09969E49DF}" type="slidenum">
              <a:rPr lang="en-US" smtClean="0"/>
              <a:t>18</a:t>
            </a:fld>
            <a:endParaRPr lang="en-US" dirty="0"/>
          </a:p>
        </p:txBody>
      </p:sp>
    </p:spTree>
    <p:extLst>
      <p:ext uri="{BB962C8B-B14F-4D97-AF65-F5344CB8AC3E}">
        <p14:creationId xmlns:p14="http://schemas.microsoft.com/office/powerpoint/2010/main" val="19738662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i="1" dirty="0"/>
              <a:t>Weeks v. United States , 232 U.S. 383 </a:t>
            </a:r>
            <a:r>
              <a:rPr lang="en-US" sz="3600" dirty="0"/>
              <a:t>(1914)</a:t>
            </a:r>
          </a:p>
        </p:txBody>
      </p:sp>
      <p:sp>
        <p:nvSpPr>
          <p:cNvPr id="3" name="Content Placeholder 2"/>
          <p:cNvSpPr>
            <a:spLocks noGrp="1"/>
          </p:cNvSpPr>
          <p:nvPr>
            <p:ph idx="1"/>
          </p:nvPr>
        </p:nvSpPr>
        <p:spPr/>
        <p:txBody>
          <a:bodyPr/>
          <a:lstStyle/>
          <a:p>
            <a:pPr marL="479425" indent="-342900">
              <a:spcBef>
                <a:spcPts val="200"/>
              </a:spcBef>
            </a:pPr>
            <a:r>
              <a:rPr lang="en-US" altLang="en-US" sz="2400" b="1" dirty="0"/>
              <a:t>Issue: </a:t>
            </a:r>
            <a:r>
              <a:rPr lang="en-US" altLang="en-US" sz="2400" dirty="0"/>
              <a:t>Weeks was arrested by a police officer at the Union Station in Kansas City, Missouri where he was employed by an express company. Other officers entered the house of the defendant without a search warrant and took possession of papers and articles which were afterwards turned over to the U.S. marshal. Was the evidence admissible?</a:t>
            </a:r>
          </a:p>
          <a:p>
            <a:pPr marL="479425" indent="-342900">
              <a:spcBef>
                <a:spcPts val="200"/>
              </a:spcBef>
            </a:pPr>
            <a:r>
              <a:rPr lang="en-US" altLang="en-US" sz="2400" b="1" dirty="0"/>
              <a:t>Holding:  </a:t>
            </a:r>
            <a:r>
              <a:rPr lang="en-US" altLang="en-US" sz="2400" dirty="0"/>
              <a:t>No. Illegally obtained evidence is not admissible in court and the right to be free from unreasonable searches and seizures under the 4</a:t>
            </a:r>
            <a:r>
              <a:rPr lang="en-US" altLang="en-US" sz="2400" baseline="30000" dirty="0"/>
              <a:t>th</a:t>
            </a:r>
            <a:r>
              <a:rPr lang="en-US" altLang="en-US" sz="2400" dirty="0"/>
              <a:t> Amendment applies to all invasions on the part of the government and its employees.</a:t>
            </a:r>
          </a:p>
        </p:txBody>
      </p:sp>
      <p:sp>
        <p:nvSpPr>
          <p:cNvPr id="4" name="Slide Number Placeholder 3">
            <a:extLst>
              <a:ext uri="{FF2B5EF4-FFF2-40B4-BE49-F238E27FC236}">
                <a16:creationId xmlns:a16="http://schemas.microsoft.com/office/drawing/2014/main" id="{680D0710-3CA7-4A37-889A-501894990A0A}"/>
              </a:ext>
            </a:extLst>
          </p:cNvPr>
          <p:cNvSpPr>
            <a:spLocks noGrp="1"/>
          </p:cNvSpPr>
          <p:nvPr>
            <p:ph type="sldNum" sz="quarter" idx="12"/>
          </p:nvPr>
        </p:nvSpPr>
        <p:spPr/>
        <p:txBody>
          <a:bodyPr/>
          <a:lstStyle/>
          <a:p>
            <a:fld id="{69E57DC2-970A-4B3E-BB1C-7A09969E49DF}" type="slidenum">
              <a:rPr lang="en-US" smtClean="0"/>
              <a:t>19</a:t>
            </a:fld>
            <a:endParaRPr lang="en-US" dirty="0"/>
          </a:p>
        </p:txBody>
      </p:sp>
    </p:spTree>
    <p:extLst>
      <p:ext uri="{BB962C8B-B14F-4D97-AF65-F5344CB8AC3E}">
        <p14:creationId xmlns:p14="http://schemas.microsoft.com/office/powerpoint/2010/main" val="31808712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C159B63-C56D-4E4E-8B07-40A1346DC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7902" y="1194180"/>
            <a:ext cx="3523938" cy="5020353"/>
          </a:xfrm>
        </p:spPr>
        <p:txBody>
          <a:bodyPr>
            <a:normAutofit/>
          </a:bodyPr>
          <a:lstStyle/>
          <a:p>
            <a:r>
              <a:rPr lang="en-US" i="1" dirty="0"/>
              <a:t>Mapp v. Ohio (</a:t>
            </a:r>
            <a:r>
              <a:rPr lang="en-US" dirty="0"/>
              <a:t>1961)</a:t>
            </a:r>
          </a:p>
        </p:txBody>
      </p:sp>
      <p:sp>
        <p:nvSpPr>
          <p:cNvPr id="10" name="Rectangle 9">
            <a:extLst>
              <a:ext uri="{FF2B5EF4-FFF2-40B4-BE49-F238E27FC236}">
                <a16:creationId xmlns:a16="http://schemas.microsoft.com/office/drawing/2014/main" id="{27DEF201-077E-444A-A3F0-66E14253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5056541" y="1194179"/>
            <a:ext cx="6114847" cy="5020353"/>
          </a:xfrm>
        </p:spPr>
        <p:txBody>
          <a:bodyPr>
            <a:normAutofit/>
          </a:bodyPr>
          <a:lstStyle/>
          <a:p>
            <a:pPr marL="479425" indent="-342900">
              <a:spcAft>
                <a:spcPts val="600"/>
              </a:spcAft>
            </a:pPr>
            <a:r>
              <a:rPr lang="en-US" altLang="en-US" b="1"/>
              <a:t>Issue: </a:t>
            </a:r>
            <a:r>
              <a:rPr lang="en-US" altLang="en-US"/>
              <a:t>Does the exclusionary rule apply to the states?</a:t>
            </a:r>
          </a:p>
          <a:p>
            <a:pPr marL="479425" indent="-342900">
              <a:spcAft>
                <a:spcPts val="600"/>
              </a:spcAft>
            </a:pPr>
            <a:r>
              <a:rPr lang="en-US" altLang="en-US" b="1"/>
              <a:t>Holding:  </a:t>
            </a:r>
            <a:r>
              <a:rPr lang="en-US" altLang="en-US"/>
              <a:t>Yes. If the rule didn’t apply to the states, the 4</a:t>
            </a:r>
            <a:r>
              <a:rPr lang="en-US" altLang="en-US" baseline="30000"/>
              <a:t>th</a:t>
            </a:r>
            <a:r>
              <a:rPr lang="en-US" altLang="en-US"/>
              <a:t> Amendment protections would be meaningless.</a:t>
            </a:r>
          </a:p>
        </p:txBody>
      </p:sp>
      <p:sp>
        <p:nvSpPr>
          <p:cNvPr id="4" name="Slide Number Placeholder 3">
            <a:extLst>
              <a:ext uri="{FF2B5EF4-FFF2-40B4-BE49-F238E27FC236}">
                <a16:creationId xmlns:a16="http://schemas.microsoft.com/office/drawing/2014/main" id="{3F62D00B-DF23-48BB-A982-DE9EDE799DCF}"/>
              </a:ext>
            </a:extLst>
          </p:cNvPr>
          <p:cNvSpPr>
            <a:spLocks noGrp="1"/>
          </p:cNvSpPr>
          <p:nvPr>
            <p:ph type="sldNum" sz="quarter" idx="12"/>
          </p:nvPr>
        </p:nvSpPr>
        <p:spPr/>
        <p:txBody>
          <a:bodyPr/>
          <a:lstStyle/>
          <a:p>
            <a:fld id="{69E57DC2-970A-4B3E-BB1C-7A09969E49DF}" type="slidenum">
              <a:rPr lang="en-US" smtClean="0"/>
              <a:t>20</a:t>
            </a:fld>
            <a:endParaRPr lang="en-US" dirty="0"/>
          </a:p>
        </p:txBody>
      </p:sp>
    </p:spTree>
    <p:extLst>
      <p:ext uri="{BB962C8B-B14F-4D97-AF65-F5344CB8AC3E}">
        <p14:creationId xmlns:p14="http://schemas.microsoft.com/office/powerpoint/2010/main" val="7588681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Consequences of Fourth Amendment Violations (slide 3 of 5)</a:t>
            </a:r>
          </a:p>
        </p:txBody>
      </p:sp>
      <p:sp>
        <p:nvSpPr>
          <p:cNvPr id="3" name="Content Placeholder 2"/>
          <p:cNvSpPr>
            <a:spLocks noGrp="1"/>
          </p:cNvSpPr>
          <p:nvPr>
            <p:ph idx="1"/>
          </p:nvPr>
        </p:nvSpPr>
        <p:spPr/>
        <p:txBody>
          <a:bodyPr/>
          <a:lstStyle/>
          <a:p>
            <a:pPr>
              <a:spcBef>
                <a:spcPts val="200"/>
              </a:spcBef>
            </a:pPr>
            <a:r>
              <a:rPr lang="en-US" altLang="en-US" dirty="0"/>
              <a:t>The exclusionary rule also helps:</a:t>
            </a:r>
          </a:p>
          <a:p>
            <a:pPr lvl="1">
              <a:spcBef>
                <a:spcPts val="200"/>
              </a:spcBef>
              <a:spcAft>
                <a:spcPts val="600"/>
              </a:spcAft>
            </a:pPr>
            <a:r>
              <a:rPr lang="en-US" altLang="en-US" dirty="0"/>
              <a:t>Preserve judicial integrity by preventing judicial agreement in denying a person’s Fourth Amendment rights.</a:t>
            </a:r>
          </a:p>
          <a:p>
            <a:pPr lvl="1">
              <a:spcBef>
                <a:spcPts val="200"/>
              </a:spcBef>
              <a:spcAft>
                <a:spcPts val="600"/>
              </a:spcAft>
            </a:pPr>
            <a:r>
              <a:rPr lang="en-US" altLang="en-US" dirty="0"/>
              <a:t>Deters police misconduct by making improperly obtained evidence inadmissible in court.</a:t>
            </a:r>
          </a:p>
          <a:p>
            <a:pPr lvl="1">
              <a:spcBef>
                <a:spcPts val="200"/>
              </a:spcBef>
              <a:spcAft>
                <a:spcPts val="600"/>
              </a:spcAft>
            </a:pPr>
            <a:r>
              <a:rPr lang="en-US" altLang="en-US" dirty="0"/>
              <a:t>Protects citizen’s constitutional right to privacy.</a:t>
            </a:r>
          </a:p>
          <a:p>
            <a:pPr>
              <a:lnSpc>
                <a:spcPct val="90000"/>
              </a:lnSpc>
              <a:spcBef>
                <a:spcPts val="200"/>
              </a:spcBef>
            </a:pPr>
            <a:r>
              <a:rPr lang="en-US" altLang="en-US" i="1" dirty="0"/>
              <a:t>Rochin v. California </a:t>
            </a:r>
            <a:r>
              <a:rPr lang="en-US" altLang="en-US" dirty="0"/>
              <a:t>(1952)</a:t>
            </a:r>
          </a:p>
          <a:p>
            <a:pPr lvl="1">
              <a:lnSpc>
                <a:spcPct val="90000"/>
              </a:lnSpc>
              <a:spcBef>
                <a:spcPts val="200"/>
              </a:spcBef>
              <a:spcAft>
                <a:spcPts val="1200"/>
              </a:spcAft>
            </a:pPr>
            <a:r>
              <a:rPr lang="en-US" altLang="en-US" dirty="0"/>
              <a:t>Searches that “shock the conscience” are a violation of due process, and any evidence so obtained, will be inadmissible.</a:t>
            </a:r>
          </a:p>
        </p:txBody>
      </p:sp>
      <p:sp>
        <p:nvSpPr>
          <p:cNvPr id="4" name="Slide Number Placeholder 3">
            <a:extLst>
              <a:ext uri="{FF2B5EF4-FFF2-40B4-BE49-F238E27FC236}">
                <a16:creationId xmlns:a16="http://schemas.microsoft.com/office/drawing/2014/main" id="{64F858D2-2447-4A6F-ADFD-C228C4F69AC6}"/>
              </a:ext>
            </a:extLst>
          </p:cNvPr>
          <p:cNvSpPr>
            <a:spLocks noGrp="1"/>
          </p:cNvSpPr>
          <p:nvPr>
            <p:ph type="sldNum" sz="quarter" idx="12"/>
          </p:nvPr>
        </p:nvSpPr>
        <p:spPr/>
        <p:txBody>
          <a:bodyPr/>
          <a:lstStyle/>
          <a:p>
            <a:fld id="{69E57DC2-970A-4B3E-BB1C-7A09969E49DF}" type="slidenum">
              <a:rPr lang="en-US" smtClean="0"/>
              <a:t>21</a:t>
            </a:fld>
            <a:endParaRPr lang="en-US" dirty="0"/>
          </a:p>
        </p:txBody>
      </p:sp>
    </p:spTree>
    <p:extLst>
      <p:ext uri="{BB962C8B-B14F-4D97-AF65-F5344CB8AC3E}">
        <p14:creationId xmlns:p14="http://schemas.microsoft.com/office/powerpoint/2010/main" val="24557776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812C54-7AEF-4ABB-826E-221F51CB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63864" y="685800"/>
            <a:ext cx="7705164" cy="1485900"/>
          </a:xfrm>
        </p:spPr>
        <p:txBody>
          <a:bodyPr>
            <a:normAutofit/>
          </a:bodyPr>
          <a:lstStyle/>
          <a:p>
            <a:r>
              <a:rPr lang="en-US" sz="3700"/>
              <a:t>Consequences of Fourth Amendment Violations (slide 4 of 5)</a:t>
            </a:r>
          </a:p>
        </p:txBody>
      </p:sp>
      <p:sp>
        <p:nvSpPr>
          <p:cNvPr id="10" name="Rectangle 9">
            <a:extLst>
              <a:ext uri="{FF2B5EF4-FFF2-40B4-BE49-F238E27FC236}">
                <a16:creationId xmlns:a16="http://schemas.microsoft.com/office/drawing/2014/main" id="{891F40E4-8A76-44CF-91EC-907367352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6"/>
            <a:ext cx="304441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2171013-D973-4187-9CF2-EE098EEF8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81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3363864" y="2286000"/>
            <a:ext cx="7705164" cy="3581400"/>
          </a:xfrm>
        </p:spPr>
        <p:txBody>
          <a:bodyPr>
            <a:normAutofit/>
          </a:bodyPr>
          <a:lstStyle/>
          <a:p>
            <a:pPr eaLnBrk="1" hangingPunct="1"/>
            <a:r>
              <a:rPr lang="en-US" altLang="en-US" dirty="0"/>
              <a:t>Exceptions to the Exclusionary Rule</a:t>
            </a:r>
          </a:p>
          <a:p>
            <a:pPr lvl="1" eaLnBrk="1" hangingPunct="1"/>
            <a:r>
              <a:rPr lang="en-US" altLang="en-US" dirty="0"/>
              <a:t>The exclusionary rule applies only in criminal trials in which a constitutional right has been violated.</a:t>
            </a:r>
          </a:p>
          <a:p>
            <a:pPr lvl="1" eaLnBrk="1" hangingPunct="1"/>
            <a:r>
              <a:rPr lang="en-US" altLang="en-US" dirty="0"/>
              <a:t>There are four exceptions to the exclusionary rule:</a:t>
            </a:r>
          </a:p>
          <a:p>
            <a:pPr marL="1337310" lvl="2" indent="-514350">
              <a:buFont typeface="Arial" charset="0"/>
              <a:buAutoNum type="arabicPeriod"/>
            </a:pPr>
            <a:r>
              <a:rPr lang="en-US" altLang="en-US" b="1" dirty="0"/>
              <a:t>Inevitable discovery doctrine</a:t>
            </a:r>
          </a:p>
          <a:p>
            <a:pPr marL="1337310" lvl="2" indent="-514350">
              <a:buFont typeface="Arial" charset="0"/>
              <a:buAutoNum type="arabicPeriod"/>
            </a:pPr>
            <a:r>
              <a:rPr lang="en-US" altLang="en-US" b="1" dirty="0"/>
              <a:t>Valid independent source</a:t>
            </a:r>
          </a:p>
          <a:p>
            <a:pPr marL="1337310" lvl="2" indent="-514350">
              <a:buFont typeface="Arial" charset="0"/>
              <a:buAutoNum type="arabicPeriod"/>
            </a:pPr>
            <a:r>
              <a:rPr lang="en-US" altLang="en-US" b="1" dirty="0"/>
              <a:t>Harmless error</a:t>
            </a:r>
          </a:p>
          <a:p>
            <a:pPr marL="1337310" lvl="2" indent="-514350">
              <a:buFont typeface="Arial" charset="0"/>
              <a:buAutoNum type="arabicPeriod"/>
            </a:pPr>
            <a:r>
              <a:rPr lang="en-US" altLang="en-US" b="1" dirty="0"/>
              <a:t>Good faith</a:t>
            </a:r>
          </a:p>
        </p:txBody>
      </p:sp>
      <p:sp>
        <p:nvSpPr>
          <p:cNvPr id="4" name="Slide Number Placeholder 3">
            <a:extLst>
              <a:ext uri="{FF2B5EF4-FFF2-40B4-BE49-F238E27FC236}">
                <a16:creationId xmlns:a16="http://schemas.microsoft.com/office/drawing/2014/main" id="{53D14D75-606B-4DFD-8C31-AC368FE2940B}"/>
              </a:ext>
            </a:extLst>
          </p:cNvPr>
          <p:cNvSpPr>
            <a:spLocks noGrp="1"/>
          </p:cNvSpPr>
          <p:nvPr>
            <p:ph type="sldNum" sz="quarter" idx="12"/>
          </p:nvPr>
        </p:nvSpPr>
        <p:spPr/>
        <p:txBody>
          <a:bodyPr/>
          <a:lstStyle/>
          <a:p>
            <a:fld id="{69E57DC2-970A-4B3E-BB1C-7A09969E49DF}" type="slidenum">
              <a:rPr lang="en-US" smtClean="0"/>
              <a:t>22</a:t>
            </a:fld>
            <a:endParaRPr lang="en-US" dirty="0"/>
          </a:p>
        </p:txBody>
      </p:sp>
    </p:spTree>
    <p:extLst>
      <p:ext uri="{BB962C8B-B14F-4D97-AF65-F5344CB8AC3E}">
        <p14:creationId xmlns:p14="http://schemas.microsoft.com/office/powerpoint/2010/main" val="686123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C159B63-C56D-4E4E-8B07-40A1346DC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7902" y="1194180"/>
            <a:ext cx="3523938" cy="5020353"/>
          </a:xfrm>
        </p:spPr>
        <p:txBody>
          <a:bodyPr>
            <a:normAutofit/>
          </a:bodyPr>
          <a:lstStyle/>
          <a:p>
            <a:r>
              <a:rPr lang="en-US" sz="4100" dirty="0"/>
              <a:t>Consequences of Fourth Amendment Violations (slide 5 of 5)</a:t>
            </a:r>
          </a:p>
        </p:txBody>
      </p:sp>
      <p:sp>
        <p:nvSpPr>
          <p:cNvPr id="10" name="Rectangle 9">
            <a:extLst>
              <a:ext uri="{FF2B5EF4-FFF2-40B4-BE49-F238E27FC236}">
                <a16:creationId xmlns:a16="http://schemas.microsoft.com/office/drawing/2014/main" id="{27DEF201-077E-444A-A3F0-66E14253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5056541" y="1194179"/>
            <a:ext cx="6114847" cy="5020353"/>
          </a:xfrm>
        </p:spPr>
        <p:txBody>
          <a:bodyPr>
            <a:normAutofit/>
          </a:bodyPr>
          <a:lstStyle/>
          <a:p>
            <a:pPr eaLnBrk="1" hangingPunct="1"/>
            <a:r>
              <a:rPr lang="en-US" altLang="en-US"/>
              <a:t>Government misconduct could result in:</a:t>
            </a:r>
          </a:p>
          <a:p>
            <a:pPr lvl="1" eaLnBrk="1" hangingPunct="1"/>
            <a:r>
              <a:rPr lang="en-US" altLang="en-US"/>
              <a:t>Departmental discipline against the officer.</a:t>
            </a:r>
          </a:p>
          <a:p>
            <a:pPr lvl="1" eaLnBrk="1" hangingPunct="1"/>
            <a:r>
              <a:rPr lang="en-US" altLang="en-US"/>
              <a:t>Civil lawsuits.</a:t>
            </a:r>
          </a:p>
          <a:p>
            <a:pPr lvl="1" eaLnBrk="1" hangingPunct="1"/>
            <a:r>
              <a:rPr lang="en-US" altLang="en-US"/>
              <a:t>Criminal charges.</a:t>
            </a:r>
          </a:p>
        </p:txBody>
      </p:sp>
      <p:sp>
        <p:nvSpPr>
          <p:cNvPr id="4" name="Slide Number Placeholder 3">
            <a:extLst>
              <a:ext uri="{FF2B5EF4-FFF2-40B4-BE49-F238E27FC236}">
                <a16:creationId xmlns:a16="http://schemas.microsoft.com/office/drawing/2014/main" id="{5D02CF0F-CE26-472B-A74F-C208E85F3599}"/>
              </a:ext>
            </a:extLst>
          </p:cNvPr>
          <p:cNvSpPr>
            <a:spLocks noGrp="1"/>
          </p:cNvSpPr>
          <p:nvPr>
            <p:ph type="sldNum" sz="quarter" idx="12"/>
          </p:nvPr>
        </p:nvSpPr>
        <p:spPr/>
        <p:txBody>
          <a:bodyPr/>
          <a:lstStyle/>
          <a:p>
            <a:fld id="{69E57DC2-970A-4B3E-BB1C-7A09969E49DF}" type="slidenum">
              <a:rPr lang="en-US" smtClean="0"/>
              <a:t>23</a:t>
            </a:fld>
            <a:endParaRPr lang="en-US" dirty="0"/>
          </a:p>
        </p:txBody>
      </p:sp>
    </p:spTree>
    <p:extLst>
      <p:ext uri="{BB962C8B-B14F-4D97-AF65-F5344CB8AC3E}">
        <p14:creationId xmlns:p14="http://schemas.microsoft.com/office/powerpoint/2010/main" val="33032708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812C54-7AEF-4ABB-826E-221F51CB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63864" y="685800"/>
            <a:ext cx="7705164" cy="1485900"/>
          </a:xfrm>
        </p:spPr>
        <p:txBody>
          <a:bodyPr>
            <a:normAutofit/>
          </a:bodyPr>
          <a:lstStyle/>
          <a:p>
            <a:r>
              <a:rPr lang="en-US" sz="3700"/>
              <a:t>A Final Consideration: When State Law Conflicts with Constitutional Law</a:t>
            </a:r>
          </a:p>
        </p:txBody>
      </p:sp>
      <p:sp>
        <p:nvSpPr>
          <p:cNvPr id="10" name="Rectangle 9">
            <a:extLst>
              <a:ext uri="{FF2B5EF4-FFF2-40B4-BE49-F238E27FC236}">
                <a16:creationId xmlns:a16="http://schemas.microsoft.com/office/drawing/2014/main" id="{891F40E4-8A76-44CF-91EC-907367352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6"/>
            <a:ext cx="304441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2171013-D973-4187-9CF2-EE098EEF8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81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3363864" y="2286000"/>
            <a:ext cx="7705164" cy="3581400"/>
          </a:xfrm>
        </p:spPr>
        <p:txBody>
          <a:bodyPr>
            <a:normAutofit/>
          </a:bodyPr>
          <a:lstStyle/>
          <a:p>
            <a:r>
              <a:rPr lang="en-US" dirty="0"/>
              <a:t>As long as probable cause exists to arrest, search incident to arrest is reasonable. (</a:t>
            </a:r>
            <a:r>
              <a:rPr lang="en-US" i="1" dirty="0"/>
              <a:t>Virginia v. Moore</a:t>
            </a:r>
            <a:r>
              <a:rPr lang="en-US" dirty="0"/>
              <a:t>)</a:t>
            </a:r>
          </a:p>
        </p:txBody>
      </p:sp>
      <p:sp>
        <p:nvSpPr>
          <p:cNvPr id="4" name="Slide Number Placeholder 3">
            <a:extLst>
              <a:ext uri="{FF2B5EF4-FFF2-40B4-BE49-F238E27FC236}">
                <a16:creationId xmlns:a16="http://schemas.microsoft.com/office/drawing/2014/main" id="{B0ADEF96-3457-45C5-BD19-FE81860E9F7D}"/>
              </a:ext>
            </a:extLst>
          </p:cNvPr>
          <p:cNvSpPr>
            <a:spLocks noGrp="1"/>
          </p:cNvSpPr>
          <p:nvPr>
            <p:ph type="sldNum" sz="quarter" idx="12"/>
          </p:nvPr>
        </p:nvSpPr>
        <p:spPr/>
        <p:txBody>
          <a:bodyPr/>
          <a:lstStyle/>
          <a:p>
            <a:fld id="{69E57DC2-970A-4B3E-BB1C-7A09969E49DF}" type="slidenum">
              <a:rPr lang="en-US" smtClean="0"/>
              <a:t>24</a:t>
            </a:fld>
            <a:endParaRPr lang="en-US" dirty="0"/>
          </a:p>
        </p:txBody>
      </p:sp>
    </p:spTree>
    <p:extLst>
      <p:ext uri="{BB962C8B-B14F-4D97-AF65-F5344CB8AC3E}">
        <p14:creationId xmlns:p14="http://schemas.microsoft.com/office/powerpoint/2010/main" val="3086867141"/>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1995</Words>
  <Application>Microsoft Office PowerPoint</Application>
  <PresentationFormat>Widescreen</PresentationFormat>
  <Paragraphs>173</Paragraphs>
  <Slides>24</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Franklin Gothic Book</vt:lpstr>
      <vt:lpstr>Crop</vt:lpstr>
      <vt:lpstr>The Fourth Amendment:</vt:lpstr>
      <vt:lpstr>Introduction </vt:lpstr>
      <vt:lpstr>The Importance of the Fourth Amendment to Law Enforcement</vt:lpstr>
      <vt:lpstr>Who is Regulated by the Fourth Amendment? (slide 1 of 3)</vt:lpstr>
      <vt:lpstr>Who is Regulated by the Fourth Amendment? (slide 2 of 3)</vt:lpstr>
      <vt:lpstr>Who is Regulated by the Fourth Amendment? (slide 3 of 3)</vt:lpstr>
      <vt:lpstr>The Clauses of the Fourth Amendment (slide 1 of 6)</vt:lpstr>
      <vt:lpstr>The Clauses of the Fourth Amendment (slide 2 of 6)</vt:lpstr>
      <vt:lpstr>The Clauses of the Fourth Amendment (slide 3 of 6)</vt:lpstr>
      <vt:lpstr>The Clauses of the Fourth Amendment (slide 4 of 6)</vt:lpstr>
      <vt:lpstr>The Clauses of the Fourth Amendment (slide 5 of 6)</vt:lpstr>
      <vt:lpstr>The Clauses of the Fourth Amendment (slide 6 of 6)</vt:lpstr>
      <vt:lpstr>Search and Arrest Warrants (slide 1 of 2)</vt:lpstr>
      <vt:lpstr>Search and Arrest Warrants  (slide 2 of 2)</vt:lpstr>
      <vt:lpstr>The Law of Stop and Frisk</vt:lpstr>
      <vt:lpstr>Terry v. Ohio , 392 U.S. 1 (1968)</vt:lpstr>
      <vt:lpstr>Consequences of Fourth Amendment Violations (slide 1 of 5)</vt:lpstr>
      <vt:lpstr>Consequences of Fourth Amendment Violations (slide 2 of 5)</vt:lpstr>
      <vt:lpstr>Weeks v. United States , 232 U.S. 383 (1914)</vt:lpstr>
      <vt:lpstr>Mapp v. Ohio (1961)</vt:lpstr>
      <vt:lpstr>Consequences of Fourth Amendment Violations (slide 3 of 5)</vt:lpstr>
      <vt:lpstr>Consequences of Fourth Amendment Violations (slide 4 of 5)</vt:lpstr>
      <vt:lpstr>Consequences of Fourth Amendment Violations (slide 5 of 5)</vt:lpstr>
      <vt:lpstr>A Final Consideration: When State Law Conflicts with Constitutional Law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Fourth Amendment:</dc:title>
  <dc:creator>Satenik Margaryan</dc:creator>
  <cp:lastModifiedBy>Satenik Margaryan</cp:lastModifiedBy>
  <cp:revision>2</cp:revision>
  <dcterms:created xsi:type="dcterms:W3CDTF">2020-10-05T01:52:59Z</dcterms:created>
  <dcterms:modified xsi:type="dcterms:W3CDTF">2021-06-18T20:10:02Z</dcterms:modified>
</cp:coreProperties>
</file>