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7"/>
  </p:notesMasterIdLst>
  <p:sldIdLst>
    <p:sldId id="272" r:id="rId2"/>
    <p:sldId id="275" r:id="rId3"/>
    <p:sldId id="257" r:id="rId4"/>
    <p:sldId id="258" r:id="rId5"/>
    <p:sldId id="262" r:id="rId6"/>
    <p:sldId id="273" r:id="rId7"/>
    <p:sldId id="264" r:id="rId8"/>
    <p:sldId id="266" r:id="rId9"/>
    <p:sldId id="276" r:id="rId10"/>
    <p:sldId id="268" r:id="rId11"/>
    <p:sldId id="274" r:id="rId12"/>
    <p:sldId id="267" r:id="rId13"/>
    <p:sldId id="269" r:id="rId14"/>
    <p:sldId id="270" r:id="rId15"/>
    <p:sldId id="277" r:id="rId1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851" autoAdjust="0"/>
    <p:restoredTop sz="86394" autoAdjust="0"/>
  </p:normalViewPr>
  <p:slideViewPr>
    <p:cSldViewPr snapToGrid="0">
      <p:cViewPr varScale="1">
        <p:scale>
          <a:sx n="109" d="100"/>
          <a:sy n="109" d="100"/>
        </p:scale>
        <p:origin x="148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5339E912-65E4-2D46-82CB-D9582D4F6CF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FA2D836B-BC58-B049-8A3B-1A79D74A841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9CC4FB71-59F5-7143-AD73-0A3F16C39F2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54BE4CBB-0E48-994C-B72F-B02566A440C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1750" name="Rectangle 6">
            <a:extLst>
              <a:ext uri="{FF2B5EF4-FFF2-40B4-BE49-F238E27FC236}">
                <a16:creationId xmlns:a16="http://schemas.microsoft.com/office/drawing/2014/main" id="{A5491AE3-8627-C040-9BEF-FD144253C9E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51" name="Rectangle 7">
            <a:extLst>
              <a:ext uri="{FF2B5EF4-FFF2-40B4-BE49-F238E27FC236}">
                <a16:creationId xmlns:a16="http://schemas.microsoft.com/office/drawing/2014/main" id="{E60B9F44-0BE3-C742-A8B7-8C3137DB72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CE29DCD-EB4D-F548-9837-4F1653C5AF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D54ABB19-F307-0742-8E18-C44650DF29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8DD0F566-8641-044A-A4CE-8F77B0C4B4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95CCBF8D-2B55-7B44-B1FF-26C0E0E401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DDF8D50-C419-7749-BA2C-DD1B7D0C23DF}" type="slidenum">
              <a:rPr lang="en-US" altLang="en-US" sz="1200" smtClean="0">
                <a:latin typeface="Arial" panose="020B0604020202020204" pitchFamily="34" charset="0"/>
              </a:rPr>
              <a:pPr/>
              <a:t>1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40B05C0-FF14-C147-BB64-59397F97C6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5856CF2-99B3-244F-AAF3-10F76EF579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5BD5866-D5C6-5244-950D-BF718C6316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02693-9E92-D741-94AC-B4D6E97191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3045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D9415AA-C1A4-CF47-860D-7843CCBD92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E1A3F5B-F04A-C14C-A847-64BEFF904A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1BF9149-8CA2-5445-BD89-932CB7663E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C32807-A8FE-3C41-BA5D-B4F135D74F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2101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1AA3235-C6A7-8140-9170-E7C6E02952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AA607B-B1BA-464E-B9CA-EF5B512133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9DEF51A-57D1-D641-B4D4-9539F8710D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613836-5DBF-EA4E-A3B5-AEA03D20DD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5883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8DAF83-317C-5048-9D2E-7EEF5D076A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E7D5C4-F118-C640-89B1-8510BE0E60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53208D-A8A2-1F42-95E1-75153B2BFE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2C704-34A8-0A4B-ACC3-3A9C189FE5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6969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394E64C-39F7-1840-9174-959AF315D9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737F327-5CF4-5B48-B78D-7D7050FE9F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9B6988A-F557-9E45-9905-A49F4D1ABB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4EB840-30E4-564B-85E8-3BE0D46D37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1038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AB1A868-A28F-E841-ACE6-5B0EF49263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B5DD841-C116-C745-B7D0-D57AF28AE3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8453EAA-73F8-BA4F-851A-3B7BA651F5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8634AD-8D54-364F-B538-05E66A0759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1283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9F86CFE-EA85-184A-A9F6-3E27D88502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0889E96-2766-C747-8097-19864A435B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7DFAC4B-7008-F247-950F-E974EC72CA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F64FD-2D86-9B4B-B8F6-874E6B1E5E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9572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8B4138-58DE-9143-B026-7511AD8356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643FD5-72EB-D341-8705-582076073C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1AE1E2-B83A-3544-AE2C-E35B878648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345BAC-4B7E-4647-BB21-9BA16C8E8E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4371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A2422A-B4FB-424E-B513-DAA273AAFE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FF63B2-BFC2-234F-B980-0AB64A7EBE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B225B4-1D73-6647-A503-5536E38BC8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A414E7-D4F9-7A4A-BAAE-83858E530A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4506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B7D09B0-6959-7E4A-8CA9-60E0F13657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5DB3B61-24FC-324E-95FE-18B4059BEE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2470CA2-D725-5C4D-A5AA-48243FA74A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2ADD0D-90D9-7E46-BB50-252B53BA10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7763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091113-30C3-5246-A98B-7B9FB5C1B2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19EE41D-B7C4-BD42-9BA9-DAD0F28BC6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F20CD60-C8B1-8A4B-820A-A5CB7A5A6D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C480D7-0E5E-3A47-B1D8-32E39E9A47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0142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0EDD556-FDAE-9E44-8BFD-AB2C4D761F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DEB9161-1217-8A4E-8312-F78F225890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3796" name="Rectangle 4">
            <a:extLst>
              <a:ext uri="{FF2B5EF4-FFF2-40B4-BE49-F238E27FC236}">
                <a16:creationId xmlns:a16="http://schemas.microsoft.com/office/drawing/2014/main" id="{D81C084C-FB0A-8145-9C14-60D92D1B7DF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7" name="Rectangle 5">
            <a:extLst>
              <a:ext uri="{FF2B5EF4-FFF2-40B4-BE49-F238E27FC236}">
                <a16:creationId xmlns:a16="http://schemas.microsoft.com/office/drawing/2014/main" id="{F36C0F91-2E7E-3842-8701-291CD002F07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8" name="Rectangle 6">
            <a:extLst>
              <a:ext uri="{FF2B5EF4-FFF2-40B4-BE49-F238E27FC236}">
                <a16:creationId xmlns:a16="http://schemas.microsoft.com/office/drawing/2014/main" id="{3333CDD7-033B-BF42-B2FD-BA1AE79A45A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6B5AB089-35E3-964D-8474-3C3D7F6D6E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hannel/UCmtTkP9e8v004htk9onZKQQ" TargetMode="External"/><Relationship Id="rId2" Type="http://schemas.openxmlformats.org/officeDocument/2006/relationships/hyperlink" Target="https://www.openbookpublishers.com/htmlreader/PDS/chap03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>
            <a:extLst>
              <a:ext uri="{FF2B5EF4-FFF2-40B4-BE49-F238E27FC236}">
                <a16:creationId xmlns:a16="http://schemas.microsoft.com/office/drawing/2014/main" id="{D02A1EE0-DA29-6648-BEC4-B68DCC8C309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CRJ 102</a:t>
            </a:r>
          </a:p>
        </p:txBody>
      </p:sp>
      <p:sp>
        <p:nvSpPr>
          <p:cNvPr id="14338" name="Subtitle 2">
            <a:extLst>
              <a:ext uri="{FF2B5EF4-FFF2-40B4-BE49-F238E27FC236}">
                <a16:creationId xmlns:a16="http://schemas.microsoft.com/office/drawing/2014/main" id="{0C0126CD-F0CA-FE47-B9E0-93F5A456625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 dirty="0"/>
          </a:p>
          <a:p>
            <a:r>
              <a:rPr lang="en-US" altLang="en-US" dirty="0"/>
              <a:t>Online Instruction</a:t>
            </a:r>
          </a:p>
          <a:p>
            <a:r>
              <a:rPr lang="en-US" altLang="en-US" dirty="0"/>
              <a:t>SOCIAL STRUCTURE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A850FBBF-E88D-BE49-9048-8A5729C153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39"/>
    </mc:Choice>
    <mc:Fallback xmlns="">
      <p:transition spd="slow" advTm="76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B3998-99B7-C544-B40E-7216AE3A52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3400" y="228604"/>
            <a:ext cx="7772400" cy="1143000"/>
          </a:xfrm>
        </p:spPr>
        <p:txBody>
          <a:bodyPr/>
          <a:lstStyle/>
          <a:p>
            <a:pPr lvl="0"/>
            <a:r>
              <a:rPr lang="en-US" sz="4000" dirty="0"/>
              <a:t>SOCIOLOGICAL DETERMINISM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5D1D8-EAB6-3747-9C9E-1D25038E59A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38908" y="1207477"/>
            <a:ext cx="7772400" cy="4114800"/>
          </a:xfrm>
        </p:spPr>
        <p:txBody>
          <a:bodyPr/>
          <a:lstStyle/>
          <a:p>
            <a:pPr marL="0" lvl="0" indent="0">
              <a:spcBef>
                <a:spcPts val="500"/>
              </a:spcBef>
              <a:buNone/>
            </a:pPr>
            <a:r>
              <a:rPr lang="en-US" sz="2000" dirty="0"/>
              <a:t>Looks to the environment</a:t>
            </a:r>
          </a:p>
          <a:p>
            <a:pPr lvl="0" hangingPunct="1">
              <a:lnSpc>
                <a:spcPct val="80000"/>
              </a:lnSpc>
              <a:spcBef>
                <a:spcPts val="500"/>
              </a:spcBef>
            </a:pPr>
            <a:r>
              <a:rPr lang="en-US" sz="2000" dirty="0"/>
              <a:t>Major Perspectives Of Sociological Determinism:</a:t>
            </a:r>
          </a:p>
          <a:p>
            <a:pPr lvl="1" hangingPunct="1">
              <a:lnSpc>
                <a:spcPct val="80000"/>
              </a:lnSpc>
              <a:spcBef>
                <a:spcPts val="500"/>
              </a:spcBef>
            </a:pPr>
            <a:r>
              <a:rPr lang="en-US" sz="2000" dirty="0"/>
              <a:t>Social Structure Theories</a:t>
            </a:r>
          </a:p>
          <a:p>
            <a:pPr lvl="2" hangingPunct="1">
              <a:lnSpc>
                <a:spcPct val="80000"/>
              </a:lnSpc>
              <a:spcBef>
                <a:spcPts val="500"/>
              </a:spcBef>
            </a:pPr>
            <a:r>
              <a:rPr lang="en-US" sz="2000" dirty="0"/>
              <a:t>Looks at the literal structure of society as well as societal structure</a:t>
            </a:r>
          </a:p>
          <a:p>
            <a:pPr lvl="2" hangingPunct="1">
              <a:lnSpc>
                <a:spcPct val="80000"/>
              </a:lnSpc>
              <a:spcBef>
                <a:spcPts val="500"/>
              </a:spcBef>
            </a:pPr>
            <a:r>
              <a:rPr lang="en-US" sz="2000" dirty="0"/>
              <a:t>Crime is a function of where one lives, not individual pathologies</a:t>
            </a:r>
          </a:p>
          <a:p>
            <a:pPr lvl="3" hangingPunct="1">
              <a:lnSpc>
                <a:spcPct val="80000"/>
              </a:lnSpc>
            </a:pPr>
            <a:r>
              <a:rPr lang="en-US" dirty="0"/>
              <a:t>Chicago School – aka The Ecological School</a:t>
            </a:r>
          </a:p>
          <a:p>
            <a:pPr lvl="4" hangingPunct="1">
              <a:lnSpc>
                <a:spcPct val="80000"/>
              </a:lnSpc>
            </a:pPr>
            <a:r>
              <a:rPr lang="en-US" dirty="0"/>
              <a:t>Named after the sociologists from the University of Chicago</a:t>
            </a:r>
          </a:p>
          <a:p>
            <a:pPr lvl="4" hangingPunct="1">
              <a:lnSpc>
                <a:spcPct val="80000"/>
              </a:lnSpc>
            </a:pPr>
            <a:r>
              <a:rPr lang="en-US" dirty="0"/>
              <a:t>Social forces operating in urban areas which create criminogenic environments</a:t>
            </a:r>
          </a:p>
          <a:p>
            <a:pPr lvl="1" hangingPunct="1">
              <a:lnSpc>
                <a:spcPct val="80000"/>
              </a:lnSpc>
              <a:spcBef>
                <a:spcPts val="500"/>
              </a:spcBef>
            </a:pPr>
            <a:r>
              <a:rPr lang="en-US" sz="2000" dirty="0"/>
              <a:t>Social Process Theories</a:t>
            </a:r>
          </a:p>
          <a:p>
            <a:pPr lvl="2" hangingPunct="1">
              <a:lnSpc>
                <a:spcPct val="80000"/>
              </a:lnSpc>
              <a:spcBef>
                <a:spcPts val="500"/>
              </a:spcBef>
            </a:pPr>
            <a:r>
              <a:rPr lang="en-US" sz="2000" dirty="0"/>
              <a:t>Criminal behavior involves psychological development fostered by the social environment</a:t>
            </a:r>
          </a:p>
          <a:p>
            <a:pPr lvl="1" hangingPunct="1">
              <a:lnSpc>
                <a:spcPct val="80000"/>
              </a:lnSpc>
              <a:spcBef>
                <a:spcPts val="500"/>
              </a:spcBef>
            </a:pPr>
            <a:r>
              <a:rPr lang="en-US" sz="2000" dirty="0"/>
              <a:t>Conflict Theory</a:t>
            </a:r>
          </a:p>
          <a:p>
            <a:pPr lvl="2" hangingPunct="1">
              <a:lnSpc>
                <a:spcPct val="80000"/>
              </a:lnSpc>
              <a:spcBef>
                <a:spcPts val="500"/>
              </a:spcBef>
            </a:pPr>
            <a:r>
              <a:rPr lang="en-US" sz="2000" dirty="0"/>
              <a:t>Rooted in Marx’s writings</a:t>
            </a:r>
          </a:p>
          <a:p>
            <a:pPr lvl="2" hangingPunct="1">
              <a:lnSpc>
                <a:spcPct val="80000"/>
              </a:lnSpc>
              <a:spcBef>
                <a:spcPts val="500"/>
              </a:spcBef>
            </a:pPr>
            <a:r>
              <a:rPr lang="en-US" sz="2000" dirty="0"/>
              <a:t>Economic system produces the conditions that support the high crime rate</a:t>
            </a:r>
          </a:p>
        </p:txBody>
      </p:sp>
      <p:pic>
        <p:nvPicPr>
          <p:cNvPr id="4" name="Audio 1">
            <a:extLst>
              <a:ext uri="{FF2B5EF4-FFF2-40B4-BE49-F238E27FC236}">
                <a16:creationId xmlns:a16="http://schemas.microsoft.com/office/drawing/2014/main" id="{C656FA0E-9965-CB46-8A43-AD6A640FCD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795" y="5892795"/>
            <a:ext cx="812801" cy="81280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343570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6878"/>
    </mc:Choice>
    <mc:Fallback>
      <p:transition spd="slow" advTm="2368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864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899A2-29B2-3B40-BCC7-EC734BF46DE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 hangingPunct="1"/>
            <a:r>
              <a:rPr lang="en-US"/>
              <a:t>SOCIAL STRUCTURE PERSPECTIVE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96A94-0CFD-B444-91E6-9AD120AD9AA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hangingPunct="1">
              <a:spcBef>
                <a:spcPts val="600"/>
              </a:spcBef>
              <a:buNone/>
            </a:pPr>
            <a:r>
              <a:rPr lang="en-US" sz="2400"/>
              <a:t>Society’s social structure is </a:t>
            </a:r>
            <a:r>
              <a:rPr lang="en-US" sz="2400" i="1"/>
              <a:t>stratification</a:t>
            </a:r>
          </a:p>
          <a:p>
            <a:pPr lvl="0" hangingPunct="1">
              <a:spcBef>
                <a:spcPts val="600"/>
              </a:spcBef>
            </a:pPr>
            <a:r>
              <a:rPr lang="en-US" sz="2400"/>
              <a:t>Stratification: dividing or categorizing people into groups</a:t>
            </a:r>
          </a:p>
          <a:p>
            <a:pPr lvl="1" hangingPunct="1">
              <a:spcBef>
                <a:spcPts val="600"/>
              </a:spcBef>
            </a:pPr>
            <a:r>
              <a:rPr lang="en-US" sz="2400"/>
              <a:t>Results in the uneven distribution of societal resources according to the group</a:t>
            </a:r>
          </a:p>
          <a:p>
            <a:pPr lvl="0" hangingPunct="1">
              <a:spcBef>
                <a:spcPts val="600"/>
              </a:spcBef>
            </a:pPr>
            <a:r>
              <a:rPr lang="en-US" sz="2400"/>
              <a:t>Types of stratification categories:</a:t>
            </a:r>
          </a:p>
          <a:p>
            <a:pPr lvl="1" hangingPunct="1">
              <a:spcBef>
                <a:spcPts val="600"/>
              </a:spcBef>
            </a:pPr>
            <a:r>
              <a:rPr lang="en-US" sz="2400"/>
              <a:t>Class</a:t>
            </a:r>
          </a:p>
          <a:p>
            <a:pPr lvl="1" hangingPunct="1">
              <a:spcBef>
                <a:spcPts val="600"/>
              </a:spcBef>
            </a:pPr>
            <a:r>
              <a:rPr lang="en-US" sz="2400"/>
              <a:t>Race</a:t>
            </a:r>
          </a:p>
          <a:p>
            <a:pPr lvl="1" hangingPunct="1">
              <a:spcBef>
                <a:spcPts val="600"/>
              </a:spcBef>
            </a:pPr>
            <a:r>
              <a:rPr lang="en-US" sz="2400"/>
              <a:t>Gender</a:t>
            </a:r>
          </a:p>
          <a:p>
            <a:pPr lvl="0" hangingPunct="1">
              <a:spcBef>
                <a:spcPts val="600"/>
              </a:spcBef>
            </a:pPr>
            <a:r>
              <a:rPr lang="en-US" sz="2400"/>
              <a:t>Even if they don’t engage in criminality, people’s their apathetic attitudes promote it in others</a:t>
            </a:r>
          </a:p>
        </p:txBody>
      </p:sp>
      <p:pic>
        <p:nvPicPr>
          <p:cNvPr id="4" name="Audio 3">
            <a:extLst>
              <a:ext uri="{FF2B5EF4-FFF2-40B4-BE49-F238E27FC236}">
                <a16:creationId xmlns:a16="http://schemas.microsoft.com/office/drawing/2014/main" id="{B2299F93-8DBF-3945-BCE3-F926E09F52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795" y="5892795"/>
            <a:ext cx="812801" cy="81280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84538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3845"/>
    </mc:Choice>
    <mc:Fallback>
      <p:transition spd="slow" advTm="1438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F3ACD-9D07-0348-AF21-07335F4D15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00" y="228604"/>
            <a:ext cx="7772400" cy="1143000"/>
          </a:xfrm>
        </p:spPr>
        <p:txBody>
          <a:bodyPr/>
          <a:lstStyle/>
          <a:p>
            <a:pPr lvl="0" hangingPunct="1"/>
            <a:r>
              <a:rPr lang="en-US" sz="4000" dirty="0"/>
              <a:t>CONCEPTS OF THE SOCIAL </a:t>
            </a:r>
            <a:br>
              <a:rPr lang="en-US" sz="4000" dirty="0"/>
            </a:br>
            <a:r>
              <a:rPr lang="en-US" sz="4000" dirty="0"/>
              <a:t>STRUCTURE PERSPECTIVE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922C9F-8A8F-FC44-872E-B5844068686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85800" y="1574799"/>
            <a:ext cx="7772400" cy="4114800"/>
          </a:xfrm>
        </p:spPr>
        <p:txBody>
          <a:bodyPr/>
          <a:lstStyle/>
          <a:p>
            <a:pPr marL="0" lvl="0" indent="0" hangingPunct="1">
              <a:spcBef>
                <a:spcPts val="500"/>
              </a:spcBef>
              <a:buNone/>
            </a:pPr>
            <a:r>
              <a:rPr lang="en-US" sz="2000" i="1" dirty="0"/>
              <a:t>Social forces</a:t>
            </a:r>
          </a:p>
          <a:p>
            <a:pPr lvl="0" hangingPunct="1">
              <a:spcBef>
                <a:spcPts val="500"/>
              </a:spcBef>
            </a:pPr>
            <a:r>
              <a:rPr lang="en-US" sz="2000" dirty="0"/>
              <a:t>Lower class areas are scenes of inadequate housing and health care</a:t>
            </a:r>
          </a:p>
          <a:p>
            <a:pPr lvl="1" hangingPunct="1">
              <a:spcBef>
                <a:spcPts val="500"/>
              </a:spcBef>
            </a:pPr>
            <a:r>
              <a:rPr lang="en-US" sz="2000" dirty="0"/>
              <a:t>Association between family poverty and children’s health, achievement and behavior impairments</a:t>
            </a:r>
          </a:p>
          <a:p>
            <a:pPr lvl="0" hangingPunct="1">
              <a:spcBef>
                <a:spcPts val="500"/>
              </a:spcBef>
            </a:pPr>
            <a:r>
              <a:rPr lang="en-US" sz="2000" dirty="0"/>
              <a:t>Children raised in low-income homes are less likely to achieve in school, less likely to complete their schooling</a:t>
            </a:r>
          </a:p>
          <a:p>
            <a:pPr lvl="1" hangingPunct="1">
              <a:spcBef>
                <a:spcPts val="500"/>
              </a:spcBef>
            </a:pPr>
            <a:r>
              <a:rPr lang="en-US" sz="2000" dirty="0"/>
              <a:t>Adolescents in the “worst” neighborhoods share greatest risk of dropping out</a:t>
            </a:r>
          </a:p>
          <a:p>
            <a:pPr lvl="0" hangingPunct="1">
              <a:spcBef>
                <a:spcPts val="500"/>
              </a:spcBef>
            </a:pPr>
            <a:r>
              <a:rPr lang="en-US" sz="2000" dirty="0"/>
              <a:t>The makeup of the city is a social force</a:t>
            </a:r>
          </a:p>
          <a:p>
            <a:pPr lvl="1" hangingPunct="1">
              <a:spcBef>
                <a:spcPts val="500"/>
              </a:spcBef>
            </a:pPr>
            <a:r>
              <a:rPr lang="en-US" sz="2000" dirty="0"/>
              <a:t>Struggle for urban space led to competition between groups and to the division of urban space</a:t>
            </a:r>
          </a:p>
          <a:p>
            <a:pPr lvl="0" hangingPunct="1">
              <a:spcBef>
                <a:spcPts val="500"/>
              </a:spcBef>
            </a:pPr>
            <a:r>
              <a:rPr lang="en-US" sz="2000" dirty="0"/>
              <a:t>Most social structure theories focus on children's law-violating behavior.  The social forces that cause crime begin to affect people while they are relatively young and continue to influence them throughout their lives</a:t>
            </a:r>
          </a:p>
        </p:txBody>
      </p:sp>
      <p:pic>
        <p:nvPicPr>
          <p:cNvPr id="4" name="Audio 4">
            <a:extLst>
              <a:ext uri="{FF2B5EF4-FFF2-40B4-BE49-F238E27FC236}">
                <a16:creationId xmlns:a16="http://schemas.microsoft.com/office/drawing/2014/main" id="{7594E6BC-59CA-BA4B-976C-E905E62E9D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795" y="5892795"/>
            <a:ext cx="812801" cy="81280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864504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8600"/>
    </mc:Choice>
    <mc:Fallback>
      <p:transition spd="slow" advTm="1886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23897-6605-B045-86D2-69F4B213DD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00" y="175846"/>
            <a:ext cx="7772400" cy="1143000"/>
          </a:xfrm>
        </p:spPr>
        <p:txBody>
          <a:bodyPr/>
          <a:lstStyle/>
          <a:p>
            <a:pPr lvl="0" hangingPunct="1"/>
            <a:r>
              <a:rPr lang="en-US" sz="3200" dirty="0"/>
              <a:t>THEORIES BASED ON THE SOCIAL </a:t>
            </a:r>
            <a:br>
              <a:rPr lang="en-US" sz="3200" dirty="0"/>
            </a:br>
            <a:r>
              <a:rPr lang="en-US" sz="3200" dirty="0"/>
              <a:t>STRUCTURE PERSPECTIVE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33089-6228-3642-953D-68FD9A18791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417640"/>
            <a:ext cx="8229600" cy="4708529"/>
          </a:xfrm>
        </p:spPr>
        <p:txBody>
          <a:bodyPr/>
          <a:lstStyle/>
          <a:p>
            <a:pPr marL="0" lvl="0" indent="0" hangingPunct="1">
              <a:spcBef>
                <a:spcPts val="500"/>
              </a:spcBef>
              <a:buNone/>
            </a:pPr>
            <a:r>
              <a:rPr lang="en-US" sz="2000"/>
              <a:t>CONCENTRIC ZONE THEORY</a:t>
            </a:r>
          </a:p>
          <a:p>
            <a:pPr lvl="0" hangingPunct="1">
              <a:spcBef>
                <a:spcPts val="500"/>
              </a:spcBef>
            </a:pPr>
            <a:r>
              <a:rPr lang="en-US" sz="2000"/>
              <a:t>Park &amp; Burgess</a:t>
            </a:r>
          </a:p>
          <a:p>
            <a:pPr lvl="1" hangingPunct="1">
              <a:spcBef>
                <a:spcPts val="500"/>
              </a:spcBef>
            </a:pPr>
            <a:r>
              <a:rPr lang="en-US" sz="2000"/>
              <a:t>From the Chicago School (see slide 2)</a:t>
            </a:r>
          </a:p>
          <a:p>
            <a:pPr lvl="2" hangingPunct="1">
              <a:spcBef>
                <a:spcPts val="500"/>
              </a:spcBef>
            </a:pPr>
            <a:r>
              <a:rPr lang="en-US" sz="2000"/>
              <a:t>Cities take the form of concentric circles or zones</a:t>
            </a:r>
          </a:p>
          <a:p>
            <a:pPr lvl="3" hangingPunct="1"/>
            <a:r>
              <a:rPr lang="en-US"/>
              <a:t>Rings with areas of social and physical deterioration concentrated near the city center and more prosperous areas located near the city’s edge</a:t>
            </a:r>
          </a:p>
          <a:p>
            <a:pPr lvl="3" hangingPunct="1"/>
            <a:r>
              <a:rPr lang="en-US"/>
              <a:t>5 zones:</a:t>
            </a:r>
          </a:p>
          <a:p>
            <a:pPr lvl="4" hangingPunct="1"/>
            <a:r>
              <a:rPr lang="en-US"/>
              <a:t>Zone 1: The City Center or the Loop</a:t>
            </a:r>
          </a:p>
          <a:p>
            <a:pPr lvl="4" hangingPunct="1"/>
            <a:r>
              <a:rPr lang="en-US"/>
              <a:t>Zone 2: Zone of Transition – poorest zone</a:t>
            </a:r>
          </a:p>
          <a:p>
            <a:pPr lvl="4" hangingPunct="1"/>
            <a:r>
              <a:rPr lang="en-US"/>
              <a:t>Zone 3: Working Man’s Zone - Area of low cost homes</a:t>
            </a:r>
          </a:p>
          <a:p>
            <a:pPr lvl="4" hangingPunct="1"/>
            <a:r>
              <a:rPr lang="en-US"/>
              <a:t>Zone 4: Professional Zone – zone of better residences</a:t>
            </a:r>
          </a:p>
          <a:p>
            <a:pPr lvl="4" hangingPunct="1"/>
            <a:r>
              <a:rPr lang="en-US"/>
              <a:t>Zone 5: Commuter Zone</a:t>
            </a:r>
          </a:p>
          <a:p>
            <a:pPr lvl="0" hangingPunct="1">
              <a:spcBef>
                <a:spcPts val="500"/>
              </a:spcBef>
            </a:pPr>
            <a:r>
              <a:rPr lang="en-US" sz="2000"/>
              <a:t>Not a criminological theory, but speaks to environment where social forces exist and develop</a:t>
            </a:r>
          </a:p>
          <a:p>
            <a:pPr lvl="0" hangingPunct="1">
              <a:spcBef>
                <a:spcPts val="500"/>
              </a:spcBef>
            </a:pPr>
            <a:endParaRPr lang="en-US" sz="2000"/>
          </a:p>
        </p:txBody>
      </p:sp>
      <p:pic>
        <p:nvPicPr>
          <p:cNvPr id="4" name="Audio 1">
            <a:extLst>
              <a:ext uri="{FF2B5EF4-FFF2-40B4-BE49-F238E27FC236}">
                <a16:creationId xmlns:a16="http://schemas.microsoft.com/office/drawing/2014/main" id="{45DEC8DD-2623-3F4F-9D9F-7A9701FE72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795" y="5892795"/>
            <a:ext cx="812801" cy="81280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498941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6034"/>
    </mc:Choice>
    <mc:Fallback>
      <p:transition spd="slow" advTm="1760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5AC34A85-05DD-7145-8CF5-98C3A8756C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533396" y="304796"/>
            <a:ext cx="8259766" cy="6300792"/>
          </a:xfrm>
        </p:spPr>
      </p:pic>
      <p:pic>
        <p:nvPicPr>
          <p:cNvPr id="3" name="Audio 1">
            <a:extLst>
              <a:ext uri="{FF2B5EF4-FFF2-40B4-BE49-F238E27FC236}">
                <a16:creationId xmlns:a16="http://schemas.microsoft.com/office/drawing/2014/main" id="{9649EFF3-892D-D048-85BD-8C5DA07AC0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795" y="5892795"/>
            <a:ext cx="812801" cy="81280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30355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374"/>
    </mc:Choice>
    <mc:Fallback>
      <p:transition spd="slow" advTm="213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C9E37-BD0A-3142-8C1F-819BC51C5DE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 hangingPunct="1"/>
            <a:r>
              <a:rPr lang="en-US"/>
              <a:t>SOCIAL DISORGANIZATION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CE37A-71BE-2A44-9A28-6755A6F1FC2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76396"/>
            <a:ext cx="8229600" cy="4525959"/>
          </a:xfrm>
        </p:spPr>
        <p:txBody>
          <a:bodyPr/>
          <a:lstStyle/>
          <a:p>
            <a:pPr lvl="0" hangingPunct="1">
              <a:spcBef>
                <a:spcPts val="500"/>
              </a:spcBef>
            </a:pPr>
            <a:r>
              <a:rPr lang="en-US" sz="2000"/>
              <a:t>SHAW &amp; MCKAY</a:t>
            </a:r>
          </a:p>
          <a:p>
            <a:pPr lvl="0" hangingPunct="1">
              <a:spcBef>
                <a:spcPts val="500"/>
              </a:spcBef>
            </a:pPr>
            <a:r>
              <a:rPr lang="en-US" sz="2000"/>
              <a:t>Builds upon Park &amp; Burgess’s  Concentric Zone Theory</a:t>
            </a:r>
          </a:p>
          <a:p>
            <a:pPr lvl="1" hangingPunct="1">
              <a:spcBef>
                <a:spcPts val="500"/>
              </a:spcBef>
            </a:pPr>
            <a:r>
              <a:rPr lang="en-US" sz="2000"/>
              <a:t>Looks at Zone 2 - transitional Neighborhoods</a:t>
            </a:r>
          </a:p>
          <a:p>
            <a:pPr lvl="2" hangingPunct="1">
              <a:spcBef>
                <a:spcPts val="500"/>
              </a:spcBef>
            </a:pPr>
            <a:r>
              <a:rPr lang="en-US" sz="2000"/>
              <a:t>Area undergoing shift in population and structure</a:t>
            </a:r>
          </a:p>
          <a:p>
            <a:pPr lvl="1" hangingPunct="1">
              <a:spcBef>
                <a:spcPts val="500"/>
              </a:spcBef>
            </a:pPr>
            <a:r>
              <a:rPr lang="en-US" sz="2000"/>
              <a:t>the breakdown of effective social bonds and social controls leads to inability to self-regulate and held to result in deviance </a:t>
            </a:r>
          </a:p>
          <a:p>
            <a:pPr lvl="1" hangingPunct="1">
              <a:spcBef>
                <a:spcPts val="500"/>
              </a:spcBef>
            </a:pPr>
            <a:r>
              <a:rPr lang="en-US" sz="2000"/>
              <a:t>Factors that lead to breakdown of social bonds:</a:t>
            </a:r>
          </a:p>
          <a:p>
            <a:pPr lvl="2" hangingPunct="1">
              <a:spcBef>
                <a:spcPts val="500"/>
              </a:spcBef>
            </a:pPr>
            <a:r>
              <a:rPr lang="en-US" sz="2000"/>
              <a:t>Poverty</a:t>
            </a:r>
          </a:p>
          <a:p>
            <a:pPr lvl="2" hangingPunct="1">
              <a:spcBef>
                <a:spcPts val="500"/>
              </a:spcBef>
            </a:pPr>
            <a:r>
              <a:rPr lang="en-US" sz="2000"/>
              <a:t>Ethnic heterogeneity</a:t>
            </a:r>
          </a:p>
          <a:p>
            <a:pPr lvl="2" hangingPunct="1">
              <a:spcBef>
                <a:spcPts val="500"/>
              </a:spcBef>
            </a:pPr>
            <a:r>
              <a:rPr lang="en-US" sz="2000"/>
              <a:t>Residential mobility</a:t>
            </a:r>
          </a:p>
          <a:p>
            <a:pPr lvl="2" hangingPunct="1">
              <a:spcBef>
                <a:spcPts val="500"/>
              </a:spcBef>
            </a:pPr>
            <a:r>
              <a:rPr lang="en-US" sz="2000"/>
              <a:t>Family disruption</a:t>
            </a:r>
          </a:p>
        </p:txBody>
      </p:sp>
      <p:pic>
        <p:nvPicPr>
          <p:cNvPr id="4" name="Audio 1">
            <a:extLst>
              <a:ext uri="{FF2B5EF4-FFF2-40B4-BE49-F238E27FC236}">
                <a16:creationId xmlns:a16="http://schemas.microsoft.com/office/drawing/2014/main" id="{B963C567-FA89-2047-A276-7EAE8354FF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795" y="5892795"/>
            <a:ext cx="812801" cy="81280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12092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8542"/>
    </mc:Choice>
    <mc:Fallback>
      <p:transition spd="slow" advTm="985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A5D24-3D78-3543-BA38-6DA0175EFB9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 hangingPunct="1"/>
            <a:r>
              <a:rPr lang="en-US"/>
              <a:t>STRAIN THEORIES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59187-C303-3140-81FB-942330A6E5AD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 hangingPunct="1"/>
            <a:r>
              <a:rPr lang="en-US"/>
              <a:t>Seeks to explain crime rates in lower class neighborhoods</a:t>
            </a:r>
          </a:p>
          <a:p>
            <a:pPr lvl="0" hangingPunct="1"/>
            <a:r>
              <a:rPr lang="en-US"/>
              <a:t>Social and economic forces push many residents into criminal behavior patterns because of the </a:t>
            </a:r>
            <a:r>
              <a:rPr lang="en-US" i="1" u="sng"/>
              <a:t>strain</a:t>
            </a:r>
            <a:r>
              <a:rPr lang="en-US"/>
              <a:t> caused by disadvantaged economic position </a:t>
            </a:r>
          </a:p>
          <a:p>
            <a:pPr lvl="0" hangingPunct="1"/>
            <a:r>
              <a:rPr lang="en-US"/>
              <a:t>Several theories explain criminality as a result of strain</a:t>
            </a:r>
          </a:p>
        </p:txBody>
      </p:sp>
      <p:pic>
        <p:nvPicPr>
          <p:cNvPr id="4" name="Audio 1">
            <a:extLst>
              <a:ext uri="{FF2B5EF4-FFF2-40B4-BE49-F238E27FC236}">
                <a16:creationId xmlns:a16="http://schemas.microsoft.com/office/drawing/2014/main" id="{C2FADFFE-2A2F-6B4A-97CC-DC9ADD62C5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795" y="5892795"/>
            <a:ext cx="812801" cy="81280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99613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114"/>
    </mc:Choice>
    <mc:Fallback>
      <p:transition spd="slow" advTm="391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DDC16-8B52-6B4B-AF71-3F5092D0B58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3396" y="-28575"/>
            <a:ext cx="8229600" cy="1143000"/>
          </a:xfrm>
        </p:spPr>
        <p:txBody>
          <a:bodyPr/>
          <a:lstStyle/>
          <a:p>
            <a:pPr lvl="0"/>
            <a:r>
              <a:rPr lang="en-US" sz="3200"/>
              <a:t>STRAIN THEORY aka THEORY OF ANOMIE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80E37-C07E-594D-A267-AD204A6926D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114425"/>
            <a:ext cx="8229600" cy="5011734"/>
          </a:xfrm>
        </p:spPr>
        <p:txBody>
          <a:bodyPr/>
          <a:lstStyle/>
          <a:p>
            <a:pPr lvl="0" hangingPunct="1">
              <a:spcBef>
                <a:spcPts val="400"/>
              </a:spcBef>
            </a:pPr>
            <a:r>
              <a:rPr lang="en-US" sz="1600"/>
              <a:t>Robert Merton</a:t>
            </a:r>
          </a:p>
          <a:p>
            <a:pPr lvl="1" hangingPunct="1">
              <a:spcBef>
                <a:spcPts val="400"/>
              </a:spcBef>
            </a:pPr>
            <a:r>
              <a:rPr lang="en-US" sz="1600"/>
              <a:t>Society’s emphasis on achieving economic goals but limited opportunity to achieve them due to stratified economic structure leads to strain and anomie</a:t>
            </a:r>
          </a:p>
          <a:p>
            <a:pPr lvl="2" hangingPunct="1">
              <a:spcBef>
                <a:spcPts val="400"/>
              </a:spcBef>
            </a:pPr>
            <a:r>
              <a:rPr lang="en-US" sz="1600"/>
              <a:t>Anomie: breakdown of social norms and rules</a:t>
            </a:r>
          </a:p>
          <a:p>
            <a:pPr lvl="1" hangingPunct="1">
              <a:spcBef>
                <a:spcPts val="400"/>
              </a:spcBef>
            </a:pPr>
            <a:r>
              <a:rPr lang="en-US" sz="1600"/>
              <a:t>Social Adaptations to Strain:</a:t>
            </a:r>
          </a:p>
          <a:p>
            <a:pPr marL="1371600" lvl="2" indent="-457200" hangingPunct="1">
              <a:spcBef>
                <a:spcPts val="400"/>
              </a:spcBef>
              <a:buFont typeface="Calibri"/>
              <a:buAutoNum type="arabicPeriod"/>
            </a:pPr>
            <a:r>
              <a:rPr lang="en-US" sz="1600"/>
              <a:t>Conformity </a:t>
            </a:r>
          </a:p>
          <a:p>
            <a:pPr lvl="3" hangingPunct="1">
              <a:spcBef>
                <a:spcPts val="400"/>
              </a:spcBef>
            </a:pPr>
            <a:r>
              <a:rPr lang="en-US" sz="1600"/>
              <a:t>Does not involve criminality</a:t>
            </a:r>
          </a:p>
          <a:p>
            <a:pPr marL="1371600" lvl="2" indent="-457200" hangingPunct="1">
              <a:spcBef>
                <a:spcPts val="400"/>
              </a:spcBef>
              <a:buFont typeface="Calibri"/>
              <a:buAutoNum type="arabicPeriod"/>
            </a:pPr>
            <a:r>
              <a:rPr lang="en-US" sz="1600"/>
              <a:t>Innovation</a:t>
            </a:r>
          </a:p>
          <a:p>
            <a:pPr lvl="3" hangingPunct="1">
              <a:spcBef>
                <a:spcPts val="400"/>
              </a:spcBef>
            </a:pPr>
            <a:r>
              <a:rPr lang="en-US" sz="1600"/>
              <a:t>Creates illegitimate ways to achieve economic goals (ex.: Stealing)</a:t>
            </a:r>
          </a:p>
          <a:p>
            <a:pPr marL="1371600" lvl="2" indent="-457200" hangingPunct="1">
              <a:spcBef>
                <a:spcPts val="400"/>
              </a:spcBef>
              <a:buFont typeface="Calibri"/>
              <a:buAutoNum type="arabicPeriod"/>
            </a:pPr>
            <a:r>
              <a:rPr lang="en-US" sz="1600"/>
              <a:t>Ritualism</a:t>
            </a:r>
          </a:p>
          <a:p>
            <a:pPr lvl="3" hangingPunct="1">
              <a:spcBef>
                <a:spcPts val="400"/>
              </a:spcBef>
            </a:pPr>
            <a:r>
              <a:rPr lang="en-US" sz="1600"/>
              <a:t>Gives up the pursuit of any goals</a:t>
            </a:r>
          </a:p>
          <a:p>
            <a:pPr marL="1371600" lvl="2" indent="-457200" hangingPunct="1">
              <a:spcBef>
                <a:spcPts val="400"/>
              </a:spcBef>
              <a:buFont typeface="Calibri"/>
              <a:buAutoNum type="arabicPeriod"/>
            </a:pPr>
            <a:r>
              <a:rPr lang="en-US" sz="1600"/>
              <a:t>Retreatism</a:t>
            </a:r>
          </a:p>
          <a:p>
            <a:pPr lvl="3" hangingPunct="1">
              <a:spcBef>
                <a:spcPts val="400"/>
              </a:spcBef>
            </a:pPr>
            <a:r>
              <a:rPr lang="en-US" sz="1600"/>
              <a:t>Escapes the strain via drugs and alcohol</a:t>
            </a:r>
          </a:p>
          <a:p>
            <a:pPr marL="1371600" lvl="2" indent="-457200" hangingPunct="1">
              <a:spcBef>
                <a:spcPts val="400"/>
              </a:spcBef>
              <a:buFont typeface="Calibri"/>
              <a:buAutoNum type="arabicPeriod"/>
            </a:pPr>
            <a:r>
              <a:rPr lang="en-US" sz="1600"/>
              <a:t>Rebellion</a:t>
            </a:r>
          </a:p>
          <a:p>
            <a:pPr marL="1828800" lvl="3" indent="-457200" hangingPunct="1">
              <a:spcBef>
                <a:spcPts val="400"/>
              </a:spcBef>
              <a:buFont typeface="Calibri"/>
              <a:buAutoNum type="arabicPeriod"/>
            </a:pPr>
            <a:r>
              <a:rPr lang="en-US" sz="1600"/>
              <a:t>Replaces goals with their own but involves illegal activity (ex.: militia groups)</a:t>
            </a:r>
          </a:p>
          <a:p>
            <a:pPr lvl="1" hangingPunct="1">
              <a:spcBef>
                <a:spcPts val="400"/>
              </a:spcBef>
            </a:pPr>
            <a:r>
              <a:rPr lang="en-US" sz="1600"/>
              <a:t>Evaluation of Strain Theory </a:t>
            </a:r>
          </a:p>
          <a:p>
            <a:pPr lvl="2" hangingPunct="1">
              <a:spcBef>
                <a:spcPts val="400"/>
              </a:spcBef>
            </a:pPr>
            <a:r>
              <a:rPr lang="en-US" sz="1600"/>
              <a:t>Only looks at lower class areas – what about crime by the rich?</a:t>
            </a:r>
          </a:p>
          <a:p>
            <a:pPr lvl="2" hangingPunct="1">
              <a:spcBef>
                <a:spcPts val="400"/>
              </a:spcBef>
            </a:pPr>
            <a:r>
              <a:rPr lang="en-US" sz="1600"/>
              <a:t>Only looks at crimes with material goals – what about terrorism or murder?</a:t>
            </a:r>
          </a:p>
        </p:txBody>
      </p:sp>
      <p:pic>
        <p:nvPicPr>
          <p:cNvPr id="4" name="Audio 1">
            <a:extLst>
              <a:ext uri="{FF2B5EF4-FFF2-40B4-BE49-F238E27FC236}">
                <a16:creationId xmlns:a16="http://schemas.microsoft.com/office/drawing/2014/main" id="{9DD56647-B835-F34A-A5F8-15E0699730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795" y="5892795"/>
            <a:ext cx="812801" cy="81280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444479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0364"/>
    </mc:Choice>
    <mc:Fallback>
      <p:transition spd="slow" advTm="1703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7F269-DCF0-D444-BA5A-A484E93E2BD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 hangingPunct="1"/>
            <a:r>
              <a:rPr lang="en-US"/>
              <a:t>GENERAL STRAIN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18F2B-1D98-BB4C-9ADE-1B405E698EF8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 hangingPunct="1">
              <a:spcBef>
                <a:spcPts val="500"/>
              </a:spcBef>
            </a:pPr>
            <a:r>
              <a:rPr lang="en-US" sz="2200"/>
              <a:t>ROBERT AGNEW</a:t>
            </a:r>
          </a:p>
          <a:p>
            <a:pPr lvl="1" hangingPunct="1">
              <a:spcBef>
                <a:spcPts val="500"/>
              </a:spcBef>
            </a:pPr>
            <a:r>
              <a:rPr lang="en-US" sz="2200"/>
              <a:t>Sought to generalize Robert Merton’s Strain Theory</a:t>
            </a:r>
          </a:p>
          <a:p>
            <a:pPr lvl="1" hangingPunct="1">
              <a:spcBef>
                <a:spcPts val="500"/>
              </a:spcBef>
            </a:pPr>
            <a:r>
              <a:rPr lang="en-US" sz="2200"/>
              <a:t>Stated there were multiple sources of strain:</a:t>
            </a:r>
          </a:p>
          <a:p>
            <a:pPr lvl="2" hangingPunct="1">
              <a:spcBef>
                <a:spcPts val="500"/>
              </a:spcBef>
            </a:pPr>
            <a:r>
              <a:rPr lang="en-US" sz="2200"/>
              <a:t>Failure to achieve positively valued goals </a:t>
            </a:r>
          </a:p>
          <a:p>
            <a:pPr lvl="2" hangingPunct="1">
              <a:spcBef>
                <a:spcPts val="500"/>
              </a:spcBef>
            </a:pPr>
            <a:r>
              <a:rPr lang="en-US" sz="2200"/>
              <a:t>Disjunction of expectations and achievements</a:t>
            </a:r>
          </a:p>
          <a:p>
            <a:pPr lvl="2" hangingPunct="1">
              <a:spcBef>
                <a:spcPts val="500"/>
              </a:spcBef>
            </a:pPr>
            <a:r>
              <a:rPr lang="en-US" sz="2200"/>
              <a:t>Removal of positively valued stimuli</a:t>
            </a:r>
          </a:p>
          <a:p>
            <a:pPr lvl="2" hangingPunct="1">
              <a:spcBef>
                <a:spcPts val="500"/>
              </a:spcBef>
            </a:pPr>
            <a:r>
              <a:rPr lang="en-US" sz="2200"/>
              <a:t>Presentation of negative stimuli</a:t>
            </a:r>
          </a:p>
          <a:p>
            <a:pPr lvl="1" hangingPunct="1">
              <a:spcBef>
                <a:spcPts val="500"/>
              </a:spcBef>
            </a:pPr>
            <a:r>
              <a:rPr lang="en-US" sz="2200"/>
              <a:t>Vicarious Strain</a:t>
            </a:r>
          </a:p>
          <a:p>
            <a:pPr lvl="2" hangingPunct="1">
              <a:spcBef>
                <a:spcPts val="500"/>
              </a:spcBef>
            </a:pPr>
            <a:r>
              <a:rPr lang="en-US" sz="2200"/>
              <a:t>Strain experienced on behalf of a another person or group</a:t>
            </a:r>
          </a:p>
          <a:p>
            <a:pPr lvl="3" hangingPunct="1"/>
            <a:r>
              <a:rPr lang="en-US" sz="2200"/>
              <a:t>Ex.: person’s who take on the ideology of a group and commits acts of terrorism on their behalf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7EEAECE0-5A79-364E-B5E6-73E35434CA98}"/>
              </a:ext>
            </a:extLst>
          </p:cNvPr>
          <p:cNvGrpSpPr/>
          <p:nvPr/>
        </p:nvGrpSpPr>
        <p:grpSpPr>
          <a:xfrm>
            <a:off x="6476996" y="3090461"/>
            <a:ext cx="1249363" cy="350444"/>
            <a:chOff x="6476996" y="3090461"/>
            <a:chExt cx="1249363" cy="350444"/>
          </a:xfrm>
        </p:grpSpPr>
        <p:cxnSp>
          <p:nvCxnSpPr>
            <p:cNvPr id="5" name="Straight Connector 2">
              <a:extLst>
                <a:ext uri="{FF2B5EF4-FFF2-40B4-BE49-F238E27FC236}">
                  <a16:creationId xmlns:a16="http://schemas.microsoft.com/office/drawing/2014/main" id="{149BE912-C19F-AC46-9E94-498EC926870C}"/>
                </a:ext>
              </a:extLst>
            </p:cNvPr>
            <p:cNvCxnSpPr/>
            <p:nvPr/>
          </p:nvCxnSpPr>
          <p:spPr>
            <a:xfrm>
              <a:off x="6476996" y="3090461"/>
              <a:ext cx="1249363" cy="167884"/>
            </a:xfrm>
            <a:prstGeom prst="straightConnector1">
              <a:avLst/>
            </a:prstGeom>
            <a:noFill/>
            <a:ln w="9528" cap="flat">
              <a:solidFill>
                <a:srgbClr val="4A7EBB"/>
              </a:solidFill>
              <a:prstDash val="solid"/>
            </a:ln>
          </p:spPr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3F0F53BF-889A-AA43-9C97-FB9A842A851F}"/>
                </a:ext>
              </a:extLst>
            </p:cNvPr>
            <p:cNvCxnSpPr/>
            <p:nvPr/>
          </p:nvCxnSpPr>
          <p:spPr>
            <a:xfrm flipV="1">
              <a:off x="6888166" y="3258345"/>
              <a:ext cx="801681" cy="182560"/>
            </a:xfrm>
            <a:prstGeom prst="straightConnector1">
              <a:avLst/>
            </a:prstGeom>
            <a:noFill/>
            <a:ln w="9528" cap="flat">
              <a:solidFill>
                <a:srgbClr val="4A7EBB"/>
              </a:solidFill>
              <a:prstDash val="solid"/>
            </a:ln>
          </p:spPr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2D02B8A-709E-0949-BC8E-EC6C852A3F36}"/>
              </a:ext>
            </a:extLst>
          </p:cNvPr>
          <p:cNvSpPr txBox="1"/>
          <p:nvPr/>
        </p:nvSpPr>
        <p:spPr>
          <a:xfrm>
            <a:off x="7489027" y="3222629"/>
            <a:ext cx="1379536" cy="523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>
                <a:solidFill>
                  <a:srgbClr val="FF0000"/>
                </a:solidFill>
                <a:uFillTx/>
                <a:latin typeface="Arial" pitchFamily="34"/>
                <a:cs typeface="Arial" pitchFamily="34"/>
              </a:rPr>
              <a:t>Similar to what  Merton said</a:t>
            </a:r>
          </a:p>
        </p:txBody>
      </p:sp>
      <p:pic>
        <p:nvPicPr>
          <p:cNvPr id="8" name="Audio 1">
            <a:extLst>
              <a:ext uri="{FF2B5EF4-FFF2-40B4-BE49-F238E27FC236}">
                <a16:creationId xmlns:a16="http://schemas.microsoft.com/office/drawing/2014/main" id="{A9A39BC1-C3FB-B646-A858-147829991F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795" y="5892795"/>
            <a:ext cx="812801" cy="81280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259352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5690"/>
    </mc:Choice>
    <mc:Fallback>
      <p:transition spd="slow" advTm="1256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B7C62-315C-F046-9154-6E00EBC9647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 hangingPunct="1"/>
            <a:r>
              <a:rPr lang="en-US"/>
              <a:t>VISUALIZATION OF GST</a:t>
            </a:r>
          </a:p>
        </p:txBody>
      </p:sp>
      <p:pic>
        <p:nvPicPr>
          <p:cNvPr id="3" name="Content Placeholder 3" descr="      ">
            <a:extLst>
              <a:ext uri="{FF2B5EF4-FFF2-40B4-BE49-F238E27FC236}">
                <a16:creationId xmlns:a16="http://schemas.microsoft.com/office/drawing/2014/main" id="{ECD2B0BA-B46B-9E45-BD14-817DC82AD4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457200" y="1884358"/>
            <a:ext cx="8229600" cy="3957632"/>
          </a:xfrm>
        </p:spPr>
      </p:pic>
      <p:pic>
        <p:nvPicPr>
          <p:cNvPr id="4" name="Audio 1">
            <a:extLst>
              <a:ext uri="{FF2B5EF4-FFF2-40B4-BE49-F238E27FC236}">
                <a16:creationId xmlns:a16="http://schemas.microsoft.com/office/drawing/2014/main" id="{68C30F11-316F-7543-988B-A77EC25645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795" y="5892795"/>
            <a:ext cx="812801" cy="81280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720922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463"/>
    </mc:Choice>
    <mc:Fallback>
      <p:transition spd="slow" advTm="24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CC265-E4A8-5E48-9C13-0DDD9B0906B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 hangingPunct="1"/>
            <a:r>
              <a:rPr lang="en-US"/>
              <a:t>INSTITUTIONAL STRAIN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C3D62-6D3B-6D49-ADFB-8F2CB8FBAA1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85800" y="2184395"/>
            <a:ext cx="7772400" cy="4114800"/>
          </a:xfrm>
        </p:spPr>
        <p:txBody>
          <a:bodyPr/>
          <a:lstStyle/>
          <a:p>
            <a:pPr lvl="0" hangingPunct="1">
              <a:spcBef>
                <a:spcPts val="600"/>
              </a:spcBef>
            </a:pPr>
            <a:r>
              <a:rPr lang="en-US" sz="2400" dirty="0"/>
              <a:t>MESSNER &amp; ROSENFELD</a:t>
            </a:r>
          </a:p>
          <a:p>
            <a:pPr lvl="1" hangingPunct="1">
              <a:spcBef>
                <a:spcPts val="600"/>
              </a:spcBef>
            </a:pPr>
            <a:r>
              <a:rPr lang="en-US" sz="2400" i="1" dirty="0"/>
              <a:t>Crime and the American Dream </a:t>
            </a:r>
            <a:r>
              <a:rPr lang="en-US" sz="2400" dirty="0"/>
              <a:t>(2004)</a:t>
            </a:r>
          </a:p>
          <a:p>
            <a:pPr lvl="2" hangingPunct="1"/>
            <a:r>
              <a:rPr lang="en-US" dirty="0"/>
              <a:t>Overvaluation of economic goals leads to strain among society’s institutions</a:t>
            </a:r>
          </a:p>
          <a:p>
            <a:pPr lvl="3" hangingPunct="1">
              <a:spcBef>
                <a:spcPts val="600"/>
              </a:spcBef>
            </a:pPr>
            <a:r>
              <a:rPr lang="en-US" sz="2400" dirty="0"/>
              <a:t>Family</a:t>
            </a:r>
          </a:p>
          <a:p>
            <a:pPr lvl="3" hangingPunct="1">
              <a:spcBef>
                <a:spcPts val="600"/>
              </a:spcBef>
            </a:pPr>
            <a:r>
              <a:rPr lang="en-US" sz="2400" dirty="0"/>
              <a:t>School</a:t>
            </a:r>
          </a:p>
          <a:p>
            <a:pPr lvl="3" hangingPunct="1">
              <a:spcBef>
                <a:spcPts val="600"/>
              </a:spcBef>
            </a:pPr>
            <a:r>
              <a:rPr lang="en-US" sz="2400" dirty="0"/>
              <a:t>Church</a:t>
            </a:r>
          </a:p>
          <a:p>
            <a:pPr lvl="2" hangingPunct="1"/>
            <a:r>
              <a:rPr lang="en-US" dirty="0"/>
              <a:t>Breakdown of societal institutions leads to crime </a:t>
            </a:r>
          </a:p>
        </p:txBody>
      </p:sp>
      <p:pic>
        <p:nvPicPr>
          <p:cNvPr id="4" name="Audio 1">
            <a:extLst>
              <a:ext uri="{FF2B5EF4-FFF2-40B4-BE49-F238E27FC236}">
                <a16:creationId xmlns:a16="http://schemas.microsoft.com/office/drawing/2014/main" id="{D01BD11C-B9BD-7448-9DF9-C93D97E690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795" y="5892795"/>
            <a:ext cx="812801" cy="81280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220249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227"/>
    </mc:Choice>
    <mc:Fallback>
      <p:transition spd="slow" advTm="622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70B4E-A795-484D-9919-42BD3D15E96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 hangingPunct="1"/>
            <a:r>
              <a:rPr lang="en-US"/>
              <a:t>THEORY OF DELINQUENT SUBCULTURES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B16B65-2103-AC43-86C1-9D4758C12E28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 hangingPunct="1">
              <a:spcBef>
                <a:spcPts val="400"/>
              </a:spcBef>
            </a:pPr>
            <a:r>
              <a:rPr lang="en-US" sz="1800"/>
              <a:t>ALBERT COHEN</a:t>
            </a:r>
          </a:p>
          <a:p>
            <a:pPr lvl="1" hangingPunct="1">
              <a:spcBef>
                <a:spcPts val="400"/>
              </a:spcBef>
            </a:pPr>
            <a:r>
              <a:rPr lang="en-US" sz="1800" i="1"/>
              <a:t>Delinquent Boys </a:t>
            </a:r>
            <a:r>
              <a:rPr lang="en-US" sz="1800"/>
              <a:t>(1955)</a:t>
            </a:r>
          </a:p>
          <a:p>
            <a:pPr lvl="1" hangingPunct="1">
              <a:spcBef>
                <a:spcPts val="400"/>
              </a:spcBef>
            </a:pPr>
            <a:r>
              <a:rPr lang="en-US" sz="1800"/>
              <a:t>Status Frustration leads to the formation of Deviant Subcultures</a:t>
            </a:r>
          </a:p>
          <a:p>
            <a:pPr lvl="2" hangingPunct="1">
              <a:spcBef>
                <a:spcPts val="400"/>
              </a:spcBef>
            </a:pPr>
            <a:r>
              <a:rPr lang="en-US" sz="1800"/>
              <a:t>Strain is result of age-based frustrations</a:t>
            </a:r>
          </a:p>
          <a:p>
            <a:pPr lvl="3" hangingPunct="1">
              <a:spcBef>
                <a:spcPts val="400"/>
              </a:spcBef>
            </a:pPr>
            <a:r>
              <a:rPr lang="en-US" sz="1800"/>
              <a:t>Middle-Class Measuring Rod</a:t>
            </a:r>
          </a:p>
          <a:p>
            <a:pPr lvl="3" hangingPunct="1">
              <a:spcBef>
                <a:spcPts val="400"/>
              </a:spcBef>
            </a:pPr>
            <a:r>
              <a:rPr lang="en-US" sz="1800"/>
              <a:t>Strain caused by failure to meet the standards of their middle-class teachers</a:t>
            </a:r>
          </a:p>
          <a:p>
            <a:pPr lvl="2" hangingPunct="1">
              <a:spcBef>
                <a:spcPts val="400"/>
              </a:spcBef>
            </a:pPr>
            <a:r>
              <a:rPr lang="en-US" sz="1800"/>
              <a:t>Strain leads them to form their own value system. One of three groups form:</a:t>
            </a:r>
          </a:p>
          <a:p>
            <a:pPr lvl="3" hangingPunct="1">
              <a:spcBef>
                <a:spcPts val="400"/>
              </a:spcBef>
            </a:pPr>
            <a:r>
              <a:rPr lang="en-US" sz="1800"/>
              <a:t>Corner Boys</a:t>
            </a:r>
          </a:p>
          <a:p>
            <a:pPr lvl="4" hangingPunct="1">
              <a:spcBef>
                <a:spcPts val="400"/>
              </a:spcBef>
            </a:pPr>
            <a:r>
              <a:rPr lang="en-US" sz="1800"/>
              <a:t>Eventually age out of crime</a:t>
            </a:r>
          </a:p>
          <a:p>
            <a:pPr lvl="3" hangingPunct="1">
              <a:spcBef>
                <a:spcPts val="400"/>
              </a:spcBef>
            </a:pPr>
            <a:r>
              <a:rPr lang="en-US" sz="1800"/>
              <a:t>College Boys</a:t>
            </a:r>
          </a:p>
          <a:p>
            <a:pPr lvl="4" hangingPunct="1">
              <a:spcBef>
                <a:spcPts val="400"/>
              </a:spcBef>
            </a:pPr>
            <a:r>
              <a:rPr lang="en-US" sz="1800"/>
              <a:t>Try to conform</a:t>
            </a:r>
          </a:p>
          <a:p>
            <a:pPr lvl="3" hangingPunct="1">
              <a:spcBef>
                <a:spcPts val="400"/>
              </a:spcBef>
            </a:pPr>
            <a:r>
              <a:rPr lang="en-US" sz="1800"/>
              <a:t>Delinquent Boys</a:t>
            </a:r>
          </a:p>
          <a:p>
            <a:pPr lvl="4" hangingPunct="1">
              <a:spcBef>
                <a:spcPts val="400"/>
              </a:spcBef>
            </a:pPr>
            <a:r>
              <a:rPr lang="en-US" sz="1800"/>
              <a:t>Gangs</a:t>
            </a:r>
          </a:p>
        </p:txBody>
      </p:sp>
      <p:pic>
        <p:nvPicPr>
          <p:cNvPr id="4" name="Audio 1">
            <a:extLst>
              <a:ext uri="{FF2B5EF4-FFF2-40B4-BE49-F238E27FC236}">
                <a16:creationId xmlns:a16="http://schemas.microsoft.com/office/drawing/2014/main" id="{9ACF586B-77EB-7D43-A9CB-8ECDF4676D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795" y="5892795"/>
            <a:ext cx="812801" cy="81280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449841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6881"/>
    </mc:Choice>
    <mc:Fallback>
      <p:transition spd="slow" advTm="768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B7ACE-B3ED-014F-9397-595F4CAE012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 hangingPunct="1"/>
            <a:r>
              <a:rPr lang="en-US"/>
              <a:t>THEORY OF DIFFERENTIAL OPPORTUNITY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C2A54D-9ED3-2847-A360-80AB27904215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 hangingPunct="1">
              <a:spcBef>
                <a:spcPts val="400"/>
              </a:spcBef>
            </a:pPr>
            <a:r>
              <a:rPr lang="en-US" sz="1800"/>
              <a:t>CLOWARD &amp; OHLIN</a:t>
            </a:r>
          </a:p>
          <a:p>
            <a:pPr lvl="1" hangingPunct="1">
              <a:spcBef>
                <a:spcPts val="400"/>
              </a:spcBef>
            </a:pPr>
            <a:r>
              <a:rPr lang="en-US" sz="1800"/>
              <a:t>The </a:t>
            </a:r>
            <a:r>
              <a:rPr lang="en-US" sz="1800" i="1"/>
              <a:t>different opportunities </a:t>
            </a:r>
            <a:r>
              <a:rPr lang="en-US" sz="1800"/>
              <a:t>to engage in criminality are also determined by economic structure of society</a:t>
            </a:r>
          </a:p>
          <a:p>
            <a:pPr lvl="2" hangingPunct="1">
              <a:spcBef>
                <a:spcPts val="400"/>
              </a:spcBef>
            </a:pPr>
            <a:r>
              <a:rPr lang="en-US" sz="1800"/>
              <a:t>The opportunity to engage in criminality is not available to anyone and everyone</a:t>
            </a:r>
          </a:p>
          <a:p>
            <a:pPr lvl="2" hangingPunct="1">
              <a:spcBef>
                <a:spcPts val="400"/>
              </a:spcBef>
            </a:pPr>
            <a:r>
              <a:rPr lang="en-US" sz="1800"/>
              <a:t>Delinquent subcultures develop according to the socio-economic condition</a:t>
            </a:r>
          </a:p>
          <a:p>
            <a:pPr lvl="3" hangingPunct="1">
              <a:spcBef>
                <a:spcPts val="400"/>
              </a:spcBef>
            </a:pPr>
            <a:r>
              <a:rPr lang="en-US" sz="1800"/>
              <a:t>Criminal gangs</a:t>
            </a:r>
          </a:p>
          <a:p>
            <a:pPr lvl="4" hangingPunct="1">
              <a:spcBef>
                <a:spcPts val="400"/>
              </a:spcBef>
            </a:pPr>
            <a:r>
              <a:rPr lang="en-US" sz="1800"/>
              <a:t>Organized; engage in legitimate and illegitimate businesses</a:t>
            </a:r>
          </a:p>
          <a:p>
            <a:pPr lvl="3" hangingPunct="1">
              <a:spcBef>
                <a:spcPts val="400"/>
              </a:spcBef>
            </a:pPr>
            <a:r>
              <a:rPr lang="en-US" sz="1800"/>
              <a:t>Conflict gangs </a:t>
            </a:r>
          </a:p>
          <a:p>
            <a:pPr lvl="4" hangingPunct="1">
              <a:spcBef>
                <a:spcPts val="400"/>
              </a:spcBef>
            </a:pPr>
            <a:r>
              <a:rPr lang="en-US" sz="1800"/>
              <a:t>Less organized; more violent</a:t>
            </a:r>
          </a:p>
          <a:p>
            <a:pPr lvl="3" hangingPunct="1">
              <a:spcBef>
                <a:spcPts val="400"/>
              </a:spcBef>
            </a:pPr>
            <a:r>
              <a:rPr lang="en-US" sz="1800"/>
              <a:t>Retreatist gangs</a:t>
            </a:r>
          </a:p>
          <a:p>
            <a:pPr lvl="4" hangingPunct="1">
              <a:spcBef>
                <a:spcPts val="400"/>
              </a:spcBef>
            </a:pPr>
            <a:r>
              <a:rPr lang="en-US" sz="1800"/>
              <a:t>Unable to join legitimate world or illegitimate world (think: motorcycle gangs)</a:t>
            </a:r>
          </a:p>
          <a:p>
            <a:pPr lvl="0" hangingPunct="1">
              <a:spcBef>
                <a:spcPts val="400"/>
              </a:spcBef>
            </a:pPr>
            <a:endParaRPr lang="en-US" sz="1800"/>
          </a:p>
        </p:txBody>
      </p:sp>
      <p:pic>
        <p:nvPicPr>
          <p:cNvPr id="4" name="Audio 1">
            <a:extLst>
              <a:ext uri="{FF2B5EF4-FFF2-40B4-BE49-F238E27FC236}">
                <a16:creationId xmlns:a16="http://schemas.microsoft.com/office/drawing/2014/main" id="{FC756573-B8C9-6C44-80AF-DA6AB57647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795" y="5892795"/>
            <a:ext cx="812801" cy="81280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316976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9331"/>
    </mc:Choice>
    <mc:Fallback>
      <p:transition spd="slow" advTm="993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8952D-EB25-AC44-A365-F53713DB655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>
                <a:cs typeface="Calibri"/>
              </a:rPr>
              <a:t>ADDITIONAL LINKS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6F8E9-D51D-D94D-B816-0C4ED11EEFE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700"/>
              </a:spcBef>
            </a:pPr>
            <a:r>
              <a:rPr lang="en-US" sz="2800">
                <a:cs typeface="Calibri"/>
              </a:rPr>
              <a:t>POVERTY AND INEQUALITY: </a:t>
            </a:r>
            <a:r>
              <a:rPr lang="en-US" sz="2800">
                <a:cs typeface="Calibri"/>
                <a:hlinkClick r:id="rId2"/>
              </a:rPr>
              <a:t>https://www.openbookpublishers.com/htmlreader/PDS/chap03.html</a:t>
            </a:r>
            <a:endParaRPr lang="en-US" sz="2800">
              <a:cs typeface="Calibri"/>
            </a:endParaRPr>
          </a:p>
          <a:p>
            <a:pPr lvl="0">
              <a:spcBef>
                <a:spcPts val="700"/>
              </a:spcBef>
            </a:pPr>
            <a:r>
              <a:rPr lang="en-US" sz="2800">
                <a:cs typeface="Calibri"/>
              </a:rPr>
              <a:t>MERTON'S STRAIN THEORY: </a:t>
            </a:r>
            <a:r>
              <a:rPr lang="en-US" sz="2800">
                <a:cs typeface="Calibri"/>
                <a:hlinkClick r:id="rId3"/>
              </a:rPr>
              <a:t>https://www.youtube.com/channel/UCmtTkP9e8v004htk9onZKQQ</a:t>
            </a:r>
            <a:endParaRPr lang="en-US" sz="2800">
              <a:cs typeface="Calibri"/>
            </a:endParaRPr>
          </a:p>
          <a:p>
            <a:pPr lvl="0">
              <a:spcBef>
                <a:spcPts val="700"/>
              </a:spcBef>
            </a:pPr>
            <a:r>
              <a:rPr lang="en-US" sz="2800">
                <a:cs typeface="Calibri"/>
              </a:rPr>
              <a:t>THE FUNCTIONALIST PERSPECTIVE: https://courses.lumenlearning.com/boundless-sociology/chapter/the-functionalist-perspective-on-deviance/</a:t>
            </a:r>
          </a:p>
        </p:txBody>
      </p:sp>
    </p:spTree>
    <p:extLst>
      <p:ext uri="{BB962C8B-B14F-4D97-AF65-F5344CB8AC3E}">
        <p14:creationId xmlns:p14="http://schemas.microsoft.com/office/powerpoint/2010/main" val="1637691196"/>
      </p:ext>
    </p:extLst>
  </p:cSld>
  <p:clrMapOvr>
    <a:masterClrMapping/>
  </p:clrMapOvr>
</p:sld>
</file>

<file path=ppt/theme/theme1.xml><?xml version="1.0" encoding="utf-8"?>
<a:theme xmlns:a="http://schemas.openxmlformats.org/drawingml/2006/main" name="plain">
  <a:themeElements>
    <a:clrScheme name="plai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lai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lai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i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i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i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i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i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i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plain</Template>
  <TotalTime>6073</TotalTime>
  <Words>940</Words>
  <Application>Microsoft Macintosh PowerPoint</Application>
  <PresentationFormat>On-screen Show (4:3)</PresentationFormat>
  <Paragraphs>133</Paragraphs>
  <Slides>15</Slides>
  <Notes>1</Notes>
  <HiddenSlides>0</HiddenSlides>
  <MMClips>14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plain</vt:lpstr>
      <vt:lpstr>CRJ 102</vt:lpstr>
      <vt:lpstr>SOCIOLOGICAL DETERMINISM</vt:lpstr>
      <vt:lpstr>SOCIAL STRUCTURE PERSPECTIVE</vt:lpstr>
      <vt:lpstr>CONCEPTS OF THE SOCIAL  STRUCTURE PERSPECTIVE</vt:lpstr>
      <vt:lpstr>THEORIES BASED ON THE SOCIAL  STRUCTURE PERSPECTIVE</vt:lpstr>
      <vt:lpstr>PowerPoint Presentation</vt:lpstr>
      <vt:lpstr>SOCIAL DISORGANIZATION THEORY</vt:lpstr>
      <vt:lpstr>STRAIN THEORIES</vt:lpstr>
      <vt:lpstr>STRAIN THEORY aka THEORY OF ANOMIE</vt:lpstr>
      <vt:lpstr>GENERAL STRAIN THEORY</vt:lpstr>
      <vt:lpstr>VISUALIZATION OF GST</vt:lpstr>
      <vt:lpstr>INSTITUTIONAL STRAIN THEORY</vt:lpstr>
      <vt:lpstr>THEORY OF DELINQUENT SUBCULTURES</vt:lpstr>
      <vt:lpstr>THEORY OF DIFFERENTIAL OPPORTUNITY</vt:lpstr>
      <vt:lpstr>ADDITIONAL LINKS</vt:lpstr>
    </vt:vector>
  </TitlesOfParts>
  <Company>Debevoise &amp; Plimpton LLP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Debevoise User</dc:creator>
  <cp:lastModifiedBy>Microsoft Office User</cp:lastModifiedBy>
  <cp:revision>46</cp:revision>
  <cp:lastPrinted>2013-02-04T19:58:26Z</cp:lastPrinted>
  <dcterms:created xsi:type="dcterms:W3CDTF">2012-07-18T14:49:10Z</dcterms:created>
  <dcterms:modified xsi:type="dcterms:W3CDTF">2021-03-16T20:40:08Z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ebVersion">
    <vt:i4>1</vt:i4>
  </property>
</Properties>
</file>