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2"/>
    <p:restoredTop sz="94650"/>
  </p:normalViewPr>
  <p:slideViewPr>
    <p:cSldViewPr snapToGrid="0" snapToObjects="1">
      <p:cViewPr varScale="1">
        <p:scale>
          <a:sx n="120" d="100"/>
          <a:sy n="120" d="100"/>
        </p:scale>
        <p:origin x="9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3F648-69A9-4F4F-B7E9-81118CE33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4875B-0386-0844-A260-CD8C55720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9A2B0-4CA0-034C-9A71-859F85904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21575-F60C-F049-B120-DD56437C1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AF26B-B6C1-964A-92AA-FCC257C5B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0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808C3-CC21-3A43-A2D2-566BDBC72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7CEC-4182-8B46-B073-F9881247E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C1E20-5354-EE42-BC8E-18030997A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A801B-A4E1-6945-982C-A71615D4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CFA28-23EB-B44E-97BE-9C4B933C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34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B5F5C-FF5B-1F4C-811F-173E66697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15EA8-DAAA-CF46-A2F3-962A51ECA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2DCF3-BAF9-1048-B8C8-A409FC76D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02F55-57DC-7D4E-8875-023F6C9B9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63B73-5156-7449-AFA6-347D0D729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35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2DD8C-F6DA-034F-A2E1-DE31520B3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33278-58F4-384E-90A7-0240ED5E73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144FD8-23C0-9747-B032-83D05A0DD0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ED928-32FE-0C4A-887F-E84DFBC8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2A14F8-9A5F-4A49-ACC3-5B286E584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40AE41-26E5-8B4F-907D-79ACF45AB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8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9A84C-4577-5A4D-A00B-2D64D6F6E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CFC56-E1E1-D943-98B9-D222C7B13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A8243B-9C20-DC47-8287-F066F241D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4F5F83-6ED7-5D4A-960B-B434AE9157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2EB339-9B2D-C248-9B90-C703DCE50F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4C6185-5327-BA45-AEA9-D33EBA4C0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C7E6CE-6EBA-2447-BB5F-040E11306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F76BD4-2E22-774F-9B9E-9F478E1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39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52A7A-CBEE-8342-8A6E-3C23BFF66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2A1A7-618A-E748-998C-99963BCBE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092B87-4550-134B-B2F0-B08E79EA9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8028D2-11E6-1B45-8117-370E99F33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713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BD4844-EB4F-704E-BCFF-3D4647BA4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FBEE1B-0F73-634E-A62E-0DFD98C8D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F3102E-C122-8E44-B30F-6F33ECBC8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13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5361A-5D37-D647-8CB3-331DD6F0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3E33D-C1E4-F04E-99FF-5657FF0B7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EEB06-0F7F-8446-A33D-C7A9388A5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44CB9C-EE76-7F49-A8F4-65ED61486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881B90-38D1-1549-86C8-471213BA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AF800D-E741-9E49-A97F-9FB843796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3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B32CF-5CB4-2A46-A232-BD15BE2AC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DFB1E2-CCF3-C145-84A5-647277A87D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BF5B1-3AA6-924B-A004-423F515BC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6686AD-169F-3C48-8FDF-C3E0A8F41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8DB5D-59E9-734C-839C-937E771C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C258C3-6698-474D-86E2-32D7C398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22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9D36D-1166-A149-B726-697ECCEBC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FF9CC8-4D92-A242-A407-B89453FC6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D4431-C56E-C240-9ECC-9344F361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F1115-B197-9243-A727-83F8BE00F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99464-894D-454E-A109-91017A8E4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506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F2FE10-3F56-E84F-ACFD-064D7C2129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F03952-13D3-D445-B73A-3C2DA52A7E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A0319-7C29-0C4A-9076-63A06047F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87B6E-C97A-7640-9B5E-F261CC311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2BFE3-EBE3-194C-8B94-D9277AF1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1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7AF113-75F3-B14F-84D8-CD2E3465B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8DEF1-035C-CC4A-88CF-AC17F7B97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C3564-FF99-C845-BEB9-B5C021E52A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7BC25-6921-E348-ADBB-9654FED30510}" type="datetimeFigureOut">
              <a:rPr lang="en-US" smtClean="0"/>
              <a:t>3/16/21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0D20C-2E6C-4D4F-8BCD-D285964B2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532C7-4CA4-C249-A9D5-B08353934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72956-121A-C045-B530-8605C8460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70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bi.gov/services/cjis/ucr/publications" TargetMode="External"/><Relationship Id="rId2" Type="http://schemas.openxmlformats.org/officeDocument/2006/relationships/hyperlink" Target="https://www.themarshallproject.org/2016/08/18/crime-in-context?ref=hp-1-100#.yE7tkF76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bookpublishers.com/htmlreader/PDS/chap02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E1DEB-7C54-2C4A-B78B-60E294D382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CRJ 102 ​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3CC281-09F7-FE4D-AC66-D979AF72C4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fontAlgn="base"/>
            <a:r>
              <a:rPr lang="en-US" dirty="0"/>
              <a:t>Online Instruction​</a:t>
            </a:r>
          </a:p>
          <a:p>
            <a:pPr fontAlgn="base"/>
            <a:r>
              <a:rPr lang="en-US" dirty="0"/>
              <a:t>The Nature and Extent of Crime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AD7BA99-E727-B046-8AE6-47E0434499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3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57"/>
    </mc:Choice>
    <mc:Fallback xmlns="">
      <p:transition spd="slow" advTm="8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F64AD-8972-F347-9B16-7103EE666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NATURE AND EXTENT OF CRIME​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99922-D501-834F-A6F9-642788421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Accurate data is necessary in order to effectively explain the onset of crime or to devise social policies to facilitate its elimination or control​</a:t>
            </a:r>
          </a:p>
          <a:p>
            <a:pPr fontAlgn="base"/>
            <a:r>
              <a:rPr lang="en-US" dirty="0"/>
              <a:t>Also need data in order to track changes in crime rate and measure effectiveness of policies.​</a:t>
            </a:r>
          </a:p>
          <a:p>
            <a:pPr fontAlgn="base"/>
            <a:r>
              <a:rPr lang="en-US" dirty="0"/>
              <a:t>Primary sources of data are </a:t>
            </a:r>
            <a:r>
              <a:rPr lang="en-US" i="1" dirty="0"/>
              <a:t>survey</a:t>
            </a:r>
            <a:r>
              <a:rPr lang="en-US" dirty="0"/>
              <a:t>s and </a:t>
            </a:r>
            <a:r>
              <a:rPr lang="en-US" i="1" dirty="0"/>
              <a:t>official records</a:t>
            </a:r>
            <a:r>
              <a:rPr lang="en-US" dirty="0"/>
              <a:t>​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35D33D7-5214-E44F-918B-17DF67DA788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488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872"/>
    </mc:Choice>
    <mc:Fallback xmlns="">
      <p:transition spd="slow" advTm="728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0C5BA-84DF-EC49-B05B-1BE68C3B7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183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OFFICIAL RECORDS​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E272D-0131-934D-B707-AC6312CE4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643" y="1253447"/>
            <a:ext cx="10655157" cy="4615292"/>
          </a:xfrm>
        </p:spPr>
        <p:txBody>
          <a:bodyPr>
            <a:noAutofit/>
          </a:bodyPr>
          <a:lstStyle/>
          <a:p>
            <a:pPr fontAlgn="base"/>
            <a:r>
              <a:rPr lang="en-US" sz="2000" dirty="0"/>
              <a:t>Used to determine </a:t>
            </a:r>
            <a:r>
              <a:rPr lang="en-US" sz="2000" i="1" dirty="0"/>
              <a:t>crime rates and trends</a:t>
            </a:r>
            <a:r>
              <a:rPr lang="en-US" sz="2000" dirty="0"/>
              <a:t>​</a:t>
            </a:r>
          </a:p>
          <a:p>
            <a:pPr fontAlgn="base"/>
            <a:r>
              <a:rPr lang="en-US" sz="2000" dirty="0"/>
              <a:t>Most popularly used crime data collected from local law enforcement agencies by FBI ​: UCR​</a:t>
            </a:r>
          </a:p>
          <a:p>
            <a:pPr fontAlgn="base"/>
            <a:r>
              <a:rPr lang="en-US" sz="2000" dirty="0"/>
              <a:t>Uniform Crime Report</a:t>
            </a:r>
          </a:p>
          <a:p>
            <a:pPr lvl="1" fontAlgn="base"/>
            <a:r>
              <a:rPr lang="en-US" sz="2000" dirty="0"/>
              <a:t>Records crimes reported to police departments​</a:t>
            </a:r>
          </a:p>
          <a:p>
            <a:pPr lvl="1" fontAlgn="base"/>
            <a:r>
              <a:rPr lang="en-US" sz="2000" dirty="0"/>
              <a:t>Number of arrests made by police​</a:t>
            </a:r>
          </a:p>
          <a:p>
            <a:pPr lvl="1" fontAlgn="base"/>
            <a:r>
              <a:rPr lang="en-US" sz="2000" i="1" dirty="0"/>
              <a:t>Part I Index Crimes </a:t>
            </a:r>
            <a:r>
              <a:rPr lang="en-US" sz="2000" dirty="0"/>
              <a:t>– murder, rape, assault, burglary, larceny, arson, MV theft, robbery​</a:t>
            </a:r>
          </a:p>
          <a:p>
            <a:pPr lvl="1" fontAlgn="base"/>
            <a:r>
              <a:rPr lang="en-US" sz="2000" dirty="0"/>
              <a:t>Part II crimes are all other​</a:t>
            </a:r>
          </a:p>
          <a:p>
            <a:pPr lvl="1" fontAlgn="base"/>
            <a:r>
              <a:rPr lang="en-US" sz="2000" dirty="0"/>
              <a:t>Offense is reported whether or not arrest is made​</a:t>
            </a:r>
          </a:p>
          <a:p>
            <a:pPr fontAlgn="base"/>
            <a:r>
              <a:rPr lang="en-US" sz="2000" dirty="0"/>
              <a:t>UCR collects data on how many crimes are cleared (arrest and turned over to prosecution OR arrest is precluded by offender leaving country​</a:t>
            </a:r>
          </a:p>
          <a:p>
            <a:pPr fontAlgn="base"/>
            <a:r>
              <a:rPr lang="en-US" sz="2000" dirty="0"/>
              <a:t>UCR reports data in 3 ways: are figures; per 100,000; changes in the number or rate over time.​</a:t>
            </a:r>
          </a:p>
          <a:p>
            <a:pPr fontAlgn="base"/>
            <a:r>
              <a:rPr lang="en-US" sz="2000" dirty="0"/>
              <a:t>Problems with UCR​</a:t>
            </a:r>
          </a:p>
          <a:p>
            <a:pPr lvl="1" fontAlgn="base"/>
            <a:r>
              <a:rPr lang="en-US" sz="2000" dirty="0"/>
              <a:t>Underreporting ​</a:t>
            </a:r>
          </a:p>
          <a:p>
            <a:pPr fontAlgn="base"/>
            <a:r>
              <a:rPr lang="en-US" sz="2000" dirty="0"/>
              <a:t>National Incident-Based Reporting System (NIBRS)​</a:t>
            </a:r>
          </a:p>
          <a:p>
            <a:pPr lvl="1" fontAlgn="base"/>
            <a:r>
              <a:rPr lang="en-US" sz="2000" dirty="0"/>
              <a:t>Thought to eventually replace UCR​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3E57874-CA00-CB42-9BD4-E20AB68906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9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809"/>
    </mc:Choice>
    <mc:Fallback xmlns="">
      <p:transition spd="slow" advTm="1118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470C-C87E-CA4A-B4C3-D62590830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SURVEYS​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F1CA8-1B64-EA49-83C6-746F2559E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2400" dirty="0"/>
              <a:t>NCVS – </a:t>
            </a:r>
            <a:r>
              <a:rPr lang="en-US" sz="2400" b="1" dirty="0"/>
              <a:t>N</a:t>
            </a:r>
            <a:r>
              <a:rPr lang="en-US" sz="2400" dirty="0"/>
              <a:t>ational </a:t>
            </a:r>
            <a:r>
              <a:rPr lang="en-US" sz="2400" b="1" dirty="0"/>
              <a:t>C</a:t>
            </a:r>
            <a:r>
              <a:rPr lang="en-US" sz="2400" dirty="0"/>
              <a:t>rime </a:t>
            </a:r>
            <a:r>
              <a:rPr lang="en-US" sz="2400" b="1" dirty="0"/>
              <a:t>V</a:t>
            </a:r>
            <a:r>
              <a:rPr lang="en-US" sz="2400" dirty="0"/>
              <a:t>ictimization </a:t>
            </a:r>
            <a:r>
              <a:rPr lang="en-US" sz="2400" b="1" dirty="0"/>
              <a:t>S</a:t>
            </a:r>
            <a:r>
              <a:rPr lang="en-US" sz="2400" dirty="0"/>
              <a:t>urvey​</a:t>
            </a:r>
          </a:p>
          <a:p>
            <a:pPr lvl="1" fontAlgn="base"/>
            <a:r>
              <a:rPr lang="en-US" dirty="0"/>
              <a:t>People asked to report their experiences as VICTIMS of all the Part I crimes on the UCR except MURDER​</a:t>
            </a:r>
          </a:p>
          <a:p>
            <a:pPr lvl="1" fontAlgn="base"/>
            <a:r>
              <a:rPr lang="en-US" dirty="0"/>
              <a:t>Many victims do not report their crimes​</a:t>
            </a:r>
          </a:p>
          <a:p>
            <a:pPr lvl="1" fontAlgn="base"/>
            <a:r>
              <a:rPr lang="en-US" dirty="0"/>
              <a:t>Problems with NCVS​</a:t>
            </a:r>
          </a:p>
          <a:p>
            <a:pPr lvl="2" fontAlgn="base"/>
            <a:r>
              <a:rPr lang="en-US" dirty="0"/>
              <a:t>Overreporting​</a:t>
            </a:r>
          </a:p>
          <a:p>
            <a:pPr fontAlgn="base"/>
            <a:r>
              <a:rPr lang="en-US" sz="2400" dirty="0"/>
              <a:t>Self-report Surveys​</a:t>
            </a:r>
          </a:p>
          <a:p>
            <a:pPr lvl="1" fontAlgn="base"/>
            <a:r>
              <a:rPr lang="en-US" dirty="0"/>
              <a:t>Person’s participation in criminal activity​</a:t>
            </a:r>
          </a:p>
          <a:p>
            <a:pPr lvl="1" fontAlgn="base"/>
            <a:r>
              <a:rPr lang="en-US" dirty="0"/>
              <a:t>Mostly used to monitor juvenile crime​</a:t>
            </a:r>
          </a:p>
          <a:p>
            <a:pPr lvl="1" fontAlgn="base"/>
            <a:r>
              <a:rPr lang="en-US" dirty="0"/>
              <a:t>Monitoring the Future (MTF)​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FC01AEF-5BE4-E046-B9AA-C5A52703453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572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202"/>
    </mc:Choice>
    <mc:Fallback xmlns="">
      <p:transition spd="slow" advTm="173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83621-507A-DF4B-8C79-8041D3A14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CLASS, AGE, GENDER​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A8897-0C98-4843-9473-1359EC48F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2200" dirty="0"/>
              <a:t>Class:​</a:t>
            </a:r>
          </a:p>
          <a:p>
            <a:pPr lvl="1" fontAlgn="base"/>
            <a:r>
              <a:rPr lang="en-US" sz="2200" dirty="0"/>
              <a:t>UCR indicates that crime rates highest mostly inner-city, high-poverty areas</a:t>
            </a:r>
          </a:p>
          <a:p>
            <a:pPr lvl="1" fontAlgn="base"/>
            <a:r>
              <a:rPr lang="en-US" sz="2200" dirty="0"/>
              <a:t>Self-report data indicates that while serious crime is more prevalent here, all other crimes are </a:t>
            </a:r>
            <a:r>
              <a:rPr lang="en-US" sz="2200" i="1" dirty="0"/>
              <a:t>evenly</a:t>
            </a:r>
            <a:r>
              <a:rPr lang="en-US" sz="2200" dirty="0"/>
              <a:t> distributed among all classes​</a:t>
            </a:r>
          </a:p>
          <a:p>
            <a:pPr fontAlgn="base"/>
            <a:r>
              <a:rPr lang="en-US" sz="2200" dirty="0"/>
              <a:t>Age:​</a:t>
            </a:r>
          </a:p>
          <a:p>
            <a:pPr lvl="1" fontAlgn="base"/>
            <a:r>
              <a:rPr lang="en-US" sz="2200" dirty="0"/>
              <a:t>Younger people commit more crimes than older people​</a:t>
            </a:r>
          </a:p>
          <a:p>
            <a:pPr lvl="2" fontAlgn="base"/>
            <a:r>
              <a:rPr lang="en-US" sz="2200" dirty="0"/>
              <a:t>Property crime peaks at 16, violent crime peaks at 18​</a:t>
            </a:r>
          </a:p>
          <a:p>
            <a:pPr lvl="1" fontAlgn="base"/>
            <a:r>
              <a:rPr lang="en-US" sz="2200" dirty="0"/>
              <a:t>Aging out phenomenon​</a:t>
            </a:r>
          </a:p>
          <a:p>
            <a:pPr lvl="2" fontAlgn="base"/>
            <a:r>
              <a:rPr lang="en-US" sz="2200" dirty="0"/>
              <a:t>Vast majority of young people age out of crime​</a:t>
            </a:r>
          </a:p>
          <a:p>
            <a:pPr fontAlgn="base"/>
            <a:r>
              <a:rPr lang="en-US" sz="2200" dirty="0"/>
              <a:t>Gender:​</a:t>
            </a:r>
          </a:p>
          <a:p>
            <a:pPr lvl="1" fontAlgn="base"/>
            <a:r>
              <a:rPr lang="en-US" sz="2200" dirty="0"/>
              <a:t>80% victimization by male​</a:t>
            </a:r>
          </a:p>
          <a:p>
            <a:pPr lvl="1" fontAlgn="base"/>
            <a:r>
              <a:rPr lang="en-US" sz="2200" dirty="0"/>
              <a:t>Men out number female offenders 4 to 1​</a:t>
            </a:r>
          </a:p>
          <a:p>
            <a:pPr lvl="2" fontAlgn="base"/>
            <a:r>
              <a:rPr lang="en-US" sz="2200" dirty="0"/>
              <a:t>Murder: 8 to 1​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7FF1324-8A4F-5F42-81B4-D28B37BF4A1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859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367"/>
    </mc:Choice>
    <mc:Fallback xmlns="">
      <p:transition spd="slow" advTm="133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61209-3070-284C-B98A-1EE30C9FB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CRIME PATTERNS​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1A1BE-F35E-6E42-9DDF-38632CE7D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/>
              <a:t>Most crime during the summer months​</a:t>
            </a:r>
          </a:p>
          <a:p>
            <a:pPr fontAlgn="base"/>
            <a:r>
              <a:rPr lang="en-US" dirty="0"/>
              <a:t>Crime rates are higher on first day of the month​</a:t>
            </a:r>
          </a:p>
          <a:p>
            <a:pPr fontAlgn="base"/>
            <a:r>
              <a:rPr lang="en-US" dirty="0"/>
              <a:t>Also higher later in the week​</a:t>
            </a:r>
          </a:p>
          <a:p>
            <a:pPr fontAlgn="base"/>
            <a:r>
              <a:rPr lang="en-US" dirty="0"/>
              <a:t>Crime rises when hot, but decreases when </a:t>
            </a:r>
            <a:r>
              <a:rPr lang="en-US" i="1" dirty="0"/>
              <a:t>too hot.</a:t>
            </a:r>
            <a:r>
              <a:rPr lang="en-US" dirty="0"/>
              <a:t>​</a:t>
            </a:r>
          </a:p>
          <a:p>
            <a:pPr fontAlgn="base"/>
            <a:r>
              <a:rPr lang="en-US" dirty="0"/>
              <a:t>Highest rates found in large urban areas​</a:t>
            </a:r>
          </a:p>
          <a:p>
            <a:pPr fontAlgn="base"/>
            <a:r>
              <a:rPr lang="en-US" dirty="0"/>
              <a:t>South consistently has higher property and violent crime rates​</a:t>
            </a:r>
          </a:p>
          <a:p>
            <a:pPr fontAlgn="base"/>
            <a:r>
              <a:rPr lang="en-US" dirty="0"/>
              <a:t>Safest place to be?​</a:t>
            </a:r>
          </a:p>
          <a:p>
            <a:pPr fontAlgn="base"/>
            <a:r>
              <a:rPr lang="en-US" dirty="0"/>
              <a:t>Safer: married v. single?​</a:t>
            </a:r>
          </a:p>
          <a:p>
            <a:pPr fontAlgn="base"/>
            <a:r>
              <a:rPr lang="en-US" dirty="0"/>
              <a:t>Elderly safest?​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31507C6-4112-2A49-980B-4354B941D77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35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348"/>
    </mc:Choice>
    <mc:Fallback xmlns="">
      <p:transition spd="slow" advTm="198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5B30B-33A5-7D49-B4D9-6B2133811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7373-95CA-F048-9D90-FB3EB44D6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MARSHALL PROJECT INTERACTIVE DATABASE: </a:t>
            </a:r>
            <a:r>
              <a:rPr lang="en-US" dirty="0">
                <a:hlinkClick r:id="rId2"/>
              </a:rPr>
              <a:t>https://www.themarshallproject.org/2016/08/18/crime-in-context?ref=hp-1-100#.yE7tkF76I</a:t>
            </a:r>
            <a:endParaRPr lang="en-US" dirty="0"/>
          </a:p>
          <a:p>
            <a:r>
              <a:rPr lang="en-US" dirty="0"/>
              <a:t>UNIFORM CRIME REPORTS: </a:t>
            </a:r>
            <a:r>
              <a:rPr lang="en-US" dirty="0">
                <a:hlinkClick r:id="rId3"/>
              </a:rPr>
              <a:t>https://www.fbi.gov/services/cjis/ucr/publications</a:t>
            </a:r>
            <a:endParaRPr lang="en-US" dirty="0"/>
          </a:p>
          <a:p>
            <a:r>
              <a:rPr lang="en-US" dirty="0"/>
              <a:t>THE NATURE AND NURTURE OF VIOLENCE: </a:t>
            </a:r>
            <a:r>
              <a:rPr lang="en-US" dirty="0">
                <a:hlinkClick r:id="rId4"/>
              </a:rPr>
              <a:t>https://www.openbookpublishers.com/htmlreader/PDS/chap02.html</a:t>
            </a:r>
            <a:endParaRPr lang="en-US" dirty="0"/>
          </a:p>
          <a:p>
            <a:r>
              <a:rPr lang="en-US" dirty="0"/>
              <a:t>NATIONAL ARCHIVE OF CRIMINAL JUSTICE DATA: https://</a:t>
            </a:r>
            <a:r>
              <a:rPr lang="en-US" dirty="0" err="1"/>
              <a:t>www.icpsr.umich.edu</a:t>
            </a:r>
            <a:r>
              <a:rPr lang="en-US" dirty="0"/>
              <a:t>/web/pages/NACJD/</a:t>
            </a:r>
            <a:r>
              <a:rPr lang="en-US" dirty="0" err="1"/>
              <a:t>index.html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4776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7|7|8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1.3|0.8|47.9|1|2.2|53.5|1.2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1.7|1.5|13.4|13.1|28.8|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1.7|2.7|20.1|7.4|5|24.9|8|4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2850</TotalTime>
  <Words>604</Words>
  <Application>Microsoft Macintosh PowerPoint</Application>
  <PresentationFormat>Widescreen</PresentationFormat>
  <Paragraphs>60</Paragraphs>
  <Slides>7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CRJ 102 ​</vt:lpstr>
      <vt:lpstr>NATURE AND EXTENT OF CRIME​</vt:lpstr>
      <vt:lpstr>OFFICIAL RECORDS​</vt:lpstr>
      <vt:lpstr>SURVEYS​</vt:lpstr>
      <vt:lpstr>SOCIAL CLASS, AGE, GENDER​</vt:lpstr>
      <vt:lpstr>CRIME PATTERNS​</vt:lpstr>
      <vt:lpstr>ADDITIONAL LINKS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CRJ 102 - 1701​</dc:title>
  <dc:creator>Microsoft Office User</dc:creator>
  <cp:lastModifiedBy>Microsoft Office User</cp:lastModifiedBy>
  <cp:revision>15</cp:revision>
  <dcterms:created xsi:type="dcterms:W3CDTF">2020-07-19T21:45:37Z</dcterms:created>
  <dcterms:modified xsi:type="dcterms:W3CDTF">2021-03-16T21:07:04Z</dcterms:modified>
</cp:coreProperties>
</file>