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6"/>
  </p:notesMasterIdLst>
  <p:sldIdLst>
    <p:sldId id="256" r:id="rId2"/>
    <p:sldId id="280" r:id="rId3"/>
    <p:sldId id="281" r:id="rId4"/>
    <p:sldId id="263" r:id="rId5"/>
    <p:sldId id="286" r:id="rId6"/>
    <p:sldId id="290" r:id="rId7"/>
    <p:sldId id="278" r:id="rId8"/>
    <p:sldId id="273" r:id="rId9"/>
    <p:sldId id="275" r:id="rId10"/>
    <p:sldId id="276" r:id="rId11"/>
    <p:sldId id="279" r:id="rId12"/>
    <p:sldId id="284" r:id="rId13"/>
    <p:sldId id="264" r:id="rId14"/>
    <p:sldId id="291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584" autoAdjust="0"/>
  </p:normalViewPr>
  <p:slideViewPr>
    <p:cSldViewPr snapToGrid="0">
      <p:cViewPr varScale="1">
        <p:scale>
          <a:sx n="120" d="100"/>
          <a:sy n="120" d="100"/>
        </p:scale>
        <p:origin x="21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B653D50-1EA1-254B-BC15-B53D096560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260A8E9D-0943-AD4B-B438-ACCBBEF0E71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10B2C05-D5FC-004B-8CFB-32101E5F0BD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31DEF756-CF83-2946-906A-BD0961C2A18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DB8966B5-5A53-9247-BD44-64C827FC8CB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AC083AD8-1ACB-1249-8A32-B84D61FEC7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975F9E-3786-D948-9680-37F20A0E38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2E18EFEA-D67C-3647-917A-7260EE1D48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3D717E1B-C4FB-424B-8DFD-CB3F1D9762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5228C978-7D28-6549-8C42-9D4938C67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7131120-422E-B34E-A52D-FC1B5195F7F3}" type="slidenum">
              <a:rPr lang="en-US" altLang="en-US" sz="1200" smtClean="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>
            <a:extLst>
              <a:ext uri="{FF2B5EF4-FFF2-40B4-BE49-F238E27FC236}">
                <a16:creationId xmlns:a16="http://schemas.microsoft.com/office/drawing/2014/main" id="{55E3F95D-BADC-D541-901C-6DDFA84F88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BC59F6D6-9057-FD4A-AF2C-2EEF1B26A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10D46B23-83D5-A743-8DFB-3B67E2BE20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D56DA5A-9DE8-A248-903F-AFD10363E4F0}" type="slidenum">
              <a:rPr lang="en-US" altLang="en-US" sz="1200" smtClean="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F0C836F2-8140-C04D-8CBF-97BCE7F8E9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3599DDC-68BF-244D-9D99-DE627B0D2387}" type="slidenum">
              <a:rPr lang="en-US" altLang="en-US" sz="1200" smtClean="0">
                <a:latin typeface="Calibri" panose="020F0502020204030204" pitchFamily="34" charset="0"/>
                <a:ea typeface="ＭＳ Ｐゴシック" panose="020B0600070205080204" pitchFamily="34" charset="-128"/>
              </a:rPr>
              <a:pPr/>
              <a:t>13</a:t>
            </a:fld>
            <a:endParaRPr lang="en-US" altLang="en-US" sz="120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0D4ACC91-6D1B-F448-A39F-64174CAEB3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00A1A7E-8D06-B44D-9129-CEDFCD7911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300936-39AF-6543-9EA3-1CF30509BB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1C5883-90E4-F149-BA4F-74685D0821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5F584D-8265-5246-AE71-F4E91A753D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CA59C-17EF-1E4A-BC74-01A8975F01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72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1BBDA9-7CD2-6646-8B11-6ADCBF6C14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42F0D6-EF5A-B547-B244-E2064CAE48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E61259-2ED9-4048-BC25-FEBE420F60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1E66F-A580-9A4D-B918-E39D14D4BB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70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E0739C-11E3-0444-9935-47CC04178B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A1FDE4-AEB1-7747-8F28-922BD84C03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7F7CB-AA09-2C4C-9C75-49837DA339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CECCE-D2EE-4047-B92B-7A3C0F0733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0887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397B32-BEE4-524A-BC44-51E3D06ABD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2FAA0A-488C-0647-BEC7-6F9B91EF63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F487FD-9128-BD40-9FF1-9FE423A375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B3A4E-6355-0940-B01D-1CF2B001F7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920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52D8575-71E6-DE45-B11E-8F06289676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7B08F47-DD82-B04E-8588-DE06319E13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841A83F-B32C-B841-8488-0191492659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65C86-A7A0-414E-B8EE-C07CD99B4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0910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8666236-DE45-234C-8C4C-DAE135A85B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3C3EEA2-E699-1C47-8BDA-6783D93111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56CD504-8AF8-E145-9B36-8E2221ABB3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E5717-C80F-2845-910A-05EDE00BB7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003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6A14879-E8F4-4743-8518-6E78736F25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15A2D64-214F-824C-A6CA-ECB3CB806E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B45E00C-2E36-004E-AE65-A096707CC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BC53A-3148-2340-A4C4-1631FA3D2C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774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78C03F-EFE1-2941-AD0D-C08E1A1658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0B8AA6-A53B-844D-833B-5F71300D00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CBF70-41F3-FF4C-B518-F530FE62BE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38FFF-81BE-CE44-A39A-B1C255C518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1849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E3F8A4-E650-684A-B063-43156EC49D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117229-D4B8-344E-8187-2C0418A9D0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C144C-9408-D843-B2BE-49BA947250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87764-882E-FF4E-A348-AC3B7B6790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861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3A8136-B23F-2F49-ADA2-5AA93C7B62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6F9AAE-F6E8-C246-83EF-B46B40E519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685990-38B2-7044-837A-EE6ABDEBF8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22F01-B1A9-9044-BC3F-E468EE4B93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506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6683FE-3D6D-7544-A8AF-30765C0FD8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CF72F7-0378-144F-81D8-43BC8CB7FC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9E8939-0EC3-F543-BFD7-8266132C4F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6A832-8AD0-354C-A761-6815137D08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58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54F3D4D-A8AE-DE4A-B02D-85DB24CE0A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840E3C-9EDD-AE42-827B-0B3E4A104A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23069A4B-8790-4D4F-B77B-784FD6D470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C025EE1F-4234-2A44-BE17-779265F95D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5A7B8786-CAB8-4F49-BC5A-5D8DA51973D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41F6522-1A47-074D-BD96-7D0690CADB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12" Type="http://schemas.openxmlformats.org/officeDocument/2006/relationships/image" Target="../media/image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lumenlearning.com/boundless-sociology/chapter/the-conflict-perspective-on-devianc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CBD04532-F7D0-3C43-B266-0A6CB37248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CRJ 102</a:t>
            </a:r>
          </a:p>
        </p:txBody>
      </p:sp>
      <p:sp>
        <p:nvSpPr>
          <p:cNvPr id="14338" name="Subtitle 2">
            <a:extLst>
              <a:ext uri="{FF2B5EF4-FFF2-40B4-BE49-F238E27FC236}">
                <a16:creationId xmlns:a16="http://schemas.microsoft.com/office/drawing/2014/main" id="{1C8F3ECE-5D61-CB40-9829-7137E442AFA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ONLINE INSTRUCTION</a:t>
            </a:r>
          </a:p>
          <a:p>
            <a:pPr eaLnBrk="1" hangingPunct="1"/>
            <a:r>
              <a:rPr lang="en-US" altLang="en-US" dirty="0"/>
              <a:t>CONFLICT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9A445D4-4A86-6042-97C0-7C3282F024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3"/>
    </mc:Choice>
    <mc:Fallback xmlns="">
      <p:transition spd="slow" advTm="8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78D2A818-6472-AA42-81CE-064A21F1D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CONFLICT PERSPECTIVE</a:t>
            </a:r>
          </a:p>
        </p:txBody>
      </p:sp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2538AE5D-2E8C-2745-ABA4-FE38E0616A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Rooted in Marx’s writings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Communist Manifesto (1848)</a:t>
            </a:r>
          </a:p>
          <a:p>
            <a:pPr lvl="1" eaLnBrk="1" hangingPunct="1"/>
            <a:r>
              <a:rPr lang="en-US" altLang="en-US" sz="2000"/>
              <a:t>Did not talk about crime per se, but views about society and conflict became the foundation for conflict theorists in criminology</a:t>
            </a:r>
          </a:p>
          <a:p>
            <a:pPr lvl="1" eaLnBrk="1" hangingPunct="1"/>
            <a:r>
              <a:rPr lang="en-US" altLang="en-US" sz="2000"/>
              <a:t>For Marx &amp; Engels, conflict is inherent in the nature of the social arrangements under capitalism</a:t>
            </a:r>
          </a:p>
          <a:p>
            <a:pPr lvl="2" eaLnBrk="1" hangingPunct="1"/>
            <a:r>
              <a:rPr lang="en-US" altLang="en-US" sz="2000"/>
              <a:t>Ex: immigration</a:t>
            </a:r>
          </a:p>
          <a:p>
            <a:pPr lvl="1" eaLnBrk="1" hangingPunct="1"/>
            <a:r>
              <a:rPr lang="en-US" altLang="en-US" sz="2000"/>
              <a:t>Capitalism generates a vast difference in interests – gives the very few at the top a lot of power over the many at the bottom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Economic system produces the conditions that support crime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3A4281C-671B-9B48-BF1F-D55214D059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16"/>
    </mc:Choice>
    <mc:Fallback xmlns="">
      <p:transition spd="slow" advTm="80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DA99C025-DC70-8E4A-8B13-FDF27CEF7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5250"/>
            <a:ext cx="7772400" cy="1143000"/>
          </a:xfrm>
        </p:spPr>
        <p:txBody>
          <a:bodyPr/>
          <a:lstStyle/>
          <a:p>
            <a:r>
              <a:rPr lang="en-US" altLang="en-US"/>
              <a:t>CONCEPTS OF CONFLICT</a:t>
            </a:r>
          </a:p>
        </p:txBody>
      </p:sp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2D541C6C-9732-0348-AFAD-1662B12345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95413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Conflict theorists view criminal behavior as the inevitable outcome/reaction to the unfair distribution of wealth and power in society.</a:t>
            </a:r>
          </a:p>
          <a:p>
            <a:pPr eaLnBrk="1" hangingPunct="1"/>
            <a:r>
              <a:rPr lang="en-US" altLang="en-US" sz="2000" dirty="0"/>
              <a:t>Conflict and Crime</a:t>
            </a:r>
          </a:p>
          <a:p>
            <a:pPr lvl="1" eaLnBrk="1" hangingPunct="1"/>
            <a:r>
              <a:rPr lang="en-US" altLang="en-US" sz="2000" dirty="0"/>
              <a:t>Those in power shape the context of the law</a:t>
            </a:r>
          </a:p>
          <a:p>
            <a:pPr lvl="2" eaLnBrk="1" hangingPunct="1"/>
            <a:r>
              <a:rPr lang="en-US" altLang="en-US" sz="2000" dirty="0"/>
              <a:t>White-collar crimes causing large quantities of damage punished leniently </a:t>
            </a:r>
          </a:p>
          <a:p>
            <a:pPr lvl="2" eaLnBrk="1" hangingPunct="1"/>
            <a:r>
              <a:rPr lang="en-US" altLang="en-US" sz="2000" dirty="0"/>
              <a:t>Petty crimes causing small amounts of damage punished severely</a:t>
            </a:r>
          </a:p>
          <a:p>
            <a:pPr eaLnBrk="1" hangingPunct="1"/>
            <a:r>
              <a:rPr lang="en-US" altLang="en-US" sz="2000" dirty="0"/>
              <a:t>Criminal law is the tool of those in power</a:t>
            </a:r>
          </a:p>
          <a:p>
            <a:pPr lvl="1" eaLnBrk="1" hangingPunct="1"/>
            <a:r>
              <a:rPr lang="en-US" altLang="en-US" sz="2000" dirty="0"/>
              <a:t>Ex.: crimes by the wealthy are adjudicated differently than so-called “crimes by the lower class (white-collar v. street crimes).  Same type of murder is seen as class-based (trespassing okay by wealthy, murder to others)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67A3F99-EE9F-084D-AA37-84A8282707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61"/>
    </mc:Choice>
    <mc:Fallback xmlns="">
      <p:transition spd="slow" advTm="863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B019589F-B4FD-CD4B-8AE4-E1E0819FA5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/>
              <a:t>SOCIAL REACTION (LABELING) THEORY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EC36F4F-90D4-1A4E-BFCD-6DD26D18E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  <a:buFontTx/>
              <a:buNone/>
              <a:defRPr/>
            </a:pPr>
            <a:r>
              <a:rPr lang="en-US" altLang="en-US" sz="2400" dirty="0"/>
              <a:t>“It is not the act itself, but the reactions to the act, that make something deviant.” 	– Howard Becker, 1966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400" dirty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dirty="0"/>
              <a:t>Social Reaction Theory (aka Labeling Theory) is also a conflict theory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/>
              <a:t>Crime is defined by those in power</a:t>
            </a:r>
          </a:p>
          <a:p>
            <a:pPr eaLnBrk="1" hangingPunct="1">
              <a:defRPr/>
            </a:pPr>
            <a:r>
              <a:rPr lang="en-US" altLang="en-US" sz="2400" dirty="0"/>
              <a:t>Differential Enforcement</a:t>
            </a:r>
          </a:p>
          <a:p>
            <a:pPr lvl="1" eaLnBrk="1" hangingPunct="1">
              <a:defRPr/>
            </a:pPr>
            <a:r>
              <a:rPr lang="en-US" altLang="en-US" sz="2400" dirty="0"/>
              <a:t>Not everyone is labeled</a:t>
            </a:r>
          </a:p>
          <a:p>
            <a:pPr lvl="1" eaLnBrk="1" hangingPunct="1">
              <a:defRPr/>
            </a:pPr>
            <a:r>
              <a:rPr lang="en-US" altLang="en-US" sz="2400" dirty="0"/>
              <a:t>People with power do not get labeled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6EFE682-2562-6440-A56B-87298D27F0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75"/>
    </mc:Choice>
    <mc:Fallback xmlns="">
      <p:transition spd="slow" advTm="75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4D3DFC80-512B-B745-B288-9D4FA5463F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7163"/>
            <a:ext cx="7772400" cy="1143000"/>
          </a:xfrm>
        </p:spPr>
        <p:txBody>
          <a:bodyPr/>
          <a:lstStyle/>
          <a:p>
            <a:r>
              <a:rPr lang="en-US" altLang="en-US"/>
              <a:t>CRITICAL CRIMINOLOGY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093BFC0A-0C60-A44C-A5E5-C5BABE1C3D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06525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000"/>
              <a:t>Foundation is the conflict perspective</a:t>
            </a:r>
          </a:p>
          <a:p>
            <a:pPr eaLnBrk="1" hangingPunct="1"/>
            <a:r>
              <a:rPr lang="en-US" altLang="en-US" sz="2000"/>
              <a:t>Crime is a political concept designed to protect the power and position of the upper classes at the expense of the poor</a:t>
            </a:r>
          </a:p>
          <a:p>
            <a:pPr lvl="1" eaLnBrk="1" hangingPunct="1"/>
            <a:r>
              <a:rPr lang="en-US" altLang="en-US" sz="2000"/>
              <a:t>Themes and Concepts</a:t>
            </a:r>
          </a:p>
          <a:p>
            <a:pPr lvl="2" eaLnBrk="1" hangingPunct="1"/>
            <a:r>
              <a:rPr lang="en-US" altLang="en-US" sz="2000"/>
              <a:t>Connection between social class, crime, and social control </a:t>
            </a:r>
          </a:p>
          <a:p>
            <a:pPr lvl="2" eaLnBrk="1" hangingPunct="1"/>
            <a:r>
              <a:rPr lang="en-US" altLang="en-US" sz="2000"/>
              <a:t>Role of the government in creating a criminogenic environment</a:t>
            </a:r>
          </a:p>
          <a:p>
            <a:pPr lvl="2" eaLnBrk="1" hangingPunct="1"/>
            <a:r>
              <a:rPr lang="en-US" altLang="en-US" sz="2000"/>
              <a:t>Relationship between personal/group power and shaping of criminal law </a:t>
            </a:r>
          </a:p>
          <a:p>
            <a:pPr lvl="2" eaLnBrk="1" hangingPunct="1"/>
            <a:r>
              <a:rPr lang="en-US" altLang="en-US" sz="2000"/>
              <a:t>Race and gender bias in the justice system</a:t>
            </a:r>
          </a:p>
          <a:p>
            <a:pPr lvl="2" eaLnBrk="1" hangingPunct="1"/>
            <a:r>
              <a:rPr lang="en-US" altLang="en-US" sz="2000"/>
              <a:t>Misuse of political/social/media power to control behavior of others and shape public opinion 	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65AAE7A-EE99-4C48-90E8-609C473B01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325"/>
    </mc:Choice>
    <mc:Fallback xmlns="">
      <p:transition spd="slow" advTm="116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247A069E-8B51-044B-9938-73AB8E849C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FEMINIST CRIMINOLOGY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4A131B1C-8DA0-D241-8DD3-5E1BFD0D47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Critical Feminist Theory </a:t>
            </a:r>
          </a:p>
          <a:p>
            <a:pPr eaLnBrk="1" hangingPunct="1"/>
            <a:r>
              <a:rPr lang="en-US" altLang="en-US" sz="2400"/>
              <a:t>Based on the conflict perspective</a:t>
            </a:r>
          </a:p>
          <a:p>
            <a:pPr lvl="1" eaLnBrk="1" hangingPunct="1"/>
            <a:r>
              <a:rPr lang="en-US" altLang="en-US" sz="2400"/>
              <a:t>Explains both victimization and criminality among women in terms of gender inequality, patriarchy, and the exploitation of women under capitalism</a:t>
            </a:r>
          </a:p>
          <a:p>
            <a:pPr lvl="1" eaLnBrk="1" hangingPunct="1"/>
            <a:r>
              <a:rPr lang="en-US" altLang="en-US" sz="2400"/>
              <a:t>Patriarchy and Crime</a:t>
            </a:r>
          </a:p>
          <a:p>
            <a:pPr lvl="2" eaLnBrk="1" hangingPunct="1"/>
            <a:r>
              <a:rPr lang="en-US" altLang="en-US"/>
              <a:t>Double marginality </a:t>
            </a:r>
          </a:p>
          <a:p>
            <a:pPr lvl="2" eaLnBrk="1" hangingPunct="1"/>
            <a:r>
              <a:rPr lang="en-US" altLang="en-US"/>
              <a:t>Powerlessness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D7DE22F-A404-1240-BB59-308634D0E2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06"/>
    </mc:Choice>
    <mc:Fallback xmlns="">
      <p:transition spd="slow" advTm="28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27ED5AA8-26C8-754F-9B96-4A2DDF0D6E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788988"/>
          </a:xfrm>
        </p:spPr>
        <p:txBody>
          <a:bodyPr/>
          <a:lstStyle/>
          <a:p>
            <a:r>
              <a:rPr lang="en-US" altLang="en-US" sz="3200">
                <a:solidFill>
                  <a:schemeClr val="tx1"/>
                </a:solidFill>
              </a:rPr>
              <a:t>CURRENT ISSUES THAT CONCERN </a:t>
            </a:r>
            <a:br>
              <a:rPr lang="en-US" altLang="en-US" sz="3200">
                <a:solidFill>
                  <a:schemeClr val="tx1"/>
                </a:solidFill>
              </a:rPr>
            </a:br>
            <a:r>
              <a:rPr lang="en-US" altLang="en-US" sz="3200">
                <a:solidFill>
                  <a:schemeClr val="tx1"/>
                </a:solidFill>
              </a:rPr>
              <a:t>FEMINIST CRIMINOLOGISTS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F5A5F42F-8D0F-C74E-B703-B112C4D8D87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203200" y="1295400"/>
            <a:ext cx="8632825" cy="5289550"/>
          </a:xfrm>
        </p:spPr>
        <p:txBody>
          <a:bodyPr/>
          <a:lstStyle/>
          <a:p>
            <a:r>
              <a:rPr lang="en-US" altLang="en-US" sz="2400"/>
              <a:t>Approximately</a:t>
            </a:r>
            <a:r>
              <a:rPr lang="en-US" altLang="en-US" sz="2400" i="1"/>
              <a:t> two-thirds </a:t>
            </a:r>
            <a:r>
              <a:rPr lang="en-US" altLang="en-US" sz="2400"/>
              <a:t>of girls in the United States juvenile system are young women of color, mostly African-American and Latina. Studies have shown that girls of color are arrested at </a:t>
            </a:r>
            <a:r>
              <a:rPr lang="en-US" altLang="en-US" sz="2400" i="1"/>
              <a:t>three times </a:t>
            </a:r>
            <a:r>
              <a:rPr lang="en-US" altLang="en-US" sz="2400"/>
              <a:t>the rate of white girls (ABA and NBA, 2001). </a:t>
            </a:r>
          </a:p>
          <a:p>
            <a:r>
              <a:rPr lang="en-US" altLang="en-US" sz="2400"/>
              <a:t>Previous research has shown that female offenders, compared to male offenders, are </a:t>
            </a:r>
            <a:r>
              <a:rPr lang="en-US" altLang="en-US" sz="2400" i="1"/>
              <a:t>more likely to have a history of victimization themselves, either in childhood or as adults </a:t>
            </a:r>
            <a:r>
              <a:rPr lang="en-US" altLang="en-US" sz="2400"/>
              <a:t>(Chesney-Lind and Shelden, 1992; Widom, 1989). </a:t>
            </a:r>
          </a:p>
          <a:p>
            <a:r>
              <a:rPr lang="en-US" altLang="en-US" sz="2400"/>
              <a:t>Cauffman et al found that the rate of </a:t>
            </a:r>
            <a:r>
              <a:rPr lang="en-US" altLang="en-US" sz="2400" i="1"/>
              <a:t>post-traumatic stress disorder</a:t>
            </a:r>
            <a:r>
              <a:rPr lang="en-US" altLang="en-US" sz="2400" b="1"/>
              <a:t> </a:t>
            </a:r>
            <a:r>
              <a:rPr lang="en-US" altLang="en-US" sz="2400"/>
              <a:t>was higher for adolescent females in the delinquency system, compared to both the general population and to their male counterparts in the justice system (1998). </a:t>
            </a:r>
          </a:p>
          <a:p>
            <a:endParaRPr lang="en-US" altLang="en-US" sz="240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287359A-06BC-2644-9464-DECDEB2F4E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57"/>
    </mc:Choice>
    <mc:Fallback xmlns="">
      <p:transition spd="slow" advTm="49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85D38F94-9184-314B-851B-79C68B5EB6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11430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CONCEPTS OF FEMINIST CRIMINOLOGY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336FE-0D97-A94D-BB57-B60219A46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000" dirty="0"/>
              <a:t>Social life and institutions are shaped by gender (Miller &amp; Mullins, 2009)</a:t>
            </a:r>
          </a:p>
          <a:p>
            <a:pPr marL="342900" lvl="1" indent="-342900">
              <a:buFont typeface="Arial" pitchFamily="34" charset="0"/>
              <a:buChar char="•"/>
              <a:defRPr/>
            </a:pPr>
            <a:r>
              <a:rPr lang="en-US" sz="2000" dirty="0"/>
              <a:t>Gender is not a natural fact, but rather a </a:t>
            </a:r>
            <a:r>
              <a:rPr lang="en-US" sz="2000" i="1" dirty="0"/>
              <a:t>constellation of social, historical, and cultural elements.</a:t>
            </a:r>
            <a:r>
              <a:rPr lang="en-US" sz="2000" dirty="0"/>
              <a:t> </a:t>
            </a:r>
          </a:p>
          <a:p>
            <a:pPr marL="742950" lvl="2" indent="-342900">
              <a:buFont typeface="Arial" pitchFamily="34" charset="0"/>
              <a:buChar char="•"/>
              <a:defRPr/>
            </a:pPr>
            <a:r>
              <a:rPr lang="en-US" sz="2000" dirty="0"/>
              <a:t>Biological sex differences are only one small part of how we construct gender (Daly and Chesney-Lind, 1988). </a:t>
            </a:r>
          </a:p>
          <a:p>
            <a:pPr lvl="2">
              <a:defRPr/>
            </a:pPr>
            <a:r>
              <a:rPr lang="en-US" sz="2000" dirty="0"/>
              <a:t>Our constructions of masculinity and femininity are based on an organizing principle of </a:t>
            </a:r>
            <a:r>
              <a:rPr lang="en-US" sz="2000" i="1" dirty="0"/>
              <a:t>male superiority </a:t>
            </a:r>
            <a:r>
              <a:rPr lang="en-US" sz="2000" dirty="0"/>
              <a:t>and male social and political dominance over women (Daly and Chesney-Lind, 1988).</a:t>
            </a:r>
          </a:p>
          <a:p>
            <a:pPr lvl="2">
              <a:defRPr/>
            </a:pPr>
            <a:r>
              <a:rPr lang="en-US" sz="2000" dirty="0"/>
              <a:t>Therefore, our systems of knowledge reflect </a:t>
            </a:r>
            <a:r>
              <a:rPr lang="en-US" sz="2000" i="1" dirty="0"/>
              <a:t>male views </a:t>
            </a:r>
            <a:r>
              <a:rPr lang="en-US" sz="2000" dirty="0"/>
              <a:t>of the natural and social world (Daly and Chesney-Lind, 1988).</a:t>
            </a:r>
          </a:p>
          <a:p>
            <a:pPr>
              <a:defRPr/>
            </a:pPr>
            <a:r>
              <a:rPr lang="en-US" sz="2000" dirty="0"/>
              <a:t>Feminists are concerned not only with the treatment of women, but of men as well.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3D824D4-85DF-DF47-A0D9-96E3C7B70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59"/>
    </mc:Choice>
    <mc:Fallback xmlns="">
      <p:transition spd="slow" advTm="517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07EF9-3745-8C48-B522-4DF0E316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5100"/>
            <a:ext cx="7772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WHAT DO ALL THESE PEOPLE HAVE IN COMMON?</a:t>
            </a:r>
          </a:p>
        </p:txBody>
      </p:sp>
      <p:pic>
        <p:nvPicPr>
          <p:cNvPr id="23554" name="Content Placeholder 3" descr="Jeremy_Bentham_by_Henry_William_Pickersgill_detail.jpg">
            <a:extLst>
              <a:ext uri="{FF2B5EF4-FFF2-40B4-BE49-F238E27FC236}">
                <a16:creationId xmlns:a16="http://schemas.microsoft.com/office/drawing/2014/main" id="{D1A39DE0-E74E-D04D-AB8E-10883C01DF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5" b="29755"/>
          <a:stretch>
            <a:fillRect/>
          </a:stretch>
        </p:blipFill>
        <p:spPr>
          <a:xfrm>
            <a:off x="457200" y="1600200"/>
            <a:ext cx="2632075" cy="1447800"/>
          </a:xfrm>
        </p:spPr>
      </p:pic>
      <p:pic>
        <p:nvPicPr>
          <p:cNvPr id="23555" name="Picture 4" descr="imgres.jpg">
            <a:extLst>
              <a:ext uri="{FF2B5EF4-FFF2-40B4-BE49-F238E27FC236}">
                <a16:creationId xmlns:a16="http://schemas.microsoft.com/office/drawing/2014/main" id="{0CAE26F8-9328-4849-A52A-740979197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0"/>
            <a:ext cx="14859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5" descr="imgres-1.jpg">
            <a:extLst>
              <a:ext uri="{FF2B5EF4-FFF2-40B4-BE49-F238E27FC236}">
                <a16:creationId xmlns:a16="http://schemas.microsoft.com/office/drawing/2014/main" id="{7AD3B21C-3D84-A74A-8ACB-9E73D6833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1676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 descr="images-1.jpg">
            <a:extLst>
              <a:ext uri="{FF2B5EF4-FFF2-40B4-BE49-F238E27FC236}">
                <a16:creationId xmlns:a16="http://schemas.microsoft.com/office/drawing/2014/main" id="{5EC6E056-DD86-1845-90C0-CAE60F7ED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600200"/>
            <a:ext cx="17589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7" descr="imgres-2.jpg">
            <a:extLst>
              <a:ext uri="{FF2B5EF4-FFF2-40B4-BE49-F238E27FC236}">
                <a16:creationId xmlns:a16="http://schemas.microsoft.com/office/drawing/2014/main" id="{E77B6EB2-4E53-5A42-9E44-54280B2F5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7388"/>
            <a:ext cx="1876425" cy="294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8" descr="imgres-4.jpg">
            <a:extLst>
              <a:ext uri="{FF2B5EF4-FFF2-40B4-BE49-F238E27FC236}">
                <a16:creationId xmlns:a16="http://schemas.microsoft.com/office/drawing/2014/main" id="{199CCCA1-AD17-CC45-AA64-860E1C3BB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495800"/>
            <a:ext cx="26670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9" descr="imgres-3.jpg">
            <a:extLst>
              <a:ext uri="{FF2B5EF4-FFF2-40B4-BE49-F238E27FC236}">
                <a16:creationId xmlns:a16="http://schemas.microsoft.com/office/drawing/2014/main" id="{55E02355-3977-484D-A03F-320EBDB16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67200"/>
            <a:ext cx="2133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0" descr="imgres-5.jpg">
            <a:extLst>
              <a:ext uri="{FF2B5EF4-FFF2-40B4-BE49-F238E27FC236}">
                <a16:creationId xmlns:a16="http://schemas.microsoft.com/office/drawing/2014/main" id="{94AE24D3-1BB0-404F-8248-4C71656DC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4038600"/>
            <a:ext cx="21780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A447F20-BADB-924A-97DA-C37EEA79B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49"/>
    </mc:Choice>
    <mc:Fallback xmlns="">
      <p:transition spd="slow" advTm="23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85BFC1BE-C10F-4F4E-BA7F-91D7BB3F3B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WHERE THE LADIES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6F569-5CDB-0B40-BFC0-C8E6B7F7B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914400"/>
            <a:ext cx="8382000" cy="5943600"/>
          </a:xfrm>
        </p:spPr>
        <p:txBody>
          <a:bodyPr>
            <a:noAutofit/>
          </a:bodyPr>
          <a:lstStyle/>
          <a:p>
            <a:pPr marL="0" indent="0">
              <a:buFontTx/>
              <a:buNone/>
              <a:defRPr/>
            </a:pPr>
            <a:r>
              <a:rPr lang="en-US" sz="2000" dirty="0"/>
              <a:t>In several classic criminological theories, girls and women have been ignored or stereotyped:</a:t>
            </a:r>
          </a:p>
          <a:p>
            <a:pPr>
              <a:defRPr/>
            </a:pPr>
            <a:r>
              <a:rPr lang="en-US" sz="2000" dirty="0" err="1"/>
              <a:t>Hirschi’s</a:t>
            </a:r>
            <a:r>
              <a:rPr lang="en-US" sz="2000" dirty="0"/>
              <a:t> </a:t>
            </a:r>
            <a:r>
              <a:rPr lang="en-US" sz="2000" i="1" dirty="0"/>
              <a:t>Causes of Delinquency </a:t>
            </a:r>
            <a:r>
              <a:rPr lang="en-US" sz="2000" dirty="0"/>
              <a:t>(1969, p. 36): </a:t>
            </a:r>
          </a:p>
          <a:p>
            <a:pPr lvl="1">
              <a:defRPr/>
            </a:pPr>
            <a:r>
              <a:rPr lang="en-US" sz="2000" dirty="0"/>
              <a:t>“In the analysis which follows… the girls disappear… Since girls have been neglected for too long by students of delinquency, the exclusion of them is difficult to justify. I hope to return to them soon.” He never did.</a:t>
            </a:r>
          </a:p>
          <a:p>
            <a:pPr>
              <a:defRPr/>
            </a:pPr>
            <a:r>
              <a:rPr lang="en-US" sz="2000" dirty="0"/>
              <a:t>Albert Cohen’s </a:t>
            </a:r>
            <a:r>
              <a:rPr lang="en-US" sz="2000" i="1" dirty="0"/>
              <a:t>Delinquent Boys: The Culture of the Gang</a:t>
            </a:r>
            <a:r>
              <a:rPr lang="en-US" sz="2000" dirty="0"/>
              <a:t> (1955):</a:t>
            </a:r>
          </a:p>
          <a:p>
            <a:pPr lvl="1">
              <a:defRPr/>
            </a:pPr>
            <a:r>
              <a:rPr lang="en-US" sz="2000" dirty="0"/>
              <a:t>“…the female’s station in society, the admiration, respect and property she commands, depend to a much greater degree on the kinds of relationships she establishes with members of the opposite sex” (</a:t>
            </a:r>
            <a:r>
              <a:rPr lang="en-US" sz="2000" dirty="0" err="1"/>
              <a:t>p</a:t>
            </a:r>
            <a:r>
              <a:rPr lang="en-US" sz="2000" dirty="0"/>
              <a:t>. 141). </a:t>
            </a:r>
          </a:p>
          <a:p>
            <a:pPr lvl="1">
              <a:defRPr/>
            </a:pPr>
            <a:r>
              <a:rPr lang="en-US" sz="2000" dirty="0"/>
              <a:t>Because girls are so concerned with boys (“boys collect stamps, girls collect boys” – </a:t>
            </a:r>
            <a:r>
              <a:rPr lang="en-US" sz="2000" dirty="0" err="1"/>
              <a:t>p</a:t>
            </a:r>
            <a:r>
              <a:rPr lang="en-US" sz="2000" dirty="0"/>
              <a:t>. 142), they only engage in delinquent behavior as it relates to boys: “sexual delinquency or involvement in situations that are likely to ‘spill over’ into overt sexuality” (</a:t>
            </a:r>
            <a:r>
              <a:rPr lang="en-US" sz="2000" dirty="0" err="1"/>
              <a:t>p</a:t>
            </a:r>
            <a:r>
              <a:rPr lang="en-US" sz="2000" dirty="0"/>
              <a:t>. 143).</a:t>
            </a:r>
          </a:p>
          <a:p>
            <a:pPr lvl="1">
              <a:defRPr/>
            </a:pPr>
            <a:r>
              <a:rPr lang="en-US" sz="2000" dirty="0"/>
              <a:t>Romanticized the “rogue male”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211464D-9FA5-0A40-A3EF-4F484D4158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478"/>
    </mc:Choice>
    <mc:Fallback xmlns="">
      <p:transition spd="slow" advTm="78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581A39E4-4B67-FA41-BF8F-1096862708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Feminist Criminologists</a:t>
            </a:r>
          </a:p>
        </p:txBody>
      </p:sp>
      <p:pic>
        <p:nvPicPr>
          <p:cNvPr id="26626" name="Picture 3" descr="imgres.jpg">
            <a:extLst>
              <a:ext uri="{FF2B5EF4-FFF2-40B4-BE49-F238E27FC236}">
                <a16:creationId xmlns:a16="http://schemas.microsoft.com/office/drawing/2014/main" id="{7EF1DB83-F173-CA41-8ACE-508FA97A8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990600"/>
            <a:ext cx="1931988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4" descr="imgres-2.jpg">
            <a:extLst>
              <a:ext uri="{FF2B5EF4-FFF2-40B4-BE49-F238E27FC236}">
                <a16:creationId xmlns:a16="http://schemas.microsoft.com/office/drawing/2014/main" id="{4AE7D44F-00D3-2C4E-BE0C-DEBA46172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1905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5" descr="imgres-3.jpg">
            <a:extLst>
              <a:ext uri="{FF2B5EF4-FFF2-40B4-BE49-F238E27FC236}">
                <a16:creationId xmlns:a16="http://schemas.microsoft.com/office/drawing/2014/main" id="{7167724B-D927-FC45-B1F5-BB6256D3E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8" y="1150938"/>
            <a:ext cx="21336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 descr="imgres-4.jpg">
            <a:extLst>
              <a:ext uri="{FF2B5EF4-FFF2-40B4-BE49-F238E27FC236}">
                <a16:creationId xmlns:a16="http://schemas.microsoft.com/office/drawing/2014/main" id="{D2D9E9BB-7AE8-4741-AA09-696B75674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2400"/>
            <a:ext cx="1839913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7" descr="messerschmidt.jpg">
            <a:extLst>
              <a:ext uri="{FF2B5EF4-FFF2-40B4-BE49-F238E27FC236}">
                <a16:creationId xmlns:a16="http://schemas.microsoft.com/office/drawing/2014/main" id="{542BEE2E-4F2B-D642-A45C-E9ABBAB0B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3722688"/>
            <a:ext cx="18192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8">
            <a:extLst>
              <a:ext uri="{FF2B5EF4-FFF2-40B4-BE49-F238E27FC236}">
                <a16:creationId xmlns:a16="http://schemas.microsoft.com/office/drawing/2014/main" id="{27EA91A1-5748-594A-9B8B-EB72C7200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198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Freda Adler</a:t>
            </a:r>
          </a:p>
        </p:txBody>
      </p:sp>
      <p:sp>
        <p:nvSpPr>
          <p:cNvPr id="26632" name="TextBox 9">
            <a:extLst>
              <a:ext uri="{FF2B5EF4-FFF2-40B4-BE49-F238E27FC236}">
                <a16:creationId xmlns:a16="http://schemas.microsoft.com/office/drawing/2014/main" id="{451AC784-2538-8D4F-8402-45DCDF7A8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149975"/>
            <a:ext cx="251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/>
              <a:t>Kimberlé Crenshaw</a:t>
            </a:r>
          </a:p>
        </p:txBody>
      </p:sp>
      <p:sp>
        <p:nvSpPr>
          <p:cNvPr id="26633" name="TextBox 10">
            <a:extLst>
              <a:ext uri="{FF2B5EF4-FFF2-40B4-BE49-F238E27FC236}">
                <a16:creationId xmlns:a16="http://schemas.microsoft.com/office/drawing/2014/main" id="{349629B9-A2E2-1044-8FBC-F6FB5ADF4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750" y="3843338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Beth Richie</a:t>
            </a:r>
          </a:p>
        </p:txBody>
      </p:sp>
      <p:sp>
        <p:nvSpPr>
          <p:cNvPr id="26634" name="TextBox 11">
            <a:extLst>
              <a:ext uri="{FF2B5EF4-FFF2-40B4-BE49-F238E27FC236}">
                <a16:creationId xmlns:a16="http://schemas.microsoft.com/office/drawing/2014/main" id="{7837BCA3-31B4-EB46-BF34-8064B4299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8413" y="5818188"/>
            <a:ext cx="2743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James Messerschmidt</a:t>
            </a:r>
          </a:p>
        </p:txBody>
      </p:sp>
      <p:sp>
        <p:nvSpPr>
          <p:cNvPr id="26635" name="TextBox 12">
            <a:extLst>
              <a:ext uri="{FF2B5EF4-FFF2-40B4-BE49-F238E27FC236}">
                <a16:creationId xmlns:a16="http://schemas.microsoft.com/office/drawing/2014/main" id="{04C78211-C7B2-F644-953D-E5E957872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1875" y="3616325"/>
            <a:ext cx="2133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/>
              <a:t>Meda Chesney-Lind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F90B981-626B-6C42-8562-6E3D353EA1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45"/>
    </mc:Choice>
    <mc:Fallback xmlns="">
      <p:transition spd="slow" advTm="181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4F674-6990-4E4C-B269-E1A81085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266700"/>
            <a:ext cx="7772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TOWARD A FEMINIST THEORY OF DELINQUENCY</a:t>
            </a:r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BF576DE7-F316-B44E-AE2F-17EE915966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5425" y="1600200"/>
            <a:ext cx="8466138" cy="4667250"/>
          </a:xfrm>
        </p:spPr>
        <p:txBody>
          <a:bodyPr/>
          <a:lstStyle/>
          <a:p>
            <a:r>
              <a:rPr lang="en-US" altLang="en-US" sz="2400"/>
              <a:t>Chesney-Lind (1989) challenges us to think twice about adapting male-oriented theories to the issues of women and girls.</a:t>
            </a:r>
          </a:p>
          <a:p>
            <a:r>
              <a:rPr lang="en-US" altLang="en-US" sz="2400"/>
              <a:t>Many mainstream theories are inadequate for boys, too, because they neglect gender as a variable</a:t>
            </a:r>
          </a:p>
          <a:p>
            <a:r>
              <a:rPr lang="en-US" altLang="en-US" sz="2400"/>
              <a:t>Instead, we should examine:</a:t>
            </a:r>
          </a:p>
          <a:p>
            <a:pPr lvl="1"/>
            <a:r>
              <a:rPr lang="en-US" altLang="en-US" sz="2400"/>
              <a:t>Female lives and behavior in their </a:t>
            </a:r>
            <a:r>
              <a:rPr lang="en-US" altLang="en-US" sz="2400" i="1"/>
              <a:t>patriarchal contex</a:t>
            </a:r>
            <a:r>
              <a:rPr lang="en-US" altLang="en-US" sz="2400" b="1"/>
              <a:t>t</a:t>
            </a:r>
          </a:p>
          <a:p>
            <a:pPr lvl="1"/>
            <a:r>
              <a:rPr lang="en-US" altLang="en-US" sz="2400"/>
              <a:t>How </a:t>
            </a:r>
            <a:r>
              <a:rPr lang="en-US" altLang="en-US" sz="2400" i="1"/>
              <a:t>social control agencies </a:t>
            </a:r>
            <a:r>
              <a:rPr lang="en-US" altLang="en-US" sz="2400"/>
              <a:t>reinforce stereotypical gender expectations</a:t>
            </a:r>
          </a:p>
          <a:p>
            <a:pPr lvl="1"/>
            <a:r>
              <a:rPr lang="en-US" altLang="en-US" sz="2400" i="1"/>
              <a:t>Contextual factors </a:t>
            </a:r>
            <a:r>
              <a:rPr lang="en-US" altLang="en-US" sz="2400"/>
              <a:t>in girls’ and boys’ lives, including racism, poverty, and abuse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F52239F-1F67-2B4D-89A1-192FDCC053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039"/>
    </mc:Choice>
    <mc:Fallback xmlns="">
      <p:transition spd="slow" advTm="89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FC8CDB6C-7F7B-9249-AF8F-866D449102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914400"/>
          </a:xfrm>
        </p:spPr>
        <p:txBody>
          <a:bodyPr/>
          <a:lstStyle/>
          <a:p>
            <a:r>
              <a:rPr lang="en-US" altLang="en-US" sz="2800">
                <a:solidFill>
                  <a:schemeClr val="tx1"/>
                </a:solidFill>
              </a:rPr>
              <a:t>EARLY FEMINIST CRIMINOLOGY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984DB5F1-471D-BE4B-896B-E9F1FA5E47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05200" y="1617663"/>
            <a:ext cx="5334000" cy="5164137"/>
          </a:xfrm>
        </p:spPr>
        <p:txBody>
          <a:bodyPr/>
          <a:lstStyle/>
          <a:p>
            <a:pPr marL="742950" lvl="4" indent="-285750">
              <a:lnSpc>
                <a:spcPct val="85000"/>
              </a:lnSpc>
              <a:buClr>
                <a:srgbClr val="CC0066"/>
              </a:buClr>
              <a:buFont typeface="Courier New" panose="02070309020205020404" pitchFamily="49" charset="0"/>
              <a:buChar char="o"/>
            </a:pPr>
            <a:r>
              <a:rPr lang="en-US" altLang="en-US" sz="2400"/>
              <a:t>The </a:t>
            </a:r>
            <a:r>
              <a:rPr lang="en-US" altLang="en-US" sz="2400" b="1"/>
              <a:t>Masculinization Hypothesis: </a:t>
            </a:r>
            <a:r>
              <a:rPr lang="en-US" altLang="en-US" sz="2400"/>
              <a:t>Freda Adler attributed the rise in female crime rates in the 1960s &amp; 1970s to an increasing number of females adopting “male” roles, and by doing so increasingly masculinizing their attitudes and behavior</a:t>
            </a:r>
          </a:p>
          <a:p>
            <a:pPr marL="742950" lvl="4" indent="-285750">
              <a:lnSpc>
                <a:spcPct val="85000"/>
              </a:lnSpc>
              <a:buClr>
                <a:srgbClr val="CC0066"/>
              </a:buClr>
              <a:buFontTx/>
              <a:buNone/>
            </a:pPr>
            <a:r>
              <a:rPr lang="en-US" altLang="en-US" sz="2400"/>
              <a:t>  </a:t>
            </a:r>
          </a:p>
          <a:p>
            <a:pPr marL="742950" lvl="4" indent="-285750">
              <a:lnSpc>
                <a:spcPct val="85000"/>
              </a:lnSpc>
              <a:buClr>
                <a:srgbClr val="CC0066"/>
              </a:buClr>
              <a:buFont typeface="Courier New" panose="02070309020205020404" pitchFamily="49" charset="0"/>
              <a:buChar char="o"/>
            </a:pPr>
            <a:r>
              <a:rPr lang="en-US" altLang="en-US" sz="2400"/>
              <a:t>The </a:t>
            </a:r>
            <a:r>
              <a:rPr lang="en-US" altLang="en-US" sz="2400" b="1"/>
              <a:t>Emancipation Hypothesis: </a:t>
            </a:r>
            <a:r>
              <a:rPr lang="en-US" altLang="en-US" sz="2400"/>
              <a:t>Rita Simon claimed that increased participation in the workforce affords women greater opportunities to commit crime 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4C1E6AD0-E3D9-BF4C-8BB5-BB20EBFFA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2900"/>
            <a:ext cx="3810000" cy="499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2B91974-8931-2E40-B03D-AEB7C43D11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AF9EF-5983-6D44-B7B8-1F11D2C4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301D5-765A-BA44-8C15-5CAFDE421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CONFLICT PERSPECTIVE: </a:t>
            </a:r>
            <a:r>
              <a:rPr lang="en-US" dirty="0">
                <a:hlinkClick r:id="rId2"/>
              </a:rPr>
              <a:t>https://courses.lumenlearning.com</a:t>
            </a:r>
            <a:r>
              <a:rPr lang="en-US">
                <a:hlinkClick r:id="rId2"/>
              </a:rPr>
              <a:t>/boundless-sociology/chapter/the-conflict-perspective-on-deviance/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777384"/>
      </p:ext>
    </p:extLst>
  </p:cSld>
  <p:clrMapOvr>
    <a:masterClrMapping/>
  </p:clrMapOvr>
</p:sld>
</file>

<file path=ppt/theme/theme1.xml><?xml version="1.0" encoding="utf-8"?>
<a:theme xmlns:a="http://schemas.openxmlformats.org/drawingml/2006/main" name="plain">
  <a:themeElements>
    <a:clrScheme name="plai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lai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lai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plain</Template>
  <TotalTime>134</TotalTime>
  <Words>1032</Words>
  <Application>Microsoft Macintosh PowerPoint</Application>
  <PresentationFormat>On-screen Show (4:3)</PresentationFormat>
  <Paragraphs>85</Paragraphs>
  <Slides>14</Slides>
  <Notes>3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Calibri</vt:lpstr>
      <vt:lpstr>Courier New</vt:lpstr>
      <vt:lpstr>Times New Roman</vt:lpstr>
      <vt:lpstr>plain</vt:lpstr>
      <vt:lpstr>CRJ 102</vt:lpstr>
      <vt:lpstr>CONFLICT PERSPECTIVE</vt:lpstr>
      <vt:lpstr>CONCEPTS OF CONFLICT</vt:lpstr>
      <vt:lpstr>SOCIAL REACTION (LABELING) THEORY</vt:lpstr>
      <vt:lpstr>CRITICAL CRIMINOLOGY</vt:lpstr>
      <vt:lpstr>FEMINIST CRIMINOLOGY</vt:lpstr>
      <vt:lpstr>CURRENT ISSUES THAT CONCERN  FEMINIST CRIMINOLOGISTS</vt:lpstr>
      <vt:lpstr>CONCEPTS OF FEMINIST CRIMINOLOGY</vt:lpstr>
      <vt:lpstr>WHAT DO ALL THESE PEOPLE HAVE IN COMMON?</vt:lpstr>
      <vt:lpstr>WHERE THE LADIES AT?</vt:lpstr>
      <vt:lpstr>Feminist Criminologists</vt:lpstr>
      <vt:lpstr>TOWARD A FEMINIST THEORY OF DELINQUENCY</vt:lpstr>
      <vt:lpstr>EARLY FEMINIST CRIMINOLOGY</vt:lpstr>
      <vt:lpstr>ADDITIONAL LINKS</vt:lpstr>
    </vt:vector>
  </TitlesOfParts>
  <Company>Debevoise &amp; Plimpton LLP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Debevoise User</dc:creator>
  <cp:lastModifiedBy>Microsoft Office User</cp:lastModifiedBy>
  <cp:revision>18</cp:revision>
  <cp:lastPrinted>1601-01-01T00:00:00Z</cp:lastPrinted>
  <dcterms:created xsi:type="dcterms:W3CDTF">2012-08-14T18:53:46Z</dcterms:created>
  <dcterms:modified xsi:type="dcterms:W3CDTF">2021-03-16T20:51:52Z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bVersion">
    <vt:i4>1</vt:i4>
  </property>
</Properties>
</file>