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4630400" cy="8229600"/>
  <p:notesSz cx="8229600" cy="14630400"/>
  <p:embeddedFontLst>
    <p:embeddedFont>
      <p:font typeface="Brygada 1918" panose="020B0604020202020204" charset="0"/>
      <p:regular r:id="rId21"/>
    </p:embeddedFont>
    <p:embeddedFont>
      <p:font typeface="Libre Baskerville" panose="020F0502020204030204" pitchFamily="2" charset="0"/>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3" d="100"/>
          <a:sy n="93" d="100"/>
        </p:scale>
        <p:origin x="52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262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ED7sZbfiP_k"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hyperlink" Target="https://soztheo.com/theories-of-crime/learning-and-career/differential-association-theory-sutherland/" TargetMode="Externa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19.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9491067" y="1718667"/>
            <a:ext cx="4792266" cy="4792266"/>
          </a:xfrm>
          <a:prstGeom prst="rect">
            <a:avLst/>
          </a:prstGeom>
        </p:spPr>
      </p:pic>
      <p:sp>
        <p:nvSpPr>
          <p:cNvPr id="4" name="Text 0"/>
          <p:cNvSpPr/>
          <p:nvPr/>
        </p:nvSpPr>
        <p:spPr>
          <a:xfrm>
            <a:off x="863798" y="1948934"/>
            <a:ext cx="7416403" cy="3470910"/>
          </a:xfrm>
          <a:prstGeom prst="rect">
            <a:avLst/>
          </a:prstGeom>
          <a:noFill/>
          <a:ln/>
        </p:spPr>
        <p:txBody>
          <a:bodyPr wrap="square" lIns="0" tIns="0" rIns="0" bIns="0" rtlCol="0" anchor="t"/>
          <a:lstStyle/>
          <a:p>
            <a:pPr marL="0" indent="0" algn="l">
              <a:lnSpc>
                <a:spcPts val="6800"/>
              </a:lnSpc>
              <a:buNone/>
            </a:pPr>
            <a:r>
              <a:rPr lang="en-US" sz="5450" dirty="0">
                <a:solidFill>
                  <a:srgbClr val="F5F0F0"/>
                </a:solidFill>
                <a:latin typeface="Arial" panose="020B0604020202020204" pitchFamily="34" charset="0"/>
                <a:ea typeface="Libre Baskerville" pitchFamily="34" charset="-122"/>
                <a:cs typeface="Arial" panose="020B0604020202020204" pitchFamily="34" charset="0"/>
              </a:rPr>
              <a:t>Social Learning Theory: Understanding Crime and Deviance</a:t>
            </a:r>
            <a:endParaRPr lang="en-US" sz="5450" dirty="0">
              <a:latin typeface="Arial" panose="020B0604020202020204" pitchFamily="34" charset="0"/>
              <a:cs typeface="Arial" panose="020B0604020202020204" pitchFamily="34" charset="0"/>
            </a:endParaRPr>
          </a:p>
        </p:txBody>
      </p:sp>
      <p:sp>
        <p:nvSpPr>
          <p:cNvPr id="5" name="Text 1"/>
          <p:cNvSpPr/>
          <p:nvPr/>
        </p:nvSpPr>
        <p:spPr>
          <a:xfrm>
            <a:off x="863798" y="5836325"/>
            <a:ext cx="7416403" cy="444222"/>
          </a:xfrm>
          <a:prstGeom prst="rect">
            <a:avLst/>
          </a:prstGeom>
          <a:noFill/>
          <a:ln/>
        </p:spPr>
        <p:txBody>
          <a:bodyPr wrap="none" lIns="0" tIns="0" rIns="0" bIns="0" rtlCol="0" anchor="t"/>
          <a:lstStyle/>
          <a:p>
            <a:pPr marL="0" indent="0" algn="l">
              <a:lnSpc>
                <a:spcPts val="3450"/>
              </a:lnSpc>
              <a:buNone/>
            </a:pPr>
            <a:endParaRPr lang="en-US" sz="2150" dirty="0"/>
          </a:p>
        </p:txBody>
      </p:sp>
      <p:pic>
        <p:nvPicPr>
          <p:cNvPr id="6" name="Image 2" descr="preencoded.png"/>
          <p:cNvPicPr>
            <a:picLocks noChangeAspect="1"/>
          </p:cNvPicPr>
          <p:nvPr/>
        </p:nvPicPr>
        <p:blipFill>
          <a:blip r:embed="rId5"/>
          <a:stretch>
            <a:fillRect/>
          </a:stretch>
        </p:blipFill>
        <p:spPr>
          <a:xfrm>
            <a:off x="6047423" y="423148"/>
            <a:ext cx="2788087" cy="85058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18292" y="1214438"/>
            <a:ext cx="3596402" cy="448508"/>
          </a:xfrm>
          <a:prstGeom prst="rect">
            <a:avLst/>
          </a:prstGeom>
          <a:noFill/>
          <a:ln/>
        </p:spPr>
        <p:txBody>
          <a:bodyPr wrap="none" lIns="0" tIns="0" rIns="0" bIns="0" rtlCol="0" anchor="t"/>
          <a:lstStyle/>
          <a:p>
            <a:pPr marL="0" indent="0" algn="l">
              <a:lnSpc>
                <a:spcPts val="3500"/>
              </a:lnSpc>
              <a:buNone/>
            </a:pPr>
            <a:r>
              <a:rPr lang="en-US" sz="2800" dirty="0">
                <a:solidFill>
                  <a:srgbClr val="F5F0F0"/>
                </a:solidFill>
                <a:latin typeface="Libre Baskerville" pitchFamily="34" charset="0"/>
                <a:ea typeface="Libre Baskerville" pitchFamily="34" charset="-122"/>
                <a:cs typeface="Libre Baskerville" pitchFamily="34" charset="-120"/>
              </a:rPr>
              <a:t>Theoretical Origins</a:t>
            </a:r>
            <a:endParaRPr lang="en-US" sz="2800" dirty="0"/>
          </a:p>
        </p:txBody>
      </p:sp>
      <p:sp>
        <p:nvSpPr>
          <p:cNvPr id="3" name="Text 1"/>
          <p:cNvSpPr/>
          <p:nvPr/>
        </p:nvSpPr>
        <p:spPr>
          <a:xfrm>
            <a:off x="618292" y="2007275"/>
            <a:ext cx="6521887" cy="1435298"/>
          </a:xfrm>
          <a:prstGeom prst="rect">
            <a:avLst/>
          </a:prstGeom>
          <a:noFill/>
          <a:ln/>
        </p:spPr>
        <p:txBody>
          <a:bodyPr wrap="square" lIns="0" tIns="0" rIns="0" bIns="0" rtlCol="0" anchor="t"/>
          <a:lstStyle/>
          <a:p>
            <a:pPr marL="0" indent="0" algn="l">
              <a:lnSpc>
                <a:spcPts val="2250"/>
              </a:lnSpc>
              <a:buNone/>
            </a:pPr>
            <a:r>
              <a:rPr lang="en-US" sz="1400" dirty="0">
                <a:solidFill>
                  <a:srgbClr val="E2E6E9"/>
                </a:solidFill>
                <a:latin typeface="Brygada 1918" pitchFamily="34" charset="0"/>
                <a:ea typeface="Brygada 1918" pitchFamily="34" charset="-122"/>
                <a:cs typeface="Brygada 1918" pitchFamily="34" charset="-120"/>
              </a:rPr>
              <a:t>Social learning theory originated as an effort to link elements of Sutherland's differential association theory with principles of behavioral psychology. Sutherland proposed nine propositions illustrating his theory, with the sixth principle being particularly influential: individuals learn either favorable or unfavorable definitions for behaviors.</a:t>
            </a:r>
            <a:endParaRPr lang="en-US" sz="1400" dirty="0"/>
          </a:p>
        </p:txBody>
      </p:sp>
      <p:sp>
        <p:nvSpPr>
          <p:cNvPr id="4" name="Text 2"/>
          <p:cNvSpPr/>
          <p:nvPr/>
        </p:nvSpPr>
        <p:spPr>
          <a:xfrm>
            <a:off x="618292" y="3571637"/>
            <a:ext cx="6521887" cy="861179"/>
          </a:xfrm>
          <a:prstGeom prst="rect">
            <a:avLst/>
          </a:prstGeom>
          <a:noFill/>
          <a:ln/>
        </p:spPr>
        <p:txBody>
          <a:bodyPr wrap="square" lIns="0" tIns="0" rIns="0" bIns="0" rtlCol="0" anchor="t"/>
          <a:lstStyle/>
          <a:p>
            <a:pPr marL="0" indent="0" algn="l">
              <a:lnSpc>
                <a:spcPts val="2250"/>
              </a:lnSpc>
              <a:buNone/>
            </a:pPr>
            <a:r>
              <a:rPr lang="en-US" sz="1400" dirty="0">
                <a:solidFill>
                  <a:srgbClr val="E2E6E9"/>
                </a:solidFill>
                <a:latin typeface="Brygada 1918" pitchFamily="34" charset="0"/>
                <a:ea typeface="Brygada 1918" pitchFamily="34" charset="-122"/>
                <a:cs typeface="Brygada 1918" pitchFamily="34" charset="-120"/>
              </a:rPr>
              <a:t>According to this principle, the probability of criminal behavior increases when a person learns definitions favorable to violating the law in excess of unfavorable definitions.</a:t>
            </a:r>
            <a:endParaRPr lang="en-US" sz="1400" dirty="0"/>
          </a:p>
        </p:txBody>
      </p:sp>
      <p:pic>
        <p:nvPicPr>
          <p:cNvPr id="5" name="Image 0" descr="preencoded.png"/>
          <p:cNvPicPr>
            <a:picLocks noChangeAspect="1"/>
          </p:cNvPicPr>
          <p:nvPr/>
        </p:nvPicPr>
        <p:blipFill>
          <a:blip r:embed="rId3"/>
          <a:stretch>
            <a:fillRect/>
          </a:stretch>
        </p:blipFill>
        <p:spPr>
          <a:xfrm>
            <a:off x="7497842" y="2039660"/>
            <a:ext cx="3886200" cy="4456628"/>
          </a:xfrm>
          <a:prstGeom prst="rect">
            <a:avLst/>
          </a:prstGeom>
        </p:spPr>
      </p:pic>
      <p:sp>
        <p:nvSpPr>
          <p:cNvPr id="6" name="Text 3"/>
          <p:cNvSpPr/>
          <p:nvPr/>
        </p:nvSpPr>
        <p:spPr>
          <a:xfrm>
            <a:off x="7497842" y="6657737"/>
            <a:ext cx="6521887" cy="229672"/>
          </a:xfrm>
          <a:prstGeom prst="rect">
            <a:avLst/>
          </a:prstGeom>
          <a:noFill/>
          <a:ln/>
        </p:spPr>
        <p:txBody>
          <a:bodyPr wrap="none" lIns="0" tIns="0" rIns="0" bIns="0" rtlCol="0" anchor="t"/>
          <a:lstStyle/>
          <a:p>
            <a:pPr marL="0" indent="0" algn="l">
              <a:lnSpc>
                <a:spcPts val="1800"/>
              </a:lnSpc>
              <a:buNone/>
            </a:pPr>
            <a:endParaRPr lang="en-US" sz="1100" dirty="0"/>
          </a:p>
        </p:txBody>
      </p:sp>
      <p:pic>
        <p:nvPicPr>
          <p:cNvPr id="7" name="Image 1" descr="preencoded.png"/>
          <p:cNvPicPr>
            <a:picLocks noChangeAspect="1"/>
          </p:cNvPicPr>
          <p:nvPr/>
        </p:nvPicPr>
        <p:blipFill>
          <a:blip r:embed="rId4"/>
          <a:stretch>
            <a:fillRect/>
          </a:stretch>
        </p:blipFill>
        <p:spPr>
          <a:xfrm>
            <a:off x="12414409" y="302776"/>
            <a:ext cx="1995249" cy="60876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33068" y="1439942"/>
            <a:ext cx="6849547" cy="531733"/>
          </a:xfrm>
          <a:prstGeom prst="rect">
            <a:avLst/>
          </a:prstGeom>
          <a:noFill/>
          <a:ln/>
        </p:spPr>
        <p:txBody>
          <a:bodyPr wrap="none" lIns="0" tIns="0" rIns="0" bIns="0" rtlCol="0" anchor="t"/>
          <a:lstStyle/>
          <a:p>
            <a:pPr marL="0" indent="0" algn="l">
              <a:lnSpc>
                <a:spcPts val="4150"/>
              </a:lnSpc>
              <a:buNone/>
            </a:pPr>
            <a:r>
              <a:rPr lang="en-US" sz="3350" dirty="0">
                <a:solidFill>
                  <a:srgbClr val="F5F0F0"/>
                </a:solidFill>
                <a:latin typeface="Libre Baskerville" pitchFamily="34" charset="0"/>
                <a:ea typeface="Libre Baskerville" pitchFamily="34" charset="-122"/>
                <a:cs typeface="Libre Baskerville" pitchFamily="34" charset="-120"/>
              </a:rPr>
              <a:t>Differential Association Theory</a:t>
            </a:r>
            <a:endParaRPr lang="en-US" sz="3350" dirty="0"/>
          </a:p>
        </p:txBody>
      </p:sp>
      <p:sp>
        <p:nvSpPr>
          <p:cNvPr id="3" name="Text 1"/>
          <p:cNvSpPr/>
          <p:nvPr/>
        </p:nvSpPr>
        <p:spPr>
          <a:xfrm>
            <a:off x="733068" y="2311956"/>
            <a:ext cx="13164264" cy="544354"/>
          </a:xfrm>
          <a:prstGeom prst="rect">
            <a:avLst/>
          </a:prstGeom>
          <a:noFill/>
          <a:ln/>
        </p:spPr>
        <p:txBody>
          <a:bodyPr wrap="square" lIns="0" tIns="0" rIns="0" bIns="0" rtlCol="0" anchor="t"/>
          <a:lstStyle/>
          <a:p>
            <a:pPr marL="0" indent="0" algn="l">
              <a:lnSpc>
                <a:spcPts val="2100"/>
              </a:lnSpc>
              <a:buNone/>
            </a:pPr>
            <a:r>
              <a:rPr lang="en-US" sz="1300" dirty="0">
                <a:solidFill>
                  <a:srgbClr val="E2E6E9"/>
                </a:solidFill>
                <a:latin typeface="Brygada 1918" pitchFamily="34" charset="0"/>
                <a:ea typeface="Brygada 1918" pitchFamily="34" charset="-122"/>
                <a:cs typeface="Brygada 1918" pitchFamily="34" charset="-120"/>
              </a:rPr>
              <a:t>Edwin Sutherland's Differential Association Theory posits that criminal behavior is learned through social interaction. It emphasizes that this learning primarily occurs within intimate personal groups, not through broader media or abstract concepts.</a:t>
            </a:r>
            <a:endParaRPr lang="en-US" sz="1300" dirty="0"/>
          </a:p>
        </p:txBody>
      </p:sp>
      <p:sp>
        <p:nvSpPr>
          <p:cNvPr id="4" name="Shape 2"/>
          <p:cNvSpPr/>
          <p:nvPr/>
        </p:nvSpPr>
        <p:spPr>
          <a:xfrm>
            <a:off x="733068" y="3303032"/>
            <a:ext cx="6497003" cy="1530668"/>
          </a:xfrm>
          <a:prstGeom prst="roundRect">
            <a:avLst>
              <a:gd name="adj" fmla="val 7169"/>
            </a:avLst>
          </a:prstGeom>
          <a:solidFill>
            <a:srgbClr val="09151A">
              <a:alpha val="95000"/>
            </a:srgbClr>
          </a:solidFill>
          <a:ln/>
        </p:spPr>
        <p:txBody>
          <a:bodyPr/>
          <a:lstStyle/>
          <a:p>
            <a:endParaRPr lang="en-US"/>
          </a:p>
        </p:txBody>
      </p:sp>
      <p:sp>
        <p:nvSpPr>
          <p:cNvPr id="5" name="Shape 3"/>
          <p:cNvSpPr/>
          <p:nvPr/>
        </p:nvSpPr>
        <p:spPr>
          <a:xfrm>
            <a:off x="733068" y="3280172"/>
            <a:ext cx="6497003" cy="91440"/>
          </a:xfrm>
          <a:prstGeom prst="roundRect">
            <a:avLst>
              <a:gd name="adj" fmla="val 78169"/>
            </a:avLst>
          </a:prstGeom>
          <a:solidFill>
            <a:srgbClr val="609DFF"/>
          </a:solidFill>
          <a:ln/>
        </p:spPr>
        <p:txBody>
          <a:bodyPr/>
          <a:lstStyle/>
          <a:p>
            <a:endParaRPr lang="en-US"/>
          </a:p>
        </p:txBody>
      </p:sp>
      <p:sp>
        <p:nvSpPr>
          <p:cNvPr id="6" name="Shape 4"/>
          <p:cNvSpPr/>
          <p:nvPr/>
        </p:nvSpPr>
        <p:spPr>
          <a:xfrm>
            <a:off x="3726299" y="3047762"/>
            <a:ext cx="510540" cy="510540"/>
          </a:xfrm>
          <a:prstGeom prst="roundRect">
            <a:avLst>
              <a:gd name="adj" fmla="val 179104"/>
            </a:avLst>
          </a:prstGeom>
          <a:solidFill>
            <a:srgbClr val="609DFF"/>
          </a:solidFill>
          <a:ln/>
        </p:spPr>
        <p:txBody>
          <a:bodyPr/>
          <a:lstStyle/>
          <a:p>
            <a:endParaRPr lang="en-US"/>
          </a:p>
        </p:txBody>
      </p:sp>
      <p:pic>
        <p:nvPicPr>
          <p:cNvPr id="7" name="Image 0" descr="preencoded.png"/>
          <p:cNvPicPr>
            <a:picLocks noChangeAspect="1"/>
          </p:cNvPicPr>
          <p:nvPr/>
        </p:nvPicPr>
        <p:blipFill>
          <a:blip r:embed="rId3"/>
          <a:stretch>
            <a:fillRect/>
          </a:stretch>
        </p:blipFill>
        <p:spPr>
          <a:xfrm>
            <a:off x="3879413" y="3175397"/>
            <a:ext cx="204192" cy="255270"/>
          </a:xfrm>
          <a:prstGeom prst="rect">
            <a:avLst/>
          </a:prstGeom>
        </p:spPr>
      </p:pic>
      <p:sp>
        <p:nvSpPr>
          <p:cNvPr id="8" name="Text 5"/>
          <p:cNvSpPr/>
          <p:nvPr/>
        </p:nvSpPr>
        <p:spPr>
          <a:xfrm>
            <a:off x="926068" y="3728442"/>
            <a:ext cx="2557939" cy="265867"/>
          </a:xfrm>
          <a:prstGeom prst="rect">
            <a:avLst/>
          </a:prstGeom>
          <a:noFill/>
          <a:ln/>
        </p:spPr>
        <p:txBody>
          <a:bodyPr wrap="none" lIns="0" tIns="0" rIns="0" bIns="0" rtlCol="0" anchor="t"/>
          <a:lstStyle/>
          <a:p>
            <a:pPr marL="0" indent="0" algn="l">
              <a:lnSpc>
                <a:spcPts val="2050"/>
              </a:lnSpc>
              <a:buNone/>
            </a:pPr>
            <a:r>
              <a:rPr lang="en-US" sz="1650" dirty="0">
                <a:solidFill>
                  <a:srgbClr val="E2E6E9"/>
                </a:solidFill>
                <a:latin typeface="Libre Baskerville" pitchFamily="34" charset="0"/>
                <a:ea typeface="Libre Baskerville" pitchFamily="34" charset="-122"/>
                <a:cs typeface="Libre Baskerville" pitchFamily="34" charset="-120"/>
              </a:rPr>
              <a:t>Learning in Association</a:t>
            </a:r>
            <a:endParaRPr lang="en-US" sz="1650" dirty="0"/>
          </a:p>
        </p:txBody>
      </p:sp>
      <p:sp>
        <p:nvSpPr>
          <p:cNvPr id="9" name="Text 6"/>
          <p:cNvSpPr/>
          <p:nvPr/>
        </p:nvSpPr>
        <p:spPr>
          <a:xfrm>
            <a:off x="926068" y="4096345"/>
            <a:ext cx="6111002" cy="544354"/>
          </a:xfrm>
          <a:prstGeom prst="rect">
            <a:avLst/>
          </a:prstGeom>
          <a:noFill/>
          <a:ln/>
        </p:spPr>
        <p:txBody>
          <a:bodyPr wrap="square" lIns="0" tIns="0" rIns="0" bIns="0" rtlCol="0" anchor="t"/>
          <a:lstStyle/>
          <a:p>
            <a:pPr marL="0" indent="0" algn="l">
              <a:lnSpc>
                <a:spcPts val="2100"/>
              </a:lnSpc>
              <a:buNone/>
            </a:pPr>
            <a:r>
              <a:rPr lang="en-US" sz="1300" dirty="0">
                <a:solidFill>
                  <a:srgbClr val="E2E6E9"/>
                </a:solidFill>
                <a:latin typeface="Brygada 1918" pitchFamily="34" charset="0"/>
                <a:ea typeface="Brygada 1918" pitchFamily="34" charset="-122"/>
                <a:cs typeface="Brygada 1918" pitchFamily="34" charset="-120"/>
              </a:rPr>
              <a:t>Criminal behavior is learned through interaction with others, especially in close, personal groups.</a:t>
            </a:r>
            <a:endParaRPr lang="en-US" sz="1300" dirty="0"/>
          </a:p>
        </p:txBody>
      </p:sp>
      <p:sp>
        <p:nvSpPr>
          <p:cNvPr id="10" name="Shape 7"/>
          <p:cNvSpPr/>
          <p:nvPr/>
        </p:nvSpPr>
        <p:spPr>
          <a:xfrm>
            <a:off x="7400211" y="3303032"/>
            <a:ext cx="6497122" cy="1530668"/>
          </a:xfrm>
          <a:prstGeom prst="roundRect">
            <a:avLst>
              <a:gd name="adj" fmla="val 7169"/>
            </a:avLst>
          </a:prstGeom>
          <a:solidFill>
            <a:srgbClr val="09151A">
              <a:alpha val="95000"/>
            </a:srgbClr>
          </a:solidFill>
          <a:ln/>
        </p:spPr>
        <p:txBody>
          <a:bodyPr/>
          <a:lstStyle/>
          <a:p>
            <a:endParaRPr lang="en-US"/>
          </a:p>
        </p:txBody>
      </p:sp>
      <p:sp>
        <p:nvSpPr>
          <p:cNvPr id="11" name="Shape 8"/>
          <p:cNvSpPr/>
          <p:nvPr/>
        </p:nvSpPr>
        <p:spPr>
          <a:xfrm>
            <a:off x="7400211" y="3280172"/>
            <a:ext cx="6497122" cy="91440"/>
          </a:xfrm>
          <a:prstGeom prst="roundRect">
            <a:avLst>
              <a:gd name="adj" fmla="val 78169"/>
            </a:avLst>
          </a:prstGeom>
          <a:solidFill>
            <a:srgbClr val="609DFF"/>
          </a:solidFill>
          <a:ln/>
        </p:spPr>
        <p:txBody>
          <a:bodyPr/>
          <a:lstStyle/>
          <a:p>
            <a:endParaRPr lang="en-US"/>
          </a:p>
        </p:txBody>
      </p:sp>
      <p:sp>
        <p:nvSpPr>
          <p:cNvPr id="12" name="Shape 9"/>
          <p:cNvSpPr/>
          <p:nvPr/>
        </p:nvSpPr>
        <p:spPr>
          <a:xfrm>
            <a:off x="10393442" y="3047762"/>
            <a:ext cx="510540" cy="510540"/>
          </a:xfrm>
          <a:prstGeom prst="roundRect">
            <a:avLst>
              <a:gd name="adj" fmla="val 179104"/>
            </a:avLst>
          </a:prstGeom>
          <a:solidFill>
            <a:srgbClr val="609DFF"/>
          </a:solidFill>
          <a:ln/>
        </p:spPr>
        <p:txBody>
          <a:bodyPr/>
          <a:lstStyle/>
          <a:p>
            <a:endParaRPr lang="en-US"/>
          </a:p>
        </p:txBody>
      </p:sp>
      <p:pic>
        <p:nvPicPr>
          <p:cNvPr id="13" name="Image 1" descr="preencoded.png"/>
          <p:cNvPicPr>
            <a:picLocks noChangeAspect="1"/>
          </p:cNvPicPr>
          <p:nvPr/>
        </p:nvPicPr>
        <p:blipFill>
          <a:blip r:embed="rId4"/>
          <a:stretch>
            <a:fillRect/>
          </a:stretch>
        </p:blipFill>
        <p:spPr>
          <a:xfrm>
            <a:off x="10546556" y="3175397"/>
            <a:ext cx="204192" cy="255270"/>
          </a:xfrm>
          <a:prstGeom prst="rect">
            <a:avLst/>
          </a:prstGeom>
        </p:spPr>
      </p:pic>
      <p:sp>
        <p:nvSpPr>
          <p:cNvPr id="14" name="Text 10"/>
          <p:cNvSpPr/>
          <p:nvPr/>
        </p:nvSpPr>
        <p:spPr>
          <a:xfrm>
            <a:off x="7593211" y="3728442"/>
            <a:ext cx="2418040" cy="265867"/>
          </a:xfrm>
          <a:prstGeom prst="rect">
            <a:avLst/>
          </a:prstGeom>
          <a:noFill/>
          <a:ln/>
        </p:spPr>
        <p:txBody>
          <a:bodyPr wrap="none" lIns="0" tIns="0" rIns="0" bIns="0" rtlCol="0" anchor="t"/>
          <a:lstStyle/>
          <a:p>
            <a:pPr marL="0" indent="0" algn="l">
              <a:lnSpc>
                <a:spcPts val="2050"/>
              </a:lnSpc>
              <a:buNone/>
            </a:pPr>
            <a:r>
              <a:rPr lang="en-US" sz="1650" dirty="0">
                <a:solidFill>
                  <a:srgbClr val="E2E6E9"/>
                </a:solidFill>
                <a:latin typeface="Libre Baskerville" pitchFamily="34" charset="0"/>
                <a:ea typeface="Libre Baskerville" pitchFamily="34" charset="-122"/>
                <a:cs typeface="Libre Baskerville" pitchFamily="34" charset="-120"/>
              </a:rPr>
              <a:t>Techniques &amp; Motives</a:t>
            </a:r>
            <a:endParaRPr lang="en-US" sz="1650" dirty="0"/>
          </a:p>
        </p:txBody>
      </p:sp>
      <p:sp>
        <p:nvSpPr>
          <p:cNvPr id="15" name="Text 11"/>
          <p:cNvSpPr/>
          <p:nvPr/>
        </p:nvSpPr>
        <p:spPr>
          <a:xfrm>
            <a:off x="7593211" y="4096345"/>
            <a:ext cx="6111121" cy="544354"/>
          </a:xfrm>
          <a:prstGeom prst="rect">
            <a:avLst/>
          </a:prstGeom>
          <a:noFill/>
          <a:ln/>
        </p:spPr>
        <p:txBody>
          <a:bodyPr wrap="square" lIns="0" tIns="0" rIns="0" bIns="0" rtlCol="0" anchor="t"/>
          <a:lstStyle/>
          <a:p>
            <a:pPr marL="0" indent="0" algn="l">
              <a:lnSpc>
                <a:spcPts val="2100"/>
              </a:lnSpc>
              <a:buNone/>
            </a:pPr>
            <a:r>
              <a:rPr lang="en-US" sz="1300" dirty="0">
                <a:solidFill>
                  <a:srgbClr val="E2E6E9"/>
                </a:solidFill>
                <a:latin typeface="Brygada 1918" pitchFamily="34" charset="0"/>
                <a:ea typeface="Brygada 1918" pitchFamily="34" charset="-122"/>
                <a:cs typeface="Brygada 1918" pitchFamily="34" charset="-120"/>
              </a:rPr>
              <a:t>Learning includes specific techniques for committing crime, and the associated motives, drives, rationalizations, and attitudes.</a:t>
            </a:r>
            <a:endParaRPr lang="en-US" sz="1300" dirty="0"/>
          </a:p>
        </p:txBody>
      </p:sp>
      <p:sp>
        <p:nvSpPr>
          <p:cNvPr id="16" name="Shape 12"/>
          <p:cNvSpPr/>
          <p:nvPr/>
        </p:nvSpPr>
        <p:spPr>
          <a:xfrm>
            <a:off x="733068" y="5259110"/>
            <a:ext cx="6497003" cy="1530668"/>
          </a:xfrm>
          <a:prstGeom prst="roundRect">
            <a:avLst>
              <a:gd name="adj" fmla="val 7169"/>
            </a:avLst>
          </a:prstGeom>
          <a:solidFill>
            <a:srgbClr val="09151A">
              <a:alpha val="95000"/>
            </a:srgbClr>
          </a:solidFill>
          <a:ln/>
        </p:spPr>
        <p:txBody>
          <a:bodyPr/>
          <a:lstStyle/>
          <a:p>
            <a:endParaRPr lang="en-US"/>
          </a:p>
        </p:txBody>
      </p:sp>
      <p:sp>
        <p:nvSpPr>
          <p:cNvPr id="17" name="Shape 13"/>
          <p:cNvSpPr/>
          <p:nvPr/>
        </p:nvSpPr>
        <p:spPr>
          <a:xfrm>
            <a:off x="733068" y="5236250"/>
            <a:ext cx="6497003" cy="91440"/>
          </a:xfrm>
          <a:prstGeom prst="roundRect">
            <a:avLst>
              <a:gd name="adj" fmla="val 78169"/>
            </a:avLst>
          </a:prstGeom>
          <a:solidFill>
            <a:srgbClr val="609DFF"/>
          </a:solidFill>
          <a:ln/>
        </p:spPr>
        <p:txBody>
          <a:bodyPr/>
          <a:lstStyle/>
          <a:p>
            <a:endParaRPr lang="en-US"/>
          </a:p>
        </p:txBody>
      </p:sp>
      <p:sp>
        <p:nvSpPr>
          <p:cNvPr id="18" name="Shape 14"/>
          <p:cNvSpPr/>
          <p:nvPr/>
        </p:nvSpPr>
        <p:spPr>
          <a:xfrm>
            <a:off x="3726299" y="5003840"/>
            <a:ext cx="510540" cy="510540"/>
          </a:xfrm>
          <a:prstGeom prst="roundRect">
            <a:avLst>
              <a:gd name="adj" fmla="val 179104"/>
            </a:avLst>
          </a:prstGeom>
          <a:solidFill>
            <a:srgbClr val="609DFF"/>
          </a:solidFill>
          <a:ln/>
        </p:spPr>
        <p:txBody>
          <a:bodyPr/>
          <a:lstStyle/>
          <a:p>
            <a:endParaRPr lang="en-US"/>
          </a:p>
        </p:txBody>
      </p:sp>
      <p:pic>
        <p:nvPicPr>
          <p:cNvPr id="19" name="Image 2" descr="preencoded.png"/>
          <p:cNvPicPr>
            <a:picLocks noChangeAspect="1"/>
          </p:cNvPicPr>
          <p:nvPr/>
        </p:nvPicPr>
        <p:blipFill>
          <a:blip r:embed="rId5"/>
          <a:stretch>
            <a:fillRect/>
          </a:stretch>
        </p:blipFill>
        <p:spPr>
          <a:xfrm>
            <a:off x="3879413" y="5131475"/>
            <a:ext cx="204192" cy="255270"/>
          </a:xfrm>
          <a:prstGeom prst="rect">
            <a:avLst/>
          </a:prstGeom>
        </p:spPr>
      </p:pic>
      <p:sp>
        <p:nvSpPr>
          <p:cNvPr id="20" name="Text 15"/>
          <p:cNvSpPr/>
          <p:nvPr/>
        </p:nvSpPr>
        <p:spPr>
          <a:xfrm>
            <a:off x="926068" y="5684520"/>
            <a:ext cx="2127290" cy="265867"/>
          </a:xfrm>
          <a:prstGeom prst="rect">
            <a:avLst/>
          </a:prstGeom>
          <a:noFill/>
          <a:ln/>
        </p:spPr>
        <p:txBody>
          <a:bodyPr wrap="none" lIns="0" tIns="0" rIns="0" bIns="0" rtlCol="0" anchor="t"/>
          <a:lstStyle/>
          <a:p>
            <a:pPr marL="0" indent="0" algn="l">
              <a:lnSpc>
                <a:spcPts val="2050"/>
              </a:lnSpc>
              <a:buNone/>
            </a:pPr>
            <a:r>
              <a:rPr lang="en-US" sz="1650" dirty="0">
                <a:solidFill>
                  <a:srgbClr val="E2E6E9"/>
                </a:solidFill>
                <a:latin typeface="Libre Baskerville" pitchFamily="34" charset="0"/>
                <a:ea typeface="Libre Baskerville" pitchFamily="34" charset="-122"/>
                <a:cs typeface="Libre Baskerville" pitchFamily="34" charset="-120"/>
              </a:rPr>
              <a:t>Definitions of Law</a:t>
            </a:r>
            <a:endParaRPr lang="en-US" sz="1650" dirty="0"/>
          </a:p>
        </p:txBody>
      </p:sp>
      <p:sp>
        <p:nvSpPr>
          <p:cNvPr id="21" name="Text 16"/>
          <p:cNvSpPr/>
          <p:nvPr/>
        </p:nvSpPr>
        <p:spPr>
          <a:xfrm>
            <a:off x="926068" y="6052423"/>
            <a:ext cx="6111002" cy="544354"/>
          </a:xfrm>
          <a:prstGeom prst="rect">
            <a:avLst/>
          </a:prstGeom>
          <a:noFill/>
          <a:ln/>
        </p:spPr>
        <p:txBody>
          <a:bodyPr wrap="square" lIns="0" tIns="0" rIns="0" bIns="0" rtlCol="0" anchor="t"/>
          <a:lstStyle/>
          <a:p>
            <a:pPr marL="0" indent="0" algn="l">
              <a:lnSpc>
                <a:spcPts val="2100"/>
              </a:lnSpc>
              <a:buNone/>
            </a:pPr>
            <a:r>
              <a:rPr lang="en-US" sz="1300" dirty="0">
                <a:solidFill>
                  <a:srgbClr val="E2E6E9"/>
                </a:solidFill>
                <a:latin typeface="Brygada 1918" pitchFamily="34" charset="0"/>
                <a:ea typeface="Brygada 1918" pitchFamily="34" charset="-122"/>
                <a:cs typeface="Brygada 1918" pitchFamily="34" charset="-120"/>
              </a:rPr>
              <a:t>A person becomes delinquent when exposed to an excess of definitions favorable to violating the law over those unfavorable to it.</a:t>
            </a:r>
            <a:endParaRPr lang="en-US" sz="1300" dirty="0"/>
          </a:p>
        </p:txBody>
      </p:sp>
      <p:sp>
        <p:nvSpPr>
          <p:cNvPr id="22" name="Shape 17"/>
          <p:cNvSpPr/>
          <p:nvPr/>
        </p:nvSpPr>
        <p:spPr>
          <a:xfrm>
            <a:off x="7400211" y="5259110"/>
            <a:ext cx="6497122" cy="1530668"/>
          </a:xfrm>
          <a:prstGeom prst="roundRect">
            <a:avLst>
              <a:gd name="adj" fmla="val 7169"/>
            </a:avLst>
          </a:prstGeom>
          <a:solidFill>
            <a:srgbClr val="09151A">
              <a:alpha val="95000"/>
            </a:srgbClr>
          </a:solidFill>
          <a:ln/>
        </p:spPr>
        <p:txBody>
          <a:bodyPr/>
          <a:lstStyle/>
          <a:p>
            <a:endParaRPr lang="en-US"/>
          </a:p>
        </p:txBody>
      </p:sp>
      <p:sp>
        <p:nvSpPr>
          <p:cNvPr id="23" name="Shape 18"/>
          <p:cNvSpPr/>
          <p:nvPr/>
        </p:nvSpPr>
        <p:spPr>
          <a:xfrm>
            <a:off x="7400211" y="5236250"/>
            <a:ext cx="6497122" cy="91440"/>
          </a:xfrm>
          <a:prstGeom prst="roundRect">
            <a:avLst>
              <a:gd name="adj" fmla="val 78169"/>
            </a:avLst>
          </a:prstGeom>
          <a:solidFill>
            <a:srgbClr val="609DFF"/>
          </a:solidFill>
          <a:ln/>
        </p:spPr>
        <p:txBody>
          <a:bodyPr/>
          <a:lstStyle/>
          <a:p>
            <a:endParaRPr lang="en-US"/>
          </a:p>
        </p:txBody>
      </p:sp>
      <p:sp>
        <p:nvSpPr>
          <p:cNvPr id="24" name="Shape 19"/>
          <p:cNvSpPr/>
          <p:nvPr/>
        </p:nvSpPr>
        <p:spPr>
          <a:xfrm>
            <a:off x="10393442" y="5003840"/>
            <a:ext cx="510540" cy="510540"/>
          </a:xfrm>
          <a:prstGeom prst="roundRect">
            <a:avLst>
              <a:gd name="adj" fmla="val 179104"/>
            </a:avLst>
          </a:prstGeom>
          <a:solidFill>
            <a:srgbClr val="609DFF"/>
          </a:solidFill>
          <a:ln/>
        </p:spPr>
        <p:txBody>
          <a:bodyPr/>
          <a:lstStyle/>
          <a:p>
            <a:endParaRPr lang="en-US"/>
          </a:p>
        </p:txBody>
      </p:sp>
      <p:pic>
        <p:nvPicPr>
          <p:cNvPr id="25" name="Image 3" descr="preencoded.png"/>
          <p:cNvPicPr>
            <a:picLocks noChangeAspect="1"/>
          </p:cNvPicPr>
          <p:nvPr/>
        </p:nvPicPr>
        <p:blipFill>
          <a:blip r:embed="rId6"/>
          <a:stretch>
            <a:fillRect/>
          </a:stretch>
        </p:blipFill>
        <p:spPr>
          <a:xfrm>
            <a:off x="10546556" y="5131475"/>
            <a:ext cx="204192" cy="255270"/>
          </a:xfrm>
          <a:prstGeom prst="rect">
            <a:avLst/>
          </a:prstGeom>
        </p:spPr>
      </p:pic>
      <p:sp>
        <p:nvSpPr>
          <p:cNvPr id="26" name="Text 20"/>
          <p:cNvSpPr/>
          <p:nvPr/>
        </p:nvSpPr>
        <p:spPr>
          <a:xfrm>
            <a:off x="7593211" y="5684520"/>
            <a:ext cx="2233851" cy="265867"/>
          </a:xfrm>
          <a:prstGeom prst="rect">
            <a:avLst/>
          </a:prstGeom>
          <a:noFill/>
          <a:ln/>
        </p:spPr>
        <p:txBody>
          <a:bodyPr wrap="none" lIns="0" tIns="0" rIns="0" bIns="0" rtlCol="0" anchor="t"/>
          <a:lstStyle/>
          <a:p>
            <a:pPr marL="0" indent="0" algn="l">
              <a:lnSpc>
                <a:spcPts val="2050"/>
              </a:lnSpc>
              <a:buNone/>
            </a:pPr>
            <a:r>
              <a:rPr lang="en-US" sz="1650" dirty="0">
                <a:solidFill>
                  <a:srgbClr val="E2E6E9"/>
                </a:solidFill>
                <a:latin typeface="Libre Baskerville" pitchFamily="34" charset="0"/>
                <a:ea typeface="Libre Baskerville" pitchFamily="34" charset="-122"/>
                <a:cs typeface="Libre Baskerville" pitchFamily="34" charset="-120"/>
              </a:rPr>
              <a:t>Varying Associations</a:t>
            </a:r>
            <a:endParaRPr lang="en-US" sz="1650" dirty="0"/>
          </a:p>
        </p:txBody>
      </p:sp>
      <p:sp>
        <p:nvSpPr>
          <p:cNvPr id="27" name="Text 21"/>
          <p:cNvSpPr/>
          <p:nvPr/>
        </p:nvSpPr>
        <p:spPr>
          <a:xfrm>
            <a:off x="7593211" y="6052423"/>
            <a:ext cx="6111121" cy="544354"/>
          </a:xfrm>
          <a:prstGeom prst="rect">
            <a:avLst/>
          </a:prstGeom>
          <a:noFill/>
          <a:ln/>
        </p:spPr>
        <p:txBody>
          <a:bodyPr wrap="square" lIns="0" tIns="0" rIns="0" bIns="0" rtlCol="0" anchor="t"/>
          <a:lstStyle/>
          <a:p>
            <a:pPr marL="0" indent="0" algn="l">
              <a:lnSpc>
                <a:spcPts val="2100"/>
              </a:lnSpc>
              <a:buNone/>
            </a:pPr>
            <a:r>
              <a:rPr lang="en-US" sz="1300" dirty="0">
                <a:solidFill>
                  <a:srgbClr val="E2E6E9"/>
                </a:solidFill>
                <a:latin typeface="Brygada 1918" pitchFamily="34" charset="0"/>
                <a:ea typeface="Brygada 1918" pitchFamily="34" charset="-122"/>
                <a:cs typeface="Brygada 1918" pitchFamily="34" charset="-120"/>
              </a:rPr>
              <a:t>Differential associations vary in frequency, duration, priority, and intensity, influencing the learning process.</a:t>
            </a:r>
            <a:endParaRPr lang="en-US" sz="1300" dirty="0"/>
          </a:p>
        </p:txBody>
      </p:sp>
      <p:pic>
        <p:nvPicPr>
          <p:cNvPr id="28" name="Image 4" descr="preencoded.png"/>
          <p:cNvPicPr>
            <a:picLocks noChangeAspect="1"/>
          </p:cNvPicPr>
          <p:nvPr/>
        </p:nvPicPr>
        <p:blipFill>
          <a:blip r:embed="rId7"/>
          <a:stretch>
            <a:fillRect/>
          </a:stretch>
        </p:blipFill>
        <p:spPr>
          <a:xfrm>
            <a:off x="12002810" y="359092"/>
            <a:ext cx="2365772" cy="72175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63798" y="2277308"/>
            <a:ext cx="12902803" cy="1253252"/>
          </a:xfrm>
          <a:prstGeom prst="rect">
            <a:avLst/>
          </a:prstGeom>
          <a:noFill/>
          <a:ln/>
        </p:spPr>
        <p:txBody>
          <a:bodyPr wrap="square" lIns="0" tIns="0" rIns="0" bIns="0" rtlCol="0" anchor="t"/>
          <a:lstStyle/>
          <a:p>
            <a:pPr marL="0" indent="0" algn="l">
              <a:lnSpc>
                <a:spcPts val="4900"/>
              </a:lnSpc>
              <a:buNone/>
            </a:pPr>
            <a:r>
              <a:rPr lang="en-US" sz="3900" b="1" dirty="0">
                <a:solidFill>
                  <a:srgbClr val="F5F0F0"/>
                </a:solidFill>
                <a:latin typeface="Libre Baskerville" pitchFamily="34" charset="0"/>
                <a:ea typeface="Libre Baskerville" pitchFamily="34" charset="-122"/>
                <a:cs typeface="Libre Baskerville" pitchFamily="34" charset="-120"/>
              </a:rPr>
              <a:t>Differential Association Theory: Edwin Sutherland</a:t>
            </a:r>
            <a:endParaRPr lang="en-US" sz="3900" dirty="0"/>
          </a:p>
        </p:txBody>
      </p:sp>
      <p:pic>
        <p:nvPicPr>
          <p:cNvPr id="3" name="Image 0" descr="preencoded.png">
            <a:hlinkClick r:id="rId3"/>
          </p:cNvPr>
          <p:cNvPicPr>
            <a:picLocks noChangeAspect="1"/>
          </p:cNvPicPr>
          <p:nvPr/>
        </p:nvPicPr>
        <p:blipFill>
          <a:blip r:embed="rId4"/>
          <a:stretch>
            <a:fillRect/>
          </a:stretch>
        </p:blipFill>
        <p:spPr>
          <a:xfrm>
            <a:off x="863798" y="3931563"/>
            <a:ext cx="8386763" cy="2020729"/>
          </a:xfrm>
          <a:prstGeom prst="rect">
            <a:avLst/>
          </a:prstGeom>
        </p:spPr>
      </p:pic>
      <p:pic>
        <p:nvPicPr>
          <p:cNvPr id="4" name="Image 1" descr="preencoded.png"/>
          <p:cNvPicPr>
            <a:picLocks noChangeAspect="1"/>
          </p:cNvPicPr>
          <p:nvPr/>
        </p:nvPicPr>
        <p:blipFill>
          <a:blip r:embed="rId5"/>
          <a:stretch>
            <a:fillRect/>
          </a:stretch>
        </p:blipFill>
        <p:spPr>
          <a:xfrm>
            <a:off x="11533823" y="423148"/>
            <a:ext cx="2788087" cy="85058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pic>
        <p:nvPicPr>
          <p:cNvPr id="3" name="Image 1" descr="preencoded.png"/>
          <p:cNvPicPr>
            <a:picLocks noChangeAspect="1"/>
          </p:cNvPicPr>
          <p:nvPr/>
        </p:nvPicPr>
        <p:blipFill>
          <a:blip r:embed="rId4"/>
          <a:stretch>
            <a:fillRect/>
          </a:stretch>
        </p:blipFill>
        <p:spPr>
          <a:xfrm>
            <a:off x="11068050" y="2956560"/>
            <a:ext cx="1638300" cy="2316480"/>
          </a:xfrm>
          <a:prstGeom prst="rect">
            <a:avLst/>
          </a:prstGeom>
        </p:spPr>
      </p:pic>
      <p:sp>
        <p:nvSpPr>
          <p:cNvPr id="4" name="Text 0"/>
          <p:cNvSpPr/>
          <p:nvPr/>
        </p:nvSpPr>
        <p:spPr>
          <a:xfrm>
            <a:off x="863798" y="1839873"/>
            <a:ext cx="7416403" cy="1639014"/>
          </a:xfrm>
          <a:prstGeom prst="rect">
            <a:avLst/>
          </a:prstGeom>
          <a:noFill/>
          <a:ln/>
        </p:spPr>
        <p:txBody>
          <a:bodyPr wrap="square" lIns="0" tIns="0" rIns="0" bIns="0" rtlCol="0" anchor="t"/>
          <a:lstStyle/>
          <a:p>
            <a:pPr marL="0" indent="0" algn="l">
              <a:lnSpc>
                <a:spcPts val="6450"/>
              </a:lnSpc>
              <a:buNone/>
            </a:pPr>
            <a:r>
              <a:rPr lang="en-US" sz="5150" dirty="0">
                <a:solidFill>
                  <a:srgbClr val="F5F0F0"/>
                </a:solidFill>
                <a:latin typeface="Libre Baskerville" pitchFamily="34" charset="0"/>
                <a:ea typeface="Libre Baskerville" pitchFamily="34" charset="-122"/>
                <a:cs typeface="Libre Baskerville" pitchFamily="34" charset="-120"/>
              </a:rPr>
              <a:t>Ron Akers and Social Learning Theory</a:t>
            </a:r>
            <a:endParaRPr lang="en-US" sz="5150" dirty="0"/>
          </a:p>
        </p:txBody>
      </p:sp>
      <p:sp>
        <p:nvSpPr>
          <p:cNvPr id="5" name="Text 1"/>
          <p:cNvSpPr/>
          <p:nvPr/>
        </p:nvSpPr>
        <p:spPr>
          <a:xfrm>
            <a:off x="863798" y="3872270"/>
            <a:ext cx="7416403" cy="2517458"/>
          </a:xfrm>
          <a:prstGeom prst="rect">
            <a:avLst/>
          </a:prstGeom>
          <a:noFill/>
          <a:ln/>
        </p:spPr>
        <p:txBody>
          <a:bodyPr wrap="square" lIns="0" tIns="0" rIns="0" bIns="0" rtlCol="0" anchor="t"/>
          <a:lstStyle/>
          <a:p>
            <a:pPr marL="0" indent="0" algn="l">
              <a:lnSpc>
                <a:spcPts val="3300"/>
              </a:lnSpc>
              <a:buNone/>
            </a:pPr>
            <a:r>
              <a:rPr lang="en-US" sz="2050" dirty="0">
                <a:solidFill>
                  <a:srgbClr val="E2E6E9"/>
                </a:solidFill>
                <a:latin typeface="Brygada 1918" pitchFamily="34" charset="0"/>
                <a:ea typeface="Brygada 1918" pitchFamily="34" charset="-122"/>
                <a:cs typeface="Brygada 1918" pitchFamily="34" charset="-120"/>
              </a:rPr>
              <a:t>Ronald Akers’ Social Learning Theory (1977, 1998) built upon and refined </a:t>
            </a:r>
            <a:r>
              <a:rPr lang="en-US" sz="2050" u="sng" dirty="0">
                <a:solidFill>
                  <a:srgbClr val="609DFF"/>
                </a:solidFill>
                <a:latin typeface="Brygada 1918" pitchFamily="34" charset="0"/>
                <a:ea typeface="Brygada 1918" pitchFamily="34" charset="-122"/>
                <a:cs typeface="Brygada 1918" pitchFamily="34" charset="-120"/>
                <a:hlinkClick r:id="rId5">
                  <a:extLst>
                    <a:ext uri="{A12FA001-AC4F-418D-AE19-62706E023703}">
                      <ahyp:hlinkClr xmlns:ahyp="http://schemas.microsoft.com/office/drawing/2018/hyperlinkcolor" val="tx"/>
                    </a:ext>
                  </a:extLst>
                </a:hlinkClick>
              </a:rPr>
              <a:t>Sutherland’s differential association theory</a:t>
            </a:r>
            <a:r>
              <a:rPr lang="en-US" sz="2050" dirty="0">
                <a:solidFill>
                  <a:srgbClr val="E2E6E9"/>
                </a:solidFill>
                <a:latin typeface="Brygada 1918" pitchFamily="34" charset="0"/>
                <a:ea typeface="Brygada 1918" pitchFamily="34" charset="-122"/>
                <a:cs typeface="Brygada 1918" pitchFamily="34" charset="-120"/>
              </a:rPr>
              <a:t>. Akers' contribution was to go beyond merely identifying </a:t>
            </a:r>
            <a:r>
              <a:rPr lang="en-US" sz="2050" i="1" dirty="0">
                <a:solidFill>
                  <a:srgbClr val="E2E6E9"/>
                </a:solidFill>
                <a:latin typeface="Brygada 1918" pitchFamily="34" charset="0"/>
                <a:ea typeface="Brygada 1918" pitchFamily="34" charset="-122"/>
                <a:cs typeface="Brygada 1918" pitchFamily="34" charset="-120"/>
              </a:rPr>
              <a:t>who</a:t>
            </a:r>
            <a:r>
              <a:rPr lang="en-US" sz="2050" dirty="0">
                <a:solidFill>
                  <a:srgbClr val="E2E6E9"/>
                </a:solidFill>
                <a:latin typeface="Brygada 1918" pitchFamily="34" charset="0"/>
                <a:ea typeface="Brygada 1918" pitchFamily="34" charset="-122"/>
                <a:cs typeface="Brygada 1918" pitchFamily="34" charset="-120"/>
              </a:rPr>
              <a:t> individuals associate with, to instead investigate </a:t>
            </a:r>
            <a:r>
              <a:rPr lang="en-US" sz="2050" i="1" dirty="0">
                <a:solidFill>
                  <a:srgbClr val="E2E6E9"/>
                </a:solidFill>
                <a:latin typeface="Brygada 1918" pitchFamily="34" charset="0"/>
                <a:ea typeface="Brygada 1918" pitchFamily="34" charset="-122"/>
                <a:cs typeface="Brygada 1918" pitchFamily="34" charset="-120"/>
              </a:rPr>
              <a:t>how</a:t>
            </a:r>
            <a:r>
              <a:rPr lang="en-US" sz="2050" dirty="0">
                <a:solidFill>
                  <a:srgbClr val="E2E6E9"/>
                </a:solidFill>
                <a:latin typeface="Brygada 1918" pitchFamily="34" charset="0"/>
                <a:ea typeface="Brygada 1918" pitchFamily="34" charset="-122"/>
                <a:cs typeface="Brygada 1918" pitchFamily="34" charset="-120"/>
              </a:rPr>
              <a:t> criminal behavior is actually learned through those associations.</a:t>
            </a:r>
            <a:endParaRPr lang="en-US" sz="2050" dirty="0"/>
          </a:p>
        </p:txBody>
      </p:sp>
      <p:pic>
        <p:nvPicPr>
          <p:cNvPr id="6" name="Image 2" descr="preencoded.png"/>
          <p:cNvPicPr>
            <a:picLocks noChangeAspect="1"/>
          </p:cNvPicPr>
          <p:nvPr/>
        </p:nvPicPr>
        <p:blipFill>
          <a:blip r:embed="rId6"/>
          <a:stretch>
            <a:fillRect/>
          </a:stretch>
        </p:blipFill>
        <p:spPr>
          <a:xfrm>
            <a:off x="6047423" y="423148"/>
            <a:ext cx="2788087" cy="85058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80000"/>
            </a:srgbClr>
          </a:solidFill>
          <a:ln/>
        </p:spPr>
        <p:txBody>
          <a:bodyPr/>
          <a:lstStyle/>
          <a:p>
            <a:endParaRPr lang="en-US"/>
          </a:p>
        </p:txBody>
      </p:sp>
      <p:sp>
        <p:nvSpPr>
          <p:cNvPr id="4" name="Text 1"/>
          <p:cNvSpPr/>
          <p:nvPr/>
        </p:nvSpPr>
        <p:spPr>
          <a:xfrm>
            <a:off x="863798" y="2082284"/>
            <a:ext cx="12332256" cy="771287"/>
          </a:xfrm>
          <a:prstGeom prst="rect">
            <a:avLst/>
          </a:prstGeom>
          <a:noFill/>
          <a:ln/>
        </p:spPr>
        <p:txBody>
          <a:bodyPr wrap="none" lIns="0" tIns="0" rIns="0" bIns="0" rtlCol="0" anchor="t"/>
          <a:lstStyle/>
          <a:p>
            <a:pPr marL="0" indent="0" algn="l">
              <a:lnSpc>
                <a:spcPts val="6050"/>
              </a:lnSpc>
              <a:buNone/>
            </a:pPr>
            <a:r>
              <a:rPr lang="en-US" sz="4850" dirty="0">
                <a:solidFill>
                  <a:srgbClr val="F5F0F0"/>
                </a:solidFill>
                <a:latin typeface="Libre Baskerville" pitchFamily="34" charset="0"/>
                <a:ea typeface="Libre Baskerville" pitchFamily="34" charset="-122"/>
                <a:cs typeface="Libre Baskerville" pitchFamily="34" charset="-120"/>
              </a:rPr>
              <a:t>Social Structure Social Learning (SSSL)</a:t>
            </a:r>
            <a:endParaRPr lang="en-US" sz="4850" dirty="0"/>
          </a:p>
        </p:txBody>
      </p:sp>
      <p:sp>
        <p:nvSpPr>
          <p:cNvPr id="5" name="Shape 2"/>
          <p:cNvSpPr/>
          <p:nvPr/>
        </p:nvSpPr>
        <p:spPr>
          <a:xfrm>
            <a:off x="863798" y="3223736"/>
            <a:ext cx="6327934" cy="2923461"/>
          </a:xfrm>
          <a:prstGeom prst="roundRect">
            <a:avLst>
              <a:gd name="adj" fmla="val 5004"/>
            </a:avLst>
          </a:prstGeom>
          <a:solidFill>
            <a:srgbClr val="09151A">
              <a:alpha val="95000"/>
            </a:srgbClr>
          </a:solidFill>
          <a:ln w="30480">
            <a:solidFill>
              <a:srgbClr val="194A99"/>
            </a:solidFill>
            <a:prstDash val="solid"/>
          </a:ln>
        </p:spPr>
        <p:txBody>
          <a:bodyPr/>
          <a:lstStyle/>
          <a:p>
            <a:endParaRPr lang="en-US"/>
          </a:p>
        </p:txBody>
      </p:sp>
      <p:sp>
        <p:nvSpPr>
          <p:cNvPr id="6" name="Shape 3"/>
          <p:cNvSpPr/>
          <p:nvPr/>
        </p:nvSpPr>
        <p:spPr>
          <a:xfrm>
            <a:off x="833318" y="3223736"/>
            <a:ext cx="121920" cy="2923461"/>
          </a:xfrm>
          <a:prstGeom prst="roundRect">
            <a:avLst>
              <a:gd name="adj" fmla="val 85031"/>
            </a:avLst>
          </a:prstGeom>
          <a:solidFill>
            <a:srgbClr val="609DFF"/>
          </a:solidFill>
          <a:ln/>
        </p:spPr>
        <p:txBody>
          <a:bodyPr/>
          <a:lstStyle/>
          <a:p>
            <a:endParaRPr lang="en-US"/>
          </a:p>
        </p:txBody>
      </p:sp>
      <p:sp>
        <p:nvSpPr>
          <p:cNvPr id="7" name="Text 4"/>
          <p:cNvSpPr/>
          <p:nvPr/>
        </p:nvSpPr>
        <p:spPr>
          <a:xfrm>
            <a:off x="1232535" y="3501033"/>
            <a:ext cx="5681901" cy="1579245"/>
          </a:xfrm>
          <a:prstGeom prst="rect">
            <a:avLst/>
          </a:prstGeom>
          <a:noFill/>
          <a:ln/>
        </p:spPr>
        <p:txBody>
          <a:bodyPr wrap="square" lIns="0" tIns="0" rIns="0" bIns="0" rtlCol="0" anchor="t"/>
          <a:lstStyle/>
          <a:p>
            <a:pPr marL="0" indent="0" algn="l">
              <a:lnSpc>
                <a:spcPts val="3100"/>
              </a:lnSpc>
              <a:buNone/>
            </a:pPr>
            <a:r>
              <a:rPr lang="en-US" sz="1900" dirty="0">
                <a:solidFill>
                  <a:srgbClr val="E2E6E9"/>
                </a:solidFill>
                <a:latin typeface="Brygada 1918" pitchFamily="34" charset="0"/>
                <a:ea typeface="Brygada 1918" pitchFamily="34" charset="-122"/>
                <a:cs typeface="Brygada 1918" pitchFamily="34" charset="-120"/>
              </a:rPr>
              <a:t>Social Structure Social Learning (SSSL) theory expands upon Akers' Social Learning Theory by integrating macro-level social structural factors into the explanation of crime and deviance.</a:t>
            </a:r>
            <a:endParaRPr lang="en-US" sz="1900" dirty="0"/>
          </a:p>
        </p:txBody>
      </p:sp>
      <p:sp>
        <p:nvSpPr>
          <p:cNvPr id="8" name="Shape 5"/>
          <p:cNvSpPr/>
          <p:nvPr/>
        </p:nvSpPr>
        <p:spPr>
          <a:xfrm>
            <a:off x="7438549" y="3223736"/>
            <a:ext cx="6328053" cy="2923461"/>
          </a:xfrm>
          <a:prstGeom prst="roundRect">
            <a:avLst>
              <a:gd name="adj" fmla="val 5004"/>
            </a:avLst>
          </a:prstGeom>
          <a:solidFill>
            <a:srgbClr val="09151A">
              <a:alpha val="95000"/>
            </a:srgbClr>
          </a:solidFill>
          <a:ln w="30480">
            <a:solidFill>
              <a:srgbClr val="194A99"/>
            </a:solidFill>
            <a:prstDash val="solid"/>
          </a:ln>
        </p:spPr>
        <p:txBody>
          <a:bodyPr/>
          <a:lstStyle/>
          <a:p>
            <a:endParaRPr lang="en-US"/>
          </a:p>
        </p:txBody>
      </p:sp>
      <p:sp>
        <p:nvSpPr>
          <p:cNvPr id="9" name="Shape 6"/>
          <p:cNvSpPr/>
          <p:nvPr/>
        </p:nvSpPr>
        <p:spPr>
          <a:xfrm>
            <a:off x="7408069" y="3223736"/>
            <a:ext cx="121920" cy="2923461"/>
          </a:xfrm>
          <a:prstGeom prst="roundRect">
            <a:avLst>
              <a:gd name="adj" fmla="val 85031"/>
            </a:avLst>
          </a:prstGeom>
          <a:solidFill>
            <a:srgbClr val="609DFF"/>
          </a:solidFill>
          <a:ln/>
        </p:spPr>
        <p:txBody>
          <a:bodyPr/>
          <a:lstStyle/>
          <a:p>
            <a:endParaRPr lang="en-US"/>
          </a:p>
        </p:txBody>
      </p:sp>
      <p:sp>
        <p:nvSpPr>
          <p:cNvPr id="10" name="Text 7"/>
          <p:cNvSpPr/>
          <p:nvPr/>
        </p:nvSpPr>
        <p:spPr>
          <a:xfrm>
            <a:off x="7807285" y="3501033"/>
            <a:ext cx="5682020" cy="2368868"/>
          </a:xfrm>
          <a:prstGeom prst="rect">
            <a:avLst/>
          </a:prstGeom>
          <a:noFill/>
          <a:ln/>
        </p:spPr>
        <p:txBody>
          <a:bodyPr wrap="square" lIns="0" tIns="0" rIns="0" bIns="0" rtlCol="0" anchor="t"/>
          <a:lstStyle/>
          <a:p>
            <a:pPr marL="0" indent="0" algn="l">
              <a:lnSpc>
                <a:spcPts val="3100"/>
              </a:lnSpc>
              <a:buNone/>
            </a:pPr>
            <a:r>
              <a:rPr lang="en-US" sz="1900" dirty="0">
                <a:solidFill>
                  <a:srgbClr val="E2E6E9"/>
                </a:solidFill>
                <a:latin typeface="Brygada 1918" pitchFamily="34" charset="0"/>
                <a:ea typeface="Brygada 1918" pitchFamily="34" charset="-122"/>
                <a:cs typeface="Brygada 1918" pitchFamily="34" charset="-120"/>
              </a:rPr>
              <a:t>It posits that an individual's position within the social structure—such as their neighborhood, community, or socioeconomic status—influences their exposure to specific learning environments, thereby mediating their acquisition of criminal or conforming behaviors.</a:t>
            </a:r>
            <a:endParaRPr lang="en-US" sz="1900" dirty="0"/>
          </a:p>
        </p:txBody>
      </p:sp>
      <p:pic>
        <p:nvPicPr>
          <p:cNvPr id="11" name="Image 1" descr="preencoded.png"/>
          <p:cNvPicPr>
            <a:picLocks noChangeAspect="1"/>
          </p:cNvPicPr>
          <p:nvPr/>
        </p:nvPicPr>
        <p:blipFill>
          <a:blip r:embed="rId4"/>
          <a:stretch>
            <a:fillRect/>
          </a:stretch>
        </p:blipFill>
        <p:spPr>
          <a:xfrm>
            <a:off x="11533823" y="423148"/>
            <a:ext cx="2788087" cy="85058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03064" y="1381006"/>
            <a:ext cx="8681561" cy="509945"/>
          </a:xfrm>
          <a:prstGeom prst="rect">
            <a:avLst/>
          </a:prstGeom>
          <a:noFill/>
          <a:ln/>
        </p:spPr>
        <p:txBody>
          <a:bodyPr wrap="none" lIns="0" tIns="0" rIns="0" bIns="0" rtlCol="0" anchor="t"/>
          <a:lstStyle/>
          <a:p>
            <a:pPr marL="0" indent="0" algn="l">
              <a:lnSpc>
                <a:spcPts val="4000"/>
              </a:lnSpc>
              <a:buNone/>
            </a:pPr>
            <a:r>
              <a:rPr lang="en-US" sz="3200" dirty="0">
                <a:solidFill>
                  <a:srgbClr val="F5F0F0"/>
                </a:solidFill>
                <a:latin typeface="Libre Baskerville" pitchFamily="34" charset="0"/>
                <a:ea typeface="Libre Baskerville" pitchFamily="34" charset="-122"/>
                <a:cs typeface="Libre Baskerville" pitchFamily="34" charset="-120"/>
              </a:rPr>
              <a:t>Core Elements of Social Learning Theory</a:t>
            </a:r>
            <a:endParaRPr lang="en-US" sz="3200" dirty="0"/>
          </a:p>
        </p:txBody>
      </p:sp>
      <p:sp>
        <p:nvSpPr>
          <p:cNvPr id="3" name="Shape 1"/>
          <p:cNvSpPr/>
          <p:nvPr/>
        </p:nvSpPr>
        <p:spPr>
          <a:xfrm>
            <a:off x="703064" y="2462093"/>
            <a:ext cx="6530578" cy="1991320"/>
          </a:xfrm>
          <a:prstGeom prst="roundRect">
            <a:avLst>
              <a:gd name="adj" fmla="val 5510"/>
            </a:avLst>
          </a:prstGeom>
          <a:solidFill>
            <a:srgbClr val="09151A">
              <a:alpha val="95000"/>
            </a:srgbClr>
          </a:solidFill>
          <a:ln/>
        </p:spPr>
        <p:txBody>
          <a:bodyPr/>
          <a:lstStyle/>
          <a:p>
            <a:endParaRPr lang="en-US"/>
          </a:p>
        </p:txBody>
      </p:sp>
      <p:sp>
        <p:nvSpPr>
          <p:cNvPr id="4" name="Shape 2"/>
          <p:cNvSpPr/>
          <p:nvPr/>
        </p:nvSpPr>
        <p:spPr>
          <a:xfrm>
            <a:off x="703064" y="2439233"/>
            <a:ext cx="6530578" cy="91440"/>
          </a:xfrm>
          <a:prstGeom prst="roundRect">
            <a:avLst>
              <a:gd name="adj" fmla="val 74967"/>
            </a:avLst>
          </a:prstGeom>
          <a:solidFill>
            <a:srgbClr val="609DFF"/>
          </a:solidFill>
          <a:ln/>
        </p:spPr>
        <p:txBody>
          <a:bodyPr/>
          <a:lstStyle/>
          <a:p>
            <a:endParaRPr lang="en-US"/>
          </a:p>
        </p:txBody>
      </p:sp>
      <p:sp>
        <p:nvSpPr>
          <p:cNvPr id="5" name="Shape 3"/>
          <p:cNvSpPr/>
          <p:nvPr/>
        </p:nvSpPr>
        <p:spPr>
          <a:xfrm>
            <a:off x="3723561" y="2217301"/>
            <a:ext cx="489585" cy="489585"/>
          </a:xfrm>
          <a:prstGeom prst="roundRect">
            <a:avLst>
              <a:gd name="adj" fmla="val 186770"/>
            </a:avLst>
          </a:prstGeom>
          <a:solidFill>
            <a:srgbClr val="609DFF"/>
          </a:solidFill>
          <a:ln/>
        </p:spPr>
        <p:txBody>
          <a:bodyPr/>
          <a:lstStyle/>
          <a:p>
            <a:endParaRPr lang="en-US"/>
          </a:p>
        </p:txBody>
      </p:sp>
      <p:sp>
        <p:nvSpPr>
          <p:cNvPr id="6" name="Text 4"/>
          <p:cNvSpPr/>
          <p:nvPr/>
        </p:nvSpPr>
        <p:spPr>
          <a:xfrm>
            <a:off x="3870484" y="2339697"/>
            <a:ext cx="195739" cy="244793"/>
          </a:xfrm>
          <a:prstGeom prst="rect">
            <a:avLst/>
          </a:prstGeom>
          <a:noFill/>
          <a:ln/>
        </p:spPr>
        <p:txBody>
          <a:bodyPr wrap="none" lIns="0" tIns="0" rIns="0" bIns="0" rtlCol="0" anchor="t"/>
          <a:lstStyle/>
          <a:p>
            <a:pPr marL="0" indent="0" algn="l">
              <a:lnSpc>
                <a:spcPts val="2450"/>
              </a:lnSpc>
              <a:buNone/>
            </a:pPr>
            <a:r>
              <a:rPr lang="en-US" sz="1500" dirty="0">
                <a:solidFill>
                  <a:srgbClr val="000000"/>
                </a:solidFill>
                <a:latin typeface="Libre Baskerville" pitchFamily="34" charset="0"/>
                <a:ea typeface="Libre Baskerville" pitchFamily="34" charset="-122"/>
                <a:cs typeface="Libre Baskerville" pitchFamily="34" charset="-120"/>
              </a:rPr>
              <a:t>1</a:t>
            </a:r>
            <a:endParaRPr lang="en-US" sz="1500" dirty="0"/>
          </a:p>
        </p:txBody>
      </p:sp>
      <p:sp>
        <p:nvSpPr>
          <p:cNvPr id="7" name="Text 5"/>
          <p:cNvSpPr/>
          <p:nvPr/>
        </p:nvSpPr>
        <p:spPr>
          <a:xfrm>
            <a:off x="889040" y="2870121"/>
            <a:ext cx="2449711" cy="255032"/>
          </a:xfrm>
          <a:prstGeom prst="rect">
            <a:avLst/>
          </a:prstGeom>
          <a:noFill/>
          <a:ln/>
        </p:spPr>
        <p:txBody>
          <a:bodyPr wrap="none" lIns="0" tIns="0" rIns="0" bIns="0" rtlCol="0" anchor="t"/>
          <a:lstStyle/>
          <a:p>
            <a:pPr marL="0" indent="0" algn="l">
              <a:lnSpc>
                <a:spcPts val="2000"/>
              </a:lnSpc>
              <a:buNone/>
            </a:pPr>
            <a:r>
              <a:rPr lang="en-US" sz="1600" dirty="0">
                <a:solidFill>
                  <a:srgbClr val="E2E6E9"/>
                </a:solidFill>
                <a:latin typeface="Libre Baskerville" pitchFamily="34" charset="0"/>
                <a:ea typeface="Libre Baskerville" pitchFamily="34" charset="-122"/>
                <a:cs typeface="Libre Baskerville" pitchFamily="34" charset="-120"/>
              </a:rPr>
              <a:t>Differential Association</a:t>
            </a:r>
            <a:endParaRPr lang="en-US" sz="1600" dirty="0"/>
          </a:p>
        </p:txBody>
      </p:sp>
      <p:sp>
        <p:nvSpPr>
          <p:cNvPr id="8" name="Text 6"/>
          <p:cNvSpPr/>
          <p:nvPr/>
        </p:nvSpPr>
        <p:spPr>
          <a:xfrm>
            <a:off x="889040" y="3223022"/>
            <a:ext cx="6158627" cy="1044416"/>
          </a:xfrm>
          <a:prstGeom prst="rect">
            <a:avLst/>
          </a:prstGeom>
          <a:noFill/>
          <a:ln/>
        </p:spPr>
        <p:txBody>
          <a:bodyPr wrap="square" lIns="0" tIns="0" rIns="0" bIns="0" rtlCol="0" anchor="t"/>
          <a:lstStyle/>
          <a:p>
            <a:pPr marL="0" indent="0" algn="l">
              <a:lnSpc>
                <a:spcPts val="2050"/>
              </a:lnSpc>
              <a:buNone/>
            </a:pPr>
            <a:r>
              <a:rPr lang="en-US" sz="1250" dirty="0">
                <a:solidFill>
                  <a:srgbClr val="E2E6E9"/>
                </a:solidFill>
                <a:latin typeface="Brygada 1918" pitchFamily="34" charset="0"/>
                <a:ea typeface="Brygada 1918" pitchFamily="34" charset="-122"/>
                <a:cs typeface="Brygada 1918" pitchFamily="34" charset="-120"/>
              </a:rPr>
              <a:t>Focuses on the importance of interactions with peers, neighbors, authority figures, and "virtual groups." These interactions provide the context for social learning. The probability of engaging in crime increases when individuals associate with peers who hold pro-criminal attitudes.</a:t>
            </a:r>
            <a:endParaRPr lang="en-US" sz="1250" dirty="0"/>
          </a:p>
        </p:txBody>
      </p:sp>
      <p:sp>
        <p:nvSpPr>
          <p:cNvPr id="9" name="Shape 7"/>
          <p:cNvSpPr/>
          <p:nvPr/>
        </p:nvSpPr>
        <p:spPr>
          <a:xfrm>
            <a:off x="7396758" y="2462093"/>
            <a:ext cx="6530578" cy="1991320"/>
          </a:xfrm>
          <a:prstGeom prst="roundRect">
            <a:avLst>
              <a:gd name="adj" fmla="val 5510"/>
            </a:avLst>
          </a:prstGeom>
          <a:solidFill>
            <a:srgbClr val="09151A">
              <a:alpha val="95000"/>
            </a:srgbClr>
          </a:solidFill>
          <a:ln/>
        </p:spPr>
        <p:txBody>
          <a:bodyPr/>
          <a:lstStyle/>
          <a:p>
            <a:endParaRPr lang="en-US"/>
          </a:p>
        </p:txBody>
      </p:sp>
      <p:sp>
        <p:nvSpPr>
          <p:cNvPr id="10" name="Shape 8"/>
          <p:cNvSpPr/>
          <p:nvPr/>
        </p:nvSpPr>
        <p:spPr>
          <a:xfrm>
            <a:off x="7396758" y="2439233"/>
            <a:ext cx="6530578" cy="91440"/>
          </a:xfrm>
          <a:prstGeom prst="roundRect">
            <a:avLst>
              <a:gd name="adj" fmla="val 74967"/>
            </a:avLst>
          </a:prstGeom>
          <a:solidFill>
            <a:srgbClr val="609DFF"/>
          </a:solidFill>
          <a:ln/>
        </p:spPr>
        <p:txBody>
          <a:bodyPr/>
          <a:lstStyle/>
          <a:p>
            <a:endParaRPr lang="en-US"/>
          </a:p>
        </p:txBody>
      </p:sp>
      <p:sp>
        <p:nvSpPr>
          <p:cNvPr id="11" name="Shape 9"/>
          <p:cNvSpPr/>
          <p:nvPr/>
        </p:nvSpPr>
        <p:spPr>
          <a:xfrm>
            <a:off x="10417254" y="2217301"/>
            <a:ext cx="489585" cy="489585"/>
          </a:xfrm>
          <a:prstGeom prst="roundRect">
            <a:avLst>
              <a:gd name="adj" fmla="val 186770"/>
            </a:avLst>
          </a:prstGeom>
          <a:solidFill>
            <a:srgbClr val="609DFF"/>
          </a:solidFill>
          <a:ln/>
        </p:spPr>
        <p:txBody>
          <a:bodyPr/>
          <a:lstStyle/>
          <a:p>
            <a:endParaRPr lang="en-US"/>
          </a:p>
        </p:txBody>
      </p:sp>
      <p:sp>
        <p:nvSpPr>
          <p:cNvPr id="12" name="Text 10"/>
          <p:cNvSpPr/>
          <p:nvPr/>
        </p:nvSpPr>
        <p:spPr>
          <a:xfrm>
            <a:off x="10564178" y="2339697"/>
            <a:ext cx="195739" cy="244793"/>
          </a:xfrm>
          <a:prstGeom prst="rect">
            <a:avLst/>
          </a:prstGeom>
          <a:noFill/>
          <a:ln/>
        </p:spPr>
        <p:txBody>
          <a:bodyPr wrap="none" lIns="0" tIns="0" rIns="0" bIns="0" rtlCol="0" anchor="t"/>
          <a:lstStyle/>
          <a:p>
            <a:pPr marL="0" indent="0" algn="l">
              <a:lnSpc>
                <a:spcPts val="2450"/>
              </a:lnSpc>
              <a:buNone/>
            </a:pPr>
            <a:r>
              <a:rPr lang="en-US" sz="1500" dirty="0">
                <a:solidFill>
                  <a:srgbClr val="000000"/>
                </a:solidFill>
                <a:latin typeface="Libre Baskerville" pitchFamily="34" charset="0"/>
                <a:ea typeface="Libre Baskerville" pitchFamily="34" charset="-122"/>
                <a:cs typeface="Libre Baskerville" pitchFamily="34" charset="-120"/>
              </a:rPr>
              <a:t>2</a:t>
            </a:r>
            <a:endParaRPr lang="en-US" sz="1500" dirty="0"/>
          </a:p>
        </p:txBody>
      </p:sp>
      <p:sp>
        <p:nvSpPr>
          <p:cNvPr id="13" name="Text 11"/>
          <p:cNvSpPr/>
          <p:nvPr/>
        </p:nvSpPr>
        <p:spPr>
          <a:xfrm>
            <a:off x="7582733" y="2870121"/>
            <a:ext cx="2040136" cy="255032"/>
          </a:xfrm>
          <a:prstGeom prst="rect">
            <a:avLst/>
          </a:prstGeom>
          <a:noFill/>
          <a:ln/>
        </p:spPr>
        <p:txBody>
          <a:bodyPr wrap="none" lIns="0" tIns="0" rIns="0" bIns="0" rtlCol="0" anchor="t"/>
          <a:lstStyle/>
          <a:p>
            <a:pPr marL="0" indent="0" algn="l">
              <a:lnSpc>
                <a:spcPts val="2000"/>
              </a:lnSpc>
              <a:buNone/>
            </a:pPr>
            <a:r>
              <a:rPr lang="en-US" sz="1600" dirty="0">
                <a:solidFill>
                  <a:srgbClr val="E2E6E9"/>
                </a:solidFill>
                <a:latin typeface="Libre Baskerville" pitchFamily="34" charset="0"/>
                <a:ea typeface="Libre Baskerville" pitchFamily="34" charset="-122"/>
                <a:cs typeface="Libre Baskerville" pitchFamily="34" charset="-120"/>
              </a:rPr>
              <a:t>Definitions</a:t>
            </a:r>
            <a:endParaRPr lang="en-US" sz="1600" dirty="0"/>
          </a:p>
        </p:txBody>
      </p:sp>
      <p:sp>
        <p:nvSpPr>
          <p:cNvPr id="14" name="Text 12"/>
          <p:cNvSpPr/>
          <p:nvPr/>
        </p:nvSpPr>
        <p:spPr>
          <a:xfrm>
            <a:off x="7582733" y="3223022"/>
            <a:ext cx="6158627" cy="1044416"/>
          </a:xfrm>
          <a:prstGeom prst="rect">
            <a:avLst/>
          </a:prstGeom>
          <a:noFill/>
          <a:ln/>
        </p:spPr>
        <p:txBody>
          <a:bodyPr wrap="square" lIns="0" tIns="0" rIns="0" bIns="0" rtlCol="0" anchor="t"/>
          <a:lstStyle/>
          <a:p>
            <a:pPr marL="0" indent="0" algn="l">
              <a:lnSpc>
                <a:spcPts val="2050"/>
              </a:lnSpc>
              <a:buNone/>
            </a:pPr>
            <a:r>
              <a:rPr lang="en-US" sz="1250" dirty="0">
                <a:solidFill>
                  <a:srgbClr val="E2E6E9"/>
                </a:solidFill>
                <a:latin typeface="Brygada 1918" pitchFamily="34" charset="0"/>
                <a:ea typeface="Brygada 1918" pitchFamily="34" charset="-122"/>
                <a:cs typeface="Brygada 1918" pitchFamily="34" charset="-120"/>
              </a:rPr>
              <a:t>Refers to attitudes, values, and orientations toward crime and conforming behavior. These can be general or specific, positive or neutralizing. Personal definitions operate on a continuum from strongly held conforming beliefs to strongly held non-conforming beliefs.</a:t>
            </a:r>
            <a:endParaRPr lang="en-US" sz="1250" dirty="0"/>
          </a:p>
        </p:txBody>
      </p:sp>
      <p:sp>
        <p:nvSpPr>
          <p:cNvPr id="15" name="Shape 13"/>
          <p:cNvSpPr/>
          <p:nvPr/>
        </p:nvSpPr>
        <p:spPr>
          <a:xfrm>
            <a:off x="703064" y="4861322"/>
            <a:ext cx="6530578" cy="1991320"/>
          </a:xfrm>
          <a:prstGeom prst="roundRect">
            <a:avLst>
              <a:gd name="adj" fmla="val 5510"/>
            </a:avLst>
          </a:prstGeom>
          <a:solidFill>
            <a:srgbClr val="09151A">
              <a:alpha val="95000"/>
            </a:srgbClr>
          </a:solidFill>
          <a:ln/>
        </p:spPr>
        <p:txBody>
          <a:bodyPr/>
          <a:lstStyle/>
          <a:p>
            <a:endParaRPr lang="en-US"/>
          </a:p>
        </p:txBody>
      </p:sp>
      <p:sp>
        <p:nvSpPr>
          <p:cNvPr id="16" name="Shape 14"/>
          <p:cNvSpPr/>
          <p:nvPr/>
        </p:nvSpPr>
        <p:spPr>
          <a:xfrm>
            <a:off x="703064" y="4838462"/>
            <a:ext cx="6530578" cy="91440"/>
          </a:xfrm>
          <a:prstGeom prst="roundRect">
            <a:avLst>
              <a:gd name="adj" fmla="val 74967"/>
            </a:avLst>
          </a:prstGeom>
          <a:solidFill>
            <a:srgbClr val="609DFF"/>
          </a:solidFill>
          <a:ln/>
        </p:spPr>
        <p:txBody>
          <a:bodyPr/>
          <a:lstStyle/>
          <a:p>
            <a:endParaRPr lang="en-US"/>
          </a:p>
        </p:txBody>
      </p:sp>
      <p:sp>
        <p:nvSpPr>
          <p:cNvPr id="17" name="Shape 15"/>
          <p:cNvSpPr/>
          <p:nvPr/>
        </p:nvSpPr>
        <p:spPr>
          <a:xfrm>
            <a:off x="3723561" y="4616529"/>
            <a:ext cx="489585" cy="489585"/>
          </a:xfrm>
          <a:prstGeom prst="roundRect">
            <a:avLst>
              <a:gd name="adj" fmla="val 186770"/>
            </a:avLst>
          </a:prstGeom>
          <a:solidFill>
            <a:srgbClr val="609DFF"/>
          </a:solidFill>
          <a:ln/>
        </p:spPr>
        <p:txBody>
          <a:bodyPr/>
          <a:lstStyle/>
          <a:p>
            <a:endParaRPr lang="en-US"/>
          </a:p>
        </p:txBody>
      </p:sp>
      <p:sp>
        <p:nvSpPr>
          <p:cNvPr id="18" name="Text 16"/>
          <p:cNvSpPr/>
          <p:nvPr/>
        </p:nvSpPr>
        <p:spPr>
          <a:xfrm>
            <a:off x="3870484" y="4738926"/>
            <a:ext cx="195739" cy="244793"/>
          </a:xfrm>
          <a:prstGeom prst="rect">
            <a:avLst/>
          </a:prstGeom>
          <a:noFill/>
          <a:ln/>
        </p:spPr>
        <p:txBody>
          <a:bodyPr wrap="none" lIns="0" tIns="0" rIns="0" bIns="0" rtlCol="0" anchor="t"/>
          <a:lstStyle/>
          <a:p>
            <a:pPr marL="0" indent="0" algn="l">
              <a:lnSpc>
                <a:spcPts val="2450"/>
              </a:lnSpc>
              <a:buNone/>
            </a:pPr>
            <a:r>
              <a:rPr lang="en-US" sz="1500" dirty="0">
                <a:solidFill>
                  <a:srgbClr val="000000"/>
                </a:solidFill>
                <a:latin typeface="Libre Baskerville" pitchFamily="34" charset="0"/>
                <a:ea typeface="Libre Baskerville" pitchFamily="34" charset="-122"/>
                <a:cs typeface="Libre Baskerville" pitchFamily="34" charset="-120"/>
              </a:rPr>
              <a:t>3</a:t>
            </a:r>
            <a:endParaRPr lang="en-US" sz="1500" dirty="0"/>
          </a:p>
        </p:txBody>
      </p:sp>
      <p:sp>
        <p:nvSpPr>
          <p:cNvPr id="19" name="Text 17"/>
          <p:cNvSpPr/>
          <p:nvPr/>
        </p:nvSpPr>
        <p:spPr>
          <a:xfrm>
            <a:off x="889040" y="5269349"/>
            <a:ext cx="2845237" cy="255032"/>
          </a:xfrm>
          <a:prstGeom prst="rect">
            <a:avLst/>
          </a:prstGeom>
          <a:noFill/>
          <a:ln/>
        </p:spPr>
        <p:txBody>
          <a:bodyPr wrap="none" lIns="0" tIns="0" rIns="0" bIns="0" rtlCol="0" anchor="t"/>
          <a:lstStyle/>
          <a:p>
            <a:pPr marL="0" indent="0" algn="l">
              <a:lnSpc>
                <a:spcPts val="2000"/>
              </a:lnSpc>
              <a:buNone/>
            </a:pPr>
            <a:r>
              <a:rPr lang="en-US" sz="1600" dirty="0">
                <a:solidFill>
                  <a:srgbClr val="E2E6E9"/>
                </a:solidFill>
                <a:latin typeface="Libre Baskerville" pitchFamily="34" charset="0"/>
                <a:ea typeface="Libre Baskerville" pitchFamily="34" charset="-122"/>
                <a:cs typeface="Libre Baskerville" pitchFamily="34" charset="-120"/>
              </a:rPr>
              <a:t>Differential Reinforcement</a:t>
            </a:r>
            <a:endParaRPr lang="en-US" sz="1600" dirty="0"/>
          </a:p>
        </p:txBody>
      </p:sp>
      <p:sp>
        <p:nvSpPr>
          <p:cNvPr id="20" name="Text 18"/>
          <p:cNvSpPr/>
          <p:nvPr/>
        </p:nvSpPr>
        <p:spPr>
          <a:xfrm>
            <a:off x="889040" y="5622250"/>
            <a:ext cx="6158627" cy="1044416"/>
          </a:xfrm>
          <a:prstGeom prst="rect">
            <a:avLst/>
          </a:prstGeom>
          <a:noFill/>
          <a:ln/>
        </p:spPr>
        <p:txBody>
          <a:bodyPr wrap="square" lIns="0" tIns="0" rIns="0" bIns="0" rtlCol="0" anchor="t"/>
          <a:lstStyle/>
          <a:p>
            <a:pPr marL="0" indent="0" algn="l">
              <a:lnSpc>
                <a:spcPts val="2050"/>
              </a:lnSpc>
              <a:buNone/>
            </a:pPr>
            <a:r>
              <a:rPr lang="en-US" sz="1250" dirty="0">
                <a:solidFill>
                  <a:srgbClr val="E2E6E9"/>
                </a:solidFill>
                <a:latin typeface="Brygada 1918" pitchFamily="34" charset="0"/>
                <a:ea typeface="Brygada 1918" pitchFamily="34" charset="-122"/>
                <a:cs typeface="Brygada 1918" pitchFamily="34" charset="-120"/>
              </a:rPr>
              <a:t>Concerns the balance of perceived, experienced, or anticipated rewards and punishments. Value is attributed to behaviors that are rewarded, and the more frequently a behavior is rewarded rather than punished, the higher its value becomes.</a:t>
            </a:r>
            <a:endParaRPr lang="en-US" sz="1250" dirty="0"/>
          </a:p>
        </p:txBody>
      </p:sp>
      <p:sp>
        <p:nvSpPr>
          <p:cNvPr id="21" name="Shape 19"/>
          <p:cNvSpPr/>
          <p:nvPr/>
        </p:nvSpPr>
        <p:spPr>
          <a:xfrm>
            <a:off x="7396758" y="4861322"/>
            <a:ext cx="6530578" cy="1991320"/>
          </a:xfrm>
          <a:prstGeom prst="roundRect">
            <a:avLst>
              <a:gd name="adj" fmla="val 5510"/>
            </a:avLst>
          </a:prstGeom>
          <a:solidFill>
            <a:srgbClr val="09151A">
              <a:alpha val="95000"/>
            </a:srgbClr>
          </a:solidFill>
          <a:ln/>
        </p:spPr>
        <p:txBody>
          <a:bodyPr/>
          <a:lstStyle/>
          <a:p>
            <a:endParaRPr lang="en-US"/>
          </a:p>
        </p:txBody>
      </p:sp>
      <p:sp>
        <p:nvSpPr>
          <p:cNvPr id="22" name="Shape 20"/>
          <p:cNvSpPr/>
          <p:nvPr/>
        </p:nvSpPr>
        <p:spPr>
          <a:xfrm>
            <a:off x="7396758" y="4838462"/>
            <a:ext cx="6530578" cy="91440"/>
          </a:xfrm>
          <a:prstGeom prst="roundRect">
            <a:avLst>
              <a:gd name="adj" fmla="val 74967"/>
            </a:avLst>
          </a:prstGeom>
          <a:solidFill>
            <a:srgbClr val="609DFF"/>
          </a:solidFill>
          <a:ln/>
        </p:spPr>
        <p:txBody>
          <a:bodyPr/>
          <a:lstStyle/>
          <a:p>
            <a:endParaRPr lang="en-US"/>
          </a:p>
        </p:txBody>
      </p:sp>
      <p:sp>
        <p:nvSpPr>
          <p:cNvPr id="23" name="Shape 21"/>
          <p:cNvSpPr/>
          <p:nvPr/>
        </p:nvSpPr>
        <p:spPr>
          <a:xfrm>
            <a:off x="10417254" y="4616529"/>
            <a:ext cx="489585" cy="489585"/>
          </a:xfrm>
          <a:prstGeom prst="roundRect">
            <a:avLst>
              <a:gd name="adj" fmla="val 186770"/>
            </a:avLst>
          </a:prstGeom>
          <a:solidFill>
            <a:srgbClr val="609DFF"/>
          </a:solidFill>
          <a:ln/>
        </p:spPr>
        <p:txBody>
          <a:bodyPr/>
          <a:lstStyle/>
          <a:p>
            <a:endParaRPr lang="en-US"/>
          </a:p>
        </p:txBody>
      </p:sp>
      <p:sp>
        <p:nvSpPr>
          <p:cNvPr id="24" name="Text 22"/>
          <p:cNvSpPr/>
          <p:nvPr/>
        </p:nvSpPr>
        <p:spPr>
          <a:xfrm>
            <a:off x="10564178" y="4738926"/>
            <a:ext cx="195739" cy="244793"/>
          </a:xfrm>
          <a:prstGeom prst="rect">
            <a:avLst/>
          </a:prstGeom>
          <a:noFill/>
          <a:ln/>
        </p:spPr>
        <p:txBody>
          <a:bodyPr wrap="none" lIns="0" tIns="0" rIns="0" bIns="0" rtlCol="0" anchor="t"/>
          <a:lstStyle/>
          <a:p>
            <a:pPr marL="0" indent="0" algn="l">
              <a:lnSpc>
                <a:spcPts val="2450"/>
              </a:lnSpc>
              <a:buNone/>
            </a:pPr>
            <a:r>
              <a:rPr lang="en-US" sz="1500" dirty="0">
                <a:solidFill>
                  <a:srgbClr val="000000"/>
                </a:solidFill>
                <a:latin typeface="Libre Baskerville" pitchFamily="34" charset="0"/>
                <a:ea typeface="Libre Baskerville" pitchFamily="34" charset="-122"/>
                <a:cs typeface="Libre Baskerville" pitchFamily="34" charset="-120"/>
              </a:rPr>
              <a:t>4</a:t>
            </a:r>
            <a:endParaRPr lang="en-US" sz="1500" dirty="0"/>
          </a:p>
        </p:txBody>
      </p:sp>
      <p:sp>
        <p:nvSpPr>
          <p:cNvPr id="25" name="Text 23"/>
          <p:cNvSpPr/>
          <p:nvPr/>
        </p:nvSpPr>
        <p:spPr>
          <a:xfrm>
            <a:off x="7582733" y="5269349"/>
            <a:ext cx="2040136" cy="255032"/>
          </a:xfrm>
          <a:prstGeom prst="rect">
            <a:avLst/>
          </a:prstGeom>
          <a:noFill/>
          <a:ln/>
        </p:spPr>
        <p:txBody>
          <a:bodyPr wrap="none" lIns="0" tIns="0" rIns="0" bIns="0" rtlCol="0" anchor="t"/>
          <a:lstStyle/>
          <a:p>
            <a:pPr marL="0" indent="0" algn="l">
              <a:lnSpc>
                <a:spcPts val="2000"/>
              </a:lnSpc>
              <a:buNone/>
            </a:pPr>
            <a:r>
              <a:rPr lang="en-US" sz="1600" dirty="0">
                <a:solidFill>
                  <a:srgbClr val="E2E6E9"/>
                </a:solidFill>
                <a:latin typeface="Libre Baskerville" pitchFamily="34" charset="0"/>
                <a:ea typeface="Libre Baskerville" pitchFamily="34" charset="-122"/>
                <a:cs typeface="Libre Baskerville" pitchFamily="34" charset="-120"/>
              </a:rPr>
              <a:t>Imitation</a:t>
            </a:r>
            <a:endParaRPr lang="en-US" sz="1600" dirty="0"/>
          </a:p>
        </p:txBody>
      </p:sp>
      <p:sp>
        <p:nvSpPr>
          <p:cNvPr id="26" name="Text 24"/>
          <p:cNvSpPr/>
          <p:nvPr/>
        </p:nvSpPr>
        <p:spPr>
          <a:xfrm>
            <a:off x="7582733" y="5622250"/>
            <a:ext cx="6158627" cy="1044416"/>
          </a:xfrm>
          <a:prstGeom prst="rect">
            <a:avLst/>
          </a:prstGeom>
          <a:noFill/>
          <a:ln/>
        </p:spPr>
        <p:txBody>
          <a:bodyPr wrap="square" lIns="0" tIns="0" rIns="0" bIns="0" rtlCol="0" anchor="t"/>
          <a:lstStyle/>
          <a:p>
            <a:pPr marL="0" indent="0" algn="l">
              <a:lnSpc>
                <a:spcPts val="2050"/>
              </a:lnSpc>
              <a:buNone/>
            </a:pPr>
            <a:r>
              <a:rPr lang="en-US" sz="1250" dirty="0">
                <a:solidFill>
                  <a:srgbClr val="E2E6E9"/>
                </a:solidFill>
                <a:latin typeface="Brygada 1918" pitchFamily="34" charset="0"/>
                <a:ea typeface="Brygada 1918" pitchFamily="34" charset="-122"/>
                <a:cs typeface="Brygada 1918" pitchFamily="34" charset="-120"/>
              </a:rPr>
              <a:t>Similar to vicarious reinforcement, where individuals observe behaviors performed by others and their consequences. If someone observes another person commit a criminal act and receive rewards without punishment, they may imitate that behavior.</a:t>
            </a:r>
            <a:endParaRPr lang="en-US" sz="1250" dirty="0"/>
          </a:p>
        </p:txBody>
      </p:sp>
      <p:pic>
        <p:nvPicPr>
          <p:cNvPr id="27" name="Image 0" descr="preencoded.png"/>
          <p:cNvPicPr>
            <a:picLocks noChangeAspect="1"/>
          </p:cNvPicPr>
          <p:nvPr/>
        </p:nvPicPr>
        <p:blipFill>
          <a:blip r:embed="rId3"/>
          <a:stretch>
            <a:fillRect/>
          </a:stretch>
        </p:blipFill>
        <p:spPr>
          <a:xfrm>
            <a:off x="12110442" y="344329"/>
            <a:ext cx="2268974" cy="69222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85668" y="1257776"/>
            <a:ext cx="4594146" cy="424815"/>
          </a:xfrm>
          <a:prstGeom prst="rect">
            <a:avLst/>
          </a:prstGeom>
          <a:noFill/>
          <a:ln/>
        </p:spPr>
        <p:txBody>
          <a:bodyPr wrap="none" lIns="0" tIns="0" rIns="0" bIns="0" rtlCol="0" anchor="t"/>
          <a:lstStyle/>
          <a:p>
            <a:pPr marL="0" indent="0" algn="l">
              <a:lnSpc>
                <a:spcPts val="3300"/>
              </a:lnSpc>
              <a:buNone/>
            </a:pPr>
            <a:r>
              <a:rPr lang="en-US" sz="2650" dirty="0">
                <a:solidFill>
                  <a:srgbClr val="F5F0F0"/>
                </a:solidFill>
                <a:latin typeface="Libre Baskerville" pitchFamily="34" charset="0"/>
                <a:ea typeface="Libre Baskerville" pitchFamily="34" charset="-122"/>
                <a:cs typeface="Libre Baskerville" pitchFamily="34" charset="-120"/>
              </a:rPr>
              <a:t>Definitions: A Closer Look</a:t>
            </a:r>
            <a:endParaRPr lang="en-US" sz="2650" dirty="0"/>
          </a:p>
        </p:txBody>
      </p:sp>
      <p:sp>
        <p:nvSpPr>
          <p:cNvPr id="3" name="Text 1"/>
          <p:cNvSpPr/>
          <p:nvPr/>
        </p:nvSpPr>
        <p:spPr>
          <a:xfrm>
            <a:off x="585668" y="2008823"/>
            <a:ext cx="6563678" cy="815816"/>
          </a:xfrm>
          <a:prstGeom prst="rect">
            <a:avLst/>
          </a:prstGeom>
          <a:noFill/>
          <a:ln/>
        </p:spPr>
        <p:txBody>
          <a:bodyPr wrap="square" lIns="0" tIns="0" rIns="0" bIns="0" rtlCol="0" anchor="t"/>
          <a:lstStyle/>
          <a:p>
            <a:pPr marL="0" indent="0" algn="l">
              <a:lnSpc>
                <a:spcPts val="2100"/>
              </a:lnSpc>
              <a:buNone/>
            </a:pPr>
            <a:r>
              <a:rPr lang="en-US" sz="1300" dirty="0">
                <a:solidFill>
                  <a:srgbClr val="E2E6E9"/>
                </a:solidFill>
                <a:latin typeface="Brygada 1918" pitchFamily="34" charset="0"/>
                <a:ea typeface="Brygada 1918" pitchFamily="34" charset="-122"/>
                <a:cs typeface="Brygada 1918" pitchFamily="34" charset="-120"/>
              </a:rPr>
              <a:t>The definitions component of social learning theory encompasses the attitudes, values, and orientations individuals hold toward crime, deviance, and conforming behavior. These personal definitions can be:</a:t>
            </a:r>
            <a:endParaRPr lang="en-US" sz="1300" dirty="0"/>
          </a:p>
        </p:txBody>
      </p:sp>
      <p:sp>
        <p:nvSpPr>
          <p:cNvPr id="4" name="Text 2"/>
          <p:cNvSpPr/>
          <p:nvPr/>
        </p:nvSpPr>
        <p:spPr>
          <a:xfrm>
            <a:off x="585668" y="2946916"/>
            <a:ext cx="6563678" cy="271939"/>
          </a:xfrm>
          <a:prstGeom prst="rect">
            <a:avLst/>
          </a:prstGeom>
          <a:noFill/>
          <a:ln/>
        </p:spPr>
        <p:txBody>
          <a:bodyPr wrap="none" lIns="0" tIns="0" rIns="0" bIns="0" rtlCol="0" anchor="t"/>
          <a:lstStyle/>
          <a:p>
            <a:pPr marL="342900" indent="-342900" algn="l">
              <a:lnSpc>
                <a:spcPts val="1700"/>
              </a:lnSpc>
              <a:buSzPct val="100000"/>
              <a:buChar char="•"/>
            </a:pPr>
            <a:r>
              <a:rPr lang="en-US" sz="1050" dirty="0">
                <a:solidFill>
                  <a:srgbClr val="E2E6E9"/>
                </a:solidFill>
                <a:latin typeface="Brygada 1918" pitchFamily="34" charset="0"/>
                <a:ea typeface="Brygada 1918" pitchFamily="34" charset="-122"/>
                <a:cs typeface="Brygada 1918" pitchFamily="34" charset="-120"/>
              </a:rPr>
              <a:t>General (covering a wide range of behaviors) or specific to particular behaviors</a:t>
            </a:r>
            <a:endParaRPr lang="en-US" sz="1050" dirty="0"/>
          </a:p>
        </p:txBody>
      </p:sp>
      <p:sp>
        <p:nvSpPr>
          <p:cNvPr id="5" name="Text 3"/>
          <p:cNvSpPr/>
          <p:nvPr/>
        </p:nvSpPr>
        <p:spPr>
          <a:xfrm>
            <a:off x="585668" y="3266361"/>
            <a:ext cx="6563678" cy="543878"/>
          </a:xfrm>
          <a:prstGeom prst="rect">
            <a:avLst/>
          </a:prstGeom>
          <a:noFill/>
          <a:ln/>
        </p:spPr>
        <p:txBody>
          <a:bodyPr wrap="square" lIns="0" tIns="0" rIns="0" bIns="0" rtlCol="0" anchor="t"/>
          <a:lstStyle/>
          <a:p>
            <a:pPr marL="342900" indent="-342900" algn="l">
              <a:lnSpc>
                <a:spcPts val="1700"/>
              </a:lnSpc>
              <a:buSzPct val="100000"/>
              <a:buChar char="•"/>
            </a:pPr>
            <a:r>
              <a:rPr lang="en-US" sz="1050" dirty="0">
                <a:solidFill>
                  <a:srgbClr val="E2E6E9"/>
                </a:solidFill>
                <a:latin typeface="Brygada 1918" pitchFamily="34" charset="0"/>
                <a:ea typeface="Brygada 1918" pitchFamily="34" charset="-122"/>
                <a:cs typeface="Brygada 1918" pitchFamily="34" charset="-120"/>
              </a:rPr>
              <a:t>Positive definitions ("It is fun to steal") or neutralizing definitions ("I'm just taking what I deserve")</a:t>
            </a:r>
            <a:endParaRPr lang="en-US" sz="1050" dirty="0"/>
          </a:p>
        </p:txBody>
      </p:sp>
      <p:sp>
        <p:nvSpPr>
          <p:cNvPr id="6" name="Text 4"/>
          <p:cNvSpPr/>
          <p:nvPr/>
        </p:nvSpPr>
        <p:spPr>
          <a:xfrm>
            <a:off x="585668" y="3932515"/>
            <a:ext cx="6563678" cy="543878"/>
          </a:xfrm>
          <a:prstGeom prst="rect">
            <a:avLst/>
          </a:prstGeom>
          <a:noFill/>
          <a:ln/>
        </p:spPr>
        <p:txBody>
          <a:bodyPr wrap="square" lIns="0" tIns="0" rIns="0" bIns="0" rtlCol="0" anchor="t"/>
          <a:lstStyle/>
          <a:p>
            <a:pPr marL="0" indent="0" algn="l">
              <a:lnSpc>
                <a:spcPts val="2100"/>
              </a:lnSpc>
              <a:buNone/>
            </a:pPr>
            <a:r>
              <a:rPr lang="en-US" sz="1300" dirty="0">
                <a:solidFill>
                  <a:srgbClr val="E2E6E9"/>
                </a:solidFill>
                <a:latin typeface="Brygada 1918" pitchFamily="34" charset="0"/>
                <a:ea typeface="Brygada 1918" pitchFamily="34" charset="-122"/>
                <a:cs typeface="Brygada 1918" pitchFamily="34" charset="-120"/>
              </a:rPr>
              <a:t>Akers conceptualizes these definitions as operating on parallel continua, from strongly held conforming beliefs to strongly held non-conforming beliefs.</a:t>
            </a:r>
            <a:endParaRPr lang="en-US" sz="1300" dirty="0"/>
          </a:p>
        </p:txBody>
      </p:sp>
      <p:pic>
        <p:nvPicPr>
          <p:cNvPr id="7" name="Image 0" descr="preencoded.png"/>
          <p:cNvPicPr>
            <a:picLocks noChangeAspect="1"/>
          </p:cNvPicPr>
          <p:nvPr/>
        </p:nvPicPr>
        <p:blipFill>
          <a:blip r:embed="rId3"/>
          <a:stretch>
            <a:fillRect/>
          </a:stretch>
        </p:blipFill>
        <p:spPr>
          <a:xfrm>
            <a:off x="7488674" y="2039422"/>
            <a:ext cx="4930973" cy="4222075"/>
          </a:xfrm>
          <a:prstGeom prst="rect">
            <a:avLst/>
          </a:prstGeom>
        </p:spPr>
      </p:pic>
      <p:sp>
        <p:nvSpPr>
          <p:cNvPr id="8" name="Text 5"/>
          <p:cNvSpPr/>
          <p:nvPr/>
        </p:nvSpPr>
        <p:spPr>
          <a:xfrm>
            <a:off x="7488674" y="6414373"/>
            <a:ext cx="6563678" cy="435054"/>
          </a:xfrm>
          <a:prstGeom prst="rect">
            <a:avLst/>
          </a:prstGeom>
          <a:noFill/>
          <a:ln/>
        </p:spPr>
        <p:txBody>
          <a:bodyPr wrap="square" lIns="0" tIns="0" rIns="0" bIns="0" rtlCol="0" anchor="t"/>
          <a:lstStyle/>
          <a:p>
            <a:pPr marL="0" indent="0" algn="l">
              <a:lnSpc>
                <a:spcPts val="1700"/>
              </a:lnSpc>
              <a:buNone/>
            </a:pPr>
            <a:r>
              <a:rPr lang="en-US" sz="1050" dirty="0">
                <a:solidFill>
                  <a:srgbClr val="E2E6E9"/>
                </a:solidFill>
                <a:latin typeface="Brygada 1918" pitchFamily="34" charset="0"/>
                <a:ea typeface="Brygada 1918" pitchFamily="34" charset="-122"/>
                <a:cs typeface="Brygada 1918" pitchFamily="34" charset="-120"/>
              </a:rPr>
              <a:t>The strength of these definitions significantly influences whether an individual will engage in criminal or conforming behavior, with stronger definitions having greater impact on behavioral choices.</a:t>
            </a:r>
            <a:endParaRPr lang="en-US" sz="1050" dirty="0"/>
          </a:p>
        </p:txBody>
      </p:sp>
      <p:pic>
        <p:nvPicPr>
          <p:cNvPr id="9" name="Image 1" descr="preencoded.png"/>
          <p:cNvPicPr>
            <a:picLocks noChangeAspect="1"/>
          </p:cNvPicPr>
          <p:nvPr/>
        </p:nvPicPr>
        <p:blipFill>
          <a:blip r:embed="rId4"/>
          <a:stretch>
            <a:fillRect/>
          </a:stretch>
        </p:blipFill>
        <p:spPr>
          <a:xfrm>
            <a:off x="12531090" y="286941"/>
            <a:ext cx="1890117" cy="57662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3553" y="1725930"/>
            <a:ext cx="9914811" cy="582930"/>
          </a:xfrm>
          <a:prstGeom prst="rect">
            <a:avLst/>
          </a:prstGeom>
          <a:noFill/>
          <a:ln/>
        </p:spPr>
        <p:txBody>
          <a:bodyPr wrap="none" lIns="0" tIns="0" rIns="0" bIns="0" rtlCol="0" anchor="t"/>
          <a:lstStyle/>
          <a:p>
            <a:pPr marL="0" indent="0" algn="l">
              <a:lnSpc>
                <a:spcPts val="4550"/>
              </a:lnSpc>
              <a:buNone/>
            </a:pPr>
            <a:r>
              <a:rPr lang="en-US" sz="3650" dirty="0">
                <a:solidFill>
                  <a:srgbClr val="F5F0F0"/>
                </a:solidFill>
                <a:latin typeface="Libre Baskerville" pitchFamily="34" charset="0"/>
                <a:ea typeface="Libre Baskerville" pitchFamily="34" charset="-122"/>
                <a:cs typeface="Libre Baskerville" pitchFamily="34" charset="-120"/>
              </a:rPr>
              <a:t>Differential Reinforcement and Imitation</a:t>
            </a:r>
            <a:endParaRPr lang="en-US" sz="3650" dirty="0"/>
          </a:p>
        </p:txBody>
      </p:sp>
      <p:pic>
        <p:nvPicPr>
          <p:cNvPr id="3" name="Image 0" descr="preencoded.png"/>
          <p:cNvPicPr>
            <a:picLocks noChangeAspect="1"/>
          </p:cNvPicPr>
          <p:nvPr/>
        </p:nvPicPr>
        <p:blipFill>
          <a:blip r:embed="rId3"/>
          <a:stretch>
            <a:fillRect/>
          </a:stretch>
        </p:blipFill>
        <p:spPr>
          <a:xfrm>
            <a:off x="803553" y="2681883"/>
            <a:ext cx="4341019" cy="746165"/>
          </a:xfrm>
          <a:prstGeom prst="rect">
            <a:avLst/>
          </a:prstGeom>
        </p:spPr>
      </p:pic>
      <p:sp>
        <p:nvSpPr>
          <p:cNvPr id="4" name="Text 1"/>
          <p:cNvSpPr/>
          <p:nvPr/>
        </p:nvSpPr>
        <p:spPr>
          <a:xfrm>
            <a:off x="990005" y="3614499"/>
            <a:ext cx="2759512" cy="291465"/>
          </a:xfrm>
          <a:prstGeom prst="rect">
            <a:avLst/>
          </a:prstGeom>
          <a:noFill/>
          <a:ln/>
        </p:spPr>
        <p:txBody>
          <a:bodyPr wrap="none" lIns="0" tIns="0" rIns="0" bIns="0" rtlCol="0" anchor="t"/>
          <a:lstStyle/>
          <a:p>
            <a:pPr marL="0" indent="0" algn="l">
              <a:lnSpc>
                <a:spcPts val="2250"/>
              </a:lnSpc>
              <a:buNone/>
            </a:pPr>
            <a:r>
              <a:rPr lang="en-US" sz="1800" dirty="0">
                <a:solidFill>
                  <a:srgbClr val="E2E6E9"/>
                </a:solidFill>
                <a:latin typeface="Libre Baskerville" pitchFamily="34" charset="0"/>
                <a:ea typeface="Libre Baskerville" pitchFamily="34" charset="-122"/>
                <a:cs typeface="Libre Baskerville" pitchFamily="34" charset="-120"/>
              </a:rPr>
              <a:t>Reinforcement Process</a:t>
            </a:r>
            <a:endParaRPr lang="en-US" sz="1800" dirty="0"/>
          </a:p>
        </p:txBody>
      </p:sp>
      <p:sp>
        <p:nvSpPr>
          <p:cNvPr id="5" name="Text 2"/>
          <p:cNvSpPr/>
          <p:nvPr/>
        </p:nvSpPr>
        <p:spPr>
          <a:xfrm>
            <a:off x="990005" y="4017883"/>
            <a:ext cx="3968115" cy="1492448"/>
          </a:xfrm>
          <a:prstGeom prst="rect">
            <a:avLst/>
          </a:prstGeom>
          <a:noFill/>
          <a:ln/>
        </p:spPr>
        <p:txBody>
          <a:bodyPr wrap="square" lIns="0" tIns="0" rIns="0" bIns="0" rtlCol="0" anchor="t"/>
          <a:lstStyle/>
          <a:p>
            <a:pPr marL="0" indent="0" algn="l">
              <a:lnSpc>
                <a:spcPts val="2350"/>
              </a:lnSpc>
              <a:buNone/>
            </a:pPr>
            <a:r>
              <a:rPr lang="en-US" sz="1450" dirty="0">
                <a:solidFill>
                  <a:srgbClr val="E2E6E9"/>
                </a:solidFill>
                <a:latin typeface="Brygada 1918" pitchFamily="34" charset="0"/>
                <a:ea typeface="Brygada 1918" pitchFamily="34" charset="-122"/>
                <a:cs typeface="Brygada 1918" pitchFamily="34" charset="-120"/>
              </a:rPr>
              <a:t>Value is attributed to behaviors that are rewarded. The more frequently a behavior is rewarded rather than punished, the higher its value becomes and the more likely it will be repeated.</a:t>
            </a:r>
            <a:endParaRPr lang="en-US" sz="1450" dirty="0"/>
          </a:p>
        </p:txBody>
      </p:sp>
      <p:pic>
        <p:nvPicPr>
          <p:cNvPr id="6" name="Image 1" descr="preencoded.png"/>
          <p:cNvPicPr>
            <a:picLocks noChangeAspect="1"/>
          </p:cNvPicPr>
          <p:nvPr/>
        </p:nvPicPr>
        <p:blipFill>
          <a:blip r:embed="rId4"/>
          <a:stretch>
            <a:fillRect/>
          </a:stretch>
        </p:blipFill>
        <p:spPr>
          <a:xfrm>
            <a:off x="5144572" y="2681883"/>
            <a:ext cx="4341138" cy="746165"/>
          </a:xfrm>
          <a:prstGeom prst="rect">
            <a:avLst/>
          </a:prstGeom>
        </p:spPr>
      </p:pic>
      <p:sp>
        <p:nvSpPr>
          <p:cNvPr id="7" name="Text 3"/>
          <p:cNvSpPr/>
          <p:nvPr/>
        </p:nvSpPr>
        <p:spPr>
          <a:xfrm>
            <a:off x="5331023" y="3614499"/>
            <a:ext cx="2728555" cy="291465"/>
          </a:xfrm>
          <a:prstGeom prst="rect">
            <a:avLst/>
          </a:prstGeom>
          <a:noFill/>
          <a:ln/>
        </p:spPr>
        <p:txBody>
          <a:bodyPr wrap="none" lIns="0" tIns="0" rIns="0" bIns="0" rtlCol="0" anchor="t"/>
          <a:lstStyle/>
          <a:p>
            <a:pPr marL="0" indent="0" algn="l">
              <a:lnSpc>
                <a:spcPts val="2250"/>
              </a:lnSpc>
              <a:buNone/>
            </a:pPr>
            <a:r>
              <a:rPr lang="en-US" sz="1800" dirty="0">
                <a:solidFill>
                  <a:srgbClr val="E2E6E9"/>
                </a:solidFill>
                <a:latin typeface="Libre Baskerville" pitchFamily="34" charset="0"/>
                <a:ea typeface="Libre Baskerville" pitchFamily="34" charset="-122"/>
                <a:cs typeface="Libre Baskerville" pitchFamily="34" charset="-120"/>
              </a:rPr>
              <a:t>Observation of Models</a:t>
            </a:r>
            <a:endParaRPr lang="en-US" sz="1800" dirty="0"/>
          </a:p>
        </p:txBody>
      </p:sp>
      <p:sp>
        <p:nvSpPr>
          <p:cNvPr id="8" name="Text 4"/>
          <p:cNvSpPr/>
          <p:nvPr/>
        </p:nvSpPr>
        <p:spPr>
          <a:xfrm>
            <a:off x="5331023" y="4017883"/>
            <a:ext cx="3968234" cy="1492448"/>
          </a:xfrm>
          <a:prstGeom prst="rect">
            <a:avLst/>
          </a:prstGeom>
          <a:noFill/>
          <a:ln/>
        </p:spPr>
        <p:txBody>
          <a:bodyPr wrap="square" lIns="0" tIns="0" rIns="0" bIns="0" rtlCol="0" anchor="t"/>
          <a:lstStyle/>
          <a:p>
            <a:pPr marL="0" indent="0" algn="l">
              <a:lnSpc>
                <a:spcPts val="2350"/>
              </a:lnSpc>
              <a:buNone/>
            </a:pPr>
            <a:r>
              <a:rPr lang="en-US" sz="1450" dirty="0">
                <a:solidFill>
                  <a:srgbClr val="E2E6E9"/>
                </a:solidFill>
                <a:latin typeface="Brygada 1918" pitchFamily="34" charset="0"/>
                <a:ea typeface="Brygada 1918" pitchFamily="34" charset="-122"/>
                <a:cs typeface="Brygada 1918" pitchFamily="34" charset="-120"/>
              </a:rPr>
              <a:t>Individuals observe others performing behaviors and note the consequences. The characteristics of the model, the behavior itself, and the observed consequences all influence the likelihood of imitation.</a:t>
            </a:r>
            <a:endParaRPr lang="en-US" sz="1450" dirty="0"/>
          </a:p>
        </p:txBody>
      </p:sp>
      <p:pic>
        <p:nvPicPr>
          <p:cNvPr id="9" name="Image 2" descr="preencoded.png"/>
          <p:cNvPicPr>
            <a:picLocks noChangeAspect="1"/>
          </p:cNvPicPr>
          <p:nvPr/>
        </p:nvPicPr>
        <p:blipFill>
          <a:blip r:embed="rId5"/>
          <a:stretch>
            <a:fillRect/>
          </a:stretch>
        </p:blipFill>
        <p:spPr>
          <a:xfrm>
            <a:off x="9485709" y="2681883"/>
            <a:ext cx="4341138" cy="746165"/>
          </a:xfrm>
          <a:prstGeom prst="rect">
            <a:avLst/>
          </a:prstGeom>
        </p:spPr>
      </p:pic>
      <p:sp>
        <p:nvSpPr>
          <p:cNvPr id="10" name="Text 5"/>
          <p:cNvSpPr/>
          <p:nvPr/>
        </p:nvSpPr>
        <p:spPr>
          <a:xfrm>
            <a:off x="9672161" y="3614499"/>
            <a:ext cx="2478881" cy="291465"/>
          </a:xfrm>
          <a:prstGeom prst="rect">
            <a:avLst/>
          </a:prstGeom>
          <a:noFill/>
          <a:ln/>
        </p:spPr>
        <p:txBody>
          <a:bodyPr wrap="none" lIns="0" tIns="0" rIns="0" bIns="0" rtlCol="0" anchor="t"/>
          <a:lstStyle/>
          <a:p>
            <a:pPr marL="0" indent="0" algn="l">
              <a:lnSpc>
                <a:spcPts val="2250"/>
              </a:lnSpc>
              <a:buNone/>
            </a:pPr>
            <a:r>
              <a:rPr lang="en-US" sz="1800" dirty="0">
                <a:solidFill>
                  <a:srgbClr val="E2E6E9"/>
                </a:solidFill>
                <a:latin typeface="Libre Baskerville" pitchFamily="34" charset="0"/>
                <a:ea typeface="Libre Baskerville" pitchFamily="34" charset="-122"/>
                <a:cs typeface="Libre Baskerville" pitchFamily="34" charset="-120"/>
              </a:rPr>
              <a:t>Behavioral Imitation</a:t>
            </a:r>
            <a:endParaRPr lang="en-US" sz="1800" dirty="0"/>
          </a:p>
        </p:txBody>
      </p:sp>
      <p:sp>
        <p:nvSpPr>
          <p:cNvPr id="11" name="Text 6"/>
          <p:cNvSpPr/>
          <p:nvPr/>
        </p:nvSpPr>
        <p:spPr>
          <a:xfrm>
            <a:off x="9672161" y="4017883"/>
            <a:ext cx="3968234" cy="1492448"/>
          </a:xfrm>
          <a:prstGeom prst="rect">
            <a:avLst/>
          </a:prstGeom>
          <a:noFill/>
          <a:ln/>
        </p:spPr>
        <p:txBody>
          <a:bodyPr wrap="square" lIns="0" tIns="0" rIns="0" bIns="0" rtlCol="0" anchor="t"/>
          <a:lstStyle/>
          <a:p>
            <a:pPr marL="0" indent="0" algn="l">
              <a:lnSpc>
                <a:spcPts val="2350"/>
              </a:lnSpc>
              <a:buNone/>
            </a:pPr>
            <a:r>
              <a:rPr lang="en-US" sz="1450" dirty="0">
                <a:solidFill>
                  <a:srgbClr val="E2E6E9"/>
                </a:solidFill>
                <a:latin typeface="Brygada 1918" pitchFamily="34" charset="0"/>
                <a:ea typeface="Brygada 1918" pitchFamily="34" charset="-122"/>
                <a:cs typeface="Brygada 1918" pitchFamily="34" charset="-120"/>
              </a:rPr>
              <a:t>If the observed behavior appears to be rewarded or goes unpunished, the individual is more likely to imitate it. This process of vicarious reinforcement is a powerful mechanism for learning criminal behavior.</a:t>
            </a:r>
            <a:endParaRPr lang="en-US" sz="1450" dirty="0"/>
          </a:p>
        </p:txBody>
      </p:sp>
      <p:sp>
        <p:nvSpPr>
          <p:cNvPr id="12" name="Text 7"/>
          <p:cNvSpPr/>
          <p:nvPr/>
        </p:nvSpPr>
        <p:spPr>
          <a:xfrm>
            <a:off x="803553" y="5906572"/>
            <a:ext cx="13023294" cy="596979"/>
          </a:xfrm>
          <a:prstGeom prst="rect">
            <a:avLst/>
          </a:prstGeom>
          <a:noFill/>
          <a:ln/>
        </p:spPr>
        <p:txBody>
          <a:bodyPr wrap="square" lIns="0" tIns="0" rIns="0" bIns="0" rtlCol="0" anchor="t"/>
          <a:lstStyle/>
          <a:p>
            <a:pPr marL="0" indent="0" algn="l">
              <a:lnSpc>
                <a:spcPts val="2350"/>
              </a:lnSpc>
              <a:buNone/>
            </a:pPr>
            <a:r>
              <a:rPr lang="en-US" sz="1450" dirty="0">
                <a:solidFill>
                  <a:srgbClr val="E2E6E9"/>
                </a:solidFill>
                <a:latin typeface="Brygada 1918" pitchFamily="34" charset="0"/>
                <a:ea typeface="Brygada 1918" pitchFamily="34" charset="-122"/>
                <a:cs typeface="Brygada 1918" pitchFamily="34" charset="-120"/>
              </a:rPr>
              <a:t>These mechanisms explain how individuals learn to engage in criminal behavior through direct and indirect experiences with rewards and punishments, as well as through observing others.</a:t>
            </a:r>
            <a:endParaRPr lang="en-US" sz="1450" dirty="0"/>
          </a:p>
        </p:txBody>
      </p:sp>
      <p:pic>
        <p:nvPicPr>
          <p:cNvPr id="13" name="Image 3" descr="preencoded.png"/>
          <p:cNvPicPr>
            <a:picLocks noChangeAspect="1"/>
          </p:cNvPicPr>
          <p:nvPr/>
        </p:nvPicPr>
        <p:blipFill>
          <a:blip r:embed="rId6"/>
          <a:stretch>
            <a:fillRect/>
          </a:stretch>
        </p:blipFill>
        <p:spPr>
          <a:xfrm>
            <a:off x="11750159" y="393621"/>
            <a:ext cx="2593300" cy="79117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611386" y="1207175"/>
            <a:ext cx="7007423" cy="443627"/>
          </a:xfrm>
          <a:prstGeom prst="rect">
            <a:avLst/>
          </a:prstGeom>
          <a:noFill/>
          <a:ln/>
        </p:spPr>
        <p:txBody>
          <a:bodyPr wrap="none" lIns="0" tIns="0" rIns="0" bIns="0" rtlCol="0" anchor="t"/>
          <a:lstStyle/>
          <a:p>
            <a:pPr marL="0" indent="0" algn="l">
              <a:lnSpc>
                <a:spcPts val="3450"/>
              </a:lnSpc>
              <a:buNone/>
            </a:pPr>
            <a:r>
              <a:rPr lang="en-US" sz="2750" dirty="0">
                <a:solidFill>
                  <a:srgbClr val="F5F0F0"/>
                </a:solidFill>
                <a:latin typeface="Libre Baskerville" pitchFamily="34" charset="0"/>
                <a:ea typeface="Libre Baskerville" pitchFamily="34" charset="-122"/>
                <a:cs typeface="Libre Baskerville" pitchFamily="34" charset="-120"/>
              </a:rPr>
              <a:t>But What Does “Social Structure” Add?</a:t>
            </a:r>
            <a:endParaRPr lang="en-US" sz="2750" dirty="0"/>
          </a:p>
        </p:txBody>
      </p:sp>
      <p:sp>
        <p:nvSpPr>
          <p:cNvPr id="3" name="Text 1"/>
          <p:cNvSpPr/>
          <p:nvPr/>
        </p:nvSpPr>
        <p:spPr>
          <a:xfrm>
            <a:off x="611386" y="1863685"/>
            <a:ext cx="3909655" cy="266105"/>
          </a:xfrm>
          <a:prstGeom prst="rect">
            <a:avLst/>
          </a:prstGeom>
          <a:noFill/>
          <a:ln/>
        </p:spPr>
        <p:txBody>
          <a:bodyPr wrap="none" lIns="0" tIns="0" rIns="0" bIns="0" rtlCol="0" anchor="t"/>
          <a:lstStyle/>
          <a:p>
            <a:pPr marL="0" indent="0" algn="l">
              <a:lnSpc>
                <a:spcPts val="2050"/>
              </a:lnSpc>
              <a:buNone/>
            </a:pPr>
            <a:r>
              <a:rPr lang="en-US" sz="1650" dirty="0">
                <a:solidFill>
                  <a:srgbClr val="F5F0F0"/>
                </a:solidFill>
                <a:latin typeface="Libre Baskerville" pitchFamily="34" charset="0"/>
                <a:ea typeface="Libre Baskerville" pitchFamily="34" charset="-122"/>
                <a:cs typeface="Libre Baskerville" pitchFamily="34" charset="-120"/>
              </a:rPr>
              <a:t>Akers’s </a:t>
            </a:r>
            <a:r>
              <a:rPr lang="en-US" sz="1650" b="1" dirty="0">
                <a:solidFill>
                  <a:srgbClr val="F5F0F0"/>
                </a:solidFill>
                <a:latin typeface="Libre Baskerville" pitchFamily="34" charset="0"/>
                <a:ea typeface="Libre Baskerville" pitchFamily="34" charset="-122"/>
                <a:cs typeface="Libre Baskerville" pitchFamily="34" charset="-120"/>
              </a:rPr>
              <a:t>SSSL theory (1998)</a:t>
            </a:r>
            <a:r>
              <a:rPr lang="en-US" sz="1650" dirty="0">
                <a:solidFill>
                  <a:srgbClr val="F5F0F0"/>
                </a:solidFill>
                <a:latin typeface="Libre Baskerville" pitchFamily="34" charset="0"/>
                <a:ea typeface="Libre Baskerville" pitchFamily="34" charset="-122"/>
                <a:cs typeface="Libre Baskerville" pitchFamily="34" charset="-120"/>
              </a:rPr>
              <a:t> suggests:</a:t>
            </a:r>
            <a:endParaRPr lang="en-US" sz="1650" dirty="0"/>
          </a:p>
        </p:txBody>
      </p:sp>
      <p:sp>
        <p:nvSpPr>
          <p:cNvPr id="4" name="Text 2"/>
          <p:cNvSpPr/>
          <p:nvPr/>
        </p:nvSpPr>
        <p:spPr>
          <a:xfrm>
            <a:off x="824270" y="2502337"/>
            <a:ext cx="13194744" cy="567690"/>
          </a:xfrm>
          <a:prstGeom prst="rect">
            <a:avLst/>
          </a:prstGeom>
          <a:noFill/>
          <a:ln/>
        </p:spPr>
        <p:txBody>
          <a:bodyPr wrap="square" lIns="0" tIns="0" rIns="0" bIns="0" rtlCol="0" anchor="t"/>
          <a:lstStyle/>
          <a:p>
            <a:pPr marL="0" indent="0" algn="l">
              <a:lnSpc>
                <a:spcPts val="2200"/>
              </a:lnSpc>
              <a:buNone/>
            </a:pPr>
            <a:r>
              <a:rPr lang="en-US" sz="1350" dirty="0">
                <a:solidFill>
                  <a:srgbClr val="E2E6E9"/>
                </a:solidFill>
                <a:latin typeface="Brygada 1918" pitchFamily="34" charset="0"/>
                <a:ea typeface="Brygada 1918" pitchFamily="34" charset="-122"/>
                <a:cs typeface="Brygada 1918" pitchFamily="34" charset="-120"/>
              </a:rPr>
              <a:t>People learn criminal behavior through social interactions, but </a:t>
            </a:r>
            <a:r>
              <a:rPr lang="en-US" sz="1350" b="1" dirty="0">
                <a:solidFill>
                  <a:srgbClr val="E2E6E9"/>
                </a:solidFill>
                <a:latin typeface="Brygada 1918" pitchFamily="34" charset="0"/>
                <a:ea typeface="Brygada 1918" pitchFamily="34" charset="-122"/>
                <a:cs typeface="Brygada 1918" pitchFamily="34" charset="-120"/>
              </a:rPr>
              <a:t>whether and how</a:t>
            </a:r>
            <a:r>
              <a:rPr lang="en-US" sz="1350" dirty="0">
                <a:solidFill>
                  <a:srgbClr val="E2E6E9"/>
                </a:solidFill>
                <a:latin typeface="Brygada 1918" pitchFamily="34" charset="0"/>
                <a:ea typeface="Brygada 1918" pitchFamily="34" charset="-122"/>
                <a:cs typeface="Brygada 1918" pitchFamily="34" charset="-120"/>
              </a:rPr>
              <a:t> they learn it depends on their </a:t>
            </a:r>
            <a:r>
              <a:rPr lang="en-US" sz="1350" b="1" dirty="0">
                <a:solidFill>
                  <a:srgbClr val="E2E6E9"/>
                </a:solidFill>
                <a:latin typeface="Brygada 1918" pitchFamily="34" charset="0"/>
                <a:ea typeface="Brygada 1918" pitchFamily="34" charset="-122"/>
                <a:cs typeface="Brygada 1918" pitchFamily="34" charset="-120"/>
              </a:rPr>
              <a:t>place in the social structure</a:t>
            </a:r>
            <a:r>
              <a:rPr lang="en-US" sz="1350" dirty="0">
                <a:solidFill>
                  <a:srgbClr val="E2E6E9"/>
                </a:solidFill>
                <a:latin typeface="Brygada 1918" pitchFamily="34" charset="0"/>
                <a:ea typeface="Brygada 1918" pitchFamily="34" charset="-122"/>
                <a:cs typeface="Brygada 1918" pitchFamily="34" charset="-120"/>
              </a:rPr>
              <a:t> (like class, race, gender, neighborhood, etc.).</a:t>
            </a:r>
            <a:endParaRPr lang="en-US" sz="1350" dirty="0"/>
          </a:p>
        </p:txBody>
      </p:sp>
      <p:sp>
        <p:nvSpPr>
          <p:cNvPr id="5" name="Shape 3"/>
          <p:cNvSpPr/>
          <p:nvPr/>
        </p:nvSpPr>
        <p:spPr>
          <a:xfrm>
            <a:off x="611386" y="2342674"/>
            <a:ext cx="15240" cy="887016"/>
          </a:xfrm>
          <a:prstGeom prst="rect">
            <a:avLst/>
          </a:prstGeom>
          <a:solidFill>
            <a:srgbClr val="609DFF"/>
          </a:solidFill>
          <a:ln/>
        </p:spPr>
        <p:txBody>
          <a:bodyPr/>
          <a:lstStyle/>
          <a:p>
            <a:endParaRPr lang="en-US"/>
          </a:p>
        </p:txBody>
      </p:sp>
      <p:sp>
        <p:nvSpPr>
          <p:cNvPr id="6" name="Text 4"/>
          <p:cNvSpPr/>
          <p:nvPr/>
        </p:nvSpPr>
        <p:spPr>
          <a:xfrm>
            <a:off x="611386" y="3389352"/>
            <a:ext cx="13407628" cy="567690"/>
          </a:xfrm>
          <a:prstGeom prst="rect">
            <a:avLst/>
          </a:prstGeom>
          <a:noFill/>
          <a:ln/>
        </p:spPr>
        <p:txBody>
          <a:bodyPr wrap="square" lIns="0" tIns="0" rIns="0" bIns="0" rtlCol="0" anchor="t"/>
          <a:lstStyle/>
          <a:p>
            <a:pPr marL="0" indent="0" algn="l">
              <a:lnSpc>
                <a:spcPts val="2200"/>
              </a:lnSpc>
              <a:buNone/>
            </a:pPr>
            <a:r>
              <a:rPr lang="en-US" sz="1350" dirty="0">
                <a:solidFill>
                  <a:srgbClr val="E2E6E9"/>
                </a:solidFill>
                <a:latin typeface="Brygada 1918" pitchFamily="34" charset="0"/>
                <a:ea typeface="Brygada 1918" pitchFamily="34" charset="-122"/>
                <a:cs typeface="Brygada 1918" pitchFamily="34" charset="-120"/>
              </a:rPr>
              <a:t>Your </a:t>
            </a:r>
            <a:r>
              <a:rPr lang="en-US" sz="1350" b="1" dirty="0">
                <a:solidFill>
                  <a:srgbClr val="E2E6E9"/>
                </a:solidFill>
                <a:latin typeface="Brygada 1918" pitchFamily="34" charset="0"/>
                <a:ea typeface="Brygada 1918" pitchFamily="34" charset="-122"/>
                <a:cs typeface="Brygada 1918" pitchFamily="34" charset="-120"/>
              </a:rPr>
              <a:t>position in society</a:t>
            </a:r>
            <a:r>
              <a:rPr lang="en-US" sz="1350" dirty="0">
                <a:solidFill>
                  <a:srgbClr val="E2E6E9"/>
                </a:solidFill>
                <a:latin typeface="Brygada 1918" pitchFamily="34" charset="0"/>
                <a:ea typeface="Brygada 1918" pitchFamily="34" charset="-122"/>
                <a:cs typeface="Brygada 1918" pitchFamily="34" charset="-120"/>
              </a:rPr>
              <a:t> significantly affects who you associate with and what behaviors you learn. For example, several social structural factors play a role in shaping these influences:</a:t>
            </a:r>
            <a:endParaRPr lang="en-US" sz="1350" dirty="0"/>
          </a:p>
        </p:txBody>
      </p:sp>
      <p:sp>
        <p:nvSpPr>
          <p:cNvPr id="7" name="Shape 5"/>
          <p:cNvSpPr/>
          <p:nvPr/>
        </p:nvSpPr>
        <p:spPr>
          <a:xfrm>
            <a:off x="611386" y="4329589"/>
            <a:ext cx="6650593" cy="141923"/>
          </a:xfrm>
          <a:prstGeom prst="roundRect">
            <a:avLst>
              <a:gd name="adj" fmla="val 42008"/>
            </a:avLst>
          </a:prstGeom>
          <a:solidFill>
            <a:srgbClr val="003180"/>
          </a:solidFill>
          <a:ln w="7620">
            <a:solidFill>
              <a:srgbClr val="194A99"/>
            </a:solidFill>
            <a:prstDash val="solid"/>
          </a:ln>
        </p:spPr>
        <p:txBody>
          <a:bodyPr/>
          <a:lstStyle/>
          <a:p>
            <a:endParaRPr lang="en-US"/>
          </a:p>
        </p:txBody>
      </p:sp>
      <p:sp>
        <p:nvSpPr>
          <p:cNvPr id="8" name="Text 6"/>
          <p:cNvSpPr/>
          <p:nvPr/>
        </p:nvSpPr>
        <p:spPr>
          <a:xfrm>
            <a:off x="753308" y="4613434"/>
            <a:ext cx="1774269" cy="221694"/>
          </a:xfrm>
          <a:prstGeom prst="rect">
            <a:avLst/>
          </a:prstGeom>
          <a:noFill/>
          <a:ln/>
        </p:spPr>
        <p:txBody>
          <a:bodyPr wrap="none" lIns="0" tIns="0" rIns="0" bIns="0" rtlCol="0" anchor="t"/>
          <a:lstStyle/>
          <a:p>
            <a:pPr marL="0" indent="0" algn="l">
              <a:lnSpc>
                <a:spcPts val="1700"/>
              </a:lnSpc>
              <a:buNone/>
            </a:pPr>
            <a:r>
              <a:rPr lang="en-US" sz="1350" dirty="0">
                <a:solidFill>
                  <a:srgbClr val="E2E6E9"/>
                </a:solidFill>
                <a:latin typeface="Libre Baskerville" pitchFamily="34" charset="0"/>
                <a:ea typeface="Libre Baskerville" pitchFamily="34" charset="-122"/>
                <a:cs typeface="Libre Baskerville" pitchFamily="34" charset="-120"/>
              </a:rPr>
              <a:t>Poverty</a:t>
            </a:r>
            <a:endParaRPr lang="en-US" sz="1350" dirty="0"/>
          </a:p>
        </p:txBody>
      </p:sp>
      <p:sp>
        <p:nvSpPr>
          <p:cNvPr id="9" name="Text 7"/>
          <p:cNvSpPr/>
          <p:nvPr/>
        </p:nvSpPr>
        <p:spPr>
          <a:xfrm>
            <a:off x="753308" y="4920258"/>
            <a:ext cx="6366748" cy="454104"/>
          </a:xfrm>
          <a:prstGeom prst="rect">
            <a:avLst/>
          </a:prstGeom>
          <a:noFill/>
          <a:ln/>
        </p:spPr>
        <p:txBody>
          <a:bodyPr wrap="square" lIns="0" tIns="0" rIns="0" bIns="0" rtlCol="0" anchor="t"/>
          <a:lstStyle/>
          <a:p>
            <a:pPr marL="0" indent="0" algn="l">
              <a:lnSpc>
                <a:spcPts val="1750"/>
              </a:lnSpc>
              <a:buNone/>
            </a:pPr>
            <a:r>
              <a:rPr lang="en-US" sz="1100" dirty="0">
                <a:solidFill>
                  <a:srgbClr val="E2E6E9"/>
                </a:solidFill>
                <a:latin typeface="Brygada 1918" pitchFamily="34" charset="0"/>
                <a:ea typeface="Brygada 1918" pitchFamily="34" charset="-122"/>
                <a:cs typeface="Brygada 1918" pitchFamily="34" charset="-120"/>
              </a:rPr>
              <a:t>Economic disadvantage can influence an individual's associations, normalizing certain behaviors and affecting the perceived rewards or punishments for actions.</a:t>
            </a:r>
            <a:endParaRPr lang="en-US" sz="1100" dirty="0"/>
          </a:p>
        </p:txBody>
      </p:sp>
      <p:sp>
        <p:nvSpPr>
          <p:cNvPr id="10" name="Shape 8"/>
          <p:cNvSpPr/>
          <p:nvPr/>
        </p:nvSpPr>
        <p:spPr>
          <a:xfrm>
            <a:off x="7368421" y="4116705"/>
            <a:ext cx="6650593" cy="141923"/>
          </a:xfrm>
          <a:prstGeom prst="roundRect">
            <a:avLst>
              <a:gd name="adj" fmla="val 42008"/>
            </a:avLst>
          </a:prstGeom>
          <a:solidFill>
            <a:srgbClr val="003180"/>
          </a:solidFill>
          <a:ln w="7620">
            <a:solidFill>
              <a:srgbClr val="194A99"/>
            </a:solidFill>
            <a:prstDash val="solid"/>
          </a:ln>
        </p:spPr>
        <p:txBody>
          <a:bodyPr/>
          <a:lstStyle/>
          <a:p>
            <a:endParaRPr lang="en-US"/>
          </a:p>
        </p:txBody>
      </p:sp>
      <p:sp>
        <p:nvSpPr>
          <p:cNvPr id="11" name="Text 9"/>
          <p:cNvSpPr/>
          <p:nvPr/>
        </p:nvSpPr>
        <p:spPr>
          <a:xfrm>
            <a:off x="7510343" y="4400550"/>
            <a:ext cx="1774269" cy="221694"/>
          </a:xfrm>
          <a:prstGeom prst="rect">
            <a:avLst/>
          </a:prstGeom>
          <a:noFill/>
          <a:ln/>
        </p:spPr>
        <p:txBody>
          <a:bodyPr wrap="none" lIns="0" tIns="0" rIns="0" bIns="0" rtlCol="0" anchor="t"/>
          <a:lstStyle/>
          <a:p>
            <a:pPr marL="0" indent="0" algn="l">
              <a:lnSpc>
                <a:spcPts val="1700"/>
              </a:lnSpc>
              <a:buNone/>
            </a:pPr>
            <a:r>
              <a:rPr lang="en-US" sz="1350" dirty="0">
                <a:solidFill>
                  <a:srgbClr val="E2E6E9"/>
                </a:solidFill>
                <a:latin typeface="Libre Baskerville" pitchFamily="34" charset="0"/>
                <a:ea typeface="Libre Baskerville" pitchFamily="34" charset="-122"/>
                <a:cs typeface="Libre Baskerville" pitchFamily="34" charset="-120"/>
              </a:rPr>
              <a:t>Race &amp; Ethnicity</a:t>
            </a:r>
            <a:endParaRPr lang="en-US" sz="1350" dirty="0"/>
          </a:p>
        </p:txBody>
      </p:sp>
      <p:sp>
        <p:nvSpPr>
          <p:cNvPr id="12" name="Text 10"/>
          <p:cNvSpPr/>
          <p:nvPr/>
        </p:nvSpPr>
        <p:spPr>
          <a:xfrm>
            <a:off x="7510343" y="4707374"/>
            <a:ext cx="6366748" cy="454104"/>
          </a:xfrm>
          <a:prstGeom prst="rect">
            <a:avLst/>
          </a:prstGeom>
          <a:noFill/>
          <a:ln/>
        </p:spPr>
        <p:txBody>
          <a:bodyPr wrap="square" lIns="0" tIns="0" rIns="0" bIns="0" rtlCol="0" anchor="t"/>
          <a:lstStyle/>
          <a:p>
            <a:pPr marL="0" indent="0" algn="l">
              <a:lnSpc>
                <a:spcPts val="1750"/>
              </a:lnSpc>
              <a:buNone/>
            </a:pPr>
            <a:r>
              <a:rPr lang="en-US" sz="1100" dirty="0">
                <a:solidFill>
                  <a:srgbClr val="E2E6E9"/>
                </a:solidFill>
                <a:latin typeface="Brygada 1918" pitchFamily="34" charset="0"/>
                <a:ea typeface="Brygada 1918" pitchFamily="34" charset="-122"/>
                <a:cs typeface="Brygada 1918" pitchFamily="34" charset="-120"/>
              </a:rPr>
              <a:t>Racial and ethnic contexts can shape social networks, which behaviors are adopted, and how behaviors are reinforced or sanctioned within a community.</a:t>
            </a:r>
            <a:endParaRPr lang="en-US" sz="1100" dirty="0"/>
          </a:p>
        </p:txBody>
      </p:sp>
      <p:sp>
        <p:nvSpPr>
          <p:cNvPr id="13" name="Shape 11"/>
          <p:cNvSpPr/>
          <p:nvPr/>
        </p:nvSpPr>
        <p:spPr>
          <a:xfrm>
            <a:off x="611386" y="5835610"/>
            <a:ext cx="6650593" cy="141923"/>
          </a:xfrm>
          <a:prstGeom prst="roundRect">
            <a:avLst>
              <a:gd name="adj" fmla="val 42008"/>
            </a:avLst>
          </a:prstGeom>
          <a:solidFill>
            <a:srgbClr val="003180"/>
          </a:solidFill>
          <a:ln w="7620">
            <a:solidFill>
              <a:srgbClr val="194A99"/>
            </a:solidFill>
            <a:prstDash val="solid"/>
          </a:ln>
        </p:spPr>
        <p:txBody>
          <a:bodyPr/>
          <a:lstStyle/>
          <a:p>
            <a:endParaRPr lang="en-US"/>
          </a:p>
        </p:txBody>
      </p:sp>
      <p:sp>
        <p:nvSpPr>
          <p:cNvPr id="14" name="Text 12"/>
          <p:cNvSpPr/>
          <p:nvPr/>
        </p:nvSpPr>
        <p:spPr>
          <a:xfrm>
            <a:off x="753308" y="6119455"/>
            <a:ext cx="1774269" cy="221694"/>
          </a:xfrm>
          <a:prstGeom prst="rect">
            <a:avLst/>
          </a:prstGeom>
          <a:noFill/>
          <a:ln/>
        </p:spPr>
        <p:txBody>
          <a:bodyPr wrap="none" lIns="0" tIns="0" rIns="0" bIns="0" rtlCol="0" anchor="t"/>
          <a:lstStyle/>
          <a:p>
            <a:pPr marL="0" indent="0" algn="l">
              <a:lnSpc>
                <a:spcPts val="1700"/>
              </a:lnSpc>
              <a:buNone/>
            </a:pPr>
            <a:r>
              <a:rPr lang="en-US" sz="1350" dirty="0">
                <a:solidFill>
                  <a:srgbClr val="E2E6E9"/>
                </a:solidFill>
                <a:latin typeface="Libre Baskerville" pitchFamily="34" charset="0"/>
                <a:ea typeface="Libre Baskerville" pitchFamily="34" charset="-122"/>
                <a:cs typeface="Libre Baskerville" pitchFamily="34" charset="-120"/>
              </a:rPr>
              <a:t>Family Breakdown</a:t>
            </a:r>
            <a:endParaRPr lang="en-US" sz="1350" dirty="0"/>
          </a:p>
        </p:txBody>
      </p:sp>
      <p:sp>
        <p:nvSpPr>
          <p:cNvPr id="15" name="Text 13"/>
          <p:cNvSpPr/>
          <p:nvPr/>
        </p:nvSpPr>
        <p:spPr>
          <a:xfrm>
            <a:off x="753308" y="6426279"/>
            <a:ext cx="6366748" cy="454104"/>
          </a:xfrm>
          <a:prstGeom prst="rect">
            <a:avLst/>
          </a:prstGeom>
          <a:noFill/>
          <a:ln/>
        </p:spPr>
        <p:txBody>
          <a:bodyPr wrap="square" lIns="0" tIns="0" rIns="0" bIns="0" rtlCol="0" anchor="t"/>
          <a:lstStyle/>
          <a:p>
            <a:pPr marL="0" indent="0" algn="l">
              <a:lnSpc>
                <a:spcPts val="1750"/>
              </a:lnSpc>
              <a:buNone/>
            </a:pPr>
            <a:r>
              <a:rPr lang="en-US" sz="1100" dirty="0">
                <a:solidFill>
                  <a:srgbClr val="E2E6E9"/>
                </a:solidFill>
                <a:latin typeface="Brygada 1918" pitchFamily="34" charset="0"/>
                <a:ea typeface="Brygada 1918" pitchFamily="34" charset="-122"/>
                <a:cs typeface="Brygada 1918" pitchFamily="34" charset="-120"/>
              </a:rPr>
              <a:t>Instability in family structures can alter an individual's primary socializing agents, influencing the definitions of behavior and the patterns of reinforcement.</a:t>
            </a:r>
            <a:endParaRPr lang="en-US" sz="1100" dirty="0"/>
          </a:p>
        </p:txBody>
      </p:sp>
      <p:sp>
        <p:nvSpPr>
          <p:cNvPr id="16" name="Shape 14"/>
          <p:cNvSpPr/>
          <p:nvPr/>
        </p:nvSpPr>
        <p:spPr>
          <a:xfrm>
            <a:off x="7368421" y="5622727"/>
            <a:ext cx="6650593" cy="141923"/>
          </a:xfrm>
          <a:prstGeom prst="roundRect">
            <a:avLst>
              <a:gd name="adj" fmla="val 42008"/>
            </a:avLst>
          </a:prstGeom>
          <a:solidFill>
            <a:srgbClr val="003180"/>
          </a:solidFill>
          <a:ln w="7620">
            <a:solidFill>
              <a:srgbClr val="194A99"/>
            </a:solidFill>
            <a:prstDash val="solid"/>
          </a:ln>
        </p:spPr>
        <p:txBody>
          <a:bodyPr/>
          <a:lstStyle/>
          <a:p>
            <a:endParaRPr lang="en-US"/>
          </a:p>
        </p:txBody>
      </p:sp>
      <p:sp>
        <p:nvSpPr>
          <p:cNvPr id="17" name="Text 15"/>
          <p:cNvSpPr/>
          <p:nvPr/>
        </p:nvSpPr>
        <p:spPr>
          <a:xfrm>
            <a:off x="7510343" y="5906572"/>
            <a:ext cx="2502813" cy="221694"/>
          </a:xfrm>
          <a:prstGeom prst="rect">
            <a:avLst/>
          </a:prstGeom>
          <a:noFill/>
          <a:ln/>
        </p:spPr>
        <p:txBody>
          <a:bodyPr wrap="none" lIns="0" tIns="0" rIns="0" bIns="0" rtlCol="0" anchor="t"/>
          <a:lstStyle/>
          <a:p>
            <a:pPr marL="0" indent="0" algn="l">
              <a:lnSpc>
                <a:spcPts val="1700"/>
              </a:lnSpc>
              <a:buNone/>
            </a:pPr>
            <a:r>
              <a:rPr lang="en-US" sz="1350" dirty="0">
                <a:solidFill>
                  <a:srgbClr val="E2E6E9"/>
                </a:solidFill>
                <a:latin typeface="Libre Baskerville" pitchFamily="34" charset="0"/>
                <a:ea typeface="Libre Baskerville" pitchFamily="34" charset="-122"/>
                <a:cs typeface="Libre Baskerville" pitchFamily="34" charset="-120"/>
              </a:rPr>
              <a:t>Neighborhood Crime Rates</a:t>
            </a:r>
            <a:endParaRPr lang="en-US" sz="1350" dirty="0"/>
          </a:p>
        </p:txBody>
      </p:sp>
      <p:sp>
        <p:nvSpPr>
          <p:cNvPr id="18" name="Text 16"/>
          <p:cNvSpPr/>
          <p:nvPr/>
        </p:nvSpPr>
        <p:spPr>
          <a:xfrm>
            <a:off x="7510343" y="6213396"/>
            <a:ext cx="6366748" cy="454104"/>
          </a:xfrm>
          <a:prstGeom prst="rect">
            <a:avLst/>
          </a:prstGeom>
          <a:noFill/>
          <a:ln/>
        </p:spPr>
        <p:txBody>
          <a:bodyPr wrap="square" lIns="0" tIns="0" rIns="0" bIns="0" rtlCol="0" anchor="t"/>
          <a:lstStyle/>
          <a:p>
            <a:pPr marL="0" indent="0" algn="l">
              <a:lnSpc>
                <a:spcPts val="1750"/>
              </a:lnSpc>
              <a:buNone/>
            </a:pPr>
            <a:r>
              <a:rPr lang="en-US" sz="1100" dirty="0">
                <a:solidFill>
                  <a:srgbClr val="E2E6E9"/>
                </a:solidFill>
                <a:latin typeface="Brygada 1918" pitchFamily="34" charset="0"/>
                <a:ea typeface="Brygada 1918" pitchFamily="34" charset="-122"/>
                <a:cs typeface="Brygada 1918" pitchFamily="34" charset="-120"/>
              </a:rPr>
              <a:t>High crime rates in a neighborhood can expose individuals to more pro-criminal associations, normalize deviant behaviors, and change the balance of rewards and punishments experienced.</a:t>
            </a:r>
            <a:endParaRPr lang="en-US" sz="1100" dirty="0"/>
          </a:p>
        </p:txBody>
      </p:sp>
      <p:pic>
        <p:nvPicPr>
          <p:cNvPr id="19" name="Image 0" descr="preencoded.png"/>
          <p:cNvPicPr>
            <a:picLocks noChangeAspect="1"/>
          </p:cNvPicPr>
          <p:nvPr/>
        </p:nvPicPr>
        <p:blipFill>
          <a:blip r:embed="rId3"/>
          <a:stretch>
            <a:fillRect/>
          </a:stretch>
        </p:blipFill>
        <p:spPr>
          <a:xfrm>
            <a:off x="12439055" y="299561"/>
            <a:ext cx="1972985" cy="60198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45106" y="1815346"/>
            <a:ext cx="6936105" cy="612934"/>
          </a:xfrm>
          <a:prstGeom prst="rect">
            <a:avLst/>
          </a:prstGeom>
          <a:noFill/>
          <a:ln/>
        </p:spPr>
        <p:txBody>
          <a:bodyPr wrap="none" lIns="0" tIns="0" rIns="0" bIns="0" rtlCol="0" anchor="t"/>
          <a:lstStyle/>
          <a:p>
            <a:pPr marL="0" indent="0" algn="l">
              <a:lnSpc>
                <a:spcPts val="4800"/>
              </a:lnSpc>
              <a:buNone/>
            </a:pPr>
            <a:r>
              <a:rPr lang="en-US" sz="3850" dirty="0">
                <a:solidFill>
                  <a:srgbClr val="F5F0F0"/>
                </a:solidFill>
                <a:latin typeface="Libre Baskerville" pitchFamily="34" charset="0"/>
                <a:ea typeface="Libre Baskerville" pitchFamily="34" charset="-122"/>
                <a:cs typeface="Libre Baskerville" pitchFamily="34" charset="-120"/>
              </a:rPr>
              <a:t>Cross-Cultural Applications</a:t>
            </a:r>
            <a:endParaRPr lang="en-US" sz="3850" dirty="0"/>
          </a:p>
        </p:txBody>
      </p:sp>
      <p:sp>
        <p:nvSpPr>
          <p:cNvPr id="3" name="Shape 1"/>
          <p:cNvSpPr/>
          <p:nvPr/>
        </p:nvSpPr>
        <p:spPr>
          <a:xfrm>
            <a:off x="845106" y="2820591"/>
            <a:ext cx="4182666" cy="2745224"/>
          </a:xfrm>
          <a:prstGeom prst="roundRect">
            <a:avLst>
              <a:gd name="adj" fmla="val 3002"/>
            </a:avLst>
          </a:prstGeom>
          <a:solidFill>
            <a:srgbClr val="09151A">
              <a:alpha val="95000"/>
            </a:srgbClr>
          </a:solidFill>
          <a:ln w="22860">
            <a:solidFill>
              <a:srgbClr val="194A99"/>
            </a:solidFill>
            <a:prstDash val="solid"/>
          </a:ln>
        </p:spPr>
        <p:txBody>
          <a:bodyPr/>
          <a:lstStyle/>
          <a:p>
            <a:endParaRPr lang="en-US"/>
          </a:p>
        </p:txBody>
      </p:sp>
      <p:sp>
        <p:nvSpPr>
          <p:cNvPr id="4" name="Text 2"/>
          <p:cNvSpPr/>
          <p:nvPr/>
        </p:nvSpPr>
        <p:spPr>
          <a:xfrm>
            <a:off x="1064062" y="3039547"/>
            <a:ext cx="3174206" cy="306586"/>
          </a:xfrm>
          <a:prstGeom prst="rect">
            <a:avLst/>
          </a:prstGeom>
          <a:noFill/>
          <a:ln/>
        </p:spPr>
        <p:txBody>
          <a:bodyPr wrap="none" lIns="0" tIns="0" rIns="0" bIns="0" rtlCol="0" anchor="t"/>
          <a:lstStyle/>
          <a:p>
            <a:pPr marL="0" indent="0" algn="l">
              <a:lnSpc>
                <a:spcPts val="2400"/>
              </a:lnSpc>
              <a:buNone/>
            </a:pPr>
            <a:r>
              <a:rPr lang="en-US" sz="1900" dirty="0">
                <a:solidFill>
                  <a:srgbClr val="E2E6E9"/>
                </a:solidFill>
                <a:latin typeface="Libre Baskerville" pitchFamily="34" charset="0"/>
                <a:ea typeface="Libre Baskerville" pitchFamily="34" charset="-122"/>
                <a:cs typeface="Libre Baskerville" pitchFamily="34" charset="-120"/>
              </a:rPr>
              <a:t>Puerto Rican Adolescents</a:t>
            </a:r>
            <a:endParaRPr lang="en-US" sz="1900" dirty="0"/>
          </a:p>
        </p:txBody>
      </p:sp>
      <p:sp>
        <p:nvSpPr>
          <p:cNvPr id="5" name="Text 3"/>
          <p:cNvSpPr/>
          <p:nvPr/>
        </p:nvSpPr>
        <p:spPr>
          <a:xfrm>
            <a:off x="1064062" y="3463766"/>
            <a:ext cx="3744754" cy="1883093"/>
          </a:xfrm>
          <a:prstGeom prst="rect">
            <a:avLst/>
          </a:prstGeom>
          <a:noFill/>
          <a:ln/>
        </p:spPr>
        <p:txBody>
          <a:bodyPr wrap="square" lIns="0" tIns="0" rIns="0" bIns="0" rtlCol="0" anchor="t"/>
          <a:lstStyle/>
          <a:p>
            <a:pPr marL="0" indent="0" algn="l">
              <a:lnSpc>
                <a:spcPts val="2450"/>
              </a:lnSpc>
              <a:buNone/>
            </a:pPr>
            <a:r>
              <a:rPr lang="en-US" sz="1500" dirty="0">
                <a:solidFill>
                  <a:srgbClr val="E2E6E9"/>
                </a:solidFill>
                <a:latin typeface="Brygada 1918" pitchFamily="34" charset="0"/>
                <a:ea typeface="Brygada 1918" pitchFamily="34" charset="-122"/>
                <a:cs typeface="Brygada 1918" pitchFamily="34" charset="-120"/>
              </a:rPr>
              <a:t>Miller et al. (2008) found that definitions and differential association were generally predictive of substance use among Puerto Rican adolescents, with findings holding across public and private schools and biological sex.</a:t>
            </a:r>
            <a:endParaRPr lang="en-US" sz="1500" dirty="0"/>
          </a:p>
        </p:txBody>
      </p:sp>
      <p:sp>
        <p:nvSpPr>
          <p:cNvPr id="6" name="Shape 4"/>
          <p:cNvSpPr/>
          <p:nvPr/>
        </p:nvSpPr>
        <p:spPr>
          <a:xfrm>
            <a:off x="5223867" y="2820591"/>
            <a:ext cx="4182666" cy="2745224"/>
          </a:xfrm>
          <a:prstGeom prst="roundRect">
            <a:avLst>
              <a:gd name="adj" fmla="val 3002"/>
            </a:avLst>
          </a:prstGeom>
          <a:solidFill>
            <a:srgbClr val="09151A">
              <a:alpha val="95000"/>
            </a:srgbClr>
          </a:solidFill>
          <a:ln w="22860">
            <a:solidFill>
              <a:srgbClr val="194A99"/>
            </a:solidFill>
            <a:prstDash val="solid"/>
          </a:ln>
        </p:spPr>
        <p:txBody>
          <a:bodyPr/>
          <a:lstStyle/>
          <a:p>
            <a:endParaRPr lang="en-US"/>
          </a:p>
        </p:txBody>
      </p:sp>
      <p:sp>
        <p:nvSpPr>
          <p:cNvPr id="7" name="Text 5"/>
          <p:cNvSpPr/>
          <p:nvPr/>
        </p:nvSpPr>
        <p:spPr>
          <a:xfrm>
            <a:off x="5442823" y="3039547"/>
            <a:ext cx="3744754" cy="613172"/>
          </a:xfrm>
          <a:prstGeom prst="rect">
            <a:avLst/>
          </a:prstGeom>
          <a:noFill/>
          <a:ln/>
        </p:spPr>
        <p:txBody>
          <a:bodyPr wrap="square" lIns="0" tIns="0" rIns="0" bIns="0" rtlCol="0" anchor="t"/>
          <a:lstStyle/>
          <a:p>
            <a:pPr marL="0" indent="0" algn="l">
              <a:lnSpc>
                <a:spcPts val="2400"/>
              </a:lnSpc>
              <a:buNone/>
            </a:pPr>
            <a:r>
              <a:rPr lang="en-US" sz="1900" dirty="0">
                <a:solidFill>
                  <a:srgbClr val="E2E6E9"/>
                </a:solidFill>
                <a:latin typeface="Libre Baskerville" pitchFamily="34" charset="0"/>
                <a:ea typeface="Libre Baskerville" pitchFamily="34" charset="-122"/>
                <a:cs typeface="Libre Baskerville" pitchFamily="34" charset="-120"/>
              </a:rPr>
              <a:t>South Korean College Students</a:t>
            </a:r>
            <a:endParaRPr lang="en-US" sz="1900" dirty="0"/>
          </a:p>
        </p:txBody>
      </p:sp>
      <p:sp>
        <p:nvSpPr>
          <p:cNvPr id="8" name="Text 6"/>
          <p:cNvSpPr/>
          <p:nvPr/>
        </p:nvSpPr>
        <p:spPr>
          <a:xfrm>
            <a:off x="5442823" y="3770352"/>
            <a:ext cx="3744754" cy="1569244"/>
          </a:xfrm>
          <a:prstGeom prst="rect">
            <a:avLst/>
          </a:prstGeom>
          <a:noFill/>
          <a:ln/>
        </p:spPr>
        <p:txBody>
          <a:bodyPr wrap="square" lIns="0" tIns="0" rIns="0" bIns="0" rtlCol="0" anchor="t"/>
          <a:lstStyle/>
          <a:p>
            <a:pPr marL="0" indent="0" algn="l">
              <a:lnSpc>
                <a:spcPts val="2450"/>
              </a:lnSpc>
              <a:buNone/>
            </a:pPr>
            <a:r>
              <a:rPr lang="en-US" sz="1500" dirty="0">
                <a:solidFill>
                  <a:srgbClr val="E2E6E9"/>
                </a:solidFill>
                <a:latin typeface="Brygada 1918" pitchFamily="34" charset="0"/>
                <a:ea typeface="Brygada 1918" pitchFamily="34" charset="-122"/>
                <a:cs typeface="Brygada 1918" pitchFamily="34" charset="-120"/>
              </a:rPr>
              <a:t>Jennings et al. (2011) found that both self-control and social learning emerged as significant predictors of dating violence perpetration and victimization among South Korean college students.</a:t>
            </a:r>
            <a:endParaRPr lang="en-US" sz="1500" dirty="0"/>
          </a:p>
        </p:txBody>
      </p:sp>
      <p:sp>
        <p:nvSpPr>
          <p:cNvPr id="9" name="Shape 7"/>
          <p:cNvSpPr/>
          <p:nvPr/>
        </p:nvSpPr>
        <p:spPr>
          <a:xfrm>
            <a:off x="9602629" y="2820591"/>
            <a:ext cx="4182666" cy="2745224"/>
          </a:xfrm>
          <a:prstGeom prst="roundRect">
            <a:avLst>
              <a:gd name="adj" fmla="val 3002"/>
            </a:avLst>
          </a:prstGeom>
          <a:solidFill>
            <a:srgbClr val="09151A">
              <a:alpha val="95000"/>
            </a:srgbClr>
          </a:solidFill>
          <a:ln w="22860">
            <a:solidFill>
              <a:srgbClr val="194A99"/>
            </a:solidFill>
            <a:prstDash val="solid"/>
          </a:ln>
        </p:spPr>
        <p:txBody>
          <a:bodyPr/>
          <a:lstStyle/>
          <a:p>
            <a:endParaRPr lang="en-US"/>
          </a:p>
        </p:txBody>
      </p:sp>
      <p:sp>
        <p:nvSpPr>
          <p:cNvPr id="10" name="Text 8"/>
          <p:cNvSpPr/>
          <p:nvPr/>
        </p:nvSpPr>
        <p:spPr>
          <a:xfrm>
            <a:off x="9821585" y="3039547"/>
            <a:ext cx="3224570" cy="306586"/>
          </a:xfrm>
          <a:prstGeom prst="rect">
            <a:avLst/>
          </a:prstGeom>
          <a:noFill/>
          <a:ln/>
        </p:spPr>
        <p:txBody>
          <a:bodyPr wrap="none" lIns="0" tIns="0" rIns="0" bIns="0" rtlCol="0" anchor="t"/>
          <a:lstStyle/>
          <a:p>
            <a:pPr marL="0" indent="0" algn="l">
              <a:lnSpc>
                <a:spcPts val="2400"/>
              </a:lnSpc>
              <a:buNone/>
            </a:pPr>
            <a:r>
              <a:rPr lang="en-US" sz="1900" dirty="0">
                <a:solidFill>
                  <a:srgbClr val="E2E6E9"/>
                </a:solidFill>
                <a:latin typeface="Libre Baskerville" pitchFamily="34" charset="0"/>
                <a:ea typeface="Libre Baskerville" pitchFamily="34" charset="-122"/>
                <a:cs typeface="Libre Baskerville" pitchFamily="34" charset="-120"/>
              </a:rPr>
              <a:t>Bolivian College Students</a:t>
            </a:r>
            <a:endParaRPr lang="en-US" sz="1900" dirty="0"/>
          </a:p>
        </p:txBody>
      </p:sp>
      <p:sp>
        <p:nvSpPr>
          <p:cNvPr id="11" name="Text 9"/>
          <p:cNvSpPr/>
          <p:nvPr/>
        </p:nvSpPr>
        <p:spPr>
          <a:xfrm>
            <a:off x="9821585" y="3463766"/>
            <a:ext cx="3744754" cy="1883093"/>
          </a:xfrm>
          <a:prstGeom prst="rect">
            <a:avLst/>
          </a:prstGeom>
          <a:noFill/>
          <a:ln/>
        </p:spPr>
        <p:txBody>
          <a:bodyPr wrap="square" lIns="0" tIns="0" rIns="0" bIns="0" rtlCol="0" anchor="t"/>
          <a:lstStyle/>
          <a:p>
            <a:pPr marL="0" indent="0" algn="l">
              <a:lnSpc>
                <a:spcPts val="2450"/>
              </a:lnSpc>
              <a:buNone/>
            </a:pPr>
            <a:r>
              <a:rPr lang="en-US" sz="1500" dirty="0">
                <a:solidFill>
                  <a:srgbClr val="E2E6E9"/>
                </a:solidFill>
                <a:latin typeface="Brygada 1918" pitchFamily="34" charset="0"/>
                <a:ea typeface="Brygada 1918" pitchFamily="34" charset="-122"/>
                <a:cs typeface="Brygada 1918" pitchFamily="34" charset="-120"/>
              </a:rPr>
              <a:t>Meneses &amp; Akers (2011) demonstrated that social learning theory had larger effects compared to other general theories when explaining marijuana use among Bolivian college students, despite cultural differences in usage patterns.</a:t>
            </a:r>
            <a:endParaRPr lang="en-US" sz="1500" dirty="0"/>
          </a:p>
        </p:txBody>
      </p:sp>
      <p:sp>
        <p:nvSpPr>
          <p:cNvPr id="12" name="Text 10"/>
          <p:cNvSpPr/>
          <p:nvPr/>
        </p:nvSpPr>
        <p:spPr>
          <a:xfrm>
            <a:off x="845106" y="5786438"/>
            <a:ext cx="12940189" cy="627698"/>
          </a:xfrm>
          <a:prstGeom prst="rect">
            <a:avLst/>
          </a:prstGeom>
          <a:noFill/>
          <a:ln/>
        </p:spPr>
        <p:txBody>
          <a:bodyPr wrap="square" lIns="0" tIns="0" rIns="0" bIns="0" rtlCol="0" anchor="t"/>
          <a:lstStyle/>
          <a:p>
            <a:pPr marL="0" indent="0" algn="l">
              <a:lnSpc>
                <a:spcPts val="2450"/>
              </a:lnSpc>
              <a:buNone/>
            </a:pPr>
            <a:r>
              <a:rPr lang="en-US" sz="1500" dirty="0">
                <a:solidFill>
                  <a:srgbClr val="E2E6E9"/>
                </a:solidFill>
                <a:latin typeface="Brygada 1918" pitchFamily="34" charset="0"/>
                <a:ea typeface="Brygada 1918" pitchFamily="34" charset="-122"/>
                <a:cs typeface="Brygada 1918" pitchFamily="34" charset="-120"/>
              </a:rPr>
              <a:t>These cross-cultural studies provide strong evidence for the international applicability of social learning theory as an explanation for various types of crime and deviance across different cultural contexts.</a:t>
            </a:r>
            <a:endParaRPr lang="en-US" sz="1500" dirty="0"/>
          </a:p>
        </p:txBody>
      </p:sp>
      <p:pic>
        <p:nvPicPr>
          <p:cNvPr id="13" name="Image 0" descr="preencoded.png"/>
          <p:cNvPicPr>
            <a:picLocks noChangeAspect="1"/>
          </p:cNvPicPr>
          <p:nvPr/>
        </p:nvPicPr>
        <p:blipFill>
          <a:blip r:embed="rId3"/>
          <a:stretch>
            <a:fillRect/>
          </a:stretch>
        </p:blipFill>
        <p:spPr>
          <a:xfrm>
            <a:off x="11601450" y="413980"/>
            <a:ext cx="2727127" cy="832009"/>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63798" y="1721048"/>
            <a:ext cx="9620607" cy="771287"/>
          </a:xfrm>
          <a:prstGeom prst="rect">
            <a:avLst/>
          </a:prstGeom>
          <a:noFill/>
          <a:ln/>
        </p:spPr>
        <p:txBody>
          <a:bodyPr wrap="none" lIns="0" tIns="0" rIns="0" bIns="0" rtlCol="0" anchor="t"/>
          <a:lstStyle/>
          <a:p>
            <a:pPr marL="0" indent="0" algn="l">
              <a:lnSpc>
                <a:spcPts val="6050"/>
              </a:lnSpc>
              <a:buNone/>
            </a:pPr>
            <a:r>
              <a:rPr lang="en-US" sz="4850" dirty="0">
                <a:solidFill>
                  <a:srgbClr val="F5F0F0"/>
                </a:solidFill>
                <a:latin typeface="Libre Baskerville" pitchFamily="34" charset="0"/>
                <a:ea typeface="Libre Baskerville" pitchFamily="34" charset="-122"/>
                <a:cs typeface="Libre Baskerville" pitchFamily="34" charset="-120"/>
              </a:rPr>
              <a:t>Delinquency and Drift (Matza)</a:t>
            </a:r>
            <a:endParaRPr lang="en-US" sz="4850" dirty="0"/>
          </a:p>
        </p:txBody>
      </p:sp>
      <p:sp>
        <p:nvSpPr>
          <p:cNvPr id="3" name="Shape 1"/>
          <p:cNvSpPr/>
          <p:nvPr/>
        </p:nvSpPr>
        <p:spPr>
          <a:xfrm>
            <a:off x="863798" y="2985968"/>
            <a:ext cx="12902803" cy="2849999"/>
          </a:xfrm>
          <a:prstGeom prst="roundRect">
            <a:avLst>
              <a:gd name="adj" fmla="val 3638"/>
            </a:avLst>
          </a:prstGeom>
          <a:solidFill>
            <a:srgbClr val="001D4D"/>
          </a:solidFill>
          <a:ln/>
        </p:spPr>
        <p:txBody>
          <a:bodyPr/>
          <a:lstStyle/>
          <a:p>
            <a:endParaRPr lang="en-US"/>
          </a:p>
        </p:txBody>
      </p:sp>
      <p:pic>
        <p:nvPicPr>
          <p:cNvPr id="4" name="Image 0" descr="preencoded.png"/>
          <p:cNvPicPr>
            <a:picLocks noChangeAspect="1"/>
          </p:cNvPicPr>
          <p:nvPr/>
        </p:nvPicPr>
        <p:blipFill>
          <a:blip r:embed="rId3"/>
          <a:stretch>
            <a:fillRect/>
          </a:stretch>
        </p:blipFill>
        <p:spPr>
          <a:xfrm>
            <a:off x="1110615" y="3352800"/>
            <a:ext cx="308491" cy="246817"/>
          </a:xfrm>
          <a:prstGeom prst="rect">
            <a:avLst/>
          </a:prstGeom>
        </p:spPr>
      </p:pic>
      <p:sp>
        <p:nvSpPr>
          <p:cNvPr id="5" name="Text 2"/>
          <p:cNvSpPr/>
          <p:nvPr/>
        </p:nvSpPr>
        <p:spPr>
          <a:xfrm>
            <a:off x="1665923" y="3294459"/>
            <a:ext cx="11853863" cy="1184434"/>
          </a:xfrm>
          <a:prstGeom prst="rect">
            <a:avLst/>
          </a:prstGeom>
          <a:noFill/>
          <a:ln/>
        </p:spPr>
        <p:txBody>
          <a:bodyPr wrap="square" lIns="0" tIns="0" rIns="0" bIns="0" rtlCol="0" anchor="t"/>
          <a:lstStyle/>
          <a:p>
            <a:pPr marL="0" indent="0" algn="l">
              <a:lnSpc>
                <a:spcPts val="3100"/>
              </a:lnSpc>
              <a:buNone/>
            </a:pPr>
            <a:r>
              <a:rPr lang="en-US" sz="1900" dirty="0">
                <a:solidFill>
                  <a:srgbClr val="FFFFFF"/>
                </a:solidFill>
                <a:latin typeface="Brygada 1918" pitchFamily="34" charset="0"/>
                <a:ea typeface="Brygada 1918" pitchFamily="34" charset="-122"/>
                <a:cs typeface="Brygada 1918" pitchFamily="34" charset="-120"/>
              </a:rPr>
              <a:t>Matza's theory of "Delinquency and Drift" (1964) suggests that delinquents are not deeply committed to deviant values. Instead, they "drift" between conventional and deviant behavior, often adhering to a subculture of delinquency that only temporarily neutralizes conventional moral ties.</a:t>
            </a:r>
            <a:endParaRPr lang="en-US" sz="1900" dirty="0"/>
          </a:p>
        </p:txBody>
      </p:sp>
      <p:sp>
        <p:nvSpPr>
          <p:cNvPr id="6" name="Text 3"/>
          <p:cNvSpPr/>
          <p:nvPr/>
        </p:nvSpPr>
        <p:spPr>
          <a:xfrm>
            <a:off x="1665923" y="4700945"/>
            <a:ext cx="11853863" cy="789622"/>
          </a:xfrm>
          <a:prstGeom prst="rect">
            <a:avLst/>
          </a:prstGeom>
          <a:noFill/>
          <a:ln/>
        </p:spPr>
        <p:txBody>
          <a:bodyPr wrap="square" lIns="0" tIns="0" rIns="0" bIns="0" rtlCol="0" anchor="t"/>
          <a:lstStyle/>
          <a:p>
            <a:pPr marL="0" indent="0" algn="l">
              <a:lnSpc>
                <a:spcPts val="3100"/>
              </a:lnSpc>
              <a:buNone/>
            </a:pPr>
            <a:r>
              <a:rPr lang="en-US" sz="1900" dirty="0">
                <a:solidFill>
                  <a:srgbClr val="FFFFFF"/>
                </a:solidFill>
                <a:latin typeface="Brygada 1918" pitchFamily="34" charset="0"/>
                <a:ea typeface="Brygada 1918" pitchFamily="34" charset="-122"/>
                <a:cs typeface="Brygada 1918" pitchFamily="34" charset="-120"/>
              </a:rPr>
              <a:t>This perspective emphasizes that individuals are not entirely constrained by either law-abiding or law-violating norms but are capable of shifting between them.</a:t>
            </a:r>
            <a:endParaRPr lang="en-US" sz="1900" dirty="0"/>
          </a:p>
        </p:txBody>
      </p:sp>
      <p:sp>
        <p:nvSpPr>
          <p:cNvPr id="7" name="Text 4"/>
          <p:cNvSpPr/>
          <p:nvPr/>
        </p:nvSpPr>
        <p:spPr>
          <a:xfrm>
            <a:off x="863798" y="6113621"/>
            <a:ext cx="12902803" cy="394811"/>
          </a:xfrm>
          <a:prstGeom prst="rect">
            <a:avLst/>
          </a:prstGeom>
          <a:noFill/>
          <a:ln/>
        </p:spPr>
        <p:txBody>
          <a:bodyPr wrap="none" lIns="0" tIns="0" rIns="0" bIns="0" rtlCol="0" anchor="t"/>
          <a:lstStyle/>
          <a:p>
            <a:pPr marL="0" indent="0" algn="l">
              <a:lnSpc>
                <a:spcPts val="3100"/>
              </a:lnSpc>
              <a:buNone/>
            </a:pPr>
            <a:endParaRPr lang="en-US" sz="1900" dirty="0"/>
          </a:p>
        </p:txBody>
      </p:sp>
      <p:pic>
        <p:nvPicPr>
          <p:cNvPr id="8" name="Image 1" descr="preencoded.png"/>
          <p:cNvPicPr>
            <a:picLocks noChangeAspect="1"/>
          </p:cNvPicPr>
          <p:nvPr/>
        </p:nvPicPr>
        <p:blipFill>
          <a:blip r:embed="rId4"/>
          <a:stretch>
            <a:fillRect/>
          </a:stretch>
        </p:blipFill>
        <p:spPr>
          <a:xfrm>
            <a:off x="11533823" y="423148"/>
            <a:ext cx="2788087" cy="85058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3553" y="1726525"/>
            <a:ext cx="9573935" cy="804505"/>
          </a:xfrm>
          <a:prstGeom prst="rect">
            <a:avLst/>
          </a:prstGeom>
          <a:noFill/>
          <a:ln/>
        </p:spPr>
        <p:txBody>
          <a:bodyPr wrap="none" lIns="0" tIns="0" rIns="0" bIns="0" rtlCol="0" anchor="t"/>
          <a:lstStyle/>
          <a:p>
            <a:pPr marL="0" indent="0" algn="l">
              <a:lnSpc>
                <a:spcPts val="6300"/>
              </a:lnSpc>
              <a:buNone/>
            </a:pPr>
            <a:r>
              <a:rPr lang="en-US" sz="5050" dirty="0">
                <a:solidFill>
                  <a:srgbClr val="F5F0F0"/>
                </a:solidFill>
                <a:latin typeface="Libre Baskerville" pitchFamily="34" charset="0"/>
                <a:ea typeface="Libre Baskerville" pitchFamily="34" charset="-122"/>
                <a:cs typeface="Libre Baskerville" pitchFamily="34" charset="-120"/>
              </a:rPr>
              <a:t>Techniques of Neutralization</a:t>
            </a:r>
            <a:endParaRPr lang="en-US" sz="5050" dirty="0"/>
          </a:p>
        </p:txBody>
      </p:sp>
      <p:sp>
        <p:nvSpPr>
          <p:cNvPr id="3" name="Text 1"/>
          <p:cNvSpPr/>
          <p:nvPr/>
        </p:nvSpPr>
        <p:spPr>
          <a:xfrm>
            <a:off x="803553" y="2904053"/>
            <a:ext cx="13023294" cy="596979"/>
          </a:xfrm>
          <a:prstGeom prst="rect">
            <a:avLst/>
          </a:prstGeom>
          <a:noFill/>
          <a:ln/>
        </p:spPr>
        <p:txBody>
          <a:bodyPr wrap="square" lIns="0" tIns="0" rIns="0" bIns="0" rtlCol="0" anchor="t"/>
          <a:lstStyle/>
          <a:p>
            <a:pPr marL="0" indent="0" algn="l">
              <a:lnSpc>
                <a:spcPts val="2350"/>
              </a:lnSpc>
              <a:buNone/>
            </a:pPr>
            <a:r>
              <a:rPr lang="en-US" sz="1450" dirty="0">
                <a:solidFill>
                  <a:srgbClr val="E2E6E9"/>
                </a:solidFill>
                <a:latin typeface="Brygada 1918" pitchFamily="34" charset="0"/>
                <a:ea typeface="Brygada 1918" pitchFamily="34" charset="-122"/>
                <a:cs typeface="Brygada 1918" pitchFamily="34" charset="-120"/>
              </a:rPr>
              <a:t>Matza's techniques of neutralization provide insight into the cognitive mechanisms individuals use to justify deviant acts, allowing them to "drift" in and out of delinquency. These learned rationalizations serve as crucial "definitions favorable to crime" within the Social Learning Theory framework.</a:t>
            </a:r>
            <a:endParaRPr lang="en-US" sz="1450" dirty="0"/>
          </a:p>
        </p:txBody>
      </p:sp>
      <p:sp>
        <p:nvSpPr>
          <p:cNvPr id="4" name="Shape 2"/>
          <p:cNvSpPr/>
          <p:nvPr/>
        </p:nvSpPr>
        <p:spPr>
          <a:xfrm>
            <a:off x="803553" y="3710821"/>
            <a:ext cx="4216718" cy="1985486"/>
          </a:xfrm>
          <a:prstGeom prst="roundRect">
            <a:avLst>
              <a:gd name="adj" fmla="val 3946"/>
            </a:avLst>
          </a:prstGeom>
          <a:solidFill>
            <a:srgbClr val="003180"/>
          </a:solidFill>
          <a:ln w="7620">
            <a:solidFill>
              <a:srgbClr val="194A99"/>
            </a:solidFill>
            <a:prstDash val="solid"/>
          </a:ln>
        </p:spPr>
        <p:txBody>
          <a:bodyPr/>
          <a:lstStyle/>
          <a:p>
            <a:endParaRPr lang="en-US"/>
          </a:p>
        </p:txBody>
      </p:sp>
      <p:sp>
        <p:nvSpPr>
          <p:cNvPr id="5" name="Text 3"/>
          <p:cNvSpPr/>
          <p:nvPr/>
        </p:nvSpPr>
        <p:spPr>
          <a:xfrm>
            <a:off x="997625" y="3904893"/>
            <a:ext cx="2780467" cy="291465"/>
          </a:xfrm>
          <a:prstGeom prst="rect">
            <a:avLst/>
          </a:prstGeom>
          <a:noFill/>
          <a:ln/>
        </p:spPr>
        <p:txBody>
          <a:bodyPr wrap="none" lIns="0" tIns="0" rIns="0" bIns="0" rtlCol="0" anchor="t"/>
          <a:lstStyle/>
          <a:p>
            <a:pPr marL="0" indent="0" algn="l">
              <a:lnSpc>
                <a:spcPts val="2250"/>
              </a:lnSpc>
              <a:buNone/>
            </a:pPr>
            <a:r>
              <a:rPr lang="en-US" sz="1800" dirty="0">
                <a:solidFill>
                  <a:srgbClr val="E2E6E9"/>
                </a:solidFill>
                <a:latin typeface="Libre Baskerville" pitchFamily="34" charset="0"/>
                <a:ea typeface="Libre Baskerville" pitchFamily="34" charset="-122"/>
                <a:cs typeface="Libre Baskerville" pitchFamily="34" charset="-120"/>
              </a:rPr>
              <a:t>Temporary Suspension</a:t>
            </a:r>
            <a:endParaRPr lang="en-US" sz="1800" dirty="0"/>
          </a:p>
        </p:txBody>
      </p:sp>
      <p:sp>
        <p:nvSpPr>
          <p:cNvPr id="6" name="Text 4"/>
          <p:cNvSpPr/>
          <p:nvPr/>
        </p:nvSpPr>
        <p:spPr>
          <a:xfrm>
            <a:off x="997625" y="4308277"/>
            <a:ext cx="3828574" cy="895469"/>
          </a:xfrm>
          <a:prstGeom prst="rect">
            <a:avLst/>
          </a:prstGeom>
          <a:noFill/>
          <a:ln/>
        </p:spPr>
        <p:txBody>
          <a:bodyPr wrap="square" lIns="0" tIns="0" rIns="0" bIns="0" rtlCol="0" anchor="t"/>
          <a:lstStyle/>
          <a:p>
            <a:pPr marL="0" indent="0" algn="l">
              <a:lnSpc>
                <a:spcPts val="2350"/>
              </a:lnSpc>
              <a:buNone/>
            </a:pPr>
            <a:r>
              <a:rPr lang="en-US" sz="1450" dirty="0">
                <a:solidFill>
                  <a:srgbClr val="E2E6E9"/>
                </a:solidFill>
                <a:latin typeface="Brygada 1918" pitchFamily="34" charset="0"/>
                <a:ea typeface="Brygada 1918" pitchFamily="34" charset="-122"/>
                <a:cs typeface="Brygada 1918" pitchFamily="34" charset="-120"/>
              </a:rPr>
              <a:t>They temporarily suspend moral binds, enabling individuals to engage in behavior they would otherwise find objectionable.</a:t>
            </a:r>
            <a:endParaRPr lang="en-US" sz="1450" dirty="0"/>
          </a:p>
        </p:txBody>
      </p:sp>
      <p:sp>
        <p:nvSpPr>
          <p:cNvPr id="7" name="Shape 5"/>
          <p:cNvSpPr/>
          <p:nvPr/>
        </p:nvSpPr>
        <p:spPr>
          <a:xfrm>
            <a:off x="5206722" y="3710821"/>
            <a:ext cx="4216837" cy="1985486"/>
          </a:xfrm>
          <a:prstGeom prst="roundRect">
            <a:avLst>
              <a:gd name="adj" fmla="val 3946"/>
            </a:avLst>
          </a:prstGeom>
          <a:solidFill>
            <a:srgbClr val="003180"/>
          </a:solidFill>
          <a:ln w="7620">
            <a:solidFill>
              <a:srgbClr val="194A99"/>
            </a:solidFill>
            <a:prstDash val="solid"/>
          </a:ln>
        </p:spPr>
        <p:txBody>
          <a:bodyPr/>
          <a:lstStyle/>
          <a:p>
            <a:endParaRPr lang="en-US"/>
          </a:p>
        </p:txBody>
      </p:sp>
      <p:sp>
        <p:nvSpPr>
          <p:cNvPr id="8" name="Text 6"/>
          <p:cNvSpPr/>
          <p:nvPr/>
        </p:nvSpPr>
        <p:spPr>
          <a:xfrm>
            <a:off x="5400794" y="3904893"/>
            <a:ext cx="2331958" cy="291465"/>
          </a:xfrm>
          <a:prstGeom prst="rect">
            <a:avLst/>
          </a:prstGeom>
          <a:noFill/>
          <a:ln/>
        </p:spPr>
        <p:txBody>
          <a:bodyPr wrap="none" lIns="0" tIns="0" rIns="0" bIns="0" rtlCol="0" anchor="t"/>
          <a:lstStyle/>
          <a:p>
            <a:pPr marL="0" indent="0" algn="l">
              <a:lnSpc>
                <a:spcPts val="2250"/>
              </a:lnSpc>
              <a:buNone/>
            </a:pPr>
            <a:r>
              <a:rPr lang="en-US" sz="1800" dirty="0">
                <a:solidFill>
                  <a:srgbClr val="E2E6E9"/>
                </a:solidFill>
                <a:latin typeface="Libre Baskerville" pitchFamily="34" charset="0"/>
                <a:ea typeface="Libre Baskerville" pitchFamily="34" charset="-122"/>
                <a:cs typeface="Libre Baskerville" pitchFamily="34" charset="-120"/>
              </a:rPr>
              <a:t>Rationalization</a:t>
            </a:r>
            <a:endParaRPr lang="en-US" sz="1800" dirty="0"/>
          </a:p>
        </p:txBody>
      </p:sp>
      <p:sp>
        <p:nvSpPr>
          <p:cNvPr id="9" name="Text 7"/>
          <p:cNvSpPr/>
          <p:nvPr/>
        </p:nvSpPr>
        <p:spPr>
          <a:xfrm>
            <a:off x="5400794" y="4308277"/>
            <a:ext cx="3828693" cy="1193959"/>
          </a:xfrm>
          <a:prstGeom prst="rect">
            <a:avLst/>
          </a:prstGeom>
          <a:noFill/>
          <a:ln/>
        </p:spPr>
        <p:txBody>
          <a:bodyPr wrap="square" lIns="0" tIns="0" rIns="0" bIns="0" rtlCol="0" anchor="t"/>
          <a:lstStyle/>
          <a:p>
            <a:pPr marL="0" indent="0" algn="l">
              <a:lnSpc>
                <a:spcPts val="2350"/>
              </a:lnSpc>
              <a:buNone/>
            </a:pPr>
            <a:r>
              <a:rPr lang="en-US" sz="1450" dirty="0">
                <a:solidFill>
                  <a:srgbClr val="E2E6E9"/>
                </a:solidFill>
                <a:latin typeface="Brygada 1918" pitchFamily="34" charset="0"/>
                <a:ea typeface="Brygada 1918" pitchFamily="34" charset="-122"/>
                <a:cs typeface="Brygada 1918" pitchFamily="34" charset="-120"/>
              </a:rPr>
              <a:t>These are learned justifications that precede or accompany deviant actions, mitigating guilt and allowing for continued conventional self-perception.</a:t>
            </a:r>
            <a:endParaRPr lang="en-US" sz="1450" dirty="0"/>
          </a:p>
        </p:txBody>
      </p:sp>
      <p:sp>
        <p:nvSpPr>
          <p:cNvPr id="10" name="Shape 8"/>
          <p:cNvSpPr/>
          <p:nvPr/>
        </p:nvSpPr>
        <p:spPr>
          <a:xfrm>
            <a:off x="9610011" y="3710821"/>
            <a:ext cx="4216837" cy="1985486"/>
          </a:xfrm>
          <a:prstGeom prst="roundRect">
            <a:avLst>
              <a:gd name="adj" fmla="val 3946"/>
            </a:avLst>
          </a:prstGeom>
          <a:solidFill>
            <a:srgbClr val="003180"/>
          </a:solidFill>
          <a:ln w="7620">
            <a:solidFill>
              <a:srgbClr val="194A99"/>
            </a:solidFill>
            <a:prstDash val="solid"/>
          </a:ln>
        </p:spPr>
        <p:txBody>
          <a:bodyPr/>
          <a:lstStyle/>
          <a:p>
            <a:endParaRPr lang="en-US"/>
          </a:p>
        </p:txBody>
      </p:sp>
      <p:sp>
        <p:nvSpPr>
          <p:cNvPr id="11" name="Text 9"/>
          <p:cNvSpPr/>
          <p:nvPr/>
        </p:nvSpPr>
        <p:spPr>
          <a:xfrm>
            <a:off x="9804083" y="3904893"/>
            <a:ext cx="2406610" cy="291465"/>
          </a:xfrm>
          <a:prstGeom prst="rect">
            <a:avLst/>
          </a:prstGeom>
          <a:noFill/>
          <a:ln/>
        </p:spPr>
        <p:txBody>
          <a:bodyPr wrap="none" lIns="0" tIns="0" rIns="0" bIns="0" rtlCol="0" anchor="t"/>
          <a:lstStyle/>
          <a:p>
            <a:pPr marL="0" indent="0" algn="l">
              <a:lnSpc>
                <a:spcPts val="2250"/>
              </a:lnSpc>
              <a:buNone/>
            </a:pPr>
            <a:r>
              <a:rPr lang="en-US" sz="1800" dirty="0">
                <a:solidFill>
                  <a:srgbClr val="E2E6E9"/>
                </a:solidFill>
                <a:latin typeface="Libre Baskerville" pitchFamily="34" charset="0"/>
                <a:ea typeface="Libre Baskerville" pitchFamily="34" charset="-122"/>
                <a:cs typeface="Libre Baskerville" pitchFamily="34" charset="-120"/>
              </a:rPr>
              <a:t>Learned Definitions</a:t>
            </a:r>
            <a:endParaRPr lang="en-US" sz="1800" dirty="0"/>
          </a:p>
        </p:txBody>
      </p:sp>
      <p:sp>
        <p:nvSpPr>
          <p:cNvPr id="12" name="Text 10"/>
          <p:cNvSpPr/>
          <p:nvPr/>
        </p:nvSpPr>
        <p:spPr>
          <a:xfrm>
            <a:off x="9804083" y="4308277"/>
            <a:ext cx="3828693" cy="1193959"/>
          </a:xfrm>
          <a:prstGeom prst="rect">
            <a:avLst/>
          </a:prstGeom>
          <a:noFill/>
          <a:ln/>
        </p:spPr>
        <p:txBody>
          <a:bodyPr wrap="square" lIns="0" tIns="0" rIns="0" bIns="0" rtlCol="0" anchor="t"/>
          <a:lstStyle/>
          <a:p>
            <a:pPr marL="0" indent="0" algn="l">
              <a:lnSpc>
                <a:spcPts val="2350"/>
              </a:lnSpc>
              <a:buNone/>
            </a:pPr>
            <a:r>
              <a:rPr lang="en-US" sz="1450" dirty="0">
                <a:solidFill>
                  <a:srgbClr val="E2E6E9"/>
                </a:solidFill>
                <a:latin typeface="Brygada 1918" pitchFamily="34" charset="0"/>
                <a:ea typeface="Brygada 1918" pitchFamily="34" charset="-122"/>
                <a:cs typeface="Brygada 1918" pitchFamily="34" charset="-120"/>
              </a:rPr>
              <a:t>Crucially, neutralization techniques are themselves learned definitions that influence the likelihood of engaging in and maintaining criminal behavior.</a:t>
            </a:r>
            <a:endParaRPr lang="en-US" sz="1450" dirty="0"/>
          </a:p>
        </p:txBody>
      </p:sp>
      <p:sp>
        <p:nvSpPr>
          <p:cNvPr id="13" name="Text 11"/>
          <p:cNvSpPr/>
          <p:nvPr/>
        </p:nvSpPr>
        <p:spPr>
          <a:xfrm>
            <a:off x="803553" y="5906095"/>
            <a:ext cx="13023294" cy="596979"/>
          </a:xfrm>
          <a:prstGeom prst="rect">
            <a:avLst/>
          </a:prstGeom>
          <a:noFill/>
          <a:ln/>
        </p:spPr>
        <p:txBody>
          <a:bodyPr wrap="square" lIns="0" tIns="0" rIns="0" bIns="0" rtlCol="0" anchor="t"/>
          <a:lstStyle/>
          <a:p>
            <a:pPr marL="0" indent="0" algn="l">
              <a:lnSpc>
                <a:spcPts val="2350"/>
              </a:lnSpc>
              <a:buNone/>
            </a:pPr>
            <a:r>
              <a:rPr lang="en-US" sz="1450" dirty="0">
                <a:solidFill>
                  <a:srgbClr val="E2E6E9"/>
                </a:solidFill>
                <a:latin typeface="Brygada 1918" pitchFamily="34" charset="0"/>
                <a:ea typeface="Brygada 1918" pitchFamily="34" charset="-122"/>
                <a:cs typeface="Brygada 1918" pitchFamily="34" charset="-120"/>
              </a:rPr>
              <a:t>Understanding these techniques highlights the fluid nature of deviant behavior and the powerful role of cognitive definitions in influencing choices, bridging individual psychology with learned social norms.</a:t>
            </a:r>
            <a:endParaRPr lang="en-US" sz="1450" dirty="0"/>
          </a:p>
        </p:txBody>
      </p:sp>
      <p:pic>
        <p:nvPicPr>
          <p:cNvPr id="14" name="Image 0" descr="preencoded.png"/>
          <p:cNvPicPr>
            <a:picLocks noChangeAspect="1"/>
          </p:cNvPicPr>
          <p:nvPr/>
        </p:nvPicPr>
        <p:blipFill>
          <a:blip r:embed="rId3"/>
          <a:stretch>
            <a:fillRect/>
          </a:stretch>
        </p:blipFill>
        <p:spPr>
          <a:xfrm>
            <a:off x="11750159" y="393621"/>
            <a:ext cx="2593300" cy="79117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794028" y="1561505"/>
            <a:ext cx="7682389" cy="794861"/>
          </a:xfrm>
          <a:prstGeom prst="rect">
            <a:avLst/>
          </a:prstGeom>
          <a:noFill/>
          <a:ln/>
        </p:spPr>
        <p:txBody>
          <a:bodyPr wrap="none" lIns="0" tIns="0" rIns="0" bIns="0" rtlCol="0" anchor="t"/>
          <a:lstStyle/>
          <a:p>
            <a:pPr marL="0" indent="0" algn="l">
              <a:lnSpc>
                <a:spcPts val="6250"/>
              </a:lnSpc>
              <a:buNone/>
            </a:pPr>
            <a:r>
              <a:rPr lang="en-US" sz="5000" dirty="0">
                <a:solidFill>
                  <a:srgbClr val="F5F0F0"/>
                </a:solidFill>
                <a:latin typeface="Libre Baskerville" pitchFamily="34" charset="0"/>
                <a:ea typeface="Libre Baskerville" pitchFamily="34" charset="-122"/>
                <a:cs typeface="Libre Baskerville" pitchFamily="34" charset="-120"/>
              </a:rPr>
              <a:t>Types of Neutralization</a:t>
            </a:r>
            <a:endParaRPr lang="en-US" sz="5000" dirty="0"/>
          </a:p>
        </p:txBody>
      </p:sp>
      <p:sp>
        <p:nvSpPr>
          <p:cNvPr id="3" name="Text 1"/>
          <p:cNvSpPr/>
          <p:nvPr/>
        </p:nvSpPr>
        <p:spPr>
          <a:xfrm>
            <a:off x="794028" y="2724983"/>
            <a:ext cx="13042344" cy="589598"/>
          </a:xfrm>
          <a:prstGeom prst="rect">
            <a:avLst/>
          </a:prstGeom>
          <a:noFill/>
          <a:ln/>
        </p:spPr>
        <p:txBody>
          <a:bodyPr wrap="square" lIns="0" tIns="0" rIns="0" bIns="0" rtlCol="0" anchor="t"/>
          <a:lstStyle/>
          <a:p>
            <a:pPr marL="0" indent="0" algn="l">
              <a:lnSpc>
                <a:spcPts val="2300"/>
              </a:lnSpc>
              <a:buNone/>
            </a:pPr>
            <a:r>
              <a:rPr lang="en-US" sz="1450" dirty="0">
                <a:solidFill>
                  <a:srgbClr val="E2E6E9"/>
                </a:solidFill>
                <a:latin typeface="Brygada 1918" pitchFamily="34" charset="0"/>
                <a:ea typeface="Brygada 1918" pitchFamily="34" charset="-122"/>
                <a:cs typeface="Brygada 1918" pitchFamily="34" charset="-120"/>
              </a:rPr>
              <a:t>Matza's techniques of neutralization provide distinct psychological strategies individuals employ to temporarily suspend moral obligations and justify deviant acts. Each technique addresses a different aspect of culpability or consequence:</a:t>
            </a:r>
            <a:endParaRPr lang="en-US" sz="1450" dirty="0"/>
          </a:p>
        </p:txBody>
      </p:sp>
      <p:pic>
        <p:nvPicPr>
          <p:cNvPr id="4" name="Image 0" descr="preencoded.png"/>
          <p:cNvPicPr>
            <a:picLocks noChangeAspect="1"/>
          </p:cNvPicPr>
          <p:nvPr/>
        </p:nvPicPr>
        <p:blipFill>
          <a:blip r:embed="rId3"/>
          <a:stretch>
            <a:fillRect/>
          </a:stretch>
        </p:blipFill>
        <p:spPr>
          <a:xfrm>
            <a:off x="794028" y="3521869"/>
            <a:ext cx="368618" cy="368618"/>
          </a:xfrm>
          <a:prstGeom prst="rect">
            <a:avLst/>
          </a:prstGeom>
        </p:spPr>
      </p:pic>
      <p:sp>
        <p:nvSpPr>
          <p:cNvPr id="5" name="Text 2"/>
          <p:cNvSpPr/>
          <p:nvPr/>
        </p:nvSpPr>
        <p:spPr>
          <a:xfrm>
            <a:off x="1393031" y="3585210"/>
            <a:ext cx="2834402" cy="287893"/>
          </a:xfrm>
          <a:prstGeom prst="rect">
            <a:avLst/>
          </a:prstGeom>
          <a:noFill/>
          <a:ln/>
        </p:spPr>
        <p:txBody>
          <a:bodyPr wrap="none" lIns="0" tIns="0" rIns="0" bIns="0" rtlCol="0" anchor="t"/>
          <a:lstStyle/>
          <a:p>
            <a:pPr marL="0" indent="0" algn="l">
              <a:lnSpc>
                <a:spcPts val="2250"/>
              </a:lnSpc>
              <a:buNone/>
            </a:pPr>
            <a:r>
              <a:rPr lang="en-US" sz="1800" dirty="0">
                <a:solidFill>
                  <a:srgbClr val="E2E6E9"/>
                </a:solidFill>
                <a:latin typeface="Libre Baskerville" pitchFamily="34" charset="0"/>
                <a:ea typeface="Libre Baskerville" pitchFamily="34" charset="-122"/>
                <a:cs typeface="Libre Baskerville" pitchFamily="34" charset="-120"/>
              </a:rPr>
              <a:t>Denial of Responsibility</a:t>
            </a:r>
            <a:endParaRPr lang="en-US" sz="1800" dirty="0"/>
          </a:p>
        </p:txBody>
      </p:sp>
      <p:sp>
        <p:nvSpPr>
          <p:cNvPr id="6" name="Text 3"/>
          <p:cNvSpPr/>
          <p:nvPr/>
        </p:nvSpPr>
        <p:spPr>
          <a:xfrm>
            <a:off x="1393031" y="3983593"/>
            <a:ext cx="3594854" cy="589598"/>
          </a:xfrm>
          <a:prstGeom prst="rect">
            <a:avLst/>
          </a:prstGeom>
          <a:noFill/>
          <a:ln/>
        </p:spPr>
        <p:txBody>
          <a:bodyPr wrap="square" lIns="0" tIns="0" rIns="0" bIns="0" rtlCol="0" anchor="t"/>
          <a:lstStyle/>
          <a:p>
            <a:pPr marL="0" indent="0" algn="l">
              <a:lnSpc>
                <a:spcPts val="2300"/>
              </a:lnSpc>
              <a:buNone/>
            </a:pPr>
            <a:r>
              <a:rPr lang="en-US" sz="1450" dirty="0">
                <a:solidFill>
                  <a:srgbClr val="E2E6E9"/>
                </a:solidFill>
                <a:latin typeface="Brygada 1918" pitchFamily="34" charset="0"/>
                <a:ea typeface="Brygada 1918" pitchFamily="34" charset="-122"/>
                <a:cs typeface="Brygada 1918" pitchFamily="34" charset="-120"/>
              </a:rPr>
              <a:t>Attributing behavior to external forces beyond one's control.</a:t>
            </a:r>
            <a:endParaRPr lang="en-US" sz="1450" dirty="0"/>
          </a:p>
        </p:txBody>
      </p:sp>
      <p:pic>
        <p:nvPicPr>
          <p:cNvPr id="7" name="Image 1" descr="preencoded.png"/>
          <p:cNvPicPr>
            <a:picLocks noChangeAspect="1"/>
          </p:cNvPicPr>
          <p:nvPr/>
        </p:nvPicPr>
        <p:blipFill>
          <a:blip r:embed="rId4"/>
          <a:stretch>
            <a:fillRect/>
          </a:stretch>
        </p:blipFill>
        <p:spPr>
          <a:xfrm>
            <a:off x="5218271" y="3521869"/>
            <a:ext cx="368618" cy="368618"/>
          </a:xfrm>
          <a:prstGeom prst="rect">
            <a:avLst/>
          </a:prstGeom>
        </p:spPr>
      </p:pic>
      <p:sp>
        <p:nvSpPr>
          <p:cNvPr id="8" name="Text 4"/>
          <p:cNvSpPr/>
          <p:nvPr/>
        </p:nvSpPr>
        <p:spPr>
          <a:xfrm>
            <a:off x="5817275" y="3585210"/>
            <a:ext cx="2304098" cy="287893"/>
          </a:xfrm>
          <a:prstGeom prst="rect">
            <a:avLst/>
          </a:prstGeom>
          <a:noFill/>
          <a:ln/>
        </p:spPr>
        <p:txBody>
          <a:bodyPr wrap="none" lIns="0" tIns="0" rIns="0" bIns="0" rtlCol="0" anchor="t"/>
          <a:lstStyle/>
          <a:p>
            <a:pPr marL="0" indent="0" algn="l">
              <a:lnSpc>
                <a:spcPts val="2250"/>
              </a:lnSpc>
              <a:buNone/>
            </a:pPr>
            <a:r>
              <a:rPr lang="en-US" sz="1800" dirty="0">
                <a:solidFill>
                  <a:srgbClr val="E2E6E9"/>
                </a:solidFill>
                <a:latin typeface="Libre Baskerville" pitchFamily="34" charset="0"/>
                <a:ea typeface="Libre Baskerville" pitchFamily="34" charset="-122"/>
                <a:cs typeface="Libre Baskerville" pitchFamily="34" charset="-120"/>
              </a:rPr>
              <a:t>Denial of Injury</a:t>
            </a:r>
            <a:endParaRPr lang="en-US" sz="1800" dirty="0"/>
          </a:p>
        </p:txBody>
      </p:sp>
      <p:sp>
        <p:nvSpPr>
          <p:cNvPr id="9" name="Text 5"/>
          <p:cNvSpPr/>
          <p:nvPr/>
        </p:nvSpPr>
        <p:spPr>
          <a:xfrm>
            <a:off x="5817275" y="3983593"/>
            <a:ext cx="3594854" cy="589598"/>
          </a:xfrm>
          <a:prstGeom prst="rect">
            <a:avLst/>
          </a:prstGeom>
          <a:noFill/>
          <a:ln/>
        </p:spPr>
        <p:txBody>
          <a:bodyPr wrap="square" lIns="0" tIns="0" rIns="0" bIns="0" rtlCol="0" anchor="t"/>
          <a:lstStyle/>
          <a:p>
            <a:pPr marL="0" indent="0" algn="l">
              <a:lnSpc>
                <a:spcPts val="2300"/>
              </a:lnSpc>
              <a:buNone/>
            </a:pPr>
            <a:r>
              <a:rPr lang="en-US" sz="1450" dirty="0">
                <a:solidFill>
                  <a:srgbClr val="E2E6E9"/>
                </a:solidFill>
                <a:latin typeface="Brygada 1918" pitchFamily="34" charset="0"/>
                <a:ea typeface="Brygada 1918" pitchFamily="34" charset="-122"/>
                <a:cs typeface="Brygada 1918" pitchFamily="34" charset="-120"/>
              </a:rPr>
              <a:t>Minimizing or negating the harm caused by the act.</a:t>
            </a:r>
            <a:endParaRPr lang="en-US" sz="1450" dirty="0"/>
          </a:p>
        </p:txBody>
      </p:sp>
      <p:pic>
        <p:nvPicPr>
          <p:cNvPr id="10" name="Image 2" descr="preencoded.png"/>
          <p:cNvPicPr>
            <a:picLocks noChangeAspect="1"/>
          </p:cNvPicPr>
          <p:nvPr/>
        </p:nvPicPr>
        <p:blipFill>
          <a:blip r:embed="rId5"/>
          <a:stretch>
            <a:fillRect/>
          </a:stretch>
        </p:blipFill>
        <p:spPr>
          <a:xfrm>
            <a:off x="9642515" y="3521869"/>
            <a:ext cx="368618" cy="368618"/>
          </a:xfrm>
          <a:prstGeom prst="rect">
            <a:avLst/>
          </a:prstGeom>
        </p:spPr>
      </p:pic>
      <p:sp>
        <p:nvSpPr>
          <p:cNvPr id="11" name="Text 6"/>
          <p:cNvSpPr/>
          <p:nvPr/>
        </p:nvSpPr>
        <p:spPr>
          <a:xfrm>
            <a:off x="10241518" y="3585210"/>
            <a:ext cx="2379821" cy="287893"/>
          </a:xfrm>
          <a:prstGeom prst="rect">
            <a:avLst/>
          </a:prstGeom>
          <a:noFill/>
          <a:ln/>
        </p:spPr>
        <p:txBody>
          <a:bodyPr wrap="none" lIns="0" tIns="0" rIns="0" bIns="0" rtlCol="0" anchor="t"/>
          <a:lstStyle/>
          <a:p>
            <a:pPr marL="0" indent="0" algn="l">
              <a:lnSpc>
                <a:spcPts val="2250"/>
              </a:lnSpc>
              <a:buNone/>
            </a:pPr>
            <a:r>
              <a:rPr lang="en-US" sz="1800" dirty="0">
                <a:solidFill>
                  <a:srgbClr val="E2E6E9"/>
                </a:solidFill>
                <a:latin typeface="Libre Baskerville" pitchFamily="34" charset="0"/>
                <a:ea typeface="Libre Baskerville" pitchFamily="34" charset="-122"/>
                <a:cs typeface="Libre Baskerville" pitchFamily="34" charset="-120"/>
              </a:rPr>
              <a:t>Denial of the Victim</a:t>
            </a:r>
            <a:endParaRPr lang="en-US" sz="1800" dirty="0"/>
          </a:p>
        </p:txBody>
      </p:sp>
      <p:sp>
        <p:nvSpPr>
          <p:cNvPr id="12" name="Text 7"/>
          <p:cNvSpPr/>
          <p:nvPr/>
        </p:nvSpPr>
        <p:spPr>
          <a:xfrm>
            <a:off x="10241518" y="3983593"/>
            <a:ext cx="3594854" cy="589598"/>
          </a:xfrm>
          <a:prstGeom prst="rect">
            <a:avLst/>
          </a:prstGeom>
          <a:noFill/>
          <a:ln/>
        </p:spPr>
        <p:txBody>
          <a:bodyPr wrap="square" lIns="0" tIns="0" rIns="0" bIns="0" rtlCol="0" anchor="t"/>
          <a:lstStyle/>
          <a:p>
            <a:pPr marL="0" indent="0" algn="l">
              <a:lnSpc>
                <a:spcPts val="2300"/>
              </a:lnSpc>
              <a:buNone/>
            </a:pPr>
            <a:r>
              <a:rPr lang="en-US" sz="1450" dirty="0">
                <a:solidFill>
                  <a:srgbClr val="E2E6E9"/>
                </a:solidFill>
                <a:latin typeface="Brygada 1918" pitchFamily="34" charset="0"/>
                <a:ea typeface="Brygada 1918" pitchFamily="34" charset="-122"/>
                <a:cs typeface="Brygada 1918" pitchFamily="34" charset="-120"/>
              </a:rPr>
              <a:t>Portraying the victim as deserving of the harm inflicted.</a:t>
            </a:r>
            <a:endParaRPr lang="en-US" sz="1450" dirty="0"/>
          </a:p>
        </p:txBody>
      </p:sp>
      <p:pic>
        <p:nvPicPr>
          <p:cNvPr id="13" name="Image 3" descr="preencoded.png"/>
          <p:cNvPicPr>
            <a:picLocks noChangeAspect="1"/>
          </p:cNvPicPr>
          <p:nvPr/>
        </p:nvPicPr>
        <p:blipFill>
          <a:blip r:embed="rId6"/>
          <a:stretch>
            <a:fillRect/>
          </a:stretch>
        </p:blipFill>
        <p:spPr>
          <a:xfrm>
            <a:off x="794028" y="5033963"/>
            <a:ext cx="368618" cy="368618"/>
          </a:xfrm>
          <a:prstGeom prst="rect">
            <a:avLst/>
          </a:prstGeom>
        </p:spPr>
      </p:pic>
      <p:sp>
        <p:nvSpPr>
          <p:cNvPr id="14" name="Text 8"/>
          <p:cNvSpPr/>
          <p:nvPr/>
        </p:nvSpPr>
        <p:spPr>
          <a:xfrm>
            <a:off x="1393031" y="5097304"/>
            <a:ext cx="3594854" cy="575786"/>
          </a:xfrm>
          <a:prstGeom prst="rect">
            <a:avLst/>
          </a:prstGeom>
          <a:noFill/>
          <a:ln/>
        </p:spPr>
        <p:txBody>
          <a:bodyPr wrap="square" lIns="0" tIns="0" rIns="0" bIns="0" rtlCol="0" anchor="t"/>
          <a:lstStyle/>
          <a:p>
            <a:pPr marL="0" indent="0" algn="l">
              <a:lnSpc>
                <a:spcPts val="2250"/>
              </a:lnSpc>
              <a:buNone/>
            </a:pPr>
            <a:r>
              <a:rPr lang="en-US" sz="1800" dirty="0">
                <a:solidFill>
                  <a:srgbClr val="E2E6E9"/>
                </a:solidFill>
                <a:latin typeface="Libre Baskerville" pitchFamily="34" charset="0"/>
                <a:ea typeface="Libre Baskerville" pitchFamily="34" charset="-122"/>
                <a:cs typeface="Libre Baskerville" pitchFamily="34" charset="-120"/>
              </a:rPr>
              <a:t>Condemnation of Condemners</a:t>
            </a:r>
            <a:endParaRPr lang="en-US" sz="1800" dirty="0"/>
          </a:p>
        </p:txBody>
      </p:sp>
      <p:sp>
        <p:nvSpPr>
          <p:cNvPr id="15" name="Text 9"/>
          <p:cNvSpPr/>
          <p:nvPr/>
        </p:nvSpPr>
        <p:spPr>
          <a:xfrm>
            <a:off x="1393031" y="5783580"/>
            <a:ext cx="3594854" cy="884396"/>
          </a:xfrm>
          <a:prstGeom prst="rect">
            <a:avLst/>
          </a:prstGeom>
          <a:noFill/>
          <a:ln/>
        </p:spPr>
        <p:txBody>
          <a:bodyPr wrap="square" lIns="0" tIns="0" rIns="0" bIns="0" rtlCol="0" anchor="t"/>
          <a:lstStyle/>
          <a:p>
            <a:pPr marL="0" indent="0" algn="l">
              <a:lnSpc>
                <a:spcPts val="2300"/>
              </a:lnSpc>
              <a:buNone/>
            </a:pPr>
            <a:r>
              <a:rPr lang="en-US" sz="1450" dirty="0">
                <a:solidFill>
                  <a:srgbClr val="E2E6E9"/>
                </a:solidFill>
                <a:latin typeface="Brygada 1918" pitchFamily="34" charset="0"/>
                <a:ea typeface="Brygada 1918" pitchFamily="34" charset="-122"/>
                <a:cs typeface="Brygada 1918" pitchFamily="34" charset="-120"/>
              </a:rPr>
              <a:t>Shifting blame by questioning the motives or integrity of those who disapprove.</a:t>
            </a:r>
            <a:endParaRPr lang="en-US" sz="1450" dirty="0"/>
          </a:p>
        </p:txBody>
      </p:sp>
      <p:pic>
        <p:nvPicPr>
          <p:cNvPr id="16" name="Image 4" descr="preencoded.png"/>
          <p:cNvPicPr>
            <a:picLocks noChangeAspect="1"/>
          </p:cNvPicPr>
          <p:nvPr/>
        </p:nvPicPr>
        <p:blipFill>
          <a:blip r:embed="rId7"/>
          <a:stretch>
            <a:fillRect/>
          </a:stretch>
        </p:blipFill>
        <p:spPr>
          <a:xfrm>
            <a:off x="5218271" y="5033963"/>
            <a:ext cx="368618" cy="368618"/>
          </a:xfrm>
          <a:prstGeom prst="rect">
            <a:avLst/>
          </a:prstGeom>
        </p:spPr>
      </p:pic>
      <p:sp>
        <p:nvSpPr>
          <p:cNvPr id="17" name="Text 10"/>
          <p:cNvSpPr/>
          <p:nvPr/>
        </p:nvSpPr>
        <p:spPr>
          <a:xfrm>
            <a:off x="5817275" y="5097304"/>
            <a:ext cx="3147179" cy="287893"/>
          </a:xfrm>
          <a:prstGeom prst="rect">
            <a:avLst/>
          </a:prstGeom>
          <a:noFill/>
          <a:ln/>
        </p:spPr>
        <p:txBody>
          <a:bodyPr wrap="none" lIns="0" tIns="0" rIns="0" bIns="0" rtlCol="0" anchor="t"/>
          <a:lstStyle/>
          <a:p>
            <a:pPr marL="0" indent="0" algn="l">
              <a:lnSpc>
                <a:spcPts val="2250"/>
              </a:lnSpc>
              <a:buNone/>
            </a:pPr>
            <a:r>
              <a:rPr lang="en-US" sz="1800" dirty="0">
                <a:solidFill>
                  <a:srgbClr val="E2E6E9"/>
                </a:solidFill>
                <a:latin typeface="Libre Baskerville" pitchFamily="34" charset="0"/>
                <a:ea typeface="Libre Baskerville" pitchFamily="34" charset="-122"/>
                <a:cs typeface="Libre Baskerville" pitchFamily="34" charset="-120"/>
              </a:rPr>
              <a:t>Appeal to Higher Loyalties</a:t>
            </a:r>
            <a:endParaRPr lang="en-US" sz="1800" dirty="0"/>
          </a:p>
        </p:txBody>
      </p:sp>
      <p:sp>
        <p:nvSpPr>
          <p:cNvPr id="18" name="Text 11"/>
          <p:cNvSpPr/>
          <p:nvPr/>
        </p:nvSpPr>
        <p:spPr>
          <a:xfrm>
            <a:off x="5817275" y="5495687"/>
            <a:ext cx="3594854" cy="589598"/>
          </a:xfrm>
          <a:prstGeom prst="rect">
            <a:avLst/>
          </a:prstGeom>
          <a:noFill/>
          <a:ln/>
        </p:spPr>
        <p:txBody>
          <a:bodyPr wrap="square" lIns="0" tIns="0" rIns="0" bIns="0" rtlCol="0" anchor="t"/>
          <a:lstStyle/>
          <a:p>
            <a:pPr marL="0" indent="0" algn="l">
              <a:lnSpc>
                <a:spcPts val="2300"/>
              </a:lnSpc>
              <a:buNone/>
            </a:pPr>
            <a:r>
              <a:rPr lang="en-US" sz="1450" dirty="0">
                <a:solidFill>
                  <a:srgbClr val="E2E6E9"/>
                </a:solidFill>
                <a:latin typeface="Brygada 1918" pitchFamily="34" charset="0"/>
                <a:ea typeface="Brygada 1918" pitchFamily="34" charset="-122"/>
                <a:cs typeface="Brygada 1918" pitchFamily="34" charset="-120"/>
              </a:rPr>
              <a:t>Justifying the act as necessary to serve a more important group or cause.</a:t>
            </a:r>
            <a:endParaRPr lang="en-US" sz="1450" dirty="0"/>
          </a:p>
        </p:txBody>
      </p:sp>
      <p:pic>
        <p:nvPicPr>
          <p:cNvPr id="19" name="Image 5" descr="preencoded.png"/>
          <p:cNvPicPr>
            <a:picLocks noChangeAspect="1"/>
          </p:cNvPicPr>
          <p:nvPr/>
        </p:nvPicPr>
        <p:blipFill>
          <a:blip r:embed="rId8"/>
          <a:stretch>
            <a:fillRect/>
          </a:stretch>
        </p:blipFill>
        <p:spPr>
          <a:xfrm>
            <a:off x="11784449" y="388977"/>
            <a:ext cx="2562463" cy="78176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758547" y="1490424"/>
            <a:ext cx="6925747" cy="550307"/>
          </a:xfrm>
          <a:prstGeom prst="rect">
            <a:avLst/>
          </a:prstGeom>
          <a:noFill/>
          <a:ln/>
        </p:spPr>
        <p:txBody>
          <a:bodyPr wrap="none" lIns="0" tIns="0" rIns="0" bIns="0" rtlCol="0" anchor="t"/>
          <a:lstStyle/>
          <a:p>
            <a:pPr marL="0" indent="0" algn="l">
              <a:lnSpc>
                <a:spcPts val="4300"/>
              </a:lnSpc>
              <a:buNone/>
            </a:pPr>
            <a:r>
              <a:rPr lang="en-US" sz="3450" dirty="0">
                <a:solidFill>
                  <a:srgbClr val="F5F0F0"/>
                </a:solidFill>
                <a:latin typeface="Libre Baskerville" pitchFamily="34" charset="0"/>
                <a:ea typeface="Libre Baskerville" pitchFamily="34" charset="-122"/>
                <a:cs typeface="Libre Baskerville" pitchFamily="34" charset="-120"/>
              </a:rPr>
              <a:t>Directions for Future Research</a:t>
            </a:r>
            <a:endParaRPr lang="en-US" sz="3450" dirty="0"/>
          </a:p>
        </p:txBody>
      </p:sp>
      <p:sp>
        <p:nvSpPr>
          <p:cNvPr id="3" name="Shape 1"/>
          <p:cNvSpPr/>
          <p:nvPr/>
        </p:nvSpPr>
        <p:spPr>
          <a:xfrm>
            <a:off x="7303770" y="2392918"/>
            <a:ext cx="22860" cy="3584734"/>
          </a:xfrm>
          <a:prstGeom prst="roundRect">
            <a:avLst>
              <a:gd name="adj" fmla="val 323531"/>
            </a:avLst>
          </a:prstGeom>
          <a:solidFill>
            <a:srgbClr val="194A99"/>
          </a:solidFill>
          <a:ln/>
        </p:spPr>
        <p:txBody>
          <a:bodyPr/>
          <a:lstStyle/>
          <a:p>
            <a:endParaRPr lang="en-US"/>
          </a:p>
        </p:txBody>
      </p:sp>
      <p:sp>
        <p:nvSpPr>
          <p:cNvPr id="4" name="Shape 2"/>
          <p:cNvSpPr/>
          <p:nvPr/>
        </p:nvSpPr>
        <p:spPr>
          <a:xfrm>
            <a:off x="6611719" y="2579489"/>
            <a:ext cx="528280" cy="22860"/>
          </a:xfrm>
          <a:prstGeom prst="roundRect">
            <a:avLst>
              <a:gd name="adj" fmla="val 323531"/>
            </a:avLst>
          </a:prstGeom>
          <a:solidFill>
            <a:srgbClr val="194A99"/>
          </a:solidFill>
          <a:ln/>
        </p:spPr>
        <p:txBody>
          <a:bodyPr/>
          <a:lstStyle/>
          <a:p>
            <a:endParaRPr lang="en-US"/>
          </a:p>
        </p:txBody>
      </p:sp>
      <p:sp>
        <p:nvSpPr>
          <p:cNvPr id="5" name="Shape 3"/>
          <p:cNvSpPr/>
          <p:nvPr/>
        </p:nvSpPr>
        <p:spPr>
          <a:xfrm>
            <a:off x="7117140" y="2392918"/>
            <a:ext cx="396121" cy="396121"/>
          </a:xfrm>
          <a:prstGeom prst="roundRect">
            <a:avLst>
              <a:gd name="adj" fmla="val 18671"/>
            </a:avLst>
          </a:prstGeom>
          <a:solidFill>
            <a:srgbClr val="003180"/>
          </a:solidFill>
          <a:ln w="7620">
            <a:solidFill>
              <a:srgbClr val="194A99"/>
            </a:solidFill>
            <a:prstDash val="solid"/>
          </a:ln>
        </p:spPr>
        <p:txBody>
          <a:bodyPr/>
          <a:lstStyle/>
          <a:p>
            <a:endParaRPr lang="en-US"/>
          </a:p>
        </p:txBody>
      </p:sp>
      <p:sp>
        <p:nvSpPr>
          <p:cNvPr id="6" name="Text 4"/>
          <p:cNvSpPr/>
          <p:nvPr/>
        </p:nvSpPr>
        <p:spPr>
          <a:xfrm>
            <a:off x="7183100" y="2425839"/>
            <a:ext cx="264081" cy="330160"/>
          </a:xfrm>
          <a:prstGeom prst="rect">
            <a:avLst/>
          </a:prstGeom>
          <a:noFill/>
          <a:ln/>
        </p:spPr>
        <p:txBody>
          <a:bodyPr wrap="none" lIns="0" tIns="0" rIns="0" bIns="0" rtlCol="0" anchor="t"/>
          <a:lstStyle/>
          <a:p>
            <a:pPr marL="0" indent="0" algn="ctr">
              <a:lnSpc>
                <a:spcPts val="2050"/>
              </a:lnSpc>
              <a:buNone/>
            </a:pPr>
            <a:r>
              <a:rPr lang="en-US" sz="2050" dirty="0">
                <a:solidFill>
                  <a:srgbClr val="E2E6E9"/>
                </a:solidFill>
                <a:latin typeface="Libre Baskerville" pitchFamily="34" charset="0"/>
                <a:ea typeface="Libre Baskerville" pitchFamily="34" charset="-122"/>
                <a:cs typeface="Libre Baskerville" pitchFamily="34" charset="-120"/>
              </a:rPr>
              <a:t>1</a:t>
            </a:r>
            <a:endParaRPr lang="en-US" sz="2050" dirty="0"/>
          </a:p>
        </p:txBody>
      </p:sp>
      <p:sp>
        <p:nvSpPr>
          <p:cNvPr id="7" name="Text 5"/>
          <p:cNvSpPr/>
          <p:nvPr/>
        </p:nvSpPr>
        <p:spPr>
          <a:xfrm>
            <a:off x="3908703" y="2453402"/>
            <a:ext cx="2526030" cy="275153"/>
          </a:xfrm>
          <a:prstGeom prst="rect">
            <a:avLst/>
          </a:prstGeom>
          <a:noFill/>
          <a:ln/>
        </p:spPr>
        <p:txBody>
          <a:bodyPr wrap="none" lIns="0" tIns="0" rIns="0" bIns="0" rtlCol="0" anchor="t"/>
          <a:lstStyle/>
          <a:p>
            <a:pPr marL="0" indent="0" algn="r">
              <a:lnSpc>
                <a:spcPts val="2150"/>
              </a:lnSpc>
              <a:buNone/>
            </a:pPr>
            <a:r>
              <a:rPr lang="en-US" sz="1700" dirty="0">
                <a:solidFill>
                  <a:srgbClr val="E2E6E9"/>
                </a:solidFill>
                <a:latin typeface="Libre Baskerville" pitchFamily="34" charset="0"/>
                <a:ea typeface="Libre Baskerville" pitchFamily="34" charset="-122"/>
                <a:cs typeface="Libre Baskerville" pitchFamily="34" charset="-120"/>
              </a:rPr>
              <a:t>Cross-Cultural Testing</a:t>
            </a:r>
            <a:endParaRPr lang="en-US" sz="1700" dirty="0"/>
          </a:p>
        </p:txBody>
      </p:sp>
      <p:sp>
        <p:nvSpPr>
          <p:cNvPr id="8" name="Text 6"/>
          <p:cNvSpPr/>
          <p:nvPr/>
        </p:nvSpPr>
        <p:spPr>
          <a:xfrm>
            <a:off x="758547" y="2834164"/>
            <a:ext cx="5676186" cy="845106"/>
          </a:xfrm>
          <a:prstGeom prst="rect">
            <a:avLst/>
          </a:prstGeom>
          <a:noFill/>
          <a:ln/>
        </p:spPr>
        <p:txBody>
          <a:bodyPr wrap="square" lIns="0" tIns="0" rIns="0" bIns="0" rtlCol="0" anchor="t"/>
          <a:lstStyle/>
          <a:p>
            <a:pPr marL="0" indent="0" algn="r">
              <a:lnSpc>
                <a:spcPts val="2200"/>
              </a:lnSpc>
              <a:buNone/>
            </a:pPr>
            <a:r>
              <a:rPr lang="en-US" sz="1350" dirty="0">
                <a:solidFill>
                  <a:srgbClr val="E2E6E9"/>
                </a:solidFill>
                <a:latin typeface="Brygada 1918" pitchFamily="34" charset="0"/>
                <a:ea typeface="Brygada 1918" pitchFamily="34" charset="-122"/>
                <a:cs typeface="Brygada 1918" pitchFamily="34" charset="-120"/>
              </a:rPr>
              <a:t>Continue to focus on the cross-cultural and international generalizability of social learning as an explanation for crime and deviance across diverse societies and contexts.</a:t>
            </a:r>
            <a:endParaRPr lang="en-US" sz="1350" dirty="0"/>
          </a:p>
        </p:txBody>
      </p:sp>
      <p:sp>
        <p:nvSpPr>
          <p:cNvPr id="9" name="Shape 7"/>
          <p:cNvSpPr/>
          <p:nvPr/>
        </p:nvSpPr>
        <p:spPr>
          <a:xfrm>
            <a:off x="7490400" y="3636050"/>
            <a:ext cx="528280" cy="22860"/>
          </a:xfrm>
          <a:prstGeom prst="roundRect">
            <a:avLst>
              <a:gd name="adj" fmla="val 323531"/>
            </a:avLst>
          </a:prstGeom>
          <a:solidFill>
            <a:srgbClr val="194A99"/>
          </a:solidFill>
          <a:ln/>
        </p:spPr>
        <p:txBody>
          <a:bodyPr/>
          <a:lstStyle/>
          <a:p>
            <a:endParaRPr lang="en-US"/>
          </a:p>
        </p:txBody>
      </p:sp>
      <p:sp>
        <p:nvSpPr>
          <p:cNvPr id="10" name="Shape 8"/>
          <p:cNvSpPr/>
          <p:nvPr/>
        </p:nvSpPr>
        <p:spPr>
          <a:xfrm>
            <a:off x="7117140" y="3449479"/>
            <a:ext cx="396121" cy="396121"/>
          </a:xfrm>
          <a:prstGeom prst="roundRect">
            <a:avLst>
              <a:gd name="adj" fmla="val 18671"/>
            </a:avLst>
          </a:prstGeom>
          <a:solidFill>
            <a:srgbClr val="003180"/>
          </a:solidFill>
          <a:ln w="7620">
            <a:solidFill>
              <a:srgbClr val="194A99"/>
            </a:solidFill>
            <a:prstDash val="solid"/>
          </a:ln>
        </p:spPr>
        <p:txBody>
          <a:bodyPr/>
          <a:lstStyle/>
          <a:p>
            <a:endParaRPr lang="en-US"/>
          </a:p>
        </p:txBody>
      </p:sp>
      <p:sp>
        <p:nvSpPr>
          <p:cNvPr id="11" name="Text 9"/>
          <p:cNvSpPr/>
          <p:nvPr/>
        </p:nvSpPr>
        <p:spPr>
          <a:xfrm>
            <a:off x="7183100" y="3482400"/>
            <a:ext cx="264081" cy="330160"/>
          </a:xfrm>
          <a:prstGeom prst="rect">
            <a:avLst/>
          </a:prstGeom>
          <a:noFill/>
          <a:ln/>
        </p:spPr>
        <p:txBody>
          <a:bodyPr wrap="none" lIns="0" tIns="0" rIns="0" bIns="0" rtlCol="0" anchor="t"/>
          <a:lstStyle/>
          <a:p>
            <a:pPr marL="0" indent="0" algn="ctr">
              <a:lnSpc>
                <a:spcPts val="2050"/>
              </a:lnSpc>
              <a:buNone/>
            </a:pPr>
            <a:r>
              <a:rPr lang="en-US" sz="2050" dirty="0">
                <a:solidFill>
                  <a:srgbClr val="E2E6E9"/>
                </a:solidFill>
                <a:latin typeface="Libre Baskerville" pitchFamily="34" charset="0"/>
                <a:ea typeface="Libre Baskerville" pitchFamily="34" charset="-122"/>
                <a:cs typeface="Libre Baskerville" pitchFamily="34" charset="-120"/>
              </a:rPr>
              <a:t>2</a:t>
            </a:r>
            <a:endParaRPr lang="en-US" sz="2050" dirty="0"/>
          </a:p>
        </p:txBody>
      </p:sp>
      <p:sp>
        <p:nvSpPr>
          <p:cNvPr id="12" name="Text 10"/>
          <p:cNvSpPr/>
          <p:nvPr/>
        </p:nvSpPr>
        <p:spPr>
          <a:xfrm>
            <a:off x="8195667" y="3509962"/>
            <a:ext cx="2201108" cy="275153"/>
          </a:xfrm>
          <a:prstGeom prst="rect">
            <a:avLst/>
          </a:prstGeom>
          <a:noFill/>
          <a:ln/>
        </p:spPr>
        <p:txBody>
          <a:bodyPr wrap="none" lIns="0" tIns="0" rIns="0" bIns="0" rtlCol="0" anchor="t"/>
          <a:lstStyle/>
          <a:p>
            <a:pPr marL="0" indent="0" algn="l">
              <a:lnSpc>
                <a:spcPts val="2150"/>
              </a:lnSpc>
              <a:buNone/>
            </a:pPr>
            <a:r>
              <a:rPr lang="en-US" sz="1700" dirty="0">
                <a:solidFill>
                  <a:srgbClr val="E2E6E9"/>
                </a:solidFill>
                <a:latin typeface="Libre Baskerville" pitchFamily="34" charset="0"/>
                <a:ea typeface="Libre Baskerville" pitchFamily="34" charset="-122"/>
                <a:cs typeface="Libre Baskerville" pitchFamily="34" charset="-120"/>
              </a:rPr>
              <a:t>SSSL Development</a:t>
            </a:r>
            <a:endParaRPr lang="en-US" sz="1700" dirty="0"/>
          </a:p>
        </p:txBody>
      </p:sp>
      <p:sp>
        <p:nvSpPr>
          <p:cNvPr id="13" name="Text 11"/>
          <p:cNvSpPr/>
          <p:nvPr/>
        </p:nvSpPr>
        <p:spPr>
          <a:xfrm>
            <a:off x="8195667" y="3890724"/>
            <a:ext cx="5676186" cy="1126808"/>
          </a:xfrm>
          <a:prstGeom prst="rect">
            <a:avLst/>
          </a:prstGeom>
          <a:noFill/>
          <a:ln/>
        </p:spPr>
        <p:txBody>
          <a:bodyPr wrap="square" lIns="0" tIns="0" rIns="0" bIns="0" rtlCol="0" anchor="t"/>
          <a:lstStyle/>
          <a:p>
            <a:pPr marL="0" indent="0" algn="l">
              <a:lnSpc>
                <a:spcPts val="2200"/>
              </a:lnSpc>
              <a:buNone/>
            </a:pPr>
            <a:r>
              <a:rPr lang="en-US" sz="1350" dirty="0">
                <a:solidFill>
                  <a:srgbClr val="E2E6E9"/>
                </a:solidFill>
                <a:latin typeface="Brygada 1918" pitchFamily="34" charset="0"/>
                <a:ea typeface="Brygada 1918" pitchFamily="34" charset="-122"/>
                <a:cs typeface="Brygada 1918" pitchFamily="34" charset="-120"/>
              </a:rPr>
              <a:t>Further unpack the mediating and moderating effects in the Social Structure Social Learning model to better understand how structural factors influence individual behavior through social learning processes.</a:t>
            </a:r>
            <a:endParaRPr lang="en-US" sz="1350" dirty="0"/>
          </a:p>
        </p:txBody>
      </p:sp>
      <p:sp>
        <p:nvSpPr>
          <p:cNvPr id="14" name="Shape 12"/>
          <p:cNvSpPr/>
          <p:nvPr/>
        </p:nvSpPr>
        <p:spPr>
          <a:xfrm>
            <a:off x="6611719" y="4596170"/>
            <a:ext cx="528280" cy="22860"/>
          </a:xfrm>
          <a:prstGeom prst="roundRect">
            <a:avLst>
              <a:gd name="adj" fmla="val 323531"/>
            </a:avLst>
          </a:prstGeom>
          <a:solidFill>
            <a:srgbClr val="194A99"/>
          </a:solidFill>
          <a:ln/>
        </p:spPr>
        <p:txBody>
          <a:bodyPr/>
          <a:lstStyle/>
          <a:p>
            <a:endParaRPr lang="en-US"/>
          </a:p>
        </p:txBody>
      </p:sp>
      <p:sp>
        <p:nvSpPr>
          <p:cNvPr id="15" name="Shape 13"/>
          <p:cNvSpPr/>
          <p:nvPr/>
        </p:nvSpPr>
        <p:spPr>
          <a:xfrm>
            <a:off x="7117140" y="4409599"/>
            <a:ext cx="396121" cy="396121"/>
          </a:xfrm>
          <a:prstGeom prst="roundRect">
            <a:avLst>
              <a:gd name="adj" fmla="val 18671"/>
            </a:avLst>
          </a:prstGeom>
          <a:solidFill>
            <a:srgbClr val="003180"/>
          </a:solidFill>
          <a:ln w="7620">
            <a:solidFill>
              <a:srgbClr val="194A99"/>
            </a:solidFill>
            <a:prstDash val="solid"/>
          </a:ln>
        </p:spPr>
        <p:txBody>
          <a:bodyPr/>
          <a:lstStyle/>
          <a:p>
            <a:endParaRPr lang="en-US"/>
          </a:p>
        </p:txBody>
      </p:sp>
      <p:sp>
        <p:nvSpPr>
          <p:cNvPr id="16" name="Text 14"/>
          <p:cNvSpPr/>
          <p:nvPr/>
        </p:nvSpPr>
        <p:spPr>
          <a:xfrm>
            <a:off x="7183100" y="4442520"/>
            <a:ext cx="264081" cy="330160"/>
          </a:xfrm>
          <a:prstGeom prst="rect">
            <a:avLst/>
          </a:prstGeom>
          <a:noFill/>
          <a:ln/>
        </p:spPr>
        <p:txBody>
          <a:bodyPr wrap="none" lIns="0" tIns="0" rIns="0" bIns="0" rtlCol="0" anchor="t"/>
          <a:lstStyle/>
          <a:p>
            <a:pPr marL="0" indent="0" algn="ctr">
              <a:lnSpc>
                <a:spcPts val="2050"/>
              </a:lnSpc>
              <a:buNone/>
            </a:pPr>
            <a:r>
              <a:rPr lang="en-US" sz="2050" dirty="0">
                <a:solidFill>
                  <a:srgbClr val="E2E6E9"/>
                </a:solidFill>
                <a:latin typeface="Libre Baskerville" pitchFamily="34" charset="0"/>
                <a:ea typeface="Libre Baskerville" pitchFamily="34" charset="-122"/>
                <a:cs typeface="Libre Baskerville" pitchFamily="34" charset="-120"/>
              </a:rPr>
              <a:t>3</a:t>
            </a:r>
            <a:endParaRPr lang="en-US" sz="2050" dirty="0"/>
          </a:p>
        </p:txBody>
      </p:sp>
      <p:sp>
        <p:nvSpPr>
          <p:cNvPr id="17" name="Text 15"/>
          <p:cNvSpPr/>
          <p:nvPr/>
        </p:nvSpPr>
        <p:spPr>
          <a:xfrm>
            <a:off x="3810833" y="4470082"/>
            <a:ext cx="2623899" cy="275153"/>
          </a:xfrm>
          <a:prstGeom prst="rect">
            <a:avLst/>
          </a:prstGeom>
          <a:noFill/>
          <a:ln/>
        </p:spPr>
        <p:txBody>
          <a:bodyPr wrap="none" lIns="0" tIns="0" rIns="0" bIns="0" rtlCol="0" anchor="t"/>
          <a:lstStyle/>
          <a:p>
            <a:pPr marL="0" indent="0" algn="r">
              <a:lnSpc>
                <a:spcPts val="2150"/>
              </a:lnSpc>
              <a:buNone/>
            </a:pPr>
            <a:r>
              <a:rPr lang="en-US" sz="1700" dirty="0">
                <a:solidFill>
                  <a:srgbClr val="E2E6E9"/>
                </a:solidFill>
                <a:latin typeface="Libre Baskerville" pitchFamily="34" charset="0"/>
                <a:ea typeface="Libre Baskerville" pitchFamily="34" charset="-122"/>
                <a:cs typeface="Libre Baskerville" pitchFamily="34" charset="-120"/>
              </a:rPr>
              <a:t>Theoretical Integration</a:t>
            </a:r>
            <a:endParaRPr lang="en-US" sz="1700" dirty="0"/>
          </a:p>
        </p:txBody>
      </p:sp>
      <p:sp>
        <p:nvSpPr>
          <p:cNvPr id="18" name="Text 16"/>
          <p:cNvSpPr/>
          <p:nvPr/>
        </p:nvSpPr>
        <p:spPr>
          <a:xfrm>
            <a:off x="758547" y="4850844"/>
            <a:ext cx="5676186" cy="1126808"/>
          </a:xfrm>
          <a:prstGeom prst="rect">
            <a:avLst/>
          </a:prstGeom>
          <a:noFill/>
          <a:ln/>
        </p:spPr>
        <p:txBody>
          <a:bodyPr wrap="square" lIns="0" tIns="0" rIns="0" bIns="0" rtlCol="0" anchor="t"/>
          <a:lstStyle/>
          <a:p>
            <a:pPr marL="0" indent="0" algn="r">
              <a:lnSpc>
                <a:spcPts val="2200"/>
              </a:lnSpc>
              <a:buNone/>
            </a:pPr>
            <a:r>
              <a:rPr lang="en-US" sz="1350" dirty="0">
                <a:solidFill>
                  <a:srgbClr val="E2E6E9"/>
                </a:solidFill>
                <a:latin typeface="Brygada 1918" pitchFamily="34" charset="0"/>
                <a:ea typeface="Brygada 1918" pitchFamily="34" charset="-122"/>
                <a:cs typeface="Brygada 1918" pitchFamily="34" charset="-120"/>
              </a:rPr>
              <a:t>Explore integration of social learning principles with other general theories of crime to build theoretical models with greater explanatory power, rather than focusing on competition between theories.</a:t>
            </a:r>
            <a:endParaRPr lang="en-US" sz="1350" dirty="0"/>
          </a:p>
        </p:txBody>
      </p:sp>
      <p:sp>
        <p:nvSpPr>
          <p:cNvPr id="19" name="Text 17"/>
          <p:cNvSpPr/>
          <p:nvPr/>
        </p:nvSpPr>
        <p:spPr>
          <a:xfrm>
            <a:off x="758547" y="6175653"/>
            <a:ext cx="13113306" cy="563404"/>
          </a:xfrm>
          <a:prstGeom prst="rect">
            <a:avLst/>
          </a:prstGeom>
          <a:noFill/>
          <a:ln/>
        </p:spPr>
        <p:txBody>
          <a:bodyPr wrap="square" lIns="0" tIns="0" rIns="0" bIns="0" rtlCol="0" anchor="t"/>
          <a:lstStyle/>
          <a:p>
            <a:pPr marL="0" indent="0" algn="l">
              <a:lnSpc>
                <a:spcPts val="2200"/>
              </a:lnSpc>
              <a:buNone/>
            </a:pPr>
            <a:r>
              <a:rPr lang="en-US" sz="1350" dirty="0">
                <a:solidFill>
                  <a:srgbClr val="E2E6E9"/>
                </a:solidFill>
                <a:latin typeface="Brygada 1918" pitchFamily="34" charset="0"/>
                <a:ea typeface="Brygada 1918" pitchFamily="34" charset="-122"/>
                <a:cs typeface="Brygada 1918" pitchFamily="34" charset="-120"/>
              </a:rPr>
              <a:t>Social learning theory has earned its place as one of the core general theories of crime. Continued commitment to replicate its effects globally, further test the SSSL extension, and engage in theoretical integration discussions are key directions for 21st century research.</a:t>
            </a:r>
            <a:endParaRPr lang="en-US" sz="1350" dirty="0"/>
          </a:p>
        </p:txBody>
      </p:sp>
      <p:pic>
        <p:nvPicPr>
          <p:cNvPr id="20" name="Image 0" descr="preencoded.png"/>
          <p:cNvPicPr>
            <a:picLocks noChangeAspect="1"/>
          </p:cNvPicPr>
          <p:nvPr/>
        </p:nvPicPr>
        <p:blipFill>
          <a:blip r:embed="rId3"/>
          <a:stretch>
            <a:fillRect/>
          </a:stretch>
        </p:blipFill>
        <p:spPr>
          <a:xfrm>
            <a:off x="11911846" y="371594"/>
            <a:ext cx="2447687" cy="74676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1529" y="1574483"/>
            <a:ext cx="8243649" cy="581382"/>
          </a:xfrm>
          <a:prstGeom prst="rect">
            <a:avLst/>
          </a:prstGeom>
          <a:noFill/>
          <a:ln/>
        </p:spPr>
        <p:txBody>
          <a:bodyPr wrap="none" lIns="0" tIns="0" rIns="0" bIns="0" rtlCol="0" anchor="t"/>
          <a:lstStyle/>
          <a:p>
            <a:pPr marL="0" indent="0" algn="l">
              <a:lnSpc>
                <a:spcPts val="4550"/>
              </a:lnSpc>
              <a:buNone/>
            </a:pPr>
            <a:r>
              <a:rPr lang="en-US" sz="3650" dirty="0">
                <a:solidFill>
                  <a:srgbClr val="F5F0F0"/>
                </a:solidFill>
                <a:latin typeface="Libre Baskerville" pitchFamily="34" charset="0"/>
                <a:ea typeface="Libre Baskerville" pitchFamily="34" charset="-122"/>
                <a:cs typeface="Libre Baskerville" pitchFamily="34" charset="-120"/>
              </a:rPr>
              <a:t>Social Learning Theory in Practice</a:t>
            </a:r>
            <a:endParaRPr lang="en-US" sz="3650" dirty="0"/>
          </a:p>
        </p:txBody>
      </p:sp>
      <p:pic>
        <p:nvPicPr>
          <p:cNvPr id="3" name="Image 0" descr="preencoded.png"/>
          <p:cNvPicPr>
            <a:picLocks noChangeAspect="1"/>
          </p:cNvPicPr>
          <p:nvPr/>
        </p:nvPicPr>
        <p:blipFill>
          <a:blip r:embed="rId3"/>
          <a:stretch>
            <a:fillRect/>
          </a:stretch>
        </p:blipFill>
        <p:spPr>
          <a:xfrm>
            <a:off x="801529" y="2527935"/>
            <a:ext cx="2721769" cy="1682115"/>
          </a:xfrm>
          <a:prstGeom prst="rect">
            <a:avLst/>
          </a:prstGeom>
        </p:spPr>
      </p:pic>
      <p:sp>
        <p:nvSpPr>
          <p:cNvPr id="4" name="Text 1"/>
          <p:cNvSpPr/>
          <p:nvPr/>
        </p:nvSpPr>
        <p:spPr>
          <a:xfrm>
            <a:off x="801529" y="4396026"/>
            <a:ext cx="2947154" cy="290751"/>
          </a:xfrm>
          <a:prstGeom prst="rect">
            <a:avLst/>
          </a:prstGeom>
          <a:noFill/>
          <a:ln/>
        </p:spPr>
        <p:txBody>
          <a:bodyPr wrap="none" lIns="0" tIns="0" rIns="0" bIns="0" rtlCol="0" anchor="t"/>
          <a:lstStyle/>
          <a:p>
            <a:pPr marL="0" indent="0" algn="l">
              <a:lnSpc>
                <a:spcPts val="2250"/>
              </a:lnSpc>
              <a:buNone/>
            </a:pPr>
            <a:r>
              <a:rPr lang="en-US" sz="1800" dirty="0">
                <a:solidFill>
                  <a:srgbClr val="E2E6E9"/>
                </a:solidFill>
                <a:latin typeface="Libre Baskerville" pitchFamily="34" charset="0"/>
                <a:ea typeface="Libre Baskerville" pitchFamily="34" charset="-122"/>
                <a:cs typeface="Libre Baskerville" pitchFamily="34" charset="-120"/>
              </a:rPr>
              <a:t>Peer Influence Programs</a:t>
            </a:r>
            <a:endParaRPr lang="en-US" sz="1800" dirty="0"/>
          </a:p>
        </p:txBody>
      </p:sp>
      <p:sp>
        <p:nvSpPr>
          <p:cNvPr id="5" name="Text 2"/>
          <p:cNvSpPr/>
          <p:nvPr/>
        </p:nvSpPr>
        <p:spPr>
          <a:xfrm>
            <a:off x="801529" y="4798338"/>
            <a:ext cx="4187428" cy="1190625"/>
          </a:xfrm>
          <a:prstGeom prst="rect">
            <a:avLst/>
          </a:prstGeom>
          <a:noFill/>
          <a:ln/>
        </p:spPr>
        <p:txBody>
          <a:bodyPr wrap="square" lIns="0" tIns="0" rIns="0" bIns="0" rtlCol="0" anchor="t"/>
          <a:lstStyle/>
          <a:p>
            <a:pPr marL="0" indent="0" algn="l">
              <a:lnSpc>
                <a:spcPts val="2300"/>
              </a:lnSpc>
              <a:buNone/>
            </a:pPr>
            <a:r>
              <a:rPr lang="en-US" sz="1450" dirty="0">
                <a:solidFill>
                  <a:srgbClr val="E2E6E9"/>
                </a:solidFill>
                <a:latin typeface="Brygada 1918" pitchFamily="34" charset="0"/>
                <a:ea typeface="Brygada 1918" pitchFamily="34" charset="-122"/>
                <a:cs typeface="Brygada 1918" pitchFamily="34" charset="-120"/>
              </a:rPr>
              <a:t>Intervention programs targeting peer associations and group norms to reduce delinquent behavior by restructuring social learning environments.</a:t>
            </a:r>
            <a:endParaRPr lang="en-US" sz="1450" dirty="0"/>
          </a:p>
        </p:txBody>
      </p:sp>
      <p:pic>
        <p:nvPicPr>
          <p:cNvPr id="6" name="Image 1" descr="preencoded.png"/>
          <p:cNvPicPr>
            <a:picLocks noChangeAspect="1"/>
          </p:cNvPicPr>
          <p:nvPr/>
        </p:nvPicPr>
        <p:blipFill>
          <a:blip r:embed="rId4"/>
          <a:stretch>
            <a:fillRect/>
          </a:stretch>
        </p:blipFill>
        <p:spPr>
          <a:xfrm>
            <a:off x="5221486" y="2527935"/>
            <a:ext cx="2721769" cy="1682115"/>
          </a:xfrm>
          <a:prstGeom prst="rect">
            <a:avLst/>
          </a:prstGeom>
        </p:spPr>
      </p:pic>
      <p:sp>
        <p:nvSpPr>
          <p:cNvPr id="7" name="Text 3"/>
          <p:cNvSpPr/>
          <p:nvPr/>
        </p:nvSpPr>
        <p:spPr>
          <a:xfrm>
            <a:off x="5221486" y="4396026"/>
            <a:ext cx="2853214" cy="290751"/>
          </a:xfrm>
          <a:prstGeom prst="rect">
            <a:avLst/>
          </a:prstGeom>
          <a:noFill/>
          <a:ln/>
        </p:spPr>
        <p:txBody>
          <a:bodyPr wrap="none" lIns="0" tIns="0" rIns="0" bIns="0" rtlCol="0" anchor="t"/>
          <a:lstStyle/>
          <a:p>
            <a:pPr marL="0" indent="0" algn="l">
              <a:lnSpc>
                <a:spcPts val="2250"/>
              </a:lnSpc>
              <a:buNone/>
            </a:pPr>
            <a:r>
              <a:rPr lang="en-US" sz="1800" dirty="0">
                <a:solidFill>
                  <a:srgbClr val="E2E6E9"/>
                </a:solidFill>
                <a:latin typeface="Libre Baskerville" pitchFamily="34" charset="0"/>
                <a:ea typeface="Libre Baskerville" pitchFamily="34" charset="-122"/>
                <a:cs typeface="Libre Baskerville" pitchFamily="34" charset="-120"/>
              </a:rPr>
              <a:t>Cognitive Restructuring</a:t>
            </a:r>
            <a:endParaRPr lang="en-US" sz="1800" dirty="0"/>
          </a:p>
        </p:txBody>
      </p:sp>
      <p:sp>
        <p:nvSpPr>
          <p:cNvPr id="8" name="Text 4"/>
          <p:cNvSpPr/>
          <p:nvPr/>
        </p:nvSpPr>
        <p:spPr>
          <a:xfrm>
            <a:off x="5221486" y="4798338"/>
            <a:ext cx="4187428" cy="892969"/>
          </a:xfrm>
          <a:prstGeom prst="rect">
            <a:avLst/>
          </a:prstGeom>
          <a:noFill/>
          <a:ln/>
        </p:spPr>
        <p:txBody>
          <a:bodyPr wrap="square" lIns="0" tIns="0" rIns="0" bIns="0" rtlCol="0" anchor="t"/>
          <a:lstStyle/>
          <a:p>
            <a:pPr marL="0" indent="0" algn="l">
              <a:lnSpc>
                <a:spcPts val="2300"/>
              </a:lnSpc>
              <a:buNone/>
            </a:pPr>
            <a:r>
              <a:rPr lang="en-US" sz="1450" dirty="0">
                <a:solidFill>
                  <a:srgbClr val="E2E6E9"/>
                </a:solidFill>
                <a:latin typeface="Brygada 1918" pitchFamily="34" charset="0"/>
                <a:ea typeface="Brygada 1918" pitchFamily="34" charset="-122"/>
                <a:cs typeface="Brygada 1918" pitchFamily="34" charset="-120"/>
              </a:rPr>
              <a:t>Therapeutic approaches that address definitions favorable to crime by helping individuals develop prosocial attitudes and beliefs.</a:t>
            </a:r>
            <a:endParaRPr lang="en-US" sz="1450" dirty="0"/>
          </a:p>
        </p:txBody>
      </p:sp>
      <p:pic>
        <p:nvPicPr>
          <p:cNvPr id="9" name="Image 2" descr="preencoded.png"/>
          <p:cNvPicPr>
            <a:picLocks noChangeAspect="1"/>
          </p:cNvPicPr>
          <p:nvPr/>
        </p:nvPicPr>
        <p:blipFill>
          <a:blip r:embed="rId5"/>
          <a:stretch>
            <a:fillRect/>
          </a:stretch>
        </p:blipFill>
        <p:spPr>
          <a:xfrm>
            <a:off x="9641443" y="2527935"/>
            <a:ext cx="2721769" cy="1682115"/>
          </a:xfrm>
          <a:prstGeom prst="rect">
            <a:avLst/>
          </a:prstGeom>
        </p:spPr>
      </p:pic>
      <p:sp>
        <p:nvSpPr>
          <p:cNvPr id="10" name="Text 5"/>
          <p:cNvSpPr/>
          <p:nvPr/>
        </p:nvSpPr>
        <p:spPr>
          <a:xfrm>
            <a:off x="9641443" y="4396026"/>
            <a:ext cx="2835712" cy="290751"/>
          </a:xfrm>
          <a:prstGeom prst="rect">
            <a:avLst/>
          </a:prstGeom>
          <a:noFill/>
          <a:ln/>
        </p:spPr>
        <p:txBody>
          <a:bodyPr wrap="none" lIns="0" tIns="0" rIns="0" bIns="0" rtlCol="0" anchor="t"/>
          <a:lstStyle/>
          <a:p>
            <a:pPr marL="0" indent="0" algn="l">
              <a:lnSpc>
                <a:spcPts val="2250"/>
              </a:lnSpc>
              <a:buNone/>
            </a:pPr>
            <a:r>
              <a:rPr lang="en-US" sz="1800" dirty="0">
                <a:solidFill>
                  <a:srgbClr val="E2E6E9"/>
                </a:solidFill>
                <a:latin typeface="Libre Baskerville" pitchFamily="34" charset="0"/>
                <a:ea typeface="Libre Baskerville" pitchFamily="34" charset="-122"/>
                <a:cs typeface="Libre Baskerville" pitchFamily="34" charset="-120"/>
              </a:rPr>
              <a:t>Reinforcement Systems</a:t>
            </a:r>
            <a:endParaRPr lang="en-US" sz="1800" dirty="0"/>
          </a:p>
        </p:txBody>
      </p:sp>
      <p:sp>
        <p:nvSpPr>
          <p:cNvPr id="11" name="Text 6"/>
          <p:cNvSpPr/>
          <p:nvPr/>
        </p:nvSpPr>
        <p:spPr>
          <a:xfrm>
            <a:off x="9641443" y="4798338"/>
            <a:ext cx="4187428" cy="1190625"/>
          </a:xfrm>
          <a:prstGeom prst="rect">
            <a:avLst/>
          </a:prstGeom>
          <a:noFill/>
          <a:ln/>
        </p:spPr>
        <p:txBody>
          <a:bodyPr wrap="square" lIns="0" tIns="0" rIns="0" bIns="0" rtlCol="0" anchor="t"/>
          <a:lstStyle/>
          <a:p>
            <a:pPr marL="0" indent="0" algn="l">
              <a:lnSpc>
                <a:spcPts val="2300"/>
              </a:lnSpc>
              <a:buNone/>
            </a:pPr>
            <a:r>
              <a:rPr lang="en-US" sz="1450" dirty="0">
                <a:solidFill>
                  <a:srgbClr val="E2E6E9"/>
                </a:solidFill>
                <a:latin typeface="Brygada 1918" pitchFamily="34" charset="0"/>
                <a:ea typeface="Brygada 1918" pitchFamily="34" charset="-122"/>
                <a:cs typeface="Brygada 1918" pitchFamily="34" charset="-120"/>
              </a:rPr>
              <a:t>Programs that systematically reward prosocial behavior and provide consequences for antisocial behavior to alter the reinforcement balance.</a:t>
            </a:r>
            <a:endParaRPr lang="en-US" sz="1450" dirty="0"/>
          </a:p>
        </p:txBody>
      </p:sp>
      <p:sp>
        <p:nvSpPr>
          <p:cNvPr id="12" name="Text 7"/>
          <p:cNvSpPr/>
          <p:nvPr/>
        </p:nvSpPr>
        <p:spPr>
          <a:xfrm>
            <a:off x="801529" y="6198275"/>
            <a:ext cx="13027343" cy="595313"/>
          </a:xfrm>
          <a:prstGeom prst="rect">
            <a:avLst/>
          </a:prstGeom>
          <a:noFill/>
          <a:ln/>
        </p:spPr>
        <p:txBody>
          <a:bodyPr wrap="square" lIns="0" tIns="0" rIns="0" bIns="0" rtlCol="0" anchor="t"/>
          <a:lstStyle/>
          <a:p>
            <a:pPr marL="0" indent="0" algn="l">
              <a:lnSpc>
                <a:spcPts val="2300"/>
              </a:lnSpc>
              <a:buNone/>
            </a:pPr>
            <a:r>
              <a:rPr lang="en-US" sz="1450" dirty="0">
                <a:solidFill>
                  <a:srgbClr val="E2E6E9"/>
                </a:solidFill>
                <a:latin typeface="Brygada 1918" pitchFamily="34" charset="0"/>
                <a:ea typeface="Brygada 1918" pitchFamily="34" charset="-122"/>
                <a:cs typeface="Brygada 1918" pitchFamily="34" charset="-120"/>
              </a:rPr>
              <a:t>Social learning theory has significant practical applications in crime prevention and rehabilitation programs, informing interventions that target the key mechanisms through which criminal behavior is learned and maintained.</a:t>
            </a:r>
            <a:endParaRPr lang="en-US" sz="1450" dirty="0"/>
          </a:p>
        </p:txBody>
      </p:sp>
      <p:pic>
        <p:nvPicPr>
          <p:cNvPr id="13" name="Image 3" descr="preencoded.png"/>
          <p:cNvPicPr>
            <a:picLocks noChangeAspect="1"/>
          </p:cNvPicPr>
          <p:nvPr/>
        </p:nvPicPr>
        <p:blipFill>
          <a:blip r:embed="rId6"/>
          <a:stretch>
            <a:fillRect/>
          </a:stretch>
        </p:blipFill>
        <p:spPr>
          <a:xfrm>
            <a:off x="11757541" y="392668"/>
            <a:ext cx="2586633" cy="789146"/>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63798" y="1950006"/>
            <a:ext cx="12902803" cy="1349692"/>
          </a:xfrm>
          <a:prstGeom prst="rect">
            <a:avLst/>
          </a:prstGeom>
          <a:noFill/>
          <a:ln/>
        </p:spPr>
        <p:txBody>
          <a:bodyPr wrap="square" lIns="0" tIns="0" rIns="0" bIns="0" rtlCol="0" anchor="t"/>
          <a:lstStyle/>
          <a:p>
            <a:pPr marL="0" indent="0" algn="l">
              <a:lnSpc>
                <a:spcPts val="5300"/>
              </a:lnSpc>
              <a:buNone/>
            </a:pPr>
            <a:r>
              <a:rPr lang="en-US" sz="4250" dirty="0">
                <a:solidFill>
                  <a:srgbClr val="F5F0F0"/>
                </a:solidFill>
                <a:latin typeface="Libre Baskerville" pitchFamily="34" charset="0"/>
                <a:ea typeface="Libre Baskerville" pitchFamily="34" charset="-122"/>
                <a:cs typeface="Libre Baskerville" pitchFamily="34" charset="-120"/>
              </a:rPr>
              <a:t>Conclusion: The Legacy of Social Learning Theory</a:t>
            </a:r>
            <a:endParaRPr lang="en-US" sz="4250" dirty="0"/>
          </a:p>
        </p:txBody>
      </p:sp>
      <p:sp>
        <p:nvSpPr>
          <p:cNvPr id="3" name="Text 1"/>
          <p:cNvSpPr/>
          <p:nvPr/>
        </p:nvSpPr>
        <p:spPr>
          <a:xfrm>
            <a:off x="863798" y="3817858"/>
            <a:ext cx="6187916" cy="1727597"/>
          </a:xfrm>
          <a:prstGeom prst="rect">
            <a:avLst/>
          </a:prstGeom>
          <a:noFill/>
          <a:ln/>
        </p:spPr>
        <p:txBody>
          <a:bodyPr wrap="square" lIns="0" tIns="0" rIns="0" bIns="0" rtlCol="0" anchor="t"/>
          <a:lstStyle/>
          <a:p>
            <a:pPr marL="0" indent="0" algn="l">
              <a:lnSpc>
                <a:spcPts val="2700"/>
              </a:lnSpc>
              <a:buNone/>
            </a:pPr>
            <a:r>
              <a:rPr lang="en-US" sz="1700" dirty="0">
                <a:solidFill>
                  <a:srgbClr val="E2E6E9"/>
                </a:solidFill>
                <a:latin typeface="Brygada 1918" pitchFamily="34" charset="0"/>
                <a:ea typeface="Brygada 1918" pitchFamily="34" charset="-122"/>
                <a:cs typeface="Brygada 1918" pitchFamily="34" charset="-120"/>
              </a:rPr>
              <a:t>Social learning theory stands as one of the most empirically supported explanations for crime and deviance in criminology. Its strength lies in its ability to explain the process through which individuals learn criminal behavior through social interaction, observation, and reinforcement.</a:t>
            </a:r>
            <a:endParaRPr lang="en-US" sz="1700" dirty="0"/>
          </a:p>
        </p:txBody>
      </p:sp>
      <p:sp>
        <p:nvSpPr>
          <p:cNvPr id="4" name="Text 2"/>
          <p:cNvSpPr/>
          <p:nvPr/>
        </p:nvSpPr>
        <p:spPr>
          <a:xfrm>
            <a:off x="863798" y="5739765"/>
            <a:ext cx="6187916" cy="345519"/>
          </a:xfrm>
          <a:prstGeom prst="rect">
            <a:avLst/>
          </a:prstGeom>
          <a:noFill/>
          <a:ln/>
        </p:spPr>
        <p:txBody>
          <a:bodyPr wrap="none" lIns="0" tIns="0" rIns="0" bIns="0" rtlCol="0" anchor="t"/>
          <a:lstStyle/>
          <a:p>
            <a:pPr marL="0" indent="0" algn="l">
              <a:lnSpc>
                <a:spcPts val="2700"/>
              </a:lnSpc>
              <a:buNone/>
            </a:pPr>
            <a:endParaRPr lang="en-US" sz="1700" dirty="0"/>
          </a:p>
        </p:txBody>
      </p:sp>
      <p:sp>
        <p:nvSpPr>
          <p:cNvPr id="5" name="Text 3"/>
          <p:cNvSpPr/>
          <p:nvPr/>
        </p:nvSpPr>
        <p:spPr>
          <a:xfrm>
            <a:off x="7586305" y="3817858"/>
            <a:ext cx="6187916" cy="1727597"/>
          </a:xfrm>
          <a:prstGeom prst="rect">
            <a:avLst/>
          </a:prstGeom>
          <a:noFill/>
          <a:ln/>
        </p:spPr>
        <p:txBody>
          <a:bodyPr wrap="square" lIns="0" tIns="0" rIns="0" bIns="0" rtlCol="0" anchor="t"/>
          <a:lstStyle/>
          <a:p>
            <a:pPr marL="0" indent="0" algn="l">
              <a:lnSpc>
                <a:spcPts val="2700"/>
              </a:lnSpc>
              <a:buNone/>
            </a:pPr>
            <a:r>
              <a:rPr lang="en-US" sz="1700" dirty="0">
                <a:solidFill>
                  <a:srgbClr val="E2E6E9"/>
                </a:solidFill>
                <a:latin typeface="Brygada 1918" pitchFamily="34" charset="0"/>
                <a:ea typeface="Brygada 1918" pitchFamily="34" charset="-122"/>
                <a:cs typeface="Brygada 1918" pitchFamily="34" charset="-120"/>
              </a:rPr>
              <a:t>As research continues to validate social learning theory across cultures and contexts, its principles remain fundamental to our understanding of criminal behavior and to the development of effective prevention and intervention strategies in the 21st century.</a:t>
            </a:r>
            <a:endParaRPr lang="en-US" sz="1700" dirty="0"/>
          </a:p>
        </p:txBody>
      </p:sp>
      <p:pic>
        <p:nvPicPr>
          <p:cNvPr id="6" name="Image 0" descr="preencoded.png"/>
          <p:cNvPicPr>
            <a:picLocks noChangeAspect="1"/>
          </p:cNvPicPr>
          <p:nvPr/>
        </p:nvPicPr>
        <p:blipFill>
          <a:blip r:embed="rId3"/>
          <a:stretch>
            <a:fillRect/>
          </a:stretch>
        </p:blipFill>
        <p:spPr>
          <a:xfrm>
            <a:off x="11533823" y="423148"/>
            <a:ext cx="2788087" cy="850583"/>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57488" y="1684377"/>
            <a:ext cx="6868120" cy="858560"/>
          </a:xfrm>
          <a:prstGeom prst="rect">
            <a:avLst/>
          </a:prstGeom>
          <a:noFill/>
          <a:ln/>
        </p:spPr>
        <p:txBody>
          <a:bodyPr wrap="none" lIns="0" tIns="0" rIns="0" bIns="0" rtlCol="0" anchor="t"/>
          <a:lstStyle/>
          <a:p>
            <a:pPr marL="0" indent="0" algn="l">
              <a:lnSpc>
                <a:spcPts val="6750"/>
              </a:lnSpc>
              <a:buNone/>
            </a:pPr>
            <a:r>
              <a:rPr lang="en-US" sz="5400" dirty="0">
                <a:solidFill>
                  <a:srgbClr val="F5F0F0"/>
                </a:solidFill>
                <a:latin typeface="Libre Baskerville" pitchFamily="34" charset="0"/>
                <a:ea typeface="Libre Baskerville" pitchFamily="34" charset="-122"/>
                <a:cs typeface="Libre Baskerville" pitchFamily="34" charset="-120"/>
              </a:rPr>
              <a:t>Limitations</a:t>
            </a:r>
            <a:endParaRPr lang="en-US" sz="5400" dirty="0"/>
          </a:p>
        </p:txBody>
      </p:sp>
      <p:sp>
        <p:nvSpPr>
          <p:cNvPr id="3" name="Text 1"/>
          <p:cNvSpPr/>
          <p:nvPr/>
        </p:nvSpPr>
        <p:spPr>
          <a:xfrm>
            <a:off x="857488" y="2941082"/>
            <a:ext cx="12915424" cy="318492"/>
          </a:xfrm>
          <a:prstGeom prst="rect">
            <a:avLst/>
          </a:prstGeom>
          <a:noFill/>
          <a:ln/>
        </p:spPr>
        <p:txBody>
          <a:bodyPr wrap="none" lIns="0" tIns="0" rIns="0" bIns="0" rtlCol="0" anchor="t"/>
          <a:lstStyle/>
          <a:p>
            <a:pPr marL="0" indent="0" algn="l">
              <a:lnSpc>
                <a:spcPts val="2500"/>
              </a:lnSpc>
              <a:buNone/>
            </a:pPr>
            <a:r>
              <a:rPr lang="en-US" sz="1550" dirty="0">
                <a:solidFill>
                  <a:srgbClr val="E2E6E9"/>
                </a:solidFill>
                <a:latin typeface="Brygada 1918" pitchFamily="34" charset="0"/>
                <a:ea typeface="Brygada 1918" pitchFamily="34" charset="-122"/>
                <a:cs typeface="Brygada 1918" pitchFamily="34" charset="-120"/>
              </a:rPr>
              <a:t>While widely influential, Social Learning Theory has some recognized limitations that warrant consideration.</a:t>
            </a:r>
            <a:endParaRPr lang="en-US" sz="1550" dirty="0"/>
          </a:p>
        </p:txBody>
      </p:sp>
      <p:sp>
        <p:nvSpPr>
          <p:cNvPr id="4" name="Shape 2"/>
          <p:cNvSpPr/>
          <p:nvPr/>
        </p:nvSpPr>
        <p:spPr>
          <a:xfrm>
            <a:off x="857488" y="3483531"/>
            <a:ext cx="4172426" cy="3063954"/>
          </a:xfrm>
          <a:prstGeom prst="roundRect">
            <a:avLst>
              <a:gd name="adj" fmla="val 2729"/>
            </a:avLst>
          </a:prstGeom>
          <a:solidFill>
            <a:srgbClr val="09151A">
              <a:alpha val="95000"/>
            </a:srgbClr>
          </a:solidFill>
          <a:ln w="22860">
            <a:solidFill>
              <a:srgbClr val="194A99"/>
            </a:solidFill>
            <a:prstDash val="solid"/>
          </a:ln>
        </p:spPr>
        <p:txBody>
          <a:bodyPr/>
          <a:lstStyle/>
          <a:p>
            <a:endParaRPr lang="en-US"/>
          </a:p>
        </p:txBody>
      </p:sp>
      <p:sp>
        <p:nvSpPr>
          <p:cNvPr id="5" name="Shape 3"/>
          <p:cNvSpPr/>
          <p:nvPr/>
        </p:nvSpPr>
        <p:spPr>
          <a:xfrm>
            <a:off x="880348" y="3506391"/>
            <a:ext cx="4126706" cy="597218"/>
          </a:xfrm>
          <a:prstGeom prst="roundRect">
            <a:avLst>
              <a:gd name="adj" fmla="val 9407"/>
            </a:avLst>
          </a:prstGeom>
          <a:solidFill>
            <a:srgbClr val="003180"/>
          </a:solidFill>
          <a:ln/>
        </p:spPr>
        <p:txBody>
          <a:bodyPr/>
          <a:lstStyle/>
          <a:p>
            <a:endParaRPr lang="en-US"/>
          </a:p>
        </p:txBody>
      </p:sp>
      <p:pic>
        <p:nvPicPr>
          <p:cNvPr id="6" name="Image 0" descr="preencoded.png"/>
          <p:cNvPicPr>
            <a:picLocks noChangeAspect="1"/>
          </p:cNvPicPr>
          <p:nvPr/>
        </p:nvPicPr>
        <p:blipFill>
          <a:blip r:embed="rId3"/>
          <a:stretch>
            <a:fillRect/>
          </a:stretch>
        </p:blipFill>
        <p:spPr>
          <a:xfrm>
            <a:off x="2794397" y="3614499"/>
            <a:ext cx="298609" cy="373261"/>
          </a:xfrm>
          <a:prstGeom prst="rect">
            <a:avLst/>
          </a:prstGeom>
        </p:spPr>
      </p:pic>
      <p:sp>
        <p:nvSpPr>
          <p:cNvPr id="7" name="Text 4"/>
          <p:cNvSpPr/>
          <p:nvPr/>
        </p:nvSpPr>
        <p:spPr>
          <a:xfrm>
            <a:off x="1079421" y="4302681"/>
            <a:ext cx="3216473" cy="310991"/>
          </a:xfrm>
          <a:prstGeom prst="rect">
            <a:avLst/>
          </a:prstGeom>
          <a:noFill/>
          <a:ln/>
        </p:spPr>
        <p:txBody>
          <a:bodyPr wrap="none" lIns="0" tIns="0" rIns="0" bIns="0" rtlCol="0" anchor="t"/>
          <a:lstStyle/>
          <a:p>
            <a:pPr marL="0" indent="0" algn="l">
              <a:lnSpc>
                <a:spcPts val="2400"/>
              </a:lnSpc>
              <a:buNone/>
            </a:pPr>
            <a:r>
              <a:rPr lang="en-US" sz="1950" dirty="0">
                <a:solidFill>
                  <a:srgbClr val="E2E6E9"/>
                </a:solidFill>
                <a:latin typeface="Libre Baskerville" pitchFamily="34" charset="0"/>
                <a:ea typeface="Libre Baskerville" pitchFamily="34" charset="-122"/>
                <a:cs typeface="Libre Baskerville" pitchFamily="34" charset="-120"/>
              </a:rPr>
              <a:t>Measurement Challenges</a:t>
            </a:r>
            <a:endParaRPr lang="en-US" sz="1950" dirty="0"/>
          </a:p>
        </p:txBody>
      </p:sp>
      <p:sp>
        <p:nvSpPr>
          <p:cNvPr id="8" name="Text 5"/>
          <p:cNvSpPr/>
          <p:nvPr/>
        </p:nvSpPr>
        <p:spPr>
          <a:xfrm>
            <a:off x="1079421" y="4733092"/>
            <a:ext cx="3728561" cy="1273969"/>
          </a:xfrm>
          <a:prstGeom prst="rect">
            <a:avLst/>
          </a:prstGeom>
          <a:noFill/>
          <a:ln/>
        </p:spPr>
        <p:txBody>
          <a:bodyPr wrap="square" lIns="0" tIns="0" rIns="0" bIns="0" rtlCol="0" anchor="t"/>
          <a:lstStyle/>
          <a:p>
            <a:pPr marL="0" indent="0" algn="l">
              <a:lnSpc>
                <a:spcPts val="2500"/>
              </a:lnSpc>
              <a:buNone/>
            </a:pPr>
            <a:r>
              <a:rPr lang="en-US" sz="1550" dirty="0">
                <a:solidFill>
                  <a:srgbClr val="E2E6E9"/>
                </a:solidFill>
                <a:latin typeface="Brygada 1918" pitchFamily="34" charset="0"/>
                <a:ea typeface="Brygada 1918" pitchFamily="34" charset="-122"/>
                <a:cs typeface="Brygada 1918" pitchFamily="34" charset="-120"/>
              </a:rPr>
              <a:t>Difficulty in empirically measuring abstract concepts like "definitions" and "differential association" in real-world contexts.</a:t>
            </a:r>
            <a:endParaRPr lang="en-US" sz="1550" dirty="0"/>
          </a:p>
        </p:txBody>
      </p:sp>
      <p:sp>
        <p:nvSpPr>
          <p:cNvPr id="9" name="Shape 6"/>
          <p:cNvSpPr/>
          <p:nvPr/>
        </p:nvSpPr>
        <p:spPr>
          <a:xfrm>
            <a:off x="5228987" y="3483531"/>
            <a:ext cx="4172426" cy="3063954"/>
          </a:xfrm>
          <a:prstGeom prst="roundRect">
            <a:avLst>
              <a:gd name="adj" fmla="val 2729"/>
            </a:avLst>
          </a:prstGeom>
          <a:solidFill>
            <a:srgbClr val="09151A">
              <a:alpha val="95000"/>
            </a:srgbClr>
          </a:solidFill>
          <a:ln w="22860">
            <a:solidFill>
              <a:srgbClr val="194A99"/>
            </a:solidFill>
            <a:prstDash val="solid"/>
          </a:ln>
        </p:spPr>
        <p:txBody>
          <a:bodyPr/>
          <a:lstStyle/>
          <a:p>
            <a:endParaRPr lang="en-US"/>
          </a:p>
        </p:txBody>
      </p:sp>
      <p:sp>
        <p:nvSpPr>
          <p:cNvPr id="10" name="Shape 7"/>
          <p:cNvSpPr/>
          <p:nvPr/>
        </p:nvSpPr>
        <p:spPr>
          <a:xfrm>
            <a:off x="5251847" y="3506391"/>
            <a:ext cx="4126706" cy="597218"/>
          </a:xfrm>
          <a:prstGeom prst="roundRect">
            <a:avLst>
              <a:gd name="adj" fmla="val 9407"/>
            </a:avLst>
          </a:prstGeom>
          <a:solidFill>
            <a:srgbClr val="003180"/>
          </a:solidFill>
          <a:ln/>
        </p:spPr>
        <p:txBody>
          <a:bodyPr/>
          <a:lstStyle/>
          <a:p>
            <a:endParaRPr lang="en-US"/>
          </a:p>
        </p:txBody>
      </p:sp>
      <p:pic>
        <p:nvPicPr>
          <p:cNvPr id="11" name="Image 1" descr="preencoded.png"/>
          <p:cNvPicPr>
            <a:picLocks noChangeAspect="1"/>
          </p:cNvPicPr>
          <p:nvPr/>
        </p:nvPicPr>
        <p:blipFill>
          <a:blip r:embed="rId4"/>
          <a:stretch>
            <a:fillRect/>
          </a:stretch>
        </p:blipFill>
        <p:spPr>
          <a:xfrm>
            <a:off x="7165896" y="3614499"/>
            <a:ext cx="298609" cy="373261"/>
          </a:xfrm>
          <a:prstGeom prst="rect">
            <a:avLst/>
          </a:prstGeom>
        </p:spPr>
      </p:pic>
      <p:sp>
        <p:nvSpPr>
          <p:cNvPr id="12" name="Text 8"/>
          <p:cNvSpPr/>
          <p:nvPr/>
        </p:nvSpPr>
        <p:spPr>
          <a:xfrm>
            <a:off x="5450919" y="4302681"/>
            <a:ext cx="2488406" cy="310991"/>
          </a:xfrm>
          <a:prstGeom prst="rect">
            <a:avLst/>
          </a:prstGeom>
          <a:noFill/>
          <a:ln/>
        </p:spPr>
        <p:txBody>
          <a:bodyPr wrap="none" lIns="0" tIns="0" rIns="0" bIns="0" rtlCol="0" anchor="t"/>
          <a:lstStyle/>
          <a:p>
            <a:pPr marL="0" indent="0" algn="l">
              <a:lnSpc>
                <a:spcPts val="2400"/>
              </a:lnSpc>
              <a:buNone/>
            </a:pPr>
            <a:r>
              <a:rPr lang="en-US" sz="1950" dirty="0">
                <a:solidFill>
                  <a:srgbClr val="E2E6E9"/>
                </a:solidFill>
                <a:latin typeface="Libre Baskerville" pitchFamily="34" charset="0"/>
                <a:ea typeface="Libre Baskerville" pitchFamily="34" charset="-122"/>
                <a:cs typeface="Libre Baskerville" pitchFamily="34" charset="-120"/>
              </a:rPr>
              <a:t>Individual Factors</a:t>
            </a:r>
            <a:endParaRPr lang="en-US" sz="1950" dirty="0"/>
          </a:p>
        </p:txBody>
      </p:sp>
      <p:sp>
        <p:nvSpPr>
          <p:cNvPr id="13" name="Text 9"/>
          <p:cNvSpPr/>
          <p:nvPr/>
        </p:nvSpPr>
        <p:spPr>
          <a:xfrm>
            <a:off x="5450919" y="4733092"/>
            <a:ext cx="3728561" cy="1592461"/>
          </a:xfrm>
          <a:prstGeom prst="rect">
            <a:avLst/>
          </a:prstGeom>
          <a:noFill/>
          <a:ln/>
        </p:spPr>
        <p:txBody>
          <a:bodyPr wrap="square" lIns="0" tIns="0" rIns="0" bIns="0" rtlCol="0" anchor="t"/>
          <a:lstStyle/>
          <a:p>
            <a:pPr marL="0" indent="0" algn="l">
              <a:lnSpc>
                <a:spcPts val="2500"/>
              </a:lnSpc>
              <a:buNone/>
            </a:pPr>
            <a:r>
              <a:rPr lang="en-US" sz="1550" dirty="0">
                <a:solidFill>
                  <a:srgbClr val="E2E6E9"/>
                </a:solidFill>
                <a:latin typeface="Brygada 1918" pitchFamily="34" charset="0"/>
                <a:ea typeface="Brygada 1918" pitchFamily="34" charset="-122"/>
                <a:cs typeface="Brygada 1918" pitchFamily="34" charset="-120"/>
              </a:rPr>
              <a:t>Less emphasis on biological, psychological, or genetic predispositions that might influence an individual's susceptibility to learning deviant behaviors.</a:t>
            </a:r>
            <a:endParaRPr lang="en-US" sz="1550" dirty="0"/>
          </a:p>
        </p:txBody>
      </p:sp>
      <p:sp>
        <p:nvSpPr>
          <p:cNvPr id="14" name="Shape 10"/>
          <p:cNvSpPr/>
          <p:nvPr/>
        </p:nvSpPr>
        <p:spPr>
          <a:xfrm>
            <a:off x="9600486" y="3483531"/>
            <a:ext cx="4172426" cy="3063954"/>
          </a:xfrm>
          <a:prstGeom prst="roundRect">
            <a:avLst>
              <a:gd name="adj" fmla="val 2729"/>
            </a:avLst>
          </a:prstGeom>
          <a:solidFill>
            <a:srgbClr val="09151A">
              <a:alpha val="95000"/>
            </a:srgbClr>
          </a:solidFill>
          <a:ln w="22860">
            <a:solidFill>
              <a:srgbClr val="194A99"/>
            </a:solidFill>
            <a:prstDash val="solid"/>
          </a:ln>
        </p:spPr>
        <p:txBody>
          <a:bodyPr/>
          <a:lstStyle/>
          <a:p>
            <a:endParaRPr lang="en-US"/>
          </a:p>
        </p:txBody>
      </p:sp>
      <p:sp>
        <p:nvSpPr>
          <p:cNvPr id="15" name="Shape 11"/>
          <p:cNvSpPr/>
          <p:nvPr/>
        </p:nvSpPr>
        <p:spPr>
          <a:xfrm>
            <a:off x="9623346" y="3506391"/>
            <a:ext cx="4126706" cy="597218"/>
          </a:xfrm>
          <a:prstGeom prst="roundRect">
            <a:avLst>
              <a:gd name="adj" fmla="val 9407"/>
            </a:avLst>
          </a:prstGeom>
          <a:solidFill>
            <a:srgbClr val="003180"/>
          </a:solidFill>
          <a:ln/>
        </p:spPr>
        <p:txBody>
          <a:bodyPr/>
          <a:lstStyle/>
          <a:p>
            <a:endParaRPr lang="en-US"/>
          </a:p>
        </p:txBody>
      </p:sp>
      <p:pic>
        <p:nvPicPr>
          <p:cNvPr id="16" name="Image 2" descr="preencoded.png"/>
          <p:cNvPicPr>
            <a:picLocks noChangeAspect="1"/>
          </p:cNvPicPr>
          <p:nvPr/>
        </p:nvPicPr>
        <p:blipFill>
          <a:blip r:embed="rId5"/>
          <a:stretch>
            <a:fillRect/>
          </a:stretch>
        </p:blipFill>
        <p:spPr>
          <a:xfrm>
            <a:off x="11537394" y="3614499"/>
            <a:ext cx="298609" cy="373261"/>
          </a:xfrm>
          <a:prstGeom prst="rect">
            <a:avLst/>
          </a:prstGeom>
        </p:spPr>
      </p:pic>
      <p:sp>
        <p:nvSpPr>
          <p:cNvPr id="17" name="Text 12"/>
          <p:cNvSpPr/>
          <p:nvPr/>
        </p:nvSpPr>
        <p:spPr>
          <a:xfrm>
            <a:off x="9822418" y="4302681"/>
            <a:ext cx="2488406" cy="310991"/>
          </a:xfrm>
          <a:prstGeom prst="rect">
            <a:avLst/>
          </a:prstGeom>
          <a:noFill/>
          <a:ln/>
        </p:spPr>
        <p:txBody>
          <a:bodyPr wrap="none" lIns="0" tIns="0" rIns="0" bIns="0" rtlCol="0" anchor="t"/>
          <a:lstStyle/>
          <a:p>
            <a:pPr marL="0" indent="0" algn="l">
              <a:lnSpc>
                <a:spcPts val="2400"/>
              </a:lnSpc>
              <a:buNone/>
            </a:pPr>
            <a:r>
              <a:rPr lang="en-US" sz="1950" dirty="0">
                <a:solidFill>
                  <a:srgbClr val="E2E6E9"/>
                </a:solidFill>
                <a:latin typeface="Libre Baskerville" pitchFamily="34" charset="0"/>
                <a:ea typeface="Libre Baskerville" pitchFamily="34" charset="-122"/>
                <a:cs typeface="Libre Baskerville" pitchFamily="34" charset="-120"/>
              </a:rPr>
              <a:t>Structural Gaps</a:t>
            </a:r>
            <a:endParaRPr lang="en-US" sz="1950" dirty="0"/>
          </a:p>
        </p:txBody>
      </p:sp>
      <p:sp>
        <p:nvSpPr>
          <p:cNvPr id="18" name="Text 13"/>
          <p:cNvSpPr/>
          <p:nvPr/>
        </p:nvSpPr>
        <p:spPr>
          <a:xfrm>
            <a:off x="9822418" y="4733092"/>
            <a:ext cx="3728561" cy="1273969"/>
          </a:xfrm>
          <a:prstGeom prst="rect">
            <a:avLst/>
          </a:prstGeom>
          <a:noFill/>
          <a:ln/>
        </p:spPr>
        <p:txBody>
          <a:bodyPr wrap="square" lIns="0" tIns="0" rIns="0" bIns="0" rtlCol="0" anchor="t"/>
          <a:lstStyle/>
          <a:p>
            <a:pPr marL="0" indent="0" algn="l">
              <a:lnSpc>
                <a:spcPts val="2500"/>
              </a:lnSpc>
              <a:buNone/>
            </a:pPr>
            <a:r>
              <a:rPr lang="en-US" sz="1550" dirty="0">
                <a:solidFill>
                  <a:srgbClr val="E2E6E9"/>
                </a:solidFill>
                <a:latin typeface="Brygada 1918" pitchFamily="34" charset="0"/>
                <a:ea typeface="Brygada 1918" pitchFamily="34" charset="-122"/>
                <a:cs typeface="Brygada 1918" pitchFamily="34" charset="-120"/>
              </a:rPr>
              <a:t>Despite extensions like SSSL, the core theory still tends to underemphasize broader macro-level structural causes of crime and deviance.</a:t>
            </a:r>
            <a:endParaRPr lang="en-US" sz="1550" dirty="0"/>
          </a:p>
        </p:txBody>
      </p:sp>
      <p:pic>
        <p:nvPicPr>
          <p:cNvPr id="19" name="Image 3" descr="preencoded.png"/>
          <p:cNvPicPr>
            <a:picLocks noChangeAspect="1"/>
          </p:cNvPicPr>
          <p:nvPr/>
        </p:nvPicPr>
        <p:blipFill>
          <a:blip r:embed="rId6"/>
          <a:stretch>
            <a:fillRect/>
          </a:stretch>
        </p:blipFill>
        <p:spPr>
          <a:xfrm>
            <a:off x="11556921" y="420053"/>
            <a:ext cx="2767251" cy="84427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1869</Words>
  <Application>Microsoft Office PowerPoint</Application>
  <PresentationFormat>Custom</PresentationFormat>
  <Paragraphs>139</Paragraphs>
  <Slides>18</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Brygada 1918</vt:lpstr>
      <vt:lpstr>Libre Baskerville</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Satenik Margaryan</dc:creator>
  <cp:lastModifiedBy>Satenik Margaryan</cp:lastModifiedBy>
  <cp:revision>2</cp:revision>
  <dcterms:created xsi:type="dcterms:W3CDTF">2025-07-28T18:54:02Z</dcterms:created>
  <dcterms:modified xsi:type="dcterms:W3CDTF">2025-07-28T19:00:03Z</dcterms:modified>
</cp:coreProperties>
</file>