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handoutMasterIdLst>
    <p:handoutMasterId r:id="rId14"/>
  </p:handoutMasterIdLst>
  <p:sldIdLst>
    <p:sldId id="256" r:id="rId2"/>
    <p:sldId id="257" r:id="rId3"/>
    <p:sldId id="258" r:id="rId4"/>
    <p:sldId id="259" r:id="rId5"/>
    <p:sldId id="260" r:id="rId6"/>
    <p:sldId id="261" r:id="rId7"/>
    <p:sldId id="262" r:id="rId8"/>
    <p:sldId id="263" r:id="rId9"/>
    <p:sldId id="264" r:id="rId10"/>
    <p:sldId id="265" r:id="rId11"/>
    <p:sldId id="266" r:id="rId12"/>
  </p:sldIdLst>
  <p:sldSz cx="14630400" cy="8229600"/>
  <p:notesSz cx="8229600" cy="14630400"/>
  <p:embeddedFontLst>
    <p:embeddedFont>
      <p:font typeface="Dela Gothic One" panose="020B0604020202020204" charset="-128"/>
      <p:regular r:id="rId15"/>
    </p:embeddedFont>
    <p:embeddedFont>
      <p:font typeface="DM Sans" pitchFamily="2" charset="0"/>
      <p:regular r:id="rId16"/>
      <p:bold r:id="rId17"/>
      <p: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1" d="100"/>
          <a:sy n="81" d="100"/>
        </p:scale>
        <p:origin x="114" y="402"/>
      </p:cViewPr>
      <p:guideLst/>
    </p:cSldViewPr>
  </p:slideViewPr>
  <p:notesTextViewPr>
    <p:cViewPr>
      <p:scale>
        <a:sx n="1" d="1"/>
        <a:sy n="1" d="1"/>
      </p:scale>
      <p:origin x="0" y="0"/>
    </p:cViewPr>
  </p:notesTextViewPr>
  <p:notesViewPr>
    <p:cSldViewPr snapToGrid="0" snapToObjects="1">
      <p:cViewPr varScale="1">
        <p:scale>
          <a:sx n="53" d="100"/>
          <a:sy n="53" d="100"/>
        </p:scale>
        <p:origin x="436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CF5196C-0249-C19B-6974-CBC50E874183}"/>
              </a:ext>
            </a:extLst>
          </p:cNvPr>
          <p:cNvSpPr>
            <a:spLocks noGrp="1"/>
          </p:cNvSpPr>
          <p:nvPr>
            <p:ph type="hdr" sz="quarter"/>
          </p:nvPr>
        </p:nvSpPr>
        <p:spPr>
          <a:xfrm>
            <a:off x="0" y="0"/>
            <a:ext cx="3565525" cy="7334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8A009F3-A473-F061-8178-79D2ACD7B686}"/>
              </a:ext>
            </a:extLst>
          </p:cNvPr>
          <p:cNvSpPr>
            <a:spLocks noGrp="1"/>
          </p:cNvSpPr>
          <p:nvPr>
            <p:ph type="dt" sz="quarter" idx="1"/>
          </p:nvPr>
        </p:nvSpPr>
        <p:spPr>
          <a:xfrm>
            <a:off x="4660900" y="0"/>
            <a:ext cx="3567113" cy="733425"/>
          </a:xfrm>
          <a:prstGeom prst="rect">
            <a:avLst/>
          </a:prstGeom>
        </p:spPr>
        <p:txBody>
          <a:bodyPr vert="horz" lIns="91440" tIns="45720" rIns="91440" bIns="45720" rtlCol="0"/>
          <a:lstStyle>
            <a:lvl1pPr algn="r">
              <a:defRPr sz="1200"/>
            </a:lvl1pPr>
          </a:lstStyle>
          <a:p>
            <a:fld id="{BE992CFE-F6A7-4797-AD44-47D2CEC027C8}" type="datetimeFigureOut">
              <a:rPr lang="en-US" smtClean="0"/>
              <a:t>7/18/2025</a:t>
            </a:fld>
            <a:endParaRPr lang="en-US"/>
          </a:p>
        </p:txBody>
      </p:sp>
      <p:sp>
        <p:nvSpPr>
          <p:cNvPr id="4" name="Footer Placeholder 3">
            <a:extLst>
              <a:ext uri="{FF2B5EF4-FFF2-40B4-BE49-F238E27FC236}">
                <a16:creationId xmlns:a16="http://schemas.microsoft.com/office/drawing/2014/main" id="{A105F49C-DB1A-8E86-D02A-BCB5407AB847}"/>
              </a:ext>
            </a:extLst>
          </p:cNvPr>
          <p:cNvSpPr>
            <a:spLocks noGrp="1"/>
          </p:cNvSpPr>
          <p:nvPr>
            <p:ph type="ftr" sz="quarter" idx="2"/>
          </p:nvPr>
        </p:nvSpPr>
        <p:spPr>
          <a:xfrm>
            <a:off x="0" y="13896975"/>
            <a:ext cx="3565525" cy="7334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2BFFE77-47D4-5A2E-3FD6-A075F886DB1C}"/>
              </a:ext>
            </a:extLst>
          </p:cNvPr>
          <p:cNvSpPr>
            <a:spLocks noGrp="1"/>
          </p:cNvSpPr>
          <p:nvPr>
            <p:ph type="sldNum" sz="quarter" idx="3"/>
          </p:nvPr>
        </p:nvSpPr>
        <p:spPr>
          <a:xfrm>
            <a:off x="4660900" y="13896975"/>
            <a:ext cx="3567113" cy="733425"/>
          </a:xfrm>
          <a:prstGeom prst="rect">
            <a:avLst/>
          </a:prstGeom>
        </p:spPr>
        <p:txBody>
          <a:bodyPr vert="horz" lIns="91440" tIns="45720" rIns="91440" bIns="45720" rtlCol="0" anchor="b"/>
          <a:lstStyle>
            <a:lvl1pPr algn="r">
              <a:defRPr sz="1200"/>
            </a:lvl1pPr>
          </a:lstStyle>
          <a:p>
            <a:fld id="{759FFD9B-6684-440F-A155-3876E53A87CF}" type="slidenum">
              <a:rPr lang="en-US" smtClean="0"/>
              <a:t>‹#›</a:t>
            </a:fld>
            <a:endParaRPr lang="en-US"/>
          </a:p>
        </p:txBody>
      </p:sp>
    </p:spTree>
    <p:extLst>
      <p:ext uri="{BB962C8B-B14F-4D97-AF65-F5344CB8AC3E}">
        <p14:creationId xmlns:p14="http://schemas.microsoft.com/office/powerpoint/2010/main" val="20801471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9431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pic>
        <p:nvPicPr>
          <p:cNvPr id="6" name="Picture 5" descr="A black and white sign with a person in a circle&#10;&#10;AI-generated content may be incorrect.">
            <a:extLst>
              <a:ext uri="{FF2B5EF4-FFF2-40B4-BE49-F238E27FC236}">
                <a16:creationId xmlns:a16="http://schemas.microsoft.com/office/drawing/2014/main" id="{D319BB3A-CE1E-F7E6-5B8F-048C4AAD037D}"/>
              </a:ext>
            </a:extLst>
          </p:cNvPr>
          <p:cNvPicPr>
            <a:picLocks noChangeAspect="1"/>
          </p:cNvPicPr>
          <p:nvPr userDrawn="1"/>
        </p:nvPicPr>
        <p:blipFill>
          <a:blip r:embed="rId3"/>
          <a:stretch>
            <a:fillRect/>
          </a:stretch>
        </p:blipFill>
        <p:spPr>
          <a:xfrm>
            <a:off x="11027574" y="526382"/>
            <a:ext cx="2479370" cy="86747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4.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r61ks18Bd7I"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RISepg6mbDY"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25.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1659"/>
            </a:avLst>
          </a:prstGeom>
          <a:solidFill>
            <a:srgbClr val="0A0A0A">
              <a:alpha val="95000"/>
            </a:srgbClr>
          </a:solidFill>
          <a:ln w="7620">
            <a:solidFill>
              <a:srgbClr val="E6E6E6">
                <a:alpha val="25000"/>
              </a:srgbClr>
            </a:solidFill>
            <a:prstDash val="solid"/>
          </a:ln>
        </p:spPr>
        <p:txBody>
          <a:bodyPr/>
          <a:lstStyle/>
          <a:p>
            <a:endParaRPr lang="en-US"/>
          </a:p>
        </p:txBody>
      </p:sp>
      <p:pic>
        <p:nvPicPr>
          <p:cNvPr id="3" name="Image 0" descr="preencoded.png"/>
          <p:cNvPicPr>
            <a:picLocks noChangeAspect="1"/>
          </p:cNvPicPr>
          <p:nvPr/>
        </p:nvPicPr>
        <p:blipFill>
          <a:blip r:embed="rId3"/>
          <a:stretch>
            <a:fillRect/>
          </a:stretch>
        </p:blipFill>
        <p:spPr>
          <a:xfrm>
            <a:off x="9035534" y="243840"/>
            <a:ext cx="5161240" cy="7741920"/>
          </a:xfrm>
          <a:prstGeom prst="rect">
            <a:avLst/>
          </a:prstGeom>
        </p:spPr>
      </p:pic>
      <p:sp>
        <p:nvSpPr>
          <p:cNvPr id="4" name="Text 1"/>
          <p:cNvSpPr/>
          <p:nvPr/>
        </p:nvSpPr>
        <p:spPr>
          <a:xfrm>
            <a:off x="1146810" y="1942148"/>
            <a:ext cx="7175421" cy="1759863"/>
          </a:xfrm>
          <a:prstGeom prst="rect">
            <a:avLst/>
          </a:prstGeom>
          <a:noFill/>
          <a:ln/>
        </p:spPr>
        <p:txBody>
          <a:bodyPr wrap="square" lIns="0" tIns="0" rIns="0" bIns="0" rtlCol="0" anchor="t"/>
          <a:lstStyle/>
          <a:p>
            <a:pPr marL="0" indent="0" algn="l">
              <a:lnSpc>
                <a:spcPts val="4600"/>
              </a:lnSpc>
              <a:buNone/>
            </a:pPr>
            <a:r>
              <a:rPr lang="en-US" sz="3650" dirty="0">
                <a:solidFill>
                  <a:srgbClr val="FAEBEB"/>
                </a:solidFill>
                <a:latin typeface="Dela Gothic One" pitchFamily="34" charset="0"/>
                <a:ea typeface="Dela Gothic One" pitchFamily="34" charset="-122"/>
                <a:cs typeface="Dela Gothic One" pitchFamily="34" charset="-120"/>
              </a:rPr>
              <a:t>Labelling Theory: How Society Creates Deviance</a:t>
            </a:r>
            <a:endParaRPr lang="en-US" sz="3650" dirty="0"/>
          </a:p>
        </p:txBody>
      </p:sp>
      <p:sp>
        <p:nvSpPr>
          <p:cNvPr id="5" name="Text 2"/>
          <p:cNvSpPr/>
          <p:nvPr/>
        </p:nvSpPr>
        <p:spPr>
          <a:xfrm>
            <a:off x="1146810" y="4129921"/>
            <a:ext cx="3370183" cy="1996916"/>
          </a:xfrm>
          <a:prstGeom prst="rect">
            <a:avLst/>
          </a:prstGeom>
          <a:noFill/>
          <a:ln/>
        </p:spPr>
        <p:txBody>
          <a:bodyPr wrap="squar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Labelling theory examines how society's reaction to certain behaviors can influence and perpetuate those behaviors. When individuals are labeled as "deviant," they may internalize this label and continue the behavior, creating a self-fulfilling prophecy.</a:t>
            </a:r>
            <a:endParaRPr lang="en-US" sz="1400" dirty="0"/>
          </a:p>
        </p:txBody>
      </p:sp>
      <p:sp>
        <p:nvSpPr>
          <p:cNvPr id="6" name="Text 3"/>
          <p:cNvSpPr/>
          <p:nvPr/>
        </p:nvSpPr>
        <p:spPr>
          <a:xfrm>
            <a:off x="4959668" y="4129921"/>
            <a:ext cx="3370183" cy="285274"/>
          </a:xfrm>
          <a:prstGeom prst="rect">
            <a:avLst/>
          </a:prstGeom>
          <a:noFill/>
          <a:ln/>
        </p:spPr>
        <p:txBody>
          <a:bodyPr wrap="none" lIns="0" tIns="0" rIns="0" bIns="0" rtlCol="0" anchor="t"/>
          <a:lstStyle/>
          <a:p>
            <a:pPr marL="0" indent="0" algn="l">
              <a:lnSpc>
                <a:spcPts val="2200"/>
              </a:lnSpc>
              <a:buNone/>
            </a:pPr>
            <a:endParaRPr lang="en-US" sz="1400" dirty="0"/>
          </a:p>
        </p:txBody>
      </p:sp>
      <p:pic>
        <p:nvPicPr>
          <p:cNvPr id="7" name="Image 1" descr="preencoded.png"/>
          <p:cNvPicPr>
            <a:picLocks noChangeAspect="1"/>
          </p:cNvPicPr>
          <p:nvPr/>
        </p:nvPicPr>
        <p:blipFill>
          <a:blip r:embed="rId4"/>
          <a:stretch>
            <a:fillRect/>
          </a:stretch>
        </p:blipFill>
        <p:spPr>
          <a:xfrm>
            <a:off x="10650999" y="475195"/>
            <a:ext cx="3400425" cy="1000125"/>
          </a:xfrm>
          <a:prstGeom prst="rect">
            <a:avLst/>
          </a:prstGeom>
          <a:scene3d>
            <a:camera prst="orthographicFront"/>
            <a:lightRig rig="soft" dir="t"/>
          </a:scene3d>
          <a:sp3d prstMaterial="powder"/>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1659"/>
            </a:avLst>
          </a:prstGeom>
          <a:solidFill>
            <a:srgbClr val="0A0A0A">
              <a:alpha val="95000"/>
            </a:srgbClr>
          </a:solidFill>
          <a:ln w="7620">
            <a:solidFill>
              <a:srgbClr val="E6E6E6">
                <a:alpha val="25000"/>
              </a:srgbClr>
            </a:solidFill>
            <a:prstDash val="solid"/>
          </a:ln>
        </p:spPr>
        <p:txBody>
          <a:bodyPr/>
          <a:lstStyle/>
          <a:p>
            <a:endParaRPr lang="en-US"/>
          </a:p>
        </p:txBody>
      </p:sp>
      <p:sp>
        <p:nvSpPr>
          <p:cNvPr id="3" name="Text 1"/>
          <p:cNvSpPr/>
          <p:nvPr/>
        </p:nvSpPr>
        <p:spPr>
          <a:xfrm>
            <a:off x="1146810" y="1030367"/>
            <a:ext cx="7469624" cy="586621"/>
          </a:xfrm>
          <a:prstGeom prst="rect">
            <a:avLst/>
          </a:prstGeom>
          <a:noFill/>
          <a:ln/>
        </p:spPr>
        <p:txBody>
          <a:bodyPr wrap="none" lIns="0" tIns="0" rIns="0" bIns="0" rtlCol="0" anchor="t"/>
          <a:lstStyle/>
          <a:p>
            <a:pPr marL="0" indent="0" algn="l">
              <a:lnSpc>
                <a:spcPts val="4600"/>
              </a:lnSpc>
              <a:buNone/>
            </a:pPr>
            <a:r>
              <a:rPr lang="en-US" sz="3650" dirty="0">
                <a:solidFill>
                  <a:srgbClr val="FAEBEB"/>
                </a:solidFill>
                <a:latin typeface="Dela Gothic One" pitchFamily="34" charset="0"/>
                <a:ea typeface="Dela Gothic One" pitchFamily="34" charset="-122"/>
                <a:cs typeface="Dela Gothic One" pitchFamily="34" charset="-120"/>
              </a:rPr>
              <a:t>Origins of Labelling Theory</a:t>
            </a:r>
            <a:endParaRPr lang="en-US" sz="3650" dirty="0"/>
          </a:p>
        </p:txBody>
      </p:sp>
      <p:sp>
        <p:nvSpPr>
          <p:cNvPr id="4" name="Text 2"/>
          <p:cNvSpPr/>
          <p:nvPr/>
        </p:nvSpPr>
        <p:spPr>
          <a:xfrm>
            <a:off x="1146810" y="1973580"/>
            <a:ext cx="12336780" cy="570548"/>
          </a:xfrm>
          <a:prstGeom prst="rect">
            <a:avLst/>
          </a:prstGeom>
          <a:noFill/>
          <a:ln/>
        </p:spPr>
        <p:txBody>
          <a:bodyPr wrap="squar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Labelling theory emerged in the 1960s as a core element of "new deviancy theory" - offering a radical alternative to traditional criminology by shifting focus from the causes of crime to the social processes that define and create deviance.</a:t>
            </a:r>
            <a:endParaRPr lang="en-US" sz="1400" dirty="0"/>
          </a:p>
        </p:txBody>
      </p:sp>
      <p:pic>
        <p:nvPicPr>
          <p:cNvPr id="5" name="Image 0" descr="preencoded.png"/>
          <p:cNvPicPr>
            <a:picLocks noChangeAspect="1"/>
          </p:cNvPicPr>
          <p:nvPr/>
        </p:nvPicPr>
        <p:blipFill>
          <a:blip r:embed="rId3"/>
          <a:stretch>
            <a:fillRect/>
          </a:stretch>
        </p:blipFill>
        <p:spPr>
          <a:xfrm>
            <a:off x="1146810" y="2744748"/>
            <a:ext cx="3963591" cy="2449592"/>
          </a:xfrm>
          <a:prstGeom prst="rect">
            <a:avLst/>
          </a:prstGeom>
        </p:spPr>
      </p:pic>
      <p:sp>
        <p:nvSpPr>
          <p:cNvPr id="6" name="Text 3"/>
          <p:cNvSpPr/>
          <p:nvPr/>
        </p:nvSpPr>
        <p:spPr>
          <a:xfrm>
            <a:off x="1146810" y="5372576"/>
            <a:ext cx="2552224" cy="293251"/>
          </a:xfrm>
          <a:prstGeom prst="rect">
            <a:avLst/>
          </a:prstGeom>
          <a:noFill/>
          <a:ln/>
        </p:spPr>
        <p:txBody>
          <a:bodyPr wrap="none" lIns="0" tIns="0" rIns="0" bIns="0" rtlCol="0" anchor="t"/>
          <a:lstStyle/>
          <a:p>
            <a:pPr marL="0" indent="0" algn="l">
              <a:lnSpc>
                <a:spcPts val="2300"/>
              </a:lnSpc>
              <a:buNone/>
            </a:pPr>
            <a:r>
              <a:rPr lang="en-US" sz="1800" dirty="0">
                <a:solidFill>
                  <a:srgbClr val="FFE5E5"/>
                </a:solidFill>
                <a:latin typeface="Dela Gothic One" pitchFamily="34" charset="0"/>
                <a:ea typeface="Dela Gothic One" pitchFamily="34" charset="-122"/>
                <a:cs typeface="Dela Gothic One" pitchFamily="34" charset="-120"/>
              </a:rPr>
              <a:t>Historical Context</a:t>
            </a:r>
            <a:endParaRPr lang="en-US" sz="1800" dirty="0"/>
          </a:p>
        </p:txBody>
      </p:sp>
      <p:sp>
        <p:nvSpPr>
          <p:cNvPr id="7" name="Text 4"/>
          <p:cNvSpPr/>
          <p:nvPr/>
        </p:nvSpPr>
        <p:spPr>
          <a:xfrm>
            <a:off x="1146810" y="5772745"/>
            <a:ext cx="3963591" cy="1426369"/>
          </a:xfrm>
          <a:prstGeom prst="rect">
            <a:avLst/>
          </a:prstGeom>
          <a:noFill/>
          <a:ln/>
        </p:spPr>
        <p:txBody>
          <a:bodyPr wrap="squar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The theory aligned with the 1960s counterculture's "do your own thing" sensibilities, rejecting consensus in favor of cultural plurality and questioning assumptions about "bad" behavior.</a:t>
            </a:r>
            <a:endParaRPr lang="en-US" sz="1400" dirty="0"/>
          </a:p>
        </p:txBody>
      </p:sp>
      <p:pic>
        <p:nvPicPr>
          <p:cNvPr id="8" name="Image 1" descr="preencoded.png"/>
          <p:cNvPicPr>
            <a:picLocks noChangeAspect="1"/>
          </p:cNvPicPr>
          <p:nvPr/>
        </p:nvPicPr>
        <p:blipFill>
          <a:blip r:embed="rId4"/>
          <a:stretch>
            <a:fillRect/>
          </a:stretch>
        </p:blipFill>
        <p:spPr>
          <a:xfrm>
            <a:off x="5333286" y="2744748"/>
            <a:ext cx="3963710" cy="2449711"/>
          </a:xfrm>
          <a:prstGeom prst="rect">
            <a:avLst/>
          </a:prstGeom>
        </p:spPr>
      </p:pic>
      <p:sp>
        <p:nvSpPr>
          <p:cNvPr id="9" name="Text 5"/>
          <p:cNvSpPr/>
          <p:nvPr/>
        </p:nvSpPr>
        <p:spPr>
          <a:xfrm>
            <a:off x="5333286" y="5372695"/>
            <a:ext cx="3187660" cy="293251"/>
          </a:xfrm>
          <a:prstGeom prst="rect">
            <a:avLst/>
          </a:prstGeom>
          <a:noFill/>
          <a:ln/>
        </p:spPr>
        <p:txBody>
          <a:bodyPr wrap="none" lIns="0" tIns="0" rIns="0" bIns="0" rtlCol="0" anchor="t"/>
          <a:lstStyle/>
          <a:p>
            <a:pPr marL="0" indent="0" algn="l">
              <a:lnSpc>
                <a:spcPts val="2300"/>
              </a:lnSpc>
              <a:buNone/>
            </a:pPr>
            <a:r>
              <a:rPr lang="en-US" sz="1800" dirty="0">
                <a:solidFill>
                  <a:srgbClr val="FFE5E5"/>
                </a:solidFill>
                <a:latin typeface="Dela Gothic One" pitchFamily="34" charset="0"/>
                <a:ea typeface="Dela Gothic One" pitchFamily="34" charset="-122"/>
                <a:cs typeface="Dela Gothic One" pitchFamily="34" charset="-120"/>
              </a:rPr>
              <a:t>Theoretical Influences</a:t>
            </a:r>
            <a:endParaRPr lang="en-US" sz="1800" dirty="0"/>
          </a:p>
        </p:txBody>
      </p:sp>
      <p:sp>
        <p:nvSpPr>
          <p:cNvPr id="10" name="Text 6"/>
          <p:cNvSpPr/>
          <p:nvPr/>
        </p:nvSpPr>
        <p:spPr>
          <a:xfrm>
            <a:off x="5333286" y="5772864"/>
            <a:ext cx="3963710" cy="1141095"/>
          </a:xfrm>
          <a:prstGeom prst="rect">
            <a:avLst/>
          </a:prstGeom>
          <a:noFill/>
          <a:ln/>
        </p:spPr>
        <p:txBody>
          <a:bodyPr wrap="squar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Labelling theory drew from an eclectic mix of theoretical influences including Interactionism, Phenomenology, and Marxism to form a new approach to understanding deviance.</a:t>
            </a:r>
            <a:endParaRPr lang="en-US" sz="1400" dirty="0"/>
          </a:p>
        </p:txBody>
      </p:sp>
      <p:pic>
        <p:nvPicPr>
          <p:cNvPr id="11" name="Image 2" descr="preencoded.png"/>
          <p:cNvPicPr>
            <a:picLocks noChangeAspect="1"/>
          </p:cNvPicPr>
          <p:nvPr/>
        </p:nvPicPr>
        <p:blipFill>
          <a:blip r:embed="rId5"/>
          <a:stretch>
            <a:fillRect/>
          </a:stretch>
        </p:blipFill>
        <p:spPr>
          <a:xfrm>
            <a:off x="9519880" y="2744748"/>
            <a:ext cx="3963591" cy="2449592"/>
          </a:xfrm>
          <a:prstGeom prst="rect">
            <a:avLst/>
          </a:prstGeom>
        </p:spPr>
      </p:pic>
      <p:sp>
        <p:nvSpPr>
          <p:cNvPr id="12" name="Text 7"/>
          <p:cNvSpPr/>
          <p:nvPr/>
        </p:nvSpPr>
        <p:spPr>
          <a:xfrm>
            <a:off x="9519880" y="5372576"/>
            <a:ext cx="2346603" cy="293251"/>
          </a:xfrm>
          <a:prstGeom prst="rect">
            <a:avLst/>
          </a:prstGeom>
          <a:noFill/>
          <a:ln/>
        </p:spPr>
        <p:txBody>
          <a:bodyPr wrap="none" lIns="0" tIns="0" rIns="0" bIns="0" rtlCol="0" anchor="t"/>
          <a:lstStyle/>
          <a:p>
            <a:pPr marL="0" indent="0" algn="l">
              <a:lnSpc>
                <a:spcPts val="2300"/>
              </a:lnSpc>
              <a:buNone/>
            </a:pPr>
            <a:r>
              <a:rPr lang="en-US" sz="1800" dirty="0">
                <a:solidFill>
                  <a:srgbClr val="FFE5E5"/>
                </a:solidFill>
                <a:latin typeface="Dela Gothic One" pitchFamily="34" charset="0"/>
                <a:ea typeface="Dela Gothic One" pitchFamily="34" charset="-122"/>
                <a:cs typeface="Dela Gothic One" pitchFamily="34" charset="-120"/>
              </a:rPr>
              <a:t>Paradigm Shift</a:t>
            </a:r>
            <a:endParaRPr lang="en-US" sz="1800" dirty="0"/>
          </a:p>
        </p:txBody>
      </p:sp>
      <p:sp>
        <p:nvSpPr>
          <p:cNvPr id="13" name="Text 8"/>
          <p:cNvSpPr/>
          <p:nvPr/>
        </p:nvSpPr>
        <p:spPr>
          <a:xfrm>
            <a:off x="9519880" y="5772745"/>
            <a:ext cx="3963591" cy="1426369"/>
          </a:xfrm>
          <a:prstGeom prst="rect">
            <a:avLst/>
          </a:prstGeom>
          <a:noFill/>
          <a:ln/>
        </p:spPr>
        <p:txBody>
          <a:bodyPr wrap="squar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It represented a fundamental shift in criminology, moving away from studying "why people commit crimes" to examining how society defines and reacts to certain behaviors as deviant.</a:t>
            </a:r>
            <a:endParaRPr lang="en-US" sz="1400" dirty="0"/>
          </a:p>
        </p:txBody>
      </p:sp>
      <p:pic>
        <p:nvPicPr>
          <p:cNvPr id="15" name="Image 1">
            <a:extLst>
              <a:ext uri="{FF2B5EF4-FFF2-40B4-BE49-F238E27FC236}">
                <a16:creationId xmlns:a16="http://schemas.microsoft.com/office/drawing/2014/main" id="{E66BB829-3D6B-2BA3-912D-E008C99CCEB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650999" y="475195"/>
            <a:ext cx="3400425" cy="1000125"/>
          </a:xfrm>
          <a:prstGeom prst="rect">
            <a:avLst/>
          </a:prstGeom>
          <a:scene3d>
            <a:camera prst="orthographicFront"/>
            <a:lightRig rig="soft" dir="t"/>
          </a:scene3d>
          <a:sp3d prstMaterial="powder"/>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1659"/>
            </a:avLst>
          </a:prstGeom>
          <a:solidFill>
            <a:srgbClr val="0A0A0A">
              <a:alpha val="95000"/>
            </a:srgbClr>
          </a:solidFill>
          <a:ln w="7620">
            <a:solidFill>
              <a:srgbClr val="E6E6E6">
                <a:alpha val="25000"/>
              </a:srgbClr>
            </a:solidFill>
            <a:prstDash val="solid"/>
          </a:ln>
        </p:spPr>
        <p:txBody>
          <a:bodyPr/>
          <a:lstStyle/>
          <a:p>
            <a:endParaRPr lang="en-US"/>
          </a:p>
        </p:txBody>
      </p:sp>
      <p:pic>
        <p:nvPicPr>
          <p:cNvPr id="3" name="Image 0" descr="preencoded.png"/>
          <p:cNvPicPr>
            <a:picLocks noChangeAspect="1"/>
          </p:cNvPicPr>
          <p:nvPr/>
        </p:nvPicPr>
        <p:blipFill>
          <a:blip r:embed="rId3"/>
          <a:stretch>
            <a:fillRect/>
          </a:stretch>
        </p:blipFill>
        <p:spPr>
          <a:xfrm>
            <a:off x="9035534" y="243840"/>
            <a:ext cx="5161240" cy="7741920"/>
          </a:xfrm>
          <a:prstGeom prst="rect">
            <a:avLst/>
          </a:prstGeom>
        </p:spPr>
      </p:pic>
      <p:sp>
        <p:nvSpPr>
          <p:cNvPr id="4" name="Text 1"/>
          <p:cNvSpPr/>
          <p:nvPr/>
        </p:nvSpPr>
        <p:spPr>
          <a:xfrm>
            <a:off x="1146810" y="927140"/>
            <a:ext cx="7175421" cy="1173242"/>
          </a:xfrm>
          <a:prstGeom prst="rect">
            <a:avLst/>
          </a:prstGeom>
          <a:noFill/>
          <a:ln/>
        </p:spPr>
        <p:txBody>
          <a:bodyPr wrap="square" lIns="0" tIns="0" rIns="0" bIns="0" rtlCol="0" anchor="t"/>
          <a:lstStyle/>
          <a:p>
            <a:pPr marL="0" indent="0" algn="l">
              <a:lnSpc>
                <a:spcPts val="4600"/>
              </a:lnSpc>
              <a:buNone/>
            </a:pPr>
            <a:r>
              <a:rPr lang="en-US" sz="3650" dirty="0">
                <a:solidFill>
                  <a:srgbClr val="FAEBEB"/>
                </a:solidFill>
                <a:latin typeface="Dela Gothic One" pitchFamily="34" charset="0"/>
                <a:ea typeface="Dela Gothic One" pitchFamily="34" charset="-122"/>
                <a:cs typeface="Dela Gothic One" pitchFamily="34" charset="-120"/>
              </a:rPr>
              <a:t>Howard Becker's Central Argument</a:t>
            </a:r>
            <a:endParaRPr lang="en-US" sz="3650" dirty="0"/>
          </a:p>
        </p:txBody>
      </p:sp>
      <p:sp>
        <p:nvSpPr>
          <p:cNvPr id="5" name="Text 2"/>
          <p:cNvSpPr/>
          <p:nvPr/>
        </p:nvSpPr>
        <p:spPr>
          <a:xfrm>
            <a:off x="1414224" y="2568416"/>
            <a:ext cx="6908006" cy="1426369"/>
          </a:xfrm>
          <a:prstGeom prst="rect">
            <a:avLst/>
          </a:prstGeom>
          <a:noFill/>
          <a:ln/>
        </p:spPr>
        <p:txBody>
          <a:bodyPr wrap="squar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"Social groups create deviance by making the rules whose infraction constitutes deviance, and by applying those rules to particular people and labeling them outsiders. From this point of view, deviance is </a:t>
            </a:r>
            <a:r>
              <a:rPr lang="en-US" sz="1400" i="1" dirty="0">
                <a:solidFill>
                  <a:srgbClr val="FFE5E5"/>
                </a:solidFill>
                <a:latin typeface="DM Sans" pitchFamily="34" charset="0"/>
                <a:ea typeface="DM Sans" pitchFamily="34" charset="-122"/>
                <a:cs typeface="DM Sans" pitchFamily="34" charset="-120"/>
              </a:rPr>
              <a:t>not</a:t>
            </a:r>
            <a:r>
              <a:rPr lang="en-US" sz="1400" dirty="0">
                <a:solidFill>
                  <a:srgbClr val="FFE5E5"/>
                </a:solidFill>
                <a:latin typeface="DM Sans" pitchFamily="34" charset="0"/>
                <a:ea typeface="DM Sans" pitchFamily="34" charset="-122"/>
                <a:cs typeface="DM Sans" pitchFamily="34" charset="-120"/>
              </a:rPr>
              <a:t> a quality of the act the person commits, but rather a consequence of the application by others of rules and sanctions to an 'offender'."</a:t>
            </a:r>
            <a:endParaRPr lang="en-US" sz="1400" dirty="0"/>
          </a:p>
        </p:txBody>
      </p:sp>
      <p:sp>
        <p:nvSpPr>
          <p:cNvPr id="6" name="Shape 3"/>
          <p:cNvSpPr/>
          <p:nvPr/>
        </p:nvSpPr>
        <p:spPr>
          <a:xfrm>
            <a:off x="1146810" y="2367796"/>
            <a:ext cx="22860" cy="1827609"/>
          </a:xfrm>
          <a:prstGeom prst="rect">
            <a:avLst/>
          </a:prstGeom>
          <a:solidFill>
            <a:srgbClr val="C91313"/>
          </a:solidFill>
          <a:ln/>
        </p:spPr>
        <p:txBody>
          <a:bodyPr/>
          <a:lstStyle/>
          <a:p>
            <a:endParaRPr lang="en-US"/>
          </a:p>
        </p:txBody>
      </p:sp>
      <p:sp>
        <p:nvSpPr>
          <p:cNvPr id="7" name="Text 4"/>
          <p:cNvSpPr/>
          <p:nvPr/>
        </p:nvSpPr>
        <p:spPr>
          <a:xfrm>
            <a:off x="1146810" y="4396026"/>
            <a:ext cx="7175421" cy="285274"/>
          </a:xfrm>
          <a:prstGeom prst="rect">
            <a:avLst/>
          </a:prstGeom>
          <a:noFill/>
          <a:ln/>
        </p:spPr>
        <p:txBody>
          <a:bodyPr wrap="non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 Howard Becker (1963: 9)</a:t>
            </a:r>
            <a:endParaRPr lang="en-US" sz="1400" dirty="0"/>
          </a:p>
        </p:txBody>
      </p:sp>
      <p:sp>
        <p:nvSpPr>
          <p:cNvPr id="8" name="Shape 5"/>
          <p:cNvSpPr/>
          <p:nvPr/>
        </p:nvSpPr>
        <p:spPr>
          <a:xfrm>
            <a:off x="1146810" y="4881920"/>
            <a:ext cx="401241" cy="401241"/>
          </a:xfrm>
          <a:prstGeom prst="roundRect">
            <a:avLst>
              <a:gd name="adj" fmla="val 18668"/>
            </a:avLst>
          </a:prstGeom>
          <a:solidFill>
            <a:srgbClr val="740B0B"/>
          </a:solidFill>
          <a:ln w="7620">
            <a:solidFill>
              <a:srgbClr val="8D2424"/>
            </a:solidFill>
            <a:prstDash val="solid"/>
          </a:ln>
        </p:spPr>
        <p:txBody>
          <a:bodyPr/>
          <a:lstStyle/>
          <a:p>
            <a:endParaRPr lang="en-US"/>
          </a:p>
        </p:txBody>
      </p:sp>
      <p:sp>
        <p:nvSpPr>
          <p:cNvPr id="9" name="Text 6"/>
          <p:cNvSpPr/>
          <p:nvPr/>
        </p:nvSpPr>
        <p:spPr>
          <a:xfrm>
            <a:off x="1726287" y="4943118"/>
            <a:ext cx="4491038" cy="293251"/>
          </a:xfrm>
          <a:prstGeom prst="rect">
            <a:avLst/>
          </a:prstGeom>
          <a:noFill/>
          <a:ln/>
        </p:spPr>
        <p:txBody>
          <a:bodyPr wrap="none" lIns="0" tIns="0" rIns="0" bIns="0" rtlCol="0" anchor="t"/>
          <a:lstStyle/>
          <a:p>
            <a:pPr marL="0" indent="0" algn="l">
              <a:lnSpc>
                <a:spcPts val="2300"/>
              </a:lnSpc>
              <a:buNone/>
            </a:pPr>
            <a:r>
              <a:rPr lang="en-US" sz="1800" dirty="0">
                <a:solidFill>
                  <a:srgbClr val="FFE5E5"/>
                </a:solidFill>
                <a:latin typeface="Dela Gothic One" pitchFamily="34" charset="0"/>
                <a:ea typeface="Dela Gothic One" pitchFamily="34" charset="-122"/>
                <a:cs typeface="Dela Gothic One" pitchFamily="34" charset="-120"/>
              </a:rPr>
              <a:t>No behavior is inherently deviant</a:t>
            </a:r>
            <a:endParaRPr lang="en-US" sz="1800" dirty="0"/>
          </a:p>
        </p:txBody>
      </p:sp>
      <p:sp>
        <p:nvSpPr>
          <p:cNvPr id="10" name="Text 7"/>
          <p:cNvSpPr/>
          <p:nvPr/>
        </p:nvSpPr>
        <p:spPr>
          <a:xfrm>
            <a:off x="1726287" y="5343287"/>
            <a:ext cx="6595943" cy="570548"/>
          </a:xfrm>
          <a:prstGeom prst="rect">
            <a:avLst/>
          </a:prstGeom>
          <a:noFill/>
          <a:ln/>
        </p:spPr>
        <p:txBody>
          <a:bodyPr wrap="squar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Deviance exists only because social rules exist, and these rules vary across time and societies.</a:t>
            </a:r>
            <a:endParaRPr lang="en-US" sz="1400" dirty="0"/>
          </a:p>
        </p:txBody>
      </p:sp>
      <p:sp>
        <p:nvSpPr>
          <p:cNvPr id="11" name="Shape 8"/>
          <p:cNvSpPr/>
          <p:nvPr/>
        </p:nvSpPr>
        <p:spPr>
          <a:xfrm>
            <a:off x="1146810" y="6270427"/>
            <a:ext cx="401241" cy="401241"/>
          </a:xfrm>
          <a:prstGeom prst="roundRect">
            <a:avLst>
              <a:gd name="adj" fmla="val 18668"/>
            </a:avLst>
          </a:prstGeom>
          <a:solidFill>
            <a:srgbClr val="740B0B"/>
          </a:solidFill>
          <a:ln w="7620">
            <a:solidFill>
              <a:srgbClr val="8D2424"/>
            </a:solidFill>
            <a:prstDash val="solid"/>
          </a:ln>
        </p:spPr>
        <p:txBody>
          <a:bodyPr/>
          <a:lstStyle/>
          <a:p>
            <a:endParaRPr lang="en-US"/>
          </a:p>
        </p:txBody>
      </p:sp>
      <p:sp>
        <p:nvSpPr>
          <p:cNvPr id="12" name="Text 9"/>
          <p:cNvSpPr/>
          <p:nvPr/>
        </p:nvSpPr>
        <p:spPr>
          <a:xfrm>
            <a:off x="1726287" y="6331625"/>
            <a:ext cx="5205293" cy="293251"/>
          </a:xfrm>
          <a:prstGeom prst="rect">
            <a:avLst/>
          </a:prstGeom>
          <a:noFill/>
          <a:ln/>
        </p:spPr>
        <p:txBody>
          <a:bodyPr wrap="none" lIns="0" tIns="0" rIns="0" bIns="0" rtlCol="0" anchor="t"/>
          <a:lstStyle/>
          <a:p>
            <a:pPr marL="0" indent="0" algn="l">
              <a:lnSpc>
                <a:spcPts val="2300"/>
              </a:lnSpc>
              <a:buNone/>
            </a:pPr>
            <a:r>
              <a:rPr lang="en-US" sz="1800" dirty="0">
                <a:solidFill>
                  <a:srgbClr val="FFE5E5"/>
                </a:solidFill>
                <a:latin typeface="Dela Gothic One" pitchFamily="34" charset="0"/>
                <a:ea typeface="Dela Gothic One" pitchFamily="34" charset="-122"/>
                <a:cs typeface="Dela Gothic One" pitchFamily="34" charset="-120"/>
              </a:rPr>
              <a:t>Deviance is created by social reaction</a:t>
            </a:r>
            <a:endParaRPr lang="en-US" sz="1800" dirty="0"/>
          </a:p>
        </p:txBody>
      </p:sp>
      <p:sp>
        <p:nvSpPr>
          <p:cNvPr id="13" name="Text 10"/>
          <p:cNvSpPr/>
          <p:nvPr/>
        </p:nvSpPr>
        <p:spPr>
          <a:xfrm>
            <a:off x="1726287" y="6731794"/>
            <a:ext cx="6595943" cy="570548"/>
          </a:xfrm>
          <a:prstGeom prst="rect">
            <a:avLst/>
          </a:prstGeom>
          <a:noFill/>
          <a:ln/>
        </p:spPr>
        <p:txBody>
          <a:bodyPr wrap="squar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It's not the rule-breaking itself but the labelling of specific cases as deviant by a social audience that creates deviance.</a:t>
            </a:r>
            <a:endParaRPr lang="en-US" sz="1400" dirty="0"/>
          </a:p>
        </p:txBody>
      </p:sp>
      <p:pic>
        <p:nvPicPr>
          <p:cNvPr id="15" name="Image 1" descr="preencoded.png">
            <a:extLst>
              <a:ext uri="{FF2B5EF4-FFF2-40B4-BE49-F238E27FC236}">
                <a16:creationId xmlns:a16="http://schemas.microsoft.com/office/drawing/2014/main" id="{BF8B0416-3595-02C2-BEDB-60585715E503}"/>
              </a:ext>
            </a:extLst>
          </p:cNvPr>
          <p:cNvPicPr>
            <a:picLocks noChangeAspect="1"/>
          </p:cNvPicPr>
          <p:nvPr/>
        </p:nvPicPr>
        <p:blipFill>
          <a:blip r:embed="rId4"/>
          <a:stretch>
            <a:fillRect/>
          </a:stretch>
        </p:blipFill>
        <p:spPr>
          <a:xfrm>
            <a:off x="11140439" y="6970973"/>
            <a:ext cx="3400425" cy="1000125"/>
          </a:xfrm>
          <a:prstGeom prst="rect">
            <a:avLst/>
          </a:prstGeom>
          <a:scene3d>
            <a:camera prst="orthographicFront"/>
            <a:lightRig rig="soft" dir="t"/>
          </a:scene3d>
          <a:sp3d prstMaterial="powder"/>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1659"/>
            </a:avLst>
          </a:prstGeom>
          <a:solidFill>
            <a:srgbClr val="0A0A0A">
              <a:alpha val="95000"/>
            </a:srgbClr>
          </a:solidFill>
          <a:ln w="7620">
            <a:solidFill>
              <a:srgbClr val="E6E6E6">
                <a:alpha val="25000"/>
              </a:srgbClr>
            </a:solidFill>
            <a:prstDash val="solid"/>
          </a:ln>
        </p:spPr>
        <p:txBody>
          <a:bodyPr/>
          <a:lstStyle/>
          <a:p>
            <a:endParaRPr lang="en-US"/>
          </a:p>
        </p:txBody>
      </p:sp>
      <p:pic>
        <p:nvPicPr>
          <p:cNvPr id="3" name="Image 0" descr="preencoded.png"/>
          <p:cNvPicPr>
            <a:picLocks noChangeAspect="1"/>
          </p:cNvPicPr>
          <p:nvPr/>
        </p:nvPicPr>
        <p:blipFill>
          <a:blip r:embed="rId3"/>
          <a:stretch>
            <a:fillRect/>
          </a:stretch>
        </p:blipFill>
        <p:spPr>
          <a:xfrm>
            <a:off x="9035534" y="243840"/>
            <a:ext cx="5161240" cy="7741920"/>
          </a:xfrm>
          <a:prstGeom prst="rect">
            <a:avLst/>
          </a:prstGeom>
        </p:spPr>
      </p:pic>
      <p:sp>
        <p:nvSpPr>
          <p:cNvPr id="4" name="Text 1"/>
          <p:cNvSpPr/>
          <p:nvPr/>
        </p:nvSpPr>
        <p:spPr>
          <a:xfrm>
            <a:off x="1146810" y="1403628"/>
            <a:ext cx="7175421" cy="1173242"/>
          </a:xfrm>
          <a:prstGeom prst="rect">
            <a:avLst/>
          </a:prstGeom>
          <a:noFill/>
          <a:ln/>
        </p:spPr>
        <p:txBody>
          <a:bodyPr wrap="square" lIns="0" tIns="0" rIns="0" bIns="0" rtlCol="0" anchor="t"/>
          <a:lstStyle/>
          <a:p>
            <a:pPr marL="0" indent="0" algn="l">
              <a:lnSpc>
                <a:spcPts val="4600"/>
              </a:lnSpc>
              <a:buNone/>
            </a:pPr>
            <a:r>
              <a:rPr lang="en-US" sz="3650" dirty="0">
                <a:solidFill>
                  <a:srgbClr val="FAEBEB"/>
                </a:solidFill>
                <a:latin typeface="Dela Gothic One" pitchFamily="34" charset="0"/>
                <a:ea typeface="Dela Gothic One" pitchFamily="34" charset="-122"/>
                <a:cs typeface="Dela Gothic One" pitchFamily="34" charset="-120"/>
              </a:rPr>
              <a:t>Primary vs. Secondary Deviation</a:t>
            </a:r>
            <a:endParaRPr lang="en-US" sz="3650" dirty="0"/>
          </a:p>
        </p:txBody>
      </p:sp>
      <p:pic>
        <p:nvPicPr>
          <p:cNvPr id="5" name="Image 1" descr="preencoded.png"/>
          <p:cNvPicPr>
            <a:picLocks noChangeAspect="1"/>
          </p:cNvPicPr>
          <p:nvPr/>
        </p:nvPicPr>
        <p:blipFill>
          <a:blip r:embed="rId4"/>
          <a:stretch>
            <a:fillRect/>
          </a:stretch>
        </p:blipFill>
        <p:spPr>
          <a:xfrm>
            <a:off x="1146810" y="2844284"/>
            <a:ext cx="891659" cy="1327190"/>
          </a:xfrm>
          <a:prstGeom prst="rect">
            <a:avLst/>
          </a:prstGeom>
        </p:spPr>
      </p:pic>
      <p:sp>
        <p:nvSpPr>
          <p:cNvPr id="6" name="Text 2"/>
          <p:cNvSpPr/>
          <p:nvPr/>
        </p:nvSpPr>
        <p:spPr>
          <a:xfrm>
            <a:off x="2216706" y="3022521"/>
            <a:ext cx="2510433" cy="293251"/>
          </a:xfrm>
          <a:prstGeom prst="rect">
            <a:avLst/>
          </a:prstGeom>
          <a:noFill/>
          <a:ln/>
        </p:spPr>
        <p:txBody>
          <a:bodyPr wrap="none" lIns="0" tIns="0" rIns="0" bIns="0" rtlCol="0" anchor="t"/>
          <a:lstStyle/>
          <a:p>
            <a:pPr marL="0" indent="0" algn="l">
              <a:lnSpc>
                <a:spcPts val="2300"/>
              </a:lnSpc>
              <a:buNone/>
            </a:pPr>
            <a:r>
              <a:rPr lang="en-US" sz="1800" dirty="0">
                <a:solidFill>
                  <a:srgbClr val="FFE5E5"/>
                </a:solidFill>
                <a:latin typeface="Dela Gothic One" pitchFamily="34" charset="0"/>
                <a:ea typeface="Dela Gothic One" pitchFamily="34" charset="-122"/>
                <a:cs typeface="Dela Gothic One" pitchFamily="34" charset="-120"/>
              </a:rPr>
              <a:t>Primary Deviation</a:t>
            </a:r>
            <a:endParaRPr lang="en-US" sz="1800" dirty="0"/>
          </a:p>
        </p:txBody>
      </p:sp>
      <p:sp>
        <p:nvSpPr>
          <p:cNvPr id="7" name="Text 3"/>
          <p:cNvSpPr/>
          <p:nvPr/>
        </p:nvSpPr>
        <p:spPr>
          <a:xfrm>
            <a:off x="2216706" y="3422690"/>
            <a:ext cx="6105525" cy="570548"/>
          </a:xfrm>
          <a:prstGeom prst="rect">
            <a:avLst/>
          </a:prstGeom>
          <a:noFill/>
          <a:ln/>
        </p:spPr>
        <p:txBody>
          <a:bodyPr wrap="squar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Rule-breaking behavior that avoids being labeled as deviance. The person maintains a non-deviant self-image and avoids negative societal reaction.</a:t>
            </a:r>
            <a:endParaRPr lang="en-US" sz="1400" dirty="0"/>
          </a:p>
        </p:txBody>
      </p:sp>
      <p:pic>
        <p:nvPicPr>
          <p:cNvPr id="8" name="Image 2" descr="preencoded.png"/>
          <p:cNvPicPr>
            <a:picLocks noChangeAspect="1"/>
          </p:cNvPicPr>
          <p:nvPr/>
        </p:nvPicPr>
        <p:blipFill>
          <a:blip r:embed="rId5"/>
          <a:stretch>
            <a:fillRect/>
          </a:stretch>
        </p:blipFill>
        <p:spPr>
          <a:xfrm>
            <a:off x="1146810" y="4171474"/>
            <a:ext cx="891659" cy="1327190"/>
          </a:xfrm>
          <a:prstGeom prst="rect">
            <a:avLst/>
          </a:prstGeom>
        </p:spPr>
      </p:pic>
      <p:sp>
        <p:nvSpPr>
          <p:cNvPr id="9" name="Text 4"/>
          <p:cNvSpPr/>
          <p:nvPr/>
        </p:nvSpPr>
        <p:spPr>
          <a:xfrm>
            <a:off x="2216706" y="4349710"/>
            <a:ext cx="2499241" cy="293251"/>
          </a:xfrm>
          <a:prstGeom prst="rect">
            <a:avLst/>
          </a:prstGeom>
          <a:noFill/>
          <a:ln/>
        </p:spPr>
        <p:txBody>
          <a:bodyPr wrap="none" lIns="0" tIns="0" rIns="0" bIns="0" rtlCol="0" anchor="t"/>
          <a:lstStyle/>
          <a:p>
            <a:pPr marL="0" indent="0" algn="l">
              <a:lnSpc>
                <a:spcPts val="2300"/>
              </a:lnSpc>
              <a:buNone/>
            </a:pPr>
            <a:r>
              <a:rPr lang="en-US" sz="1800" dirty="0">
                <a:solidFill>
                  <a:srgbClr val="FFE5E5"/>
                </a:solidFill>
                <a:latin typeface="Dela Gothic One" pitchFamily="34" charset="0"/>
                <a:ea typeface="Dela Gothic One" pitchFamily="34" charset="-122"/>
                <a:cs typeface="Dela Gothic One" pitchFamily="34" charset="-120"/>
              </a:rPr>
              <a:t>Labelling Process</a:t>
            </a:r>
            <a:endParaRPr lang="en-US" sz="1800" dirty="0"/>
          </a:p>
        </p:txBody>
      </p:sp>
      <p:sp>
        <p:nvSpPr>
          <p:cNvPr id="10" name="Text 5"/>
          <p:cNvSpPr/>
          <p:nvPr/>
        </p:nvSpPr>
        <p:spPr>
          <a:xfrm>
            <a:off x="2216706" y="4749879"/>
            <a:ext cx="6105525" cy="570548"/>
          </a:xfrm>
          <a:prstGeom prst="rect">
            <a:avLst/>
          </a:prstGeom>
          <a:noFill/>
          <a:ln/>
        </p:spPr>
        <p:txBody>
          <a:bodyPr wrap="squar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Social audience defines and labels specific cases of perceived rule-breaking as deviant. Power dynamics influence whose labels "stick."</a:t>
            </a:r>
            <a:endParaRPr lang="en-US" sz="1400" dirty="0"/>
          </a:p>
        </p:txBody>
      </p:sp>
      <p:pic>
        <p:nvPicPr>
          <p:cNvPr id="11" name="Image 3" descr="preencoded.png"/>
          <p:cNvPicPr>
            <a:picLocks noChangeAspect="1"/>
          </p:cNvPicPr>
          <p:nvPr/>
        </p:nvPicPr>
        <p:blipFill>
          <a:blip r:embed="rId6"/>
          <a:stretch>
            <a:fillRect/>
          </a:stretch>
        </p:blipFill>
        <p:spPr>
          <a:xfrm>
            <a:off x="1146810" y="5498663"/>
            <a:ext cx="891659" cy="1327190"/>
          </a:xfrm>
          <a:prstGeom prst="rect">
            <a:avLst/>
          </a:prstGeom>
        </p:spPr>
      </p:pic>
      <p:sp>
        <p:nvSpPr>
          <p:cNvPr id="12" name="Text 6"/>
          <p:cNvSpPr/>
          <p:nvPr/>
        </p:nvSpPr>
        <p:spPr>
          <a:xfrm>
            <a:off x="2216706" y="5676900"/>
            <a:ext cx="2887861" cy="293251"/>
          </a:xfrm>
          <a:prstGeom prst="rect">
            <a:avLst/>
          </a:prstGeom>
          <a:noFill/>
          <a:ln/>
        </p:spPr>
        <p:txBody>
          <a:bodyPr wrap="none" lIns="0" tIns="0" rIns="0" bIns="0" rtlCol="0" anchor="t"/>
          <a:lstStyle/>
          <a:p>
            <a:pPr marL="0" indent="0" algn="l">
              <a:lnSpc>
                <a:spcPts val="2300"/>
              </a:lnSpc>
              <a:buNone/>
            </a:pPr>
            <a:r>
              <a:rPr lang="en-US" sz="1800" dirty="0">
                <a:solidFill>
                  <a:srgbClr val="FFE5E5"/>
                </a:solidFill>
                <a:latin typeface="Dela Gothic One" pitchFamily="34" charset="0"/>
                <a:ea typeface="Dela Gothic One" pitchFamily="34" charset="-122"/>
                <a:cs typeface="Dela Gothic One" pitchFamily="34" charset="-120"/>
              </a:rPr>
              <a:t>Secondary Deviation</a:t>
            </a:r>
            <a:endParaRPr lang="en-US" sz="1800" dirty="0"/>
          </a:p>
        </p:txBody>
      </p:sp>
      <p:sp>
        <p:nvSpPr>
          <p:cNvPr id="13" name="Text 7"/>
          <p:cNvSpPr/>
          <p:nvPr/>
        </p:nvSpPr>
        <p:spPr>
          <a:xfrm>
            <a:off x="2216706" y="6077069"/>
            <a:ext cx="6105525" cy="570548"/>
          </a:xfrm>
          <a:prstGeom prst="rect">
            <a:avLst/>
          </a:prstGeom>
          <a:noFill/>
          <a:ln/>
        </p:spPr>
        <p:txBody>
          <a:bodyPr wrap="squar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Rule-breaking that gets labeled deviant, affecting self-image and leading to further deviance - what Becker called a "deviant career."</a:t>
            </a:r>
            <a:endParaRPr lang="en-US" sz="1400" dirty="0"/>
          </a:p>
        </p:txBody>
      </p:sp>
      <p:pic>
        <p:nvPicPr>
          <p:cNvPr id="15" name="Image 1" descr="preencoded.png">
            <a:extLst>
              <a:ext uri="{FF2B5EF4-FFF2-40B4-BE49-F238E27FC236}">
                <a16:creationId xmlns:a16="http://schemas.microsoft.com/office/drawing/2014/main" id="{B629F053-E3C8-18A8-6495-2CFAB24C658E}"/>
              </a:ext>
            </a:extLst>
          </p:cNvPr>
          <p:cNvPicPr>
            <a:picLocks noChangeAspect="1"/>
          </p:cNvPicPr>
          <p:nvPr/>
        </p:nvPicPr>
        <p:blipFill>
          <a:blip r:embed="rId7"/>
          <a:stretch>
            <a:fillRect/>
          </a:stretch>
        </p:blipFill>
        <p:spPr>
          <a:xfrm>
            <a:off x="11021113" y="6985635"/>
            <a:ext cx="3400425" cy="1000125"/>
          </a:xfrm>
          <a:prstGeom prst="rect">
            <a:avLst/>
          </a:prstGeom>
          <a:scene3d>
            <a:camera prst="orthographicFront"/>
            <a:lightRig rig="soft" dir="t"/>
          </a:scene3d>
          <a:sp3d prstMaterial="powder"/>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1659"/>
            </a:avLst>
          </a:prstGeom>
          <a:solidFill>
            <a:srgbClr val="0A0A0A">
              <a:alpha val="95000"/>
            </a:srgbClr>
          </a:solidFill>
          <a:ln w="7620">
            <a:solidFill>
              <a:srgbClr val="E6E6E6">
                <a:alpha val="25000"/>
              </a:srgbClr>
            </a:solidFill>
            <a:prstDash val="solid"/>
          </a:ln>
        </p:spPr>
        <p:txBody>
          <a:bodyPr/>
          <a:lstStyle/>
          <a:p>
            <a:endParaRPr lang="en-US"/>
          </a:p>
        </p:txBody>
      </p:sp>
      <p:sp>
        <p:nvSpPr>
          <p:cNvPr id="3" name="Text 1"/>
          <p:cNvSpPr/>
          <p:nvPr/>
        </p:nvSpPr>
        <p:spPr>
          <a:xfrm>
            <a:off x="1146810" y="1818680"/>
            <a:ext cx="8505230" cy="586621"/>
          </a:xfrm>
          <a:prstGeom prst="rect">
            <a:avLst/>
          </a:prstGeom>
          <a:noFill/>
          <a:ln/>
        </p:spPr>
        <p:txBody>
          <a:bodyPr wrap="none" lIns="0" tIns="0" rIns="0" bIns="0" rtlCol="0" anchor="t"/>
          <a:lstStyle/>
          <a:p>
            <a:pPr marL="0" indent="0" algn="l">
              <a:lnSpc>
                <a:spcPts val="4600"/>
              </a:lnSpc>
              <a:buNone/>
            </a:pPr>
            <a:r>
              <a:rPr lang="en-US" sz="3650" dirty="0">
                <a:solidFill>
                  <a:srgbClr val="FAEBEB"/>
                </a:solidFill>
                <a:latin typeface="Dela Gothic One" pitchFamily="34" charset="0"/>
                <a:ea typeface="Dela Gothic One" pitchFamily="34" charset="-122"/>
                <a:cs typeface="Dela Gothic One" pitchFamily="34" charset="-120"/>
              </a:rPr>
              <a:t>Becker's Typology of Deviance</a:t>
            </a:r>
            <a:endParaRPr lang="en-US" sz="3650" dirty="0"/>
          </a:p>
        </p:txBody>
      </p:sp>
      <p:sp>
        <p:nvSpPr>
          <p:cNvPr id="4" name="Shape 2"/>
          <p:cNvSpPr/>
          <p:nvPr/>
        </p:nvSpPr>
        <p:spPr>
          <a:xfrm>
            <a:off x="1146810" y="2761893"/>
            <a:ext cx="12336780" cy="1558290"/>
          </a:xfrm>
          <a:prstGeom prst="roundRect">
            <a:avLst>
              <a:gd name="adj" fmla="val 4807"/>
            </a:avLst>
          </a:prstGeom>
          <a:noFill/>
          <a:ln w="7620">
            <a:solidFill>
              <a:srgbClr val="FFFFFF">
                <a:alpha val="24000"/>
              </a:srgbClr>
            </a:solidFill>
            <a:prstDash val="solid"/>
          </a:ln>
        </p:spPr>
        <p:txBody>
          <a:bodyPr/>
          <a:lstStyle/>
          <a:p>
            <a:endParaRPr lang="en-US"/>
          </a:p>
        </p:txBody>
      </p:sp>
      <p:sp>
        <p:nvSpPr>
          <p:cNvPr id="5" name="Shape 3"/>
          <p:cNvSpPr/>
          <p:nvPr/>
        </p:nvSpPr>
        <p:spPr>
          <a:xfrm>
            <a:off x="1154430" y="2769513"/>
            <a:ext cx="12320230" cy="514350"/>
          </a:xfrm>
          <a:prstGeom prst="rect">
            <a:avLst/>
          </a:prstGeom>
          <a:solidFill>
            <a:srgbClr val="FFFFFF">
              <a:alpha val="4000"/>
            </a:srgbClr>
          </a:solidFill>
          <a:ln/>
        </p:spPr>
        <p:txBody>
          <a:bodyPr/>
          <a:lstStyle/>
          <a:p>
            <a:endParaRPr lang="en-US"/>
          </a:p>
        </p:txBody>
      </p:sp>
      <p:sp>
        <p:nvSpPr>
          <p:cNvPr id="6" name="Text 4"/>
          <p:cNvSpPr/>
          <p:nvPr/>
        </p:nvSpPr>
        <p:spPr>
          <a:xfrm>
            <a:off x="1334214" y="2884051"/>
            <a:ext cx="3745944" cy="285274"/>
          </a:xfrm>
          <a:prstGeom prst="rect">
            <a:avLst/>
          </a:prstGeom>
          <a:noFill/>
          <a:ln/>
        </p:spPr>
        <p:txBody>
          <a:bodyPr wrap="none" lIns="0" tIns="0" rIns="0" bIns="0" rtlCol="0" anchor="t"/>
          <a:lstStyle/>
          <a:p>
            <a:pPr marL="0" indent="0" algn="l">
              <a:lnSpc>
                <a:spcPts val="2200"/>
              </a:lnSpc>
              <a:buNone/>
            </a:pPr>
            <a:endParaRPr lang="en-US" sz="1400" dirty="0"/>
          </a:p>
        </p:txBody>
      </p:sp>
      <p:sp>
        <p:nvSpPr>
          <p:cNvPr id="7" name="Text 5"/>
          <p:cNvSpPr/>
          <p:nvPr/>
        </p:nvSpPr>
        <p:spPr>
          <a:xfrm>
            <a:off x="5444252" y="2884051"/>
            <a:ext cx="3742134" cy="285274"/>
          </a:xfrm>
          <a:prstGeom prst="rect">
            <a:avLst/>
          </a:prstGeom>
          <a:noFill/>
          <a:ln/>
        </p:spPr>
        <p:txBody>
          <a:bodyPr wrap="none" lIns="0" tIns="0" rIns="0" bIns="0" rtlCol="0" anchor="t"/>
          <a:lstStyle/>
          <a:p>
            <a:pPr marL="0" indent="0" algn="l">
              <a:lnSpc>
                <a:spcPts val="2200"/>
              </a:lnSpc>
              <a:buNone/>
            </a:pPr>
            <a:r>
              <a:rPr lang="en-US" sz="1400" b="1" dirty="0">
                <a:solidFill>
                  <a:srgbClr val="FFE5E5"/>
                </a:solidFill>
                <a:latin typeface="DM Sans" pitchFamily="34" charset="0"/>
                <a:ea typeface="DM Sans" pitchFamily="34" charset="-122"/>
                <a:cs typeface="DM Sans" pitchFamily="34" charset="-120"/>
              </a:rPr>
              <a:t>Obedient Behavior</a:t>
            </a:r>
            <a:endParaRPr lang="en-US" sz="1400" dirty="0"/>
          </a:p>
        </p:txBody>
      </p:sp>
      <p:sp>
        <p:nvSpPr>
          <p:cNvPr id="8" name="Text 6"/>
          <p:cNvSpPr/>
          <p:nvPr/>
        </p:nvSpPr>
        <p:spPr>
          <a:xfrm>
            <a:off x="9550479" y="2884051"/>
            <a:ext cx="3745944" cy="285274"/>
          </a:xfrm>
          <a:prstGeom prst="rect">
            <a:avLst/>
          </a:prstGeom>
          <a:noFill/>
          <a:ln/>
        </p:spPr>
        <p:txBody>
          <a:bodyPr wrap="none" lIns="0" tIns="0" rIns="0" bIns="0" rtlCol="0" anchor="t"/>
          <a:lstStyle/>
          <a:p>
            <a:pPr marL="0" indent="0" algn="l">
              <a:lnSpc>
                <a:spcPts val="2200"/>
              </a:lnSpc>
              <a:buNone/>
            </a:pPr>
            <a:r>
              <a:rPr lang="en-US" sz="1400" b="1" dirty="0">
                <a:solidFill>
                  <a:srgbClr val="FFE5E5"/>
                </a:solidFill>
                <a:latin typeface="DM Sans" pitchFamily="34" charset="0"/>
                <a:ea typeface="DM Sans" pitchFamily="34" charset="-122"/>
                <a:cs typeface="DM Sans" pitchFamily="34" charset="-120"/>
              </a:rPr>
              <a:t>Rule-breaking Behavior</a:t>
            </a:r>
            <a:endParaRPr lang="en-US" sz="1400" dirty="0"/>
          </a:p>
        </p:txBody>
      </p:sp>
      <p:sp>
        <p:nvSpPr>
          <p:cNvPr id="9" name="Shape 7"/>
          <p:cNvSpPr/>
          <p:nvPr/>
        </p:nvSpPr>
        <p:spPr>
          <a:xfrm>
            <a:off x="1154430" y="3283863"/>
            <a:ext cx="12320230" cy="514350"/>
          </a:xfrm>
          <a:prstGeom prst="rect">
            <a:avLst/>
          </a:prstGeom>
          <a:solidFill>
            <a:srgbClr val="000000">
              <a:alpha val="4000"/>
            </a:srgbClr>
          </a:solidFill>
          <a:ln/>
        </p:spPr>
        <p:txBody>
          <a:bodyPr/>
          <a:lstStyle/>
          <a:p>
            <a:endParaRPr lang="en-US"/>
          </a:p>
        </p:txBody>
      </p:sp>
      <p:sp>
        <p:nvSpPr>
          <p:cNvPr id="10" name="Text 8"/>
          <p:cNvSpPr/>
          <p:nvPr/>
        </p:nvSpPr>
        <p:spPr>
          <a:xfrm>
            <a:off x="1334214" y="3398401"/>
            <a:ext cx="3745944" cy="285274"/>
          </a:xfrm>
          <a:prstGeom prst="rect">
            <a:avLst/>
          </a:prstGeom>
          <a:noFill/>
          <a:ln/>
        </p:spPr>
        <p:txBody>
          <a:bodyPr wrap="none" lIns="0" tIns="0" rIns="0" bIns="0" rtlCol="0" anchor="t"/>
          <a:lstStyle/>
          <a:p>
            <a:pPr marL="0" indent="0" algn="l">
              <a:lnSpc>
                <a:spcPts val="2200"/>
              </a:lnSpc>
              <a:buNone/>
            </a:pPr>
            <a:r>
              <a:rPr lang="en-US" sz="1400" b="1" dirty="0">
                <a:solidFill>
                  <a:srgbClr val="FFE5E5"/>
                </a:solidFill>
                <a:latin typeface="DM Sans" pitchFamily="34" charset="0"/>
                <a:ea typeface="DM Sans" pitchFamily="34" charset="-122"/>
                <a:cs typeface="DM Sans" pitchFamily="34" charset="-120"/>
              </a:rPr>
              <a:t>Perceived as Deviant</a:t>
            </a:r>
            <a:endParaRPr lang="en-US" sz="1400" dirty="0"/>
          </a:p>
        </p:txBody>
      </p:sp>
      <p:sp>
        <p:nvSpPr>
          <p:cNvPr id="11" name="Text 9"/>
          <p:cNvSpPr/>
          <p:nvPr/>
        </p:nvSpPr>
        <p:spPr>
          <a:xfrm>
            <a:off x="5444252" y="3398401"/>
            <a:ext cx="3742134" cy="285274"/>
          </a:xfrm>
          <a:prstGeom prst="rect">
            <a:avLst/>
          </a:prstGeom>
          <a:noFill/>
          <a:ln/>
        </p:spPr>
        <p:txBody>
          <a:bodyPr wrap="non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Falsely Accused</a:t>
            </a:r>
            <a:endParaRPr lang="en-US" sz="1400" dirty="0"/>
          </a:p>
        </p:txBody>
      </p:sp>
      <p:sp>
        <p:nvSpPr>
          <p:cNvPr id="12" name="Text 10"/>
          <p:cNvSpPr/>
          <p:nvPr/>
        </p:nvSpPr>
        <p:spPr>
          <a:xfrm>
            <a:off x="9550479" y="3398401"/>
            <a:ext cx="3745944" cy="285274"/>
          </a:xfrm>
          <a:prstGeom prst="rect">
            <a:avLst/>
          </a:prstGeom>
          <a:noFill/>
          <a:ln/>
        </p:spPr>
        <p:txBody>
          <a:bodyPr wrap="non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Pure Deviant</a:t>
            </a:r>
            <a:endParaRPr lang="en-US" sz="1400" dirty="0"/>
          </a:p>
        </p:txBody>
      </p:sp>
      <p:sp>
        <p:nvSpPr>
          <p:cNvPr id="13" name="Shape 11"/>
          <p:cNvSpPr/>
          <p:nvPr/>
        </p:nvSpPr>
        <p:spPr>
          <a:xfrm>
            <a:off x="1154430" y="3798213"/>
            <a:ext cx="12320230" cy="514350"/>
          </a:xfrm>
          <a:prstGeom prst="rect">
            <a:avLst/>
          </a:prstGeom>
          <a:solidFill>
            <a:srgbClr val="FFFFFF">
              <a:alpha val="4000"/>
            </a:srgbClr>
          </a:solidFill>
          <a:ln/>
        </p:spPr>
        <p:txBody>
          <a:bodyPr/>
          <a:lstStyle/>
          <a:p>
            <a:endParaRPr lang="en-US"/>
          </a:p>
        </p:txBody>
      </p:sp>
      <p:sp>
        <p:nvSpPr>
          <p:cNvPr id="14" name="Text 12"/>
          <p:cNvSpPr/>
          <p:nvPr/>
        </p:nvSpPr>
        <p:spPr>
          <a:xfrm>
            <a:off x="1334214" y="3912751"/>
            <a:ext cx="3745944" cy="285274"/>
          </a:xfrm>
          <a:prstGeom prst="rect">
            <a:avLst/>
          </a:prstGeom>
          <a:noFill/>
          <a:ln/>
        </p:spPr>
        <p:txBody>
          <a:bodyPr wrap="none" lIns="0" tIns="0" rIns="0" bIns="0" rtlCol="0" anchor="t"/>
          <a:lstStyle/>
          <a:p>
            <a:pPr marL="0" indent="0" algn="l">
              <a:lnSpc>
                <a:spcPts val="2200"/>
              </a:lnSpc>
              <a:buNone/>
            </a:pPr>
            <a:r>
              <a:rPr lang="en-US" sz="1400" b="1" dirty="0">
                <a:solidFill>
                  <a:srgbClr val="FFE5E5"/>
                </a:solidFill>
                <a:latin typeface="DM Sans" pitchFamily="34" charset="0"/>
                <a:ea typeface="DM Sans" pitchFamily="34" charset="-122"/>
                <a:cs typeface="DM Sans" pitchFamily="34" charset="-120"/>
              </a:rPr>
              <a:t>Not Perceived as Deviant</a:t>
            </a:r>
            <a:endParaRPr lang="en-US" sz="1400" dirty="0"/>
          </a:p>
        </p:txBody>
      </p:sp>
      <p:sp>
        <p:nvSpPr>
          <p:cNvPr id="15" name="Text 13"/>
          <p:cNvSpPr/>
          <p:nvPr/>
        </p:nvSpPr>
        <p:spPr>
          <a:xfrm>
            <a:off x="5444252" y="3912751"/>
            <a:ext cx="3742134" cy="285274"/>
          </a:xfrm>
          <a:prstGeom prst="rect">
            <a:avLst/>
          </a:prstGeom>
          <a:noFill/>
          <a:ln/>
        </p:spPr>
        <p:txBody>
          <a:bodyPr wrap="non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Conforming</a:t>
            </a:r>
            <a:endParaRPr lang="en-US" sz="1400" dirty="0"/>
          </a:p>
        </p:txBody>
      </p:sp>
      <p:sp>
        <p:nvSpPr>
          <p:cNvPr id="16" name="Text 14"/>
          <p:cNvSpPr/>
          <p:nvPr/>
        </p:nvSpPr>
        <p:spPr>
          <a:xfrm>
            <a:off x="9550479" y="3912751"/>
            <a:ext cx="3745944" cy="285274"/>
          </a:xfrm>
          <a:prstGeom prst="rect">
            <a:avLst/>
          </a:prstGeom>
          <a:noFill/>
          <a:ln/>
        </p:spPr>
        <p:txBody>
          <a:bodyPr wrap="non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Secret Deviant</a:t>
            </a:r>
            <a:endParaRPr lang="en-US" sz="1400" dirty="0"/>
          </a:p>
        </p:txBody>
      </p:sp>
      <p:sp>
        <p:nvSpPr>
          <p:cNvPr id="17" name="Text 15"/>
          <p:cNvSpPr/>
          <p:nvPr/>
        </p:nvSpPr>
        <p:spPr>
          <a:xfrm>
            <a:off x="1146810" y="4520803"/>
            <a:ext cx="12336780" cy="285274"/>
          </a:xfrm>
          <a:prstGeom prst="rect">
            <a:avLst/>
          </a:prstGeom>
          <a:noFill/>
          <a:ln/>
        </p:spPr>
        <p:txBody>
          <a:bodyPr wrap="non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This typology generated debate about the constitutive model of deviance. Critics argued that:</a:t>
            </a:r>
            <a:endParaRPr lang="en-US" sz="1400" dirty="0"/>
          </a:p>
        </p:txBody>
      </p:sp>
      <p:sp>
        <p:nvSpPr>
          <p:cNvPr id="18" name="Text 16"/>
          <p:cNvSpPr/>
          <p:nvPr/>
        </p:nvSpPr>
        <p:spPr>
          <a:xfrm>
            <a:off x="1146810" y="5006697"/>
            <a:ext cx="12336780" cy="570548"/>
          </a:xfrm>
          <a:prstGeom prst="rect">
            <a:avLst/>
          </a:prstGeom>
          <a:noFill/>
          <a:ln/>
        </p:spPr>
        <p:txBody>
          <a:bodyPr wrap="square" lIns="0" tIns="0" rIns="0" bIns="0" rtlCol="0" anchor="t"/>
          <a:lstStyle/>
          <a:p>
            <a:pPr marL="342900" indent="-342900" algn="l">
              <a:lnSpc>
                <a:spcPts val="2200"/>
              </a:lnSpc>
              <a:buSzPct val="100000"/>
              <a:buChar char="•"/>
            </a:pPr>
            <a:r>
              <a:rPr lang="en-US" sz="1400" dirty="0">
                <a:solidFill>
                  <a:srgbClr val="FFE5E5"/>
                </a:solidFill>
                <a:latin typeface="DM Sans" pitchFamily="34" charset="0"/>
                <a:ea typeface="DM Sans" pitchFamily="34" charset="-122"/>
                <a:cs typeface="DM Sans" pitchFamily="34" charset="-120"/>
              </a:rPr>
              <a:t>The "falsely accused" are effectively in the same category as "pure deviants" since what matters is the construction of deviant status through social interaction</a:t>
            </a:r>
            <a:endParaRPr lang="en-US" sz="1400" dirty="0"/>
          </a:p>
        </p:txBody>
      </p:sp>
      <p:sp>
        <p:nvSpPr>
          <p:cNvPr id="19" name="Text 17"/>
          <p:cNvSpPr/>
          <p:nvPr/>
        </p:nvSpPr>
        <p:spPr>
          <a:xfrm>
            <a:off x="1146810" y="5639633"/>
            <a:ext cx="12336780" cy="285274"/>
          </a:xfrm>
          <a:prstGeom prst="rect">
            <a:avLst/>
          </a:prstGeom>
          <a:noFill/>
          <a:ln/>
        </p:spPr>
        <p:txBody>
          <a:bodyPr wrap="none" lIns="0" tIns="0" rIns="0" bIns="0" rtlCol="0" anchor="t"/>
          <a:lstStyle/>
          <a:p>
            <a:pPr marL="342900" indent="-342900" algn="l">
              <a:lnSpc>
                <a:spcPts val="2200"/>
              </a:lnSpc>
              <a:buSzPct val="100000"/>
              <a:buChar char="•"/>
            </a:pPr>
            <a:r>
              <a:rPr lang="en-US" sz="1400" dirty="0">
                <a:solidFill>
                  <a:srgbClr val="FFE5E5"/>
                </a:solidFill>
                <a:latin typeface="DM Sans" pitchFamily="34" charset="0"/>
                <a:ea typeface="DM Sans" pitchFamily="34" charset="-122"/>
                <a:cs typeface="DM Sans" pitchFamily="34" charset="-120"/>
              </a:rPr>
              <a:t>The concept of "secret deviant" is problematic - if someone avoids being labeled deviant, they are not deviant according to labelling theory</a:t>
            </a:r>
            <a:endParaRPr lang="en-US" sz="1400" dirty="0"/>
          </a:p>
        </p:txBody>
      </p:sp>
      <p:sp>
        <p:nvSpPr>
          <p:cNvPr id="20" name="Text 18"/>
          <p:cNvSpPr/>
          <p:nvPr/>
        </p:nvSpPr>
        <p:spPr>
          <a:xfrm>
            <a:off x="1146810" y="6125527"/>
            <a:ext cx="12336780" cy="285274"/>
          </a:xfrm>
          <a:prstGeom prst="rect">
            <a:avLst/>
          </a:prstGeom>
          <a:noFill/>
          <a:ln/>
        </p:spPr>
        <p:txBody>
          <a:bodyPr wrap="non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Becker later acknowledged that "potential deviant" would have been a more appropriate term than "secret deviant."</a:t>
            </a:r>
            <a:endParaRPr lang="en-US" sz="1400" dirty="0"/>
          </a:p>
        </p:txBody>
      </p:sp>
      <p:pic>
        <p:nvPicPr>
          <p:cNvPr id="21" name="Image 0" descr="preencoded.png"/>
          <p:cNvPicPr>
            <a:picLocks noChangeAspect="1"/>
          </p:cNvPicPr>
          <p:nvPr/>
        </p:nvPicPr>
        <p:blipFill>
          <a:blip r:embed="rId3"/>
          <a:stretch>
            <a:fillRect/>
          </a:stretch>
        </p:blipFill>
        <p:spPr>
          <a:xfrm>
            <a:off x="9741285" y="428028"/>
            <a:ext cx="4533900" cy="133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1659"/>
            </a:avLst>
          </a:prstGeom>
          <a:solidFill>
            <a:srgbClr val="0A0A0A">
              <a:alpha val="95000"/>
            </a:srgbClr>
          </a:solidFill>
          <a:ln w="7620">
            <a:solidFill>
              <a:srgbClr val="E6E6E6">
                <a:alpha val="25000"/>
              </a:srgbClr>
            </a:solidFill>
            <a:prstDash val="solid"/>
          </a:ln>
        </p:spPr>
        <p:txBody>
          <a:bodyPr/>
          <a:lstStyle/>
          <a:p>
            <a:endParaRPr lang="en-US"/>
          </a:p>
        </p:txBody>
      </p:sp>
      <p:sp>
        <p:nvSpPr>
          <p:cNvPr id="3" name="Text 1"/>
          <p:cNvSpPr/>
          <p:nvPr/>
        </p:nvSpPr>
        <p:spPr>
          <a:xfrm>
            <a:off x="1146810" y="1098709"/>
            <a:ext cx="6382464" cy="586621"/>
          </a:xfrm>
          <a:prstGeom prst="rect">
            <a:avLst/>
          </a:prstGeom>
          <a:noFill/>
          <a:ln/>
        </p:spPr>
        <p:txBody>
          <a:bodyPr wrap="none" lIns="0" tIns="0" rIns="0" bIns="0" rtlCol="0" anchor="t"/>
          <a:lstStyle/>
          <a:p>
            <a:pPr marL="0" indent="0" algn="l">
              <a:lnSpc>
                <a:spcPts val="4600"/>
              </a:lnSpc>
              <a:buNone/>
            </a:pPr>
            <a:r>
              <a:rPr lang="en-US" sz="3650" dirty="0">
                <a:solidFill>
                  <a:srgbClr val="FAEBEB"/>
                </a:solidFill>
                <a:latin typeface="Dela Gothic One" pitchFamily="34" charset="0"/>
                <a:ea typeface="Dela Gothic One" pitchFamily="34" charset="-122"/>
                <a:cs typeface="Dela Gothic One" pitchFamily="34" charset="-120"/>
              </a:rPr>
              <a:t>Deviancy Amplification</a:t>
            </a:r>
            <a:endParaRPr lang="en-US" sz="3650" dirty="0"/>
          </a:p>
        </p:txBody>
      </p:sp>
      <p:sp>
        <p:nvSpPr>
          <p:cNvPr id="4" name="Text 2"/>
          <p:cNvSpPr/>
          <p:nvPr/>
        </p:nvSpPr>
        <p:spPr>
          <a:xfrm>
            <a:off x="1146810" y="2041922"/>
            <a:ext cx="12336780" cy="570548"/>
          </a:xfrm>
          <a:prstGeom prst="rect">
            <a:avLst/>
          </a:prstGeom>
          <a:noFill/>
          <a:ln/>
        </p:spPr>
        <p:txBody>
          <a:bodyPr wrap="squar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Leslie Wilkins introduced the concept of deviancy amplification - the ironic process where social control responses intended to reduce deviance can actually increase it.</a:t>
            </a:r>
            <a:endParaRPr lang="en-US" sz="1400" dirty="0"/>
          </a:p>
        </p:txBody>
      </p:sp>
      <p:sp>
        <p:nvSpPr>
          <p:cNvPr id="5" name="Text 3"/>
          <p:cNvSpPr/>
          <p:nvPr/>
        </p:nvSpPr>
        <p:spPr>
          <a:xfrm>
            <a:off x="1987153" y="3409593"/>
            <a:ext cx="2901672" cy="293251"/>
          </a:xfrm>
          <a:prstGeom prst="rect">
            <a:avLst/>
          </a:prstGeom>
          <a:noFill/>
          <a:ln/>
        </p:spPr>
        <p:txBody>
          <a:bodyPr wrap="none" lIns="0" tIns="0" rIns="0" bIns="0" rtlCol="0" anchor="t"/>
          <a:lstStyle/>
          <a:p>
            <a:pPr marL="0" indent="0" algn="r">
              <a:lnSpc>
                <a:spcPts val="2300"/>
              </a:lnSpc>
              <a:buNone/>
            </a:pPr>
            <a:r>
              <a:rPr lang="en-US" sz="1800" dirty="0">
                <a:solidFill>
                  <a:srgbClr val="FFE5E5"/>
                </a:solidFill>
                <a:latin typeface="Dela Gothic One" pitchFamily="34" charset="0"/>
                <a:ea typeface="Dela Gothic One" pitchFamily="34" charset="-122"/>
                <a:cs typeface="Dela Gothic One" pitchFamily="34" charset="-120"/>
              </a:rPr>
              <a:t>Initial Rule-Breaking</a:t>
            </a:r>
            <a:endParaRPr lang="en-US" sz="1800" dirty="0"/>
          </a:p>
        </p:txBody>
      </p:sp>
      <p:sp>
        <p:nvSpPr>
          <p:cNvPr id="6" name="Text 4"/>
          <p:cNvSpPr/>
          <p:nvPr/>
        </p:nvSpPr>
        <p:spPr>
          <a:xfrm>
            <a:off x="1146810" y="3809762"/>
            <a:ext cx="3742015" cy="285274"/>
          </a:xfrm>
          <a:prstGeom prst="rect">
            <a:avLst/>
          </a:prstGeom>
          <a:noFill/>
          <a:ln/>
        </p:spPr>
        <p:txBody>
          <a:bodyPr wrap="none" lIns="0" tIns="0" rIns="0" bIns="0" rtlCol="0" anchor="t"/>
          <a:lstStyle/>
          <a:p>
            <a:pPr marL="0" indent="0" algn="r">
              <a:lnSpc>
                <a:spcPts val="2200"/>
              </a:lnSpc>
              <a:buNone/>
            </a:pPr>
            <a:r>
              <a:rPr lang="en-US" sz="1400" dirty="0">
                <a:solidFill>
                  <a:srgbClr val="FFE5E5"/>
                </a:solidFill>
                <a:latin typeface="DM Sans" pitchFamily="34" charset="0"/>
                <a:ea typeface="DM Sans" pitchFamily="34" charset="-122"/>
                <a:cs typeface="DM Sans" pitchFamily="34" charset="-120"/>
              </a:rPr>
              <a:t>Minor infractions occur and gain attention</a:t>
            </a:r>
            <a:endParaRPr lang="en-US" sz="1400" dirty="0"/>
          </a:p>
        </p:txBody>
      </p:sp>
      <p:pic>
        <p:nvPicPr>
          <p:cNvPr id="7" name="Image 0" descr="preencoded.png"/>
          <p:cNvPicPr>
            <a:picLocks noChangeAspect="1"/>
          </p:cNvPicPr>
          <p:nvPr/>
        </p:nvPicPr>
        <p:blipFill>
          <a:blip r:embed="rId3"/>
          <a:stretch>
            <a:fillRect/>
          </a:stretch>
        </p:blipFill>
        <p:spPr>
          <a:xfrm>
            <a:off x="5156240" y="2813090"/>
            <a:ext cx="4317802" cy="4317802"/>
          </a:xfrm>
          <a:prstGeom prst="rect">
            <a:avLst/>
          </a:prstGeom>
        </p:spPr>
      </p:pic>
      <p:pic>
        <p:nvPicPr>
          <p:cNvPr id="8" name="Image 1" descr="preencoded.png"/>
          <p:cNvPicPr>
            <a:picLocks noChangeAspect="1"/>
          </p:cNvPicPr>
          <p:nvPr/>
        </p:nvPicPr>
        <p:blipFill>
          <a:blip r:embed="rId4"/>
          <a:stretch>
            <a:fillRect/>
          </a:stretch>
        </p:blipFill>
        <p:spPr>
          <a:xfrm>
            <a:off x="6129933" y="3719870"/>
            <a:ext cx="266819" cy="333494"/>
          </a:xfrm>
          <a:prstGeom prst="rect">
            <a:avLst/>
          </a:prstGeom>
        </p:spPr>
      </p:pic>
      <p:sp>
        <p:nvSpPr>
          <p:cNvPr id="9" name="Text 5"/>
          <p:cNvSpPr/>
          <p:nvPr/>
        </p:nvSpPr>
        <p:spPr>
          <a:xfrm>
            <a:off x="9741456" y="3051929"/>
            <a:ext cx="2346603" cy="293251"/>
          </a:xfrm>
          <a:prstGeom prst="rect">
            <a:avLst/>
          </a:prstGeom>
          <a:noFill/>
          <a:ln/>
        </p:spPr>
        <p:txBody>
          <a:bodyPr wrap="none" lIns="0" tIns="0" rIns="0" bIns="0" rtlCol="0" anchor="t"/>
          <a:lstStyle/>
          <a:p>
            <a:pPr marL="0" indent="0" algn="l">
              <a:lnSpc>
                <a:spcPts val="2300"/>
              </a:lnSpc>
              <a:buNone/>
            </a:pPr>
            <a:r>
              <a:rPr lang="en-US" sz="1800" dirty="0">
                <a:solidFill>
                  <a:srgbClr val="FFE5E5"/>
                </a:solidFill>
                <a:latin typeface="Dela Gothic One" pitchFamily="34" charset="0"/>
                <a:ea typeface="Dela Gothic One" pitchFamily="34" charset="-122"/>
                <a:cs typeface="Dela Gothic One" pitchFamily="34" charset="-120"/>
              </a:rPr>
              <a:t>Media Reaction</a:t>
            </a:r>
            <a:endParaRPr lang="en-US" sz="1800" dirty="0"/>
          </a:p>
        </p:txBody>
      </p:sp>
      <p:sp>
        <p:nvSpPr>
          <p:cNvPr id="10" name="Text 6"/>
          <p:cNvSpPr/>
          <p:nvPr/>
        </p:nvSpPr>
        <p:spPr>
          <a:xfrm>
            <a:off x="9741456" y="3452098"/>
            <a:ext cx="3742134" cy="285274"/>
          </a:xfrm>
          <a:prstGeom prst="rect">
            <a:avLst/>
          </a:prstGeom>
          <a:noFill/>
          <a:ln/>
        </p:spPr>
        <p:txBody>
          <a:bodyPr wrap="non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Exaggerated and sensationalized coverage</a:t>
            </a:r>
            <a:endParaRPr lang="en-US" sz="1400" dirty="0"/>
          </a:p>
        </p:txBody>
      </p:sp>
      <p:pic>
        <p:nvPicPr>
          <p:cNvPr id="11" name="Image 2" descr="preencoded.png"/>
          <p:cNvPicPr>
            <a:picLocks noChangeAspect="1"/>
          </p:cNvPicPr>
          <p:nvPr/>
        </p:nvPicPr>
        <p:blipFill>
          <a:blip r:embed="rId5"/>
          <a:stretch>
            <a:fillRect/>
          </a:stretch>
        </p:blipFill>
        <p:spPr>
          <a:xfrm>
            <a:off x="5156240" y="2813090"/>
            <a:ext cx="4317802" cy="4317802"/>
          </a:xfrm>
          <a:prstGeom prst="rect">
            <a:avLst/>
          </a:prstGeom>
        </p:spPr>
      </p:pic>
      <p:pic>
        <p:nvPicPr>
          <p:cNvPr id="12" name="Image 3" descr="preencoded.png"/>
          <p:cNvPicPr>
            <a:picLocks noChangeAspect="1"/>
          </p:cNvPicPr>
          <p:nvPr/>
        </p:nvPicPr>
        <p:blipFill>
          <a:blip r:embed="rId6"/>
          <a:stretch>
            <a:fillRect/>
          </a:stretch>
        </p:blipFill>
        <p:spPr>
          <a:xfrm>
            <a:off x="7888724" y="3469600"/>
            <a:ext cx="266819" cy="333494"/>
          </a:xfrm>
          <a:prstGeom prst="rect">
            <a:avLst/>
          </a:prstGeom>
        </p:spPr>
      </p:pic>
      <p:sp>
        <p:nvSpPr>
          <p:cNvPr id="13" name="Text 7"/>
          <p:cNvSpPr/>
          <p:nvPr/>
        </p:nvSpPr>
        <p:spPr>
          <a:xfrm>
            <a:off x="9830633" y="4482584"/>
            <a:ext cx="3490912" cy="293251"/>
          </a:xfrm>
          <a:prstGeom prst="rect">
            <a:avLst/>
          </a:prstGeom>
          <a:noFill/>
          <a:ln/>
        </p:spPr>
        <p:txBody>
          <a:bodyPr wrap="none" lIns="0" tIns="0" rIns="0" bIns="0" rtlCol="0" anchor="t"/>
          <a:lstStyle/>
          <a:p>
            <a:pPr marL="0" indent="0" algn="l">
              <a:lnSpc>
                <a:spcPts val="2300"/>
              </a:lnSpc>
              <a:buNone/>
            </a:pPr>
            <a:r>
              <a:rPr lang="en-US" sz="1800" dirty="0">
                <a:solidFill>
                  <a:srgbClr val="FFE5E5"/>
                </a:solidFill>
                <a:latin typeface="Dela Gothic One" pitchFamily="34" charset="0"/>
                <a:ea typeface="Dela Gothic One" pitchFamily="34" charset="-122"/>
                <a:cs typeface="Dela Gothic One" pitchFamily="34" charset="-120"/>
              </a:rPr>
              <a:t>Heavy-Handed Response</a:t>
            </a:r>
            <a:endParaRPr lang="en-US" sz="1800" dirty="0"/>
          </a:p>
        </p:txBody>
      </p:sp>
      <p:sp>
        <p:nvSpPr>
          <p:cNvPr id="14" name="Text 8"/>
          <p:cNvSpPr/>
          <p:nvPr/>
        </p:nvSpPr>
        <p:spPr>
          <a:xfrm>
            <a:off x="9830633" y="4882753"/>
            <a:ext cx="3652957" cy="285274"/>
          </a:xfrm>
          <a:prstGeom prst="rect">
            <a:avLst/>
          </a:prstGeom>
          <a:noFill/>
          <a:ln/>
        </p:spPr>
        <p:txBody>
          <a:bodyPr wrap="non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Increased surveillance and punishment</a:t>
            </a:r>
            <a:endParaRPr lang="en-US" sz="1400" dirty="0"/>
          </a:p>
        </p:txBody>
      </p:sp>
      <p:pic>
        <p:nvPicPr>
          <p:cNvPr id="15" name="Image 4" descr="preencoded.png"/>
          <p:cNvPicPr>
            <a:picLocks noChangeAspect="1"/>
          </p:cNvPicPr>
          <p:nvPr/>
        </p:nvPicPr>
        <p:blipFill>
          <a:blip r:embed="rId7"/>
          <a:stretch>
            <a:fillRect/>
          </a:stretch>
        </p:blipFill>
        <p:spPr>
          <a:xfrm>
            <a:off x="5156240" y="2813090"/>
            <a:ext cx="4317802" cy="4317802"/>
          </a:xfrm>
          <a:prstGeom prst="rect">
            <a:avLst/>
          </a:prstGeom>
        </p:spPr>
      </p:pic>
      <p:pic>
        <p:nvPicPr>
          <p:cNvPr id="16" name="Image 5" descr="preencoded.png"/>
          <p:cNvPicPr>
            <a:picLocks noChangeAspect="1"/>
          </p:cNvPicPr>
          <p:nvPr/>
        </p:nvPicPr>
        <p:blipFill>
          <a:blip r:embed="rId8"/>
          <a:stretch>
            <a:fillRect/>
          </a:stretch>
        </p:blipFill>
        <p:spPr>
          <a:xfrm>
            <a:off x="8670369" y="5064919"/>
            <a:ext cx="266819" cy="333494"/>
          </a:xfrm>
          <a:prstGeom prst="rect">
            <a:avLst/>
          </a:prstGeom>
        </p:spPr>
      </p:pic>
      <p:sp>
        <p:nvSpPr>
          <p:cNvPr id="17" name="Text 9"/>
          <p:cNvSpPr/>
          <p:nvPr/>
        </p:nvSpPr>
        <p:spPr>
          <a:xfrm>
            <a:off x="9741456" y="5913239"/>
            <a:ext cx="3742134" cy="586502"/>
          </a:xfrm>
          <a:prstGeom prst="rect">
            <a:avLst/>
          </a:prstGeom>
          <a:noFill/>
          <a:ln/>
        </p:spPr>
        <p:txBody>
          <a:bodyPr wrap="square" lIns="0" tIns="0" rIns="0" bIns="0" rtlCol="0" anchor="t"/>
          <a:lstStyle/>
          <a:p>
            <a:pPr marL="0" indent="0" algn="l">
              <a:lnSpc>
                <a:spcPts val="2300"/>
              </a:lnSpc>
              <a:buNone/>
            </a:pPr>
            <a:r>
              <a:rPr lang="en-US" sz="1800" dirty="0">
                <a:solidFill>
                  <a:srgbClr val="FFE5E5"/>
                </a:solidFill>
                <a:latin typeface="Dela Gothic One" pitchFamily="34" charset="0"/>
                <a:ea typeface="Dela Gothic One" pitchFamily="34" charset="-122"/>
                <a:cs typeface="Dela Gothic One" pitchFamily="34" charset="-120"/>
              </a:rPr>
              <a:t>Deviant Identity Formation</a:t>
            </a:r>
            <a:endParaRPr lang="en-US" sz="1800" dirty="0"/>
          </a:p>
        </p:txBody>
      </p:sp>
      <p:sp>
        <p:nvSpPr>
          <p:cNvPr id="18" name="Text 10"/>
          <p:cNvSpPr/>
          <p:nvPr/>
        </p:nvSpPr>
        <p:spPr>
          <a:xfrm>
            <a:off x="9741456" y="6606659"/>
            <a:ext cx="3742134" cy="285274"/>
          </a:xfrm>
          <a:prstGeom prst="rect">
            <a:avLst/>
          </a:prstGeom>
          <a:noFill/>
          <a:ln/>
        </p:spPr>
        <p:txBody>
          <a:bodyPr wrap="non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Isolation from mainstream society</a:t>
            </a:r>
            <a:endParaRPr lang="en-US" sz="1400" dirty="0"/>
          </a:p>
        </p:txBody>
      </p:sp>
      <p:pic>
        <p:nvPicPr>
          <p:cNvPr id="19" name="Image 6" descr="preencoded.png"/>
          <p:cNvPicPr>
            <a:picLocks noChangeAspect="1"/>
          </p:cNvPicPr>
          <p:nvPr/>
        </p:nvPicPr>
        <p:blipFill>
          <a:blip r:embed="rId9"/>
          <a:stretch>
            <a:fillRect/>
          </a:stretch>
        </p:blipFill>
        <p:spPr>
          <a:xfrm>
            <a:off x="5156240" y="2813090"/>
            <a:ext cx="4317802" cy="4317802"/>
          </a:xfrm>
          <a:prstGeom prst="rect">
            <a:avLst/>
          </a:prstGeom>
        </p:spPr>
      </p:pic>
      <p:pic>
        <p:nvPicPr>
          <p:cNvPr id="20" name="Image 7" descr="preencoded.png"/>
          <p:cNvPicPr>
            <a:picLocks noChangeAspect="1"/>
          </p:cNvPicPr>
          <p:nvPr/>
        </p:nvPicPr>
        <p:blipFill>
          <a:blip r:embed="rId10"/>
          <a:stretch>
            <a:fillRect/>
          </a:stretch>
        </p:blipFill>
        <p:spPr>
          <a:xfrm>
            <a:off x="7394496" y="6301264"/>
            <a:ext cx="266819" cy="333494"/>
          </a:xfrm>
          <a:prstGeom prst="rect">
            <a:avLst/>
          </a:prstGeom>
        </p:spPr>
      </p:pic>
      <p:sp>
        <p:nvSpPr>
          <p:cNvPr id="21" name="Text 11"/>
          <p:cNvSpPr/>
          <p:nvPr/>
        </p:nvSpPr>
        <p:spPr>
          <a:xfrm>
            <a:off x="1372076" y="5702141"/>
            <a:ext cx="3516749" cy="293251"/>
          </a:xfrm>
          <a:prstGeom prst="rect">
            <a:avLst/>
          </a:prstGeom>
          <a:noFill/>
          <a:ln/>
        </p:spPr>
        <p:txBody>
          <a:bodyPr wrap="none" lIns="0" tIns="0" rIns="0" bIns="0" rtlCol="0" anchor="t"/>
          <a:lstStyle/>
          <a:p>
            <a:pPr marL="0" indent="0" algn="r">
              <a:lnSpc>
                <a:spcPts val="2300"/>
              </a:lnSpc>
              <a:buNone/>
            </a:pPr>
            <a:r>
              <a:rPr lang="en-US" sz="1800" dirty="0">
                <a:solidFill>
                  <a:srgbClr val="FFE5E5"/>
                </a:solidFill>
                <a:latin typeface="Dela Gothic One" pitchFamily="34" charset="0"/>
                <a:ea typeface="Dela Gothic One" pitchFamily="34" charset="-122"/>
                <a:cs typeface="Dela Gothic One" pitchFamily="34" charset="-120"/>
              </a:rPr>
              <a:t>Increased Rule-Breaking</a:t>
            </a:r>
            <a:endParaRPr lang="en-US" sz="1800" dirty="0"/>
          </a:p>
        </p:txBody>
      </p:sp>
      <p:sp>
        <p:nvSpPr>
          <p:cNvPr id="22" name="Text 12"/>
          <p:cNvSpPr/>
          <p:nvPr/>
        </p:nvSpPr>
        <p:spPr>
          <a:xfrm>
            <a:off x="1146810" y="6102310"/>
            <a:ext cx="3742015" cy="285274"/>
          </a:xfrm>
          <a:prstGeom prst="rect">
            <a:avLst/>
          </a:prstGeom>
          <a:noFill/>
          <a:ln/>
        </p:spPr>
        <p:txBody>
          <a:bodyPr wrap="none" lIns="0" tIns="0" rIns="0" bIns="0" rtlCol="0" anchor="t"/>
          <a:lstStyle/>
          <a:p>
            <a:pPr marL="0" indent="0" algn="r">
              <a:lnSpc>
                <a:spcPts val="2200"/>
              </a:lnSpc>
              <a:buNone/>
            </a:pPr>
            <a:r>
              <a:rPr lang="en-US" sz="1400" dirty="0">
                <a:solidFill>
                  <a:srgbClr val="FFE5E5"/>
                </a:solidFill>
                <a:latin typeface="DM Sans" pitchFamily="34" charset="0"/>
                <a:ea typeface="DM Sans" pitchFamily="34" charset="-122"/>
                <a:cs typeface="DM Sans" pitchFamily="34" charset="-120"/>
              </a:rPr>
              <a:t>More frequent and serious deviance</a:t>
            </a:r>
            <a:endParaRPr lang="en-US" sz="1400" dirty="0"/>
          </a:p>
        </p:txBody>
      </p:sp>
      <p:pic>
        <p:nvPicPr>
          <p:cNvPr id="23" name="Image 8" descr="preencoded.png"/>
          <p:cNvPicPr>
            <a:picLocks noChangeAspect="1"/>
          </p:cNvPicPr>
          <p:nvPr/>
        </p:nvPicPr>
        <p:blipFill>
          <a:blip r:embed="rId11"/>
          <a:stretch>
            <a:fillRect/>
          </a:stretch>
        </p:blipFill>
        <p:spPr>
          <a:xfrm>
            <a:off x="5156240" y="2813090"/>
            <a:ext cx="4317802" cy="4317802"/>
          </a:xfrm>
          <a:prstGeom prst="rect">
            <a:avLst/>
          </a:prstGeom>
        </p:spPr>
      </p:pic>
      <p:pic>
        <p:nvPicPr>
          <p:cNvPr id="24" name="Image 9" descr="preencoded.png"/>
          <p:cNvPicPr>
            <a:picLocks noChangeAspect="1"/>
          </p:cNvPicPr>
          <p:nvPr/>
        </p:nvPicPr>
        <p:blipFill>
          <a:blip r:embed="rId12"/>
          <a:stretch>
            <a:fillRect/>
          </a:stretch>
        </p:blipFill>
        <p:spPr>
          <a:xfrm>
            <a:off x="5824537" y="5469969"/>
            <a:ext cx="266819" cy="333494"/>
          </a:xfrm>
          <a:prstGeom prst="rect">
            <a:avLst/>
          </a:prstGeom>
        </p:spPr>
      </p:pic>
      <p:pic>
        <p:nvPicPr>
          <p:cNvPr id="25" name="Image 10" descr="preencoded.png"/>
          <p:cNvPicPr>
            <a:picLocks noChangeAspect="1"/>
          </p:cNvPicPr>
          <p:nvPr/>
        </p:nvPicPr>
        <p:blipFill>
          <a:blip r:embed="rId13"/>
          <a:stretch>
            <a:fillRect/>
          </a:stretch>
        </p:blipFill>
        <p:spPr>
          <a:xfrm>
            <a:off x="10950766" y="428030"/>
            <a:ext cx="3130279" cy="93091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1659"/>
            </a:avLst>
          </a:prstGeom>
          <a:solidFill>
            <a:srgbClr val="0A0A0A">
              <a:alpha val="95000"/>
            </a:srgbClr>
          </a:solidFill>
          <a:ln w="7620">
            <a:solidFill>
              <a:srgbClr val="E6E6E6">
                <a:alpha val="25000"/>
              </a:srgbClr>
            </a:solidFill>
            <a:prstDash val="solid"/>
          </a:ln>
        </p:spPr>
        <p:txBody>
          <a:bodyPr/>
          <a:lstStyle/>
          <a:p>
            <a:endParaRPr lang="en-US"/>
          </a:p>
        </p:txBody>
      </p:sp>
      <p:sp>
        <p:nvSpPr>
          <p:cNvPr id="3" name="Text 1"/>
          <p:cNvSpPr/>
          <p:nvPr/>
        </p:nvSpPr>
        <p:spPr>
          <a:xfrm>
            <a:off x="1146810" y="1162288"/>
            <a:ext cx="7868483" cy="586621"/>
          </a:xfrm>
          <a:prstGeom prst="rect">
            <a:avLst/>
          </a:prstGeom>
          <a:noFill/>
          <a:ln/>
        </p:spPr>
        <p:txBody>
          <a:bodyPr wrap="none" lIns="0" tIns="0" rIns="0" bIns="0" rtlCol="0" anchor="t"/>
          <a:lstStyle/>
          <a:p>
            <a:pPr marL="0" indent="0" algn="l">
              <a:lnSpc>
                <a:spcPts val="4600"/>
              </a:lnSpc>
              <a:buNone/>
            </a:pPr>
            <a:r>
              <a:rPr lang="en-US" sz="3650" dirty="0">
                <a:solidFill>
                  <a:srgbClr val="FAEBEB"/>
                </a:solidFill>
                <a:latin typeface="Dela Gothic One" pitchFamily="34" charset="0"/>
                <a:ea typeface="Dela Gothic One" pitchFamily="34" charset="-122"/>
                <a:cs typeface="Dela Gothic One" pitchFamily="34" charset="-120"/>
              </a:rPr>
              <a:t>Moral Panics and Folk Devils</a:t>
            </a:r>
            <a:endParaRPr lang="en-US" sz="3650" dirty="0"/>
          </a:p>
        </p:txBody>
      </p:sp>
      <p:sp>
        <p:nvSpPr>
          <p:cNvPr id="4" name="Text 2"/>
          <p:cNvSpPr/>
          <p:nvPr/>
        </p:nvSpPr>
        <p:spPr>
          <a:xfrm>
            <a:off x="1146810" y="2176820"/>
            <a:ext cx="5950863" cy="1141095"/>
          </a:xfrm>
          <a:prstGeom prst="rect">
            <a:avLst/>
          </a:prstGeom>
          <a:noFill/>
          <a:ln/>
        </p:spPr>
        <p:txBody>
          <a:bodyPr wrap="squar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Stanley Cohen's influential study </a:t>
            </a:r>
            <a:r>
              <a:rPr lang="en-US" sz="1400" i="1" dirty="0">
                <a:solidFill>
                  <a:srgbClr val="FFE5E5"/>
                </a:solidFill>
                <a:latin typeface="DM Sans" pitchFamily="34" charset="0"/>
                <a:ea typeface="DM Sans" pitchFamily="34" charset="-122"/>
                <a:cs typeface="DM Sans" pitchFamily="34" charset="-120"/>
              </a:rPr>
              <a:t>Folk Devils and Moral Panics</a:t>
            </a:r>
            <a:r>
              <a:rPr lang="en-US" sz="1400" dirty="0">
                <a:solidFill>
                  <a:srgbClr val="FFE5E5"/>
                </a:solidFill>
                <a:latin typeface="DM Sans" pitchFamily="34" charset="0"/>
                <a:ea typeface="DM Sans" pitchFamily="34" charset="-122"/>
                <a:cs typeface="DM Sans" pitchFamily="34" charset="-120"/>
              </a:rPr>
              <a:t> (1972) examined how media representations and social control responses to mods and rockers in 1960s England created a deviancy amplification spiral.</a:t>
            </a:r>
            <a:endParaRPr lang="en-US" sz="1400" dirty="0"/>
          </a:p>
        </p:txBody>
      </p:sp>
      <p:sp>
        <p:nvSpPr>
          <p:cNvPr id="5" name="Text 3"/>
          <p:cNvSpPr/>
          <p:nvPr/>
        </p:nvSpPr>
        <p:spPr>
          <a:xfrm>
            <a:off x="1146810" y="3496151"/>
            <a:ext cx="4184213" cy="293251"/>
          </a:xfrm>
          <a:prstGeom prst="rect">
            <a:avLst/>
          </a:prstGeom>
          <a:noFill/>
          <a:ln/>
        </p:spPr>
        <p:txBody>
          <a:bodyPr wrap="none" lIns="0" tIns="0" rIns="0" bIns="0" rtlCol="0" anchor="t"/>
          <a:lstStyle/>
          <a:p>
            <a:pPr marL="0" indent="0" algn="l">
              <a:lnSpc>
                <a:spcPts val="2300"/>
              </a:lnSpc>
              <a:buNone/>
            </a:pPr>
            <a:r>
              <a:rPr lang="en-US" sz="1800" dirty="0">
                <a:solidFill>
                  <a:srgbClr val="FAEBEB"/>
                </a:solidFill>
                <a:latin typeface="Dela Gothic One" pitchFamily="34" charset="0"/>
                <a:ea typeface="Dela Gothic One" pitchFamily="34" charset="-122"/>
                <a:cs typeface="Dela Gothic One" pitchFamily="34" charset="-120"/>
              </a:rPr>
              <a:t>Key Elements of a Moral Panic:</a:t>
            </a:r>
            <a:endParaRPr lang="en-US" sz="1800" dirty="0"/>
          </a:p>
        </p:txBody>
      </p:sp>
      <p:sp>
        <p:nvSpPr>
          <p:cNvPr id="6" name="Text 4"/>
          <p:cNvSpPr/>
          <p:nvPr/>
        </p:nvSpPr>
        <p:spPr>
          <a:xfrm>
            <a:off x="1146810" y="3967639"/>
            <a:ext cx="5950863" cy="285274"/>
          </a:xfrm>
          <a:prstGeom prst="rect">
            <a:avLst/>
          </a:prstGeom>
          <a:noFill/>
          <a:ln/>
        </p:spPr>
        <p:txBody>
          <a:bodyPr wrap="none" lIns="0" tIns="0" rIns="0" bIns="0" rtlCol="0" anchor="t"/>
          <a:lstStyle/>
          <a:p>
            <a:pPr marL="342900" indent="-342900" algn="l">
              <a:lnSpc>
                <a:spcPts val="2200"/>
              </a:lnSpc>
              <a:buSzPct val="100000"/>
              <a:buFont typeface="+mj-lt"/>
              <a:buAutoNum type="arabicPeriod"/>
            </a:pPr>
            <a:r>
              <a:rPr lang="en-US" sz="1400" dirty="0">
                <a:solidFill>
                  <a:srgbClr val="FFE5E5"/>
                </a:solidFill>
                <a:latin typeface="DM Sans" pitchFamily="34" charset="0"/>
                <a:ea typeface="DM Sans" pitchFamily="34" charset="-122"/>
                <a:cs typeface="DM Sans" pitchFamily="34" charset="-120"/>
              </a:rPr>
              <a:t>Intense media interest and coverage</a:t>
            </a:r>
            <a:endParaRPr lang="en-US" sz="1400" dirty="0"/>
          </a:p>
        </p:txBody>
      </p:sp>
      <p:sp>
        <p:nvSpPr>
          <p:cNvPr id="7" name="Text 5"/>
          <p:cNvSpPr/>
          <p:nvPr/>
        </p:nvSpPr>
        <p:spPr>
          <a:xfrm>
            <a:off x="1146810" y="4315301"/>
            <a:ext cx="5950863" cy="285274"/>
          </a:xfrm>
          <a:prstGeom prst="rect">
            <a:avLst/>
          </a:prstGeom>
          <a:noFill/>
          <a:ln/>
        </p:spPr>
        <p:txBody>
          <a:bodyPr wrap="none" lIns="0" tIns="0" rIns="0" bIns="0" rtlCol="0" anchor="t"/>
          <a:lstStyle/>
          <a:p>
            <a:pPr marL="342900" indent="-342900" algn="l">
              <a:lnSpc>
                <a:spcPts val="2200"/>
              </a:lnSpc>
              <a:buSzPct val="100000"/>
              <a:buFont typeface="+mj-lt"/>
              <a:buAutoNum type="arabicPeriod" startAt="2"/>
            </a:pPr>
            <a:r>
              <a:rPr lang="en-US" sz="1400" dirty="0">
                <a:solidFill>
                  <a:srgbClr val="FFE5E5"/>
                </a:solidFill>
                <a:latin typeface="DM Sans" pitchFamily="34" charset="0"/>
                <a:ea typeface="DM Sans" pitchFamily="34" charset="-122"/>
                <a:cs typeface="DM Sans" pitchFamily="34" charset="-120"/>
              </a:rPr>
              <a:t>Exaggeration of scale and harm</a:t>
            </a:r>
            <a:endParaRPr lang="en-US" sz="1400" dirty="0"/>
          </a:p>
        </p:txBody>
      </p:sp>
      <p:sp>
        <p:nvSpPr>
          <p:cNvPr id="8" name="Text 6"/>
          <p:cNvSpPr/>
          <p:nvPr/>
        </p:nvSpPr>
        <p:spPr>
          <a:xfrm>
            <a:off x="1146810" y="4662964"/>
            <a:ext cx="5950863" cy="285274"/>
          </a:xfrm>
          <a:prstGeom prst="rect">
            <a:avLst/>
          </a:prstGeom>
          <a:noFill/>
          <a:ln/>
        </p:spPr>
        <p:txBody>
          <a:bodyPr wrap="none" lIns="0" tIns="0" rIns="0" bIns="0" rtlCol="0" anchor="t"/>
          <a:lstStyle/>
          <a:p>
            <a:pPr marL="342900" indent="-342900" algn="l">
              <a:lnSpc>
                <a:spcPts val="2200"/>
              </a:lnSpc>
              <a:buSzPct val="100000"/>
              <a:buFont typeface="+mj-lt"/>
              <a:buAutoNum type="arabicPeriod" startAt="3"/>
            </a:pPr>
            <a:r>
              <a:rPr lang="en-US" sz="1400" dirty="0">
                <a:solidFill>
                  <a:srgbClr val="FFE5E5"/>
                </a:solidFill>
                <a:latin typeface="DM Sans" pitchFamily="34" charset="0"/>
                <a:ea typeface="DM Sans" pitchFamily="34" charset="-122"/>
                <a:cs typeface="DM Sans" pitchFamily="34" charset="-120"/>
              </a:rPr>
              <a:t>Creation of "folk devils" (demonized groups)</a:t>
            </a:r>
            <a:endParaRPr lang="en-US" sz="1400" dirty="0"/>
          </a:p>
        </p:txBody>
      </p:sp>
      <p:sp>
        <p:nvSpPr>
          <p:cNvPr id="9" name="Text 7"/>
          <p:cNvSpPr/>
          <p:nvPr/>
        </p:nvSpPr>
        <p:spPr>
          <a:xfrm>
            <a:off x="1146810" y="5010626"/>
            <a:ext cx="5950863" cy="285274"/>
          </a:xfrm>
          <a:prstGeom prst="rect">
            <a:avLst/>
          </a:prstGeom>
          <a:noFill/>
          <a:ln/>
        </p:spPr>
        <p:txBody>
          <a:bodyPr wrap="none" lIns="0" tIns="0" rIns="0" bIns="0" rtlCol="0" anchor="t"/>
          <a:lstStyle/>
          <a:p>
            <a:pPr marL="342900" indent="-342900" algn="l">
              <a:lnSpc>
                <a:spcPts val="2200"/>
              </a:lnSpc>
              <a:buSzPct val="100000"/>
              <a:buFont typeface="+mj-lt"/>
              <a:buAutoNum type="arabicPeriod" startAt="4"/>
            </a:pPr>
            <a:r>
              <a:rPr lang="en-US" sz="1400" dirty="0">
                <a:solidFill>
                  <a:srgbClr val="FFE5E5"/>
                </a:solidFill>
                <a:latin typeface="DM Sans" pitchFamily="34" charset="0"/>
                <a:ea typeface="DM Sans" pitchFamily="34" charset="-122"/>
                <a:cs typeface="DM Sans" pitchFamily="34" charset="-120"/>
              </a:rPr>
              <a:t>Connection to deeper moral issues</a:t>
            </a:r>
            <a:endParaRPr lang="en-US" sz="1400" dirty="0"/>
          </a:p>
        </p:txBody>
      </p:sp>
      <p:pic>
        <p:nvPicPr>
          <p:cNvPr id="10" name="Image 0" descr="preencoded.png"/>
          <p:cNvPicPr>
            <a:picLocks noChangeAspect="1"/>
          </p:cNvPicPr>
          <p:nvPr/>
        </p:nvPicPr>
        <p:blipFill>
          <a:blip r:embed="rId3"/>
          <a:stretch>
            <a:fillRect/>
          </a:stretch>
        </p:blipFill>
        <p:spPr>
          <a:xfrm>
            <a:off x="7540347" y="2216944"/>
            <a:ext cx="5950863" cy="3348157"/>
          </a:xfrm>
          <a:prstGeom prst="rect">
            <a:avLst/>
          </a:prstGeom>
        </p:spPr>
      </p:pic>
      <p:sp>
        <p:nvSpPr>
          <p:cNvPr id="11" name="Text 8"/>
          <p:cNvSpPr/>
          <p:nvPr/>
        </p:nvSpPr>
        <p:spPr>
          <a:xfrm>
            <a:off x="7540347" y="5765721"/>
            <a:ext cx="5950863" cy="1141095"/>
          </a:xfrm>
          <a:prstGeom prst="rect">
            <a:avLst/>
          </a:prstGeom>
          <a:noFill/>
          <a:ln/>
        </p:spPr>
        <p:txBody>
          <a:bodyPr wrap="square" lIns="0" tIns="0" rIns="0" bIns="0" rtlCol="0" anchor="t"/>
          <a:lstStyle/>
          <a:p>
            <a:pPr marL="0" indent="0" algn="l">
              <a:lnSpc>
                <a:spcPts val="2200"/>
              </a:lnSpc>
              <a:buNone/>
            </a:pPr>
            <a:r>
              <a:rPr lang="en-US" sz="1400" dirty="0">
                <a:solidFill>
                  <a:srgbClr val="FFE5E5"/>
                </a:solidFill>
                <a:latin typeface="DM Sans" pitchFamily="34" charset="0"/>
                <a:ea typeface="DM Sans" pitchFamily="34" charset="-122"/>
                <a:cs typeface="DM Sans" pitchFamily="34" charset="-120"/>
              </a:rPr>
              <a:t>Hall et al. (1978) applied the concept to analyze how the British state created a moral panic around "muggings" in the 1970s, linking them to black youth to deflect attention from deeper social and economic problems.</a:t>
            </a:r>
            <a:endParaRPr lang="en-US" sz="1400" dirty="0"/>
          </a:p>
        </p:txBody>
      </p:sp>
      <p:pic>
        <p:nvPicPr>
          <p:cNvPr id="12" name="Image 1" descr="preencoded.png"/>
          <p:cNvPicPr>
            <a:picLocks noChangeAspect="1"/>
          </p:cNvPicPr>
          <p:nvPr/>
        </p:nvPicPr>
        <p:blipFill>
          <a:blip r:embed="rId4"/>
          <a:stretch>
            <a:fillRect/>
          </a:stretch>
        </p:blipFill>
        <p:spPr>
          <a:xfrm>
            <a:off x="11072353" y="428029"/>
            <a:ext cx="3008694" cy="89475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1078"/>
            </a:avLst>
          </a:prstGeom>
          <a:solidFill>
            <a:srgbClr val="0A0A0A">
              <a:alpha val="95000"/>
            </a:srgbClr>
          </a:solidFill>
          <a:ln w="7620">
            <a:solidFill>
              <a:srgbClr val="E6E6E6">
                <a:alpha val="25000"/>
              </a:srgbClr>
            </a:solidFill>
            <a:prstDash val="solid"/>
          </a:ln>
        </p:spPr>
        <p:txBody>
          <a:bodyPr/>
          <a:lstStyle/>
          <a:p>
            <a:endParaRPr lang="en-US"/>
          </a:p>
        </p:txBody>
      </p:sp>
      <p:sp>
        <p:nvSpPr>
          <p:cNvPr id="3" name="Text 1"/>
          <p:cNvSpPr/>
          <p:nvPr/>
        </p:nvSpPr>
        <p:spPr>
          <a:xfrm>
            <a:off x="1146810" y="3220998"/>
            <a:ext cx="3050619" cy="381238"/>
          </a:xfrm>
          <a:prstGeom prst="rect">
            <a:avLst/>
          </a:prstGeom>
          <a:noFill/>
          <a:ln/>
        </p:spPr>
        <p:txBody>
          <a:bodyPr wrap="none" lIns="0" tIns="0" rIns="0" bIns="0" rtlCol="0" anchor="t"/>
          <a:lstStyle/>
          <a:p>
            <a:pPr marL="0" indent="0" algn="l">
              <a:lnSpc>
                <a:spcPts val="3000"/>
              </a:lnSpc>
              <a:buNone/>
            </a:pPr>
            <a:r>
              <a:rPr lang="en-US" sz="2400" dirty="0">
                <a:solidFill>
                  <a:srgbClr val="FAEBEB"/>
                </a:solidFill>
                <a:latin typeface="Dela Gothic One" pitchFamily="34" charset="0"/>
                <a:ea typeface="Dela Gothic One" pitchFamily="34" charset="-122"/>
                <a:cs typeface="Dela Gothic One" pitchFamily="34" charset="-120"/>
              </a:rPr>
              <a:t>Moral Panics </a:t>
            </a:r>
            <a:endParaRPr lang="en-US" sz="2400" dirty="0"/>
          </a:p>
        </p:txBody>
      </p:sp>
      <p:pic>
        <p:nvPicPr>
          <p:cNvPr id="4" name="Image 0" descr="preencoded.png">
            <a:hlinkClick r:id="rId3"/>
          </p:cNvPr>
          <p:cNvPicPr>
            <a:picLocks noChangeAspect="1"/>
          </p:cNvPicPr>
          <p:nvPr/>
        </p:nvPicPr>
        <p:blipFill>
          <a:blip r:embed="rId4"/>
          <a:stretch>
            <a:fillRect/>
          </a:stretch>
        </p:blipFill>
        <p:spPr>
          <a:xfrm>
            <a:off x="1146810" y="3834051"/>
            <a:ext cx="8018859" cy="1174433"/>
          </a:xfrm>
          <a:prstGeom prst="rect">
            <a:avLst/>
          </a:prstGeom>
        </p:spPr>
      </p:pic>
      <p:pic>
        <p:nvPicPr>
          <p:cNvPr id="5" name="Image 1" descr="preencoded.png"/>
          <p:cNvPicPr>
            <a:picLocks noChangeAspect="1"/>
          </p:cNvPicPr>
          <p:nvPr/>
        </p:nvPicPr>
        <p:blipFill>
          <a:blip r:embed="rId5"/>
          <a:stretch>
            <a:fillRect/>
          </a:stretch>
        </p:blipFill>
        <p:spPr>
          <a:xfrm>
            <a:off x="12112754" y="428030"/>
            <a:ext cx="1968292" cy="54145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433506" y="135850"/>
            <a:ext cx="13763387" cy="7957899"/>
          </a:xfrm>
          <a:prstGeom prst="roundRect">
            <a:avLst>
              <a:gd name="adj" fmla="val 778"/>
            </a:avLst>
          </a:prstGeom>
          <a:solidFill>
            <a:srgbClr val="0A0A0A">
              <a:alpha val="95000"/>
            </a:srgbClr>
          </a:solidFill>
          <a:ln w="7620">
            <a:solidFill>
              <a:srgbClr val="E6E6E6">
                <a:alpha val="25000"/>
              </a:srgbClr>
            </a:solidFill>
            <a:prstDash val="solid"/>
          </a:ln>
        </p:spPr>
        <p:txBody>
          <a:bodyPr/>
          <a:lstStyle/>
          <a:p>
            <a:endParaRPr lang="en-US" dirty="0"/>
          </a:p>
        </p:txBody>
      </p:sp>
      <p:sp>
        <p:nvSpPr>
          <p:cNvPr id="3" name="Text 1"/>
          <p:cNvSpPr/>
          <p:nvPr/>
        </p:nvSpPr>
        <p:spPr>
          <a:xfrm>
            <a:off x="962263" y="706517"/>
            <a:ext cx="5449967" cy="282535"/>
          </a:xfrm>
          <a:prstGeom prst="rect">
            <a:avLst/>
          </a:prstGeom>
          <a:noFill/>
          <a:ln/>
        </p:spPr>
        <p:txBody>
          <a:bodyPr wrap="none" lIns="0" tIns="0" rIns="0" bIns="0" rtlCol="0" anchor="t"/>
          <a:lstStyle/>
          <a:p>
            <a:pPr marL="0" indent="0" algn="l">
              <a:lnSpc>
                <a:spcPts val="2200"/>
              </a:lnSpc>
              <a:buNone/>
            </a:pPr>
            <a:r>
              <a:rPr lang="en-US" sz="1750" dirty="0">
                <a:solidFill>
                  <a:srgbClr val="FAEBEB"/>
                </a:solidFill>
                <a:latin typeface="Dela Gothic One" pitchFamily="34" charset="0"/>
                <a:ea typeface="Dela Gothic One" pitchFamily="34" charset="-122"/>
                <a:cs typeface="Dela Gothic One" pitchFamily="34" charset="-120"/>
              </a:rPr>
              <a:t>John Braithwaite: Reintegrative Shaming</a:t>
            </a:r>
            <a:endParaRPr lang="en-US" sz="1750" dirty="0"/>
          </a:p>
        </p:txBody>
      </p:sp>
      <p:sp>
        <p:nvSpPr>
          <p:cNvPr id="4" name="Text 2"/>
          <p:cNvSpPr/>
          <p:nvPr/>
        </p:nvSpPr>
        <p:spPr>
          <a:xfrm>
            <a:off x="1091089" y="1257538"/>
            <a:ext cx="12577048" cy="275034"/>
          </a:xfrm>
          <a:prstGeom prst="rect">
            <a:avLst/>
          </a:prstGeom>
          <a:noFill/>
          <a:ln/>
        </p:spPr>
        <p:txBody>
          <a:bodyPr wrap="square" lIns="0" tIns="0" rIns="0" bIns="0" rtlCol="0" anchor="t"/>
          <a:lstStyle/>
          <a:p>
            <a:pPr marL="0" indent="0" algn="l">
              <a:lnSpc>
                <a:spcPts val="1050"/>
              </a:lnSpc>
              <a:buNone/>
            </a:pPr>
            <a:r>
              <a:rPr lang="en-US" sz="650" dirty="0">
                <a:solidFill>
                  <a:srgbClr val="FFE5E5"/>
                </a:solidFill>
                <a:latin typeface="DM Sans" pitchFamily="34" charset="0"/>
                <a:ea typeface="DM Sans" pitchFamily="34" charset="-122"/>
                <a:cs typeface="DM Sans" pitchFamily="34" charset="-120"/>
              </a:rPr>
              <a:t>"The crucial distinction is between shaming that is reintegrative and shaming that is disintegrative (stigmatization). Reintegrative shaming means that expressions of community disapproval, which may range from mild rebuke to degradation ceremonies, are followed by gestures of reacceptance into the community of law-abiding citizens. These gestures of reacceptance will vary from a simple smile expressing forgiveness and love to quite formal ceremonies to decertify the offender as deviant. Disintegrative shaming (stigmatization), in contrast, divides the community by creating a class of outcasts. (Braithwaite, 1989: 55)"</a:t>
            </a:r>
            <a:endParaRPr lang="en-US" sz="650" dirty="0"/>
          </a:p>
        </p:txBody>
      </p:sp>
      <p:sp>
        <p:nvSpPr>
          <p:cNvPr id="5" name="Shape 3"/>
          <p:cNvSpPr/>
          <p:nvPr/>
        </p:nvSpPr>
        <p:spPr>
          <a:xfrm>
            <a:off x="962263" y="1160859"/>
            <a:ext cx="7620" cy="468392"/>
          </a:xfrm>
          <a:prstGeom prst="rect">
            <a:avLst/>
          </a:prstGeom>
          <a:solidFill>
            <a:srgbClr val="C91313"/>
          </a:solidFill>
          <a:ln/>
        </p:spPr>
        <p:txBody>
          <a:bodyPr/>
          <a:lstStyle/>
          <a:p>
            <a:endParaRPr lang="en-US"/>
          </a:p>
        </p:txBody>
      </p:sp>
      <p:sp>
        <p:nvSpPr>
          <p:cNvPr id="6" name="Text 4"/>
          <p:cNvSpPr/>
          <p:nvPr/>
        </p:nvSpPr>
        <p:spPr>
          <a:xfrm>
            <a:off x="962263" y="1758077"/>
            <a:ext cx="4261604" cy="226219"/>
          </a:xfrm>
          <a:prstGeom prst="rect">
            <a:avLst/>
          </a:prstGeom>
          <a:noFill/>
          <a:ln/>
        </p:spPr>
        <p:txBody>
          <a:bodyPr wrap="none" lIns="0" tIns="0" rIns="0" bIns="0" rtlCol="0" anchor="t"/>
          <a:lstStyle/>
          <a:p>
            <a:pPr marL="0" indent="0" algn="l">
              <a:lnSpc>
                <a:spcPts val="1750"/>
              </a:lnSpc>
              <a:buNone/>
            </a:pPr>
            <a:r>
              <a:rPr lang="en-US" sz="1400" dirty="0">
                <a:solidFill>
                  <a:srgbClr val="FAEBEB"/>
                </a:solidFill>
                <a:latin typeface="Dela Gothic One" pitchFamily="34" charset="0"/>
                <a:ea typeface="Dela Gothic One" pitchFamily="34" charset="-122"/>
                <a:cs typeface="Dela Gothic One" pitchFamily="34" charset="-120"/>
              </a:rPr>
              <a:t>Key Principles of Reintegrative Shaming</a:t>
            </a:r>
            <a:endParaRPr lang="en-US" sz="1400" dirty="0"/>
          </a:p>
        </p:txBody>
      </p:sp>
      <p:pic>
        <p:nvPicPr>
          <p:cNvPr id="7" name="Image 0" descr="preencoded.png"/>
          <p:cNvPicPr>
            <a:picLocks noChangeAspect="1"/>
          </p:cNvPicPr>
          <p:nvPr/>
        </p:nvPicPr>
        <p:blipFill>
          <a:blip r:embed="rId3"/>
          <a:stretch>
            <a:fillRect/>
          </a:stretch>
        </p:blipFill>
        <p:spPr>
          <a:xfrm>
            <a:off x="962263" y="2113121"/>
            <a:ext cx="2012275" cy="1243608"/>
          </a:xfrm>
          <a:prstGeom prst="rect">
            <a:avLst/>
          </a:prstGeom>
        </p:spPr>
      </p:pic>
      <p:sp>
        <p:nvSpPr>
          <p:cNvPr id="8" name="Text 5"/>
          <p:cNvSpPr/>
          <p:nvPr/>
        </p:nvSpPr>
        <p:spPr>
          <a:xfrm>
            <a:off x="962263" y="3442573"/>
            <a:ext cx="2507099" cy="169664"/>
          </a:xfrm>
          <a:prstGeom prst="rect">
            <a:avLst/>
          </a:prstGeom>
          <a:noFill/>
          <a:ln/>
        </p:spPr>
        <p:txBody>
          <a:bodyPr wrap="none" lIns="0" tIns="0" rIns="0" bIns="0" rtlCol="0" anchor="t"/>
          <a:lstStyle/>
          <a:p>
            <a:pPr marL="0" indent="0" algn="l">
              <a:lnSpc>
                <a:spcPts val="1300"/>
              </a:lnSpc>
              <a:buNone/>
            </a:pPr>
            <a:r>
              <a:rPr lang="en-US" sz="1050" dirty="0">
                <a:solidFill>
                  <a:srgbClr val="FFE5E5"/>
                </a:solidFill>
                <a:latin typeface="Dela Gothic One" pitchFamily="34" charset="0"/>
                <a:ea typeface="Dela Gothic One" pitchFamily="34" charset="-122"/>
                <a:cs typeface="Dela Gothic One" pitchFamily="34" charset="-120"/>
              </a:rPr>
              <a:t>Focus on the act, not the person</a:t>
            </a:r>
            <a:endParaRPr lang="en-US" sz="1050" dirty="0"/>
          </a:p>
        </p:txBody>
      </p:sp>
      <p:sp>
        <p:nvSpPr>
          <p:cNvPr id="9" name="Text 6"/>
          <p:cNvSpPr/>
          <p:nvPr/>
        </p:nvSpPr>
        <p:spPr>
          <a:xfrm>
            <a:off x="962263" y="3663791"/>
            <a:ext cx="3095863" cy="412552"/>
          </a:xfrm>
          <a:prstGeom prst="rect">
            <a:avLst/>
          </a:prstGeom>
          <a:noFill/>
          <a:ln/>
        </p:spPr>
        <p:txBody>
          <a:bodyPr wrap="square" lIns="0" tIns="0" rIns="0" bIns="0" rtlCol="0" anchor="t"/>
          <a:lstStyle/>
          <a:p>
            <a:pPr marL="0" indent="0" algn="l">
              <a:lnSpc>
                <a:spcPts val="1050"/>
              </a:lnSpc>
              <a:buNone/>
            </a:pPr>
            <a:r>
              <a:rPr lang="en-US" sz="650" dirty="0">
                <a:solidFill>
                  <a:srgbClr val="FFE5E5"/>
                </a:solidFill>
                <a:latin typeface="DM Sans" pitchFamily="34" charset="0"/>
                <a:ea typeface="DM Sans" pitchFamily="34" charset="-122"/>
                <a:cs typeface="DM Sans" pitchFamily="34" charset="-120"/>
              </a:rPr>
              <a:t>The theory distinguishes between the act itself and the offender's character, emphasizing that disapproval is directed at harmful behavior, not the individual's inherent worth.</a:t>
            </a:r>
            <a:endParaRPr lang="en-US" sz="650" dirty="0"/>
          </a:p>
        </p:txBody>
      </p:sp>
      <p:pic>
        <p:nvPicPr>
          <p:cNvPr id="10" name="Image 1" descr="preencoded.png"/>
          <p:cNvPicPr>
            <a:picLocks noChangeAspect="1"/>
          </p:cNvPicPr>
          <p:nvPr/>
        </p:nvPicPr>
        <p:blipFill>
          <a:blip r:embed="rId4"/>
          <a:stretch>
            <a:fillRect/>
          </a:stretch>
        </p:blipFill>
        <p:spPr>
          <a:xfrm>
            <a:off x="4165521" y="2113121"/>
            <a:ext cx="2012275" cy="1243608"/>
          </a:xfrm>
          <a:prstGeom prst="rect">
            <a:avLst/>
          </a:prstGeom>
        </p:spPr>
      </p:pic>
      <p:sp>
        <p:nvSpPr>
          <p:cNvPr id="11" name="Text 7"/>
          <p:cNvSpPr/>
          <p:nvPr/>
        </p:nvSpPr>
        <p:spPr>
          <a:xfrm>
            <a:off x="4165521" y="3442573"/>
            <a:ext cx="2115383" cy="169664"/>
          </a:xfrm>
          <a:prstGeom prst="rect">
            <a:avLst/>
          </a:prstGeom>
          <a:noFill/>
          <a:ln/>
        </p:spPr>
        <p:txBody>
          <a:bodyPr wrap="none" lIns="0" tIns="0" rIns="0" bIns="0" rtlCol="0" anchor="t"/>
          <a:lstStyle/>
          <a:p>
            <a:pPr marL="0" indent="0" algn="l">
              <a:lnSpc>
                <a:spcPts val="1300"/>
              </a:lnSpc>
              <a:buNone/>
            </a:pPr>
            <a:r>
              <a:rPr lang="en-US" sz="1050" dirty="0">
                <a:solidFill>
                  <a:srgbClr val="FFE5E5"/>
                </a:solidFill>
                <a:latin typeface="Dela Gothic One" pitchFamily="34" charset="0"/>
                <a:ea typeface="Dela Gothic One" pitchFamily="34" charset="-122"/>
                <a:cs typeface="Dela Gothic One" pitchFamily="34" charset="-120"/>
              </a:rPr>
              <a:t>Shame as a social process</a:t>
            </a:r>
            <a:endParaRPr lang="en-US" sz="1050" dirty="0"/>
          </a:p>
        </p:txBody>
      </p:sp>
      <p:sp>
        <p:nvSpPr>
          <p:cNvPr id="12" name="Text 8"/>
          <p:cNvSpPr/>
          <p:nvPr/>
        </p:nvSpPr>
        <p:spPr>
          <a:xfrm>
            <a:off x="4165521" y="3663791"/>
            <a:ext cx="3095982" cy="412552"/>
          </a:xfrm>
          <a:prstGeom prst="rect">
            <a:avLst/>
          </a:prstGeom>
          <a:noFill/>
          <a:ln/>
        </p:spPr>
        <p:txBody>
          <a:bodyPr wrap="square" lIns="0" tIns="0" rIns="0" bIns="0" rtlCol="0" anchor="t"/>
          <a:lstStyle/>
          <a:p>
            <a:pPr marL="0" indent="0" algn="l">
              <a:lnSpc>
                <a:spcPts val="1050"/>
              </a:lnSpc>
              <a:buNone/>
            </a:pPr>
            <a:r>
              <a:rPr lang="en-US" sz="650" dirty="0">
                <a:solidFill>
                  <a:srgbClr val="FFE5E5"/>
                </a:solidFill>
                <a:latin typeface="DM Sans" pitchFamily="34" charset="0"/>
                <a:ea typeface="DM Sans" pitchFamily="34" charset="-122"/>
                <a:cs typeface="DM Sans" pitchFamily="34" charset="-120"/>
              </a:rPr>
              <a:t>Reintegrative shaming involves social disapproval communicated by family, friends, and the community, aiming to induce remorse and a desire to make amends.</a:t>
            </a:r>
            <a:endParaRPr lang="en-US" sz="650" dirty="0"/>
          </a:p>
        </p:txBody>
      </p:sp>
      <p:pic>
        <p:nvPicPr>
          <p:cNvPr id="13" name="Image 2" descr="preencoded.png"/>
          <p:cNvPicPr>
            <a:picLocks noChangeAspect="1"/>
          </p:cNvPicPr>
          <p:nvPr/>
        </p:nvPicPr>
        <p:blipFill>
          <a:blip r:embed="rId5"/>
          <a:stretch>
            <a:fillRect/>
          </a:stretch>
        </p:blipFill>
        <p:spPr>
          <a:xfrm>
            <a:off x="7368897" y="2113121"/>
            <a:ext cx="2012275" cy="1243608"/>
          </a:xfrm>
          <a:prstGeom prst="rect">
            <a:avLst/>
          </a:prstGeom>
        </p:spPr>
      </p:pic>
      <p:sp>
        <p:nvSpPr>
          <p:cNvPr id="14" name="Text 9"/>
          <p:cNvSpPr/>
          <p:nvPr/>
        </p:nvSpPr>
        <p:spPr>
          <a:xfrm>
            <a:off x="7368897" y="3442573"/>
            <a:ext cx="3095863" cy="339328"/>
          </a:xfrm>
          <a:prstGeom prst="rect">
            <a:avLst/>
          </a:prstGeom>
          <a:noFill/>
          <a:ln/>
        </p:spPr>
        <p:txBody>
          <a:bodyPr wrap="square" lIns="0" tIns="0" rIns="0" bIns="0" rtlCol="0" anchor="t"/>
          <a:lstStyle/>
          <a:p>
            <a:pPr marL="0" indent="0" algn="l">
              <a:lnSpc>
                <a:spcPts val="1300"/>
              </a:lnSpc>
              <a:buNone/>
            </a:pPr>
            <a:r>
              <a:rPr lang="en-US" sz="1050" dirty="0">
                <a:solidFill>
                  <a:srgbClr val="FFE5E5"/>
                </a:solidFill>
                <a:latin typeface="Dela Gothic One" pitchFamily="34" charset="0"/>
                <a:ea typeface="Dela Gothic One" pitchFamily="34" charset="-122"/>
                <a:cs typeface="Dela Gothic One" pitchFamily="34" charset="-120"/>
              </a:rPr>
              <a:t>Reintegration rather than ostracization</a:t>
            </a:r>
            <a:endParaRPr lang="en-US" sz="1050" dirty="0"/>
          </a:p>
        </p:txBody>
      </p:sp>
      <p:sp>
        <p:nvSpPr>
          <p:cNvPr id="15" name="Text 10"/>
          <p:cNvSpPr/>
          <p:nvPr/>
        </p:nvSpPr>
        <p:spPr>
          <a:xfrm>
            <a:off x="7368897" y="3833455"/>
            <a:ext cx="3095863" cy="412552"/>
          </a:xfrm>
          <a:prstGeom prst="rect">
            <a:avLst/>
          </a:prstGeom>
          <a:noFill/>
          <a:ln/>
        </p:spPr>
        <p:txBody>
          <a:bodyPr wrap="square" lIns="0" tIns="0" rIns="0" bIns="0" rtlCol="0" anchor="t"/>
          <a:lstStyle/>
          <a:p>
            <a:pPr marL="0" indent="0" algn="l">
              <a:lnSpc>
                <a:spcPts val="1050"/>
              </a:lnSpc>
              <a:buNone/>
            </a:pPr>
            <a:r>
              <a:rPr lang="en-US" sz="650" dirty="0">
                <a:solidFill>
                  <a:srgbClr val="FFE5E5"/>
                </a:solidFill>
                <a:latin typeface="DM Sans" pitchFamily="34" charset="0"/>
                <a:ea typeface="DM Sans" pitchFamily="34" charset="-122"/>
                <a:cs typeface="DM Sans" pitchFamily="34" charset="-120"/>
              </a:rPr>
              <a:t>The goal is to bring the offender back into the community after they have acknowledged their wrongdoing and demonstrated a commitment to change, rather than casting them out as outcasts.</a:t>
            </a:r>
            <a:endParaRPr lang="en-US" sz="650" dirty="0"/>
          </a:p>
        </p:txBody>
      </p:sp>
      <p:pic>
        <p:nvPicPr>
          <p:cNvPr id="16" name="Image 3" descr="preencoded.png"/>
          <p:cNvPicPr>
            <a:picLocks noChangeAspect="1"/>
          </p:cNvPicPr>
          <p:nvPr/>
        </p:nvPicPr>
        <p:blipFill>
          <a:blip r:embed="rId6"/>
          <a:stretch>
            <a:fillRect/>
          </a:stretch>
        </p:blipFill>
        <p:spPr>
          <a:xfrm>
            <a:off x="10572155" y="2113121"/>
            <a:ext cx="2012275" cy="1243608"/>
          </a:xfrm>
          <a:prstGeom prst="rect">
            <a:avLst/>
          </a:prstGeom>
        </p:spPr>
      </p:pic>
      <p:sp>
        <p:nvSpPr>
          <p:cNvPr id="17" name="Text 11"/>
          <p:cNvSpPr/>
          <p:nvPr/>
        </p:nvSpPr>
        <p:spPr>
          <a:xfrm>
            <a:off x="10572155" y="3442573"/>
            <a:ext cx="2075497" cy="169664"/>
          </a:xfrm>
          <a:prstGeom prst="rect">
            <a:avLst/>
          </a:prstGeom>
          <a:noFill/>
          <a:ln/>
        </p:spPr>
        <p:txBody>
          <a:bodyPr wrap="none" lIns="0" tIns="0" rIns="0" bIns="0" rtlCol="0" anchor="t"/>
          <a:lstStyle/>
          <a:p>
            <a:pPr marL="0" indent="0" algn="l">
              <a:lnSpc>
                <a:spcPts val="1300"/>
              </a:lnSpc>
              <a:buNone/>
            </a:pPr>
            <a:r>
              <a:rPr lang="en-US" sz="1050" dirty="0">
                <a:solidFill>
                  <a:srgbClr val="FFE5E5"/>
                </a:solidFill>
                <a:latin typeface="Dela Gothic One" pitchFamily="34" charset="0"/>
                <a:ea typeface="Dela Gothic One" pitchFamily="34" charset="-122"/>
                <a:cs typeface="Dela Gothic One" pitchFamily="34" charset="-120"/>
              </a:rPr>
              <a:t>Finite duration of shaming</a:t>
            </a:r>
            <a:endParaRPr lang="en-US" sz="1050" dirty="0"/>
          </a:p>
        </p:txBody>
      </p:sp>
      <p:sp>
        <p:nvSpPr>
          <p:cNvPr id="18" name="Text 12"/>
          <p:cNvSpPr/>
          <p:nvPr/>
        </p:nvSpPr>
        <p:spPr>
          <a:xfrm>
            <a:off x="10572155" y="3663791"/>
            <a:ext cx="3095982" cy="412552"/>
          </a:xfrm>
          <a:prstGeom prst="rect">
            <a:avLst/>
          </a:prstGeom>
          <a:noFill/>
          <a:ln/>
        </p:spPr>
        <p:txBody>
          <a:bodyPr wrap="square" lIns="0" tIns="0" rIns="0" bIns="0" rtlCol="0" anchor="t"/>
          <a:lstStyle/>
          <a:p>
            <a:pPr marL="0" indent="0" algn="l">
              <a:lnSpc>
                <a:spcPts val="1050"/>
              </a:lnSpc>
              <a:buNone/>
            </a:pPr>
            <a:r>
              <a:rPr lang="en-US" sz="650" dirty="0">
                <a:solidFill>
                  <a:srgbClr val="FFE5E5"/>
                </a:solidFill>
                <a:latin typeface="DM Sans" pitchFamily="34" charset="0"/>
                <a:ea typeface="DM Sans" pitchFamily="34" charset="-122"/>
                <a:cs typeface="DM Sans" pitchFamily="34" charset="-120"/>
              </a:rPr>
              <a:t>Reintegrative shaming is not intended to be a permanent state of disgrace. It is a finite process, culminating in forgiveness and reintegration, often marked by ceremonies to certify deviance and then to decertify it.</a:t>
            </a:r>
            <a:endParaRPr lang="en-US" sz="650" dirty="0"/>
          </a:p>
        </p:txBody>
      </p:sp>
      <p:pic>
        <p:nvPicPr>
          <p:cNvPr id="19" name="Image 4" descr="preencoded.png"/>
          <p:cNvPicPr>
            <a:picLocks noChangeAspect="1"/>
          </p:cNvPicPr>
          <p:nvPr/>
        </p:nvPicPr>
        <p:blipFill>
          <a:blip r:embed="rId7"/>
          <a:stretch>
            <a:fillRect/>
          </a:stretch>
        </p:blipFill>
        <p:spPr>
          <a:xfrm>
            <a:off x="962263" y="4460796"/>
            <a:ext cx="2012275" cy="1243608"/>
          </a:xfrm>
          <a:prstGeom prst="rect">
            <a:avLst/>
          </a:prstGeom>
        </p:spPr>
      </p:pic>
      <p:sp>
        <p:nvSpPr>
          <p:cNvPr id="20" name="Text 13"/>
          <p:cNvSpPr/>
          <p:nvPr/>
        </p:nvSpPr>
        <p:spPr>
          <a:xfrm>
            <a:off x="962263" y="5790247"/>
            <a:ext cx="2192655" cy="169664"/>
          </a:xfrm>
          <a:prstGeom prst="rect">
            <a:avLst/>
          </a:prstGeom>
          <a:noFill/>
          <a:ln/>
        </p:spPr>
        <p:txBody>
          <a:bodyPr wrap="none" lIns="0" tIns="0" rIns="0" bIns="0" rtlCol="0" anchor="t"/>
          <a:lstStyle/>
          <a:p>
            <a:pPr marL="0" indent="0" algn="l">
              <a:lnSpc>
                <a:spcPts val="1300"/>
              </a:lnSpc>
              <a:buNone/>
            </a:pPr>
            <a:r>
              <a:rPr lang="en-US" sz="1050" dirty="0">
                <a:solidFill>
                  <a:srgbClr val="FFE5E5"/>
                </a:solidFill>
                <a:latin typeface="Dela Gothic One" pitchFamily="34" charset="0"/>
                <a:ea typeface="Dela Gothic One" pitchFamily="34" charset="-122"/>
                <a:cs typeface="Dela Gothic One" pitchFamily="34" charset="-120"/>
              </a:rPr>
              <a:t>Importance of social bonds</a:t>
            </a:r>
            <a:endParaRPr lang="en-US" sz="1050" dirty="0"/>
          </a:p>
        </p:txBody>
      </p:sp>
      <p:sp>
        <p:nvSpPr>
          <p:cNvPr id="21" name="Text 14"/>
          <p:cNvSpPr/>
          <p:nvPr/>
        </p:nvSpPr>
        <p:spPr>
          <a:xfrm>
            <a:off x="962263" y="6011466"/>
            <a:ext cx="3095863" cy="412552"/>
          </a:xfrm>
          <a:prstGeom prst="rect">
            <a:avLst/>
          </a:prstGeom>
          <a:noFill/>
          <a:ln/>
        </p:spPr>
        <p:txBody>
          <a:bodyPr wrap="square" lIns="0" tIns="0" rIns="0" bIns="0" rtlCol="0" anchor="t"/>
          <a:lstStyle/>
          <a:p>
            <a:pPr marL="0" indent="0" algn="l">
              <a:lnSpc>
                <a:spcPts val="1050"/>
              </a:lnSpc>
              <a:buNone/>
            </a:pPr>
            <a:r>
              <a:rPr lang="en-US" sz="650" dirty="0">
                <a:solidFill>
                  <a:srgbClr val="FFE5E5"/>
                </a:solidFill>
                <a:latin typeface="DM Sans" pitchFamily="34" charset="0"/>
                <a:ea typeface="DM Sans" pitchFamily="34" charset="-122"/>
                <a:cs typeface="DM Sans" pitchFamily="34" charset="-120"/>
              </a:rPr>
              <a:t>Reintegrative shaming is most effective when the offender's social bonds (family, friends, community) are maintained throughout the process, ensuring they have a support system to return to.</a:t>
            </a:r>
            <a:endParaRPr lang="en-US" sz="650" dirty="0"/>
          </a:p>
        </p:txBody>
      </p:sp>
      <p:sp>
        <p:nvSpPr>
          <p:cNvPr id="23" name="Text 16"/>
          <p:cNvSpPr/>
          <p:nvPr/>
        </p:nvSpPr>
        <p:spPr>
          <a:xfrm>
            <a:off x="962263" y="6993731"/>
            <a:ext cx="1857494" cy="169664"/>
          </a:xfrm>
          <a:prstGeom prst="rect">
            <a:avLst/>
          </a:prstGeom>
          <a:noFill/>
          <a:ln/>
        </p:spPr>
        <p:txBody>
          <a:bodyPr wrap="none" lIns="0" tIns="0" rIns="0" bIns="0" rtlCol="0" anchor="t"/>
          <a:lstStyle/>
          <a:p>
            <a:pPr marL="0" indent="0" algn="l">
              <a:lnSpc>
                <a:spcPts val="1300"/>
              </a:lnSpc>
              <a:buNone/>
            </a:pPr>
            <a:endParaRPr lang="en-US" sz="1050" dirty="0"/>
          </a:p>
        </p:txBody>
      </p:sp>
      <p:sp>
        <p:nvSpPr>
          <p:cNvPr id="24" name="Text 17"/>
          <p:cNvSpPr/>
          <p:nvPr/>
        </p:nvSpPr>
        <p:spPr>
          <a:xfrm>
            <a:off x="962263" y="7249239"/>
            <a:ext cx="6248162" cy="137517"/>
          </a:xfrm>
          <a:prstGeom prst="rect">
            <a:avLst/>
          </a:prstGeom>
          <a:noFill/>
          <a:ln/>
        </p:spPr>
        <p:txBody>
          <a:bodyPr wrap="none" lIns="0" tIns="0" rIns="0" bIns="0" rtlCol="0" anchor="t"/>
          <a:lstStyle/>
          <a:p>
            <a:pPr marL="0" indent="0" algn="l">
              <a:lnSpc>
                <a:spcPts val="1050"/>
              </a:lnSpc>
              <a:buNone/>
            </a:pPr>
            <a:endParaRPr lang="en-US" sz="650" dirty="0"/>
          </a:p>
        </p:txBody>
      </p:sp>
      <p:sp>
        <p:nvSpPr>
          <p:cNvPr id="25" name="Text 18"/>
          <p:cNvSpPr/>
          <p:nvPr/>
        </p:nvSpPr>
        <p:spPr>
          <a:xfrm>
            <a:off x="7427595" y="6958131"/>
            <a:ext cx="1804392" cy="169664"/>
          </a:xfrm>
          <a:prstGeom prst="rect">
            <a:avLst/>
          </a:prstGeom>
          <a:noFill/>
          <a:ln/>
        </p:spPr>
        <p:txBody>
          <a:bodyPr wrap="none" lIns="0" tIns="0" rIns="0" bIns="0" rtlCol="0" anchor="t"/>
          <a:lstStyle/>
          <a:p>
            <a:pPr marL="0" indent="0" algn="l">
              <a:lnSpc>
                <a:spcPts val="1300"/>
              </a:lnSpc>
              <a:buNone/>
            </a:pPr>
            <a:endParaRPr lang="en-US" sz="1050" dirty="0"/>
          </a:p>
        </p:txBody>
      </p:sp>
      <p:sp>
        <p:nvSpPr>
          <p:cNvPr id="26" name="Text 19"/>
          <p:cNvSpPr/>
          <p:nvPr/>
        </p:nvSpPr>
        <p:spPr>
          <a:xfrm>
            <a:off x="7654137" y="6424018"/>
            <a:ext cx="6248162" cy="412552"/>
          </a:xfrm>
          <a:prstGeom prst="rect">
            <a:avLst/>
          </a:prstGeom>
          <a:noFill/>
          <a:ln/>
        </p:spPr>
        <p:txBody>
          <a:bodyPr wrap="square" lIns="0" tIns="0" rIns="0" bIns="0" rtlCol="0" anchor="t"/>
          <a:lstStyle/>
          <a:p>
            <a:pPr marL="0" indent="0" algn="l">
              <a:lnSpc>
                <a:spcPts val="1050"/>
              </a:lnSpc>
              <a:buNone/>
            </a:pPr>
            <a:endParaRPr lang="en-US" sz="1050" dirty="0"/>
          </a:p>
        </p:txBody>
      </p:sp>
      <p:pic>
        <p:nvPicPr>
          <p:cNvPr id="27" name="Image 5" descr="preencoded.png"/>
          <p:cNvPicPr>
            <a:picLocks noChangeAspect="1"/>
          </p:cNvPicPr>
          <p:nvPr/>
        </p:nvPicPr>
        <p:blipFill>
          <a:blip r:embed="rId8"/>
          <a:stretch>
            <a:fillRect/>
          </a:stretch>
        </p:blipFill>
        <p:spPr>
          <a:xfrm>
            <a:off x="11171103" y="164265"/>
            <a:ext cx="2587407" cy="71166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1078"/>
            </a:avLst>
          </a:prstGeom>
          <a:solidFill>
            <a:srgbClr val="0A0A0A">
              <a:alpha val="95000"/>
            </a:srgbClr>
          </a:solidFill>
          <a:ln w="7620">
            <a:solidFill>
              <a:srgbClr val="E6E6E6">
                <a:alpha val="25000"/>
              </a:srgbClr>
            </a:solidFill>
            <a:prstDash val="solid"/>
          </a:ln>
        </p:spPr>
        <p:txBody>
          <a:bodyPr/>
          <a:lstStyle/>
          <a:p>
            <a:endParaRPr lang="en-US"/>
          </a:p>
        </p:txBody>
      </p:sp>
      <p:sp>
        <p:nvSpPr>
          <p:cNvPr id="3" name="Text 1"/>
          <p:cNvSpPr/>
          <p:nvPr/>
        </p:nvSpPr>
        <p:spPr>
          <a:xfrm>
            <a:off x="1146810" y="3220998"/>
            <a:ext cx="7993499" cy="381238"/>
          </a:xfrm>
          <a:prstGeom prst="rect">
            <a:avLst/>
          </a:prstGeom>
          <a:noFill/>
          <a:ln/>
        </p:spPr>
        <p:txBody>
          <a:bodyPr wrap="none" lIns="0" tIns="0" rIns="0" bIns="0" rtlCol="0" anchor="t"/>
          <a:lstStyle/>
          <a:p>
            <a:pPr marL="0" indent="0" algn="l">
              <a:lnSpc>
                <a:spcPts val="3000"/>
              </a:lnSpc>
              <a:buNone/>
            </a:pPr>
            <a:r>
              <a:rPr lang="en-US" sz="2400" b="1" dirty="0">
                <a:solidFill>
                  <a:srgbClr val="FAEBEB"/>
                </a:solidFill>
                <a:latin typeface="Dela Gothic One" pitchFamily="34" charset="0"/>
                <a:ea typeface="Dela Gothic One" pitchFamily="34" charset="-122"/>
                <a:cs typeface="Dela Gothic One" pitchFamily="34" charset="-120"/>
              </a:rPr>
              <a:t>John Braithwaite and Reintegrative Shaming</a:t>
            </a:r>
            <a:endParaRPr lang="en-US" sz="2400" dirty="0"/>
          </a:p>
        </p:txBody>
      </p:sp>
      <p:pic>
        <p:nvPicPr>
          <p:cNvPr id="4" name="Image 0" descr="preencoded.png">
            <a:hlinkClick r:id="rId3"/>
          </p:cNvPr>
          <p:cNvPicPr>
            <a:picLocks noChangeAspect="1"/>
          </p:cNvPicPr>
          <p:nvPr/>
        </p:nvPicPr>
        <p:blipFill>
          <a:blip r:embed="rId4"/>
          <a:stretch>
            <a:fillRect/>
          </a:stretch>
        </p:blipFill>
        <p:spPr>
          <a:xfrm>
            <a:off x="1146810" y="3834051"/>
            <a:ext cx="8018859" cy="1174433"/>
          </a:xfrm>
          <a:prstGeom prst="rect">
            <a:avLst/>
          </a:prstGeom>
        </p:spPr>
      </p:pic>
      <p:pic>
        <p:nvPicPr>
          <p:cNvPr id="5" name="Image 1" descr="preencoded.png"/>
          <p:cNvPicPr>
            <a:picLocks noChangeAspect="1"/>
          </p:cNvPicPr>
          <p:nvPr/>
        </p:nvPicPr>
        <p:blipFill>
          <a:blip r:embed="rId5"/>
          <a:stretch>
            <a:fillRect/>
          </a:stretch>
        </p:blipFill>
        <p:spPr>
          <a:xfrm>
            <a:off x="10413555" y="428030"/>
            <a:ext cx="3667491" cy="100888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1493"/>
            </a:avLst>
          </a:prstGeom>
          <a:solidFill>
            <a:srgbClr val="0A0A0A">
              <a:alpha val="95000"/>
            </a:srgbClr>
          </a:solidFill>
          <a:ln w="7620">
            <a:solidFill>
              <a:srgbClr val="E6E6E6">
                <a:alpha val="25000"/>
              </a:srgbClr>
            </a:solidFill>
            <a:prstDash val="solid"/>
          </a:ln>
        </p:spPr>
        <p:txBody>
          <a:bodyPr/>
          <a:lstStyle/>
          <a:p>
            <a:endParaRPr lang="en-US"/>
          </a:p>
        </p:txBody>
      </p:sp>
      <p:sp>
        <p:nvSpPr>
          <p:cNvPr id="4" name="Text 1"/>
          <p:cNvSpPr/>
          <p:nvPr/>
        </p:nvSpPr>
        <p:spPr>
          <a:xfrm>
            <a:off x="1146810" y="870823"/>
            <a:ext cx="7175421" cy="1056084"/>
          </a:xfrm>
          <a:prstGeom prst="rect">
            <a:avLst/>
          </a:prstGeom>
          <a:noFill/>
          <a:ln/>
        </p:spPr>
        <p:txBody>
          <a:bodyPr wrap="square" lIns="0" tIns="0" rIns="0" bIns="0" rtlCol="0" anchor="t"/>
          <a:lstStyle/>
          <a:p>
            <a:pPr marL="0" indent="0" algn="l">
              <a:lnSpc>
                <a:spcPts val="4150"/>
              </a:lnSpc>
              <a:buNone/>
            </a:pPr>
            <a:r>
              <a:rPr lang="en-US" sz="3300" dirty="0">
                <a:solidFill>
                  <a:srgbClr val="FAEBEB"/>
                </a:solidFill>
                <a:latin typeface="Dela Gothic One" pitchFamily="34" charset="0"/>
                <a:ea typeface="Dela Gothic One" pitchFamily="34" charset="-122"/>
                <a:cs typeface="Dela Gothic One" pitchFamily="34" charset="-120"/>
              </a:rPr>
              <a:t>Critical Perspectives and Legacy</a:t>
            </a:r>
            <a:endParaRPr lang="en-US" sz="3300" dirty="0"/>
          </a:p>
        </p:txBody>
      </p:sp>
      <p:sp>
        <p:nvSpPr>
          <p:cNvPr id="5" name="Shape 2"/>
          <p:cNvSpPr/>
          <p:nvPr/>
        </p:nvSpPr>
        <p:spPr>
          <a:xfrm>
            <a:off x="1146810" y="2167652"/>
            <a:ext cx="361117" cy="361117"/>
          </a:xfrm>
          <a:prstGeom prst="roundRect">
            <a:avLst>
              <a:gd name="adj" fmla="val 18668"/>
            </a:avLst>
          </a:prstGeom>
          <a:solidFill>
            <a:srgbClr val="740B0B"/>
          </a:solidFill>
          <a:ln w="7620">
            <a:solidFill>
              <a:srgbClr val="8D2424"/>
            </a:solidFill>
            <a:prstDash val="solid"/>
          </a:ln>
        </p:spPr>
        <p:txBody>
          <a:bodyPr/>
          <a:lstStyle/>
          <a:p>
            <a:endParaRPr lang="en-US"/>
          </a:p>
        </p:txBody>
      </p:sp>
      <p:sp>
        <p:nvSpPr>
          <p:cNvPr id="6" name="Text 3"/>
          <p:cNvSpPr/>
          <p:nvPr/>
        </p:nvSpPr>
        <p:spPr>
          <a:xfrm>
            <a:off x="1200626" y="2189798"/>
            <a:ext cx="253365" cy="316706"/>
          </a:xfrm>
          <a:prstGeom prst="rect">
            <a:avLst/>
          </a:prstGeom>
          <a:noFill/>
          <a:ln/>
        </p:spPr>
        <p:txBody>
          <a:bodyPr wrap="none" lIns="0" tIns="0" rIns="0" bIns="0" rtlCol="0" anchor="t"/>
          <a:lstStyle/>
          <a:p>
            <a:pPr marL="0" indent="0" algn="ctr">
              <a:lnSpc>
                <a:spcPts val="1950"/>
              </a:lnSpc>
              <a:buNone/>
            </a:pPr>
            <a:r>
              <a:rPr lang="en-US" sz="1950" dirty="0">
                <a:solidFill>
                  <a:srgbClr val="FFE5E5"/>
                </a:solidFill>
                <a:latin typeface="Dela Gothic One" pitchFamily="34" charset="0"/>
                <a:ea typeface="Dela Gothic One" pitchFamily="34" charset="-122"/>
                <a:cs typeface="Dela Gothic One" pitchFamily="34" charset="-120"/>
              </a:rPr>
              <a:t>1</a:t>
            </a:r>
            <a:endParaRPr lang="en-US" sz="1950" dirty="0"/>
          </a:p>
        </p:txBody>
      </p:sp>
      <p:sp>
        <p:nvSpPr>
          <p:cNvPr id="7" name="Text 4"/>
          <p:cNvSpPr/>
          <p:nvPr/>
        </p:nvSpPr>
        <p:spPr>
          <a:xfrm>
            <a:off x="1668423" y="2222778"/>
            <a:ext cx="4382691" cy="263962"/>
          </a:xfrm>
          <a:prstGeom prst="rect">
            <a:avLst/>
          </a:prstGeom>
          <a:noFill/>
          <a:ln/>
        </p:spPr>
        <p:txBody>
          <a:bodyPr wrap="none" lIns="0" tIns="0" rIns="0" bIns="0" rtlCol="0" anchor="t"/>
          <a:lstStyle/>
          <a:p>
            <a:pPr marL="0" indent="0" algn="l">
              <a:lnSpc>
                <a:spcPts val="2050"/>
              </a:lnSpc>
              <a:buNone/>
            </a:pPr>
            <a:r>
              <a:rPr lang="en-US" sz="1650" dirty="0">
                <a:solidFill>
                  <a:srgbClr val="FFE5E5"/>
                </a:solidFill>
                <a:latin typeface="Dela Gothic One" pitchFamily="34" charset="0"/>
                <a:ea typeface="Dela Gothic One" pitchFamily="34" charset="-122"/>
                <a:cs typeface="Dela Gothic One" pitchFamily="34" charset="-120"/>
              </a:rPr>
              <a:t>Focus on Low-Level Control Agents</a:t>
            </a:r>
            <a:endParaRPr lang="en-US" sz="1650" dirty="0"/>
          </a:p>
        </p:txBody>
      </p:sp>
      <p:sp>
        <p:nvSpPr>
          <p:cNvPr id="8" name="Text 5"/>
          <p:cNvSpPr/>
          <p:nvPr/>
        </p:nvSpPr>
        <p:spPr>
          <a:xfrm>
            <a:off x="1668423" y="2582942"/>
            <a:ext cx="6653808" cy="513398"/>
          </a:xfrm>
          <a:prstGeom prst="rect">
            <a:avLst/>
          </a:prstGeom>
          <a:noFill/>
          <a:ln/>
        </p:spPr>
        <p:txBody>
          <a:bodyPr wrap="square" lIns="0" tIns="0" rIns="0" bIns="0" rtlCol="0" anchor="t"/>
          <a:lstStyle/>
          <a:p>
            <a:pPr marL="0" indent="0" algn="l">
              <a:lnSpc>
                <a:spcPts val="2000"/>
              </a:lnSpc>
              <a:buNone/>
            </a:pPr>
            <a:r>
              <a:rPr lang="en-US" sz="1250" dirty="0">
                <a:solidFill>
                  <a:srgbClr val="FFE5E5"/>
                </a:solidFill>
                <a:latin typeface="DM Sans" pitchFamily="34" charset="0"/>
                <a:ea typeface="DM Sans" pitchFamily="34" charset="-122"/>
                <a:cs typeface="DM Sans" pitchFamily="34" charset="-120"/>
              </a:rPr>
              <a:t>Critics argued labelling theory ignored the role of those with significant economic and political power in defining behavior as deviant or criminal.</a:t>
            </a:r>
            <a:endParaRPr lang="en-US" sz="1250" dirty="0"/>
          </a:p>
        </p:txBody>
      </p:sp>
      <p:sp>
        <p:nvSpPr>
          <p:cNvPr id="9" name="Shape 6"/>
          <p:cNvSpPr/>
          <p:nvPr/>
        </p:nvSpPr>
        <p:spPr>
          <a:xfrm>
            <a:off x="1146810" y="3417332"/>
            <a:ext cx="361117" cy="361117"/>
          </a:xfrm>
          <a:prstGeom prst="roundRect">
            <a:avLst>
              <a:gd name="adj" fmla="val 18668"/>
            </a:avLst>
          </a:prstGeom>
          <a:solidFill>
            <a:srgbClr val="740B0B"/>
          </a:solidFill>
          <a:ln w="7620">
            <a:solidFill>
              <a:srgbClr val="8D2424"/>
            </a:solidFill>
            <a:prstDash val="solid"/>
          </a:ln>
        </p:spPr>
        <p:txBody>
          <a:bodyPr/>
          <a:lstStyle/>
          <a:p>
            <a:endParaRPr lang="en-US"/>
          </a:p>
        </p:txBody>
      </p:sp>
      <p:sp>
        <p:nvSpPr>
          <p:cNvPr id="10" name="Text 7"/>
          <p:cNvSpPr/>
          <p:nvPr/>
        </p:nvSpPr>
        <p:spPr>
          <a:xfrm>
            <a:off x="1200626" y="3439478"/>
            <a:ext cx="253365" cy="316706"/>
          </a:xfrm>
          <a:prstGeom prst="rect">
            <a:avLst/>
          </a:prstGeom>
          <a:noFill/>
          <a:ln/>
        </p:spPr>
        <p:txBody>
          <a:bodyPr wrap="none" lIns="0" tIns="0" rIns="0" bIns="0" rtlCol="0" anchor="t"/>
          <a:lstStyle/>
          <a:p>
            <a:pPr marL="0" indent="0" algn="ctr">
              <a:lnSpc>
                <a:spcPts val="1950"/>
              </a:lnSpc>
              <a:buNone/>
            </a:pPr>
            <a:r>
              <a:rPr lang="en-US" sz="1950" dirty="0">
                <a:solidFill>
                  <a:srgbClr val="FFE5E5"/>
                </a:solidFill>
                <a:latin typeface="Dela Gothic One" pitchFamily="34" charset="0"/>
                <a:ea typeface="Dela Gothic One" pitchFamily="34" charset="-122"/>
                <a:cs typeface="Dela Gothic One" pitchFamily="34" charset="-120"/>
              </a:rPr>
              <a:t>2</a:t>
            </a:r>
            <a:endParaRPr lang="en-US" sz="1950" dirty="0"/>
          </a:p>
        </p:txBody>
      </p:sp>
      <p:sp>
        <p:nvSpPr>
          <p:cNvPr id="11" name="Text 8"/>
          <p:cNvSpPr/>
          <p:nvPr/>
        </p:nvSpPr>
        <p:spPr>
          <a:xfrm>
            <a:off x="1668423" y="3472458"/>
            <a:ext cx="4220528" cy="263962"/>
          </a:xfrm>
          <a:prstGeom prst="rect">
            <a:avLst/>
          </a:prstGeom>
          <a:noFill/>
          <a:ln/>
        </p:spPr>
        <p:txBody>
          <a:bodyPr wrap="none" lIns="0" tIns="0" rIns="0" bIns="0" rtlCol="0" anchor="t"/>
          <a:lstStyle/>
          <a:p>
            <a:pPr marL="0" indent="0" algn="l">
              <a:lnSpc>
                <a:spcPts val="2050"/>
              </a:lnSpc>
              <a:buNone/>
            </a:pPr>
            <a:r>
              <a:rPr lang="en-US" sz="1650" dirty="0">
                <a:solidFill>
                  <a:srgbClr val="FFE5E5"/>
                </a:solidFill>
                <a:latin typeface="Dela Gothic One" pitchFamily="34" charset="0"/>
                <a:ea typeface="Dela Gothic One" pitchFamily="34" charset="-122"/>
                <a:cs typeface="Dela Gothic One" pitchFamily="34" charset="-120"/>
              </a:rPr>
              <a:t>Stereotypical Images of Deviants</a:t>
            </a:r>
            <a:endParaRPr lang="en-US" sz="1650" dirty="0"/>
          </a:p>
        </p:txBody>
      </p:sp>
      <p:sp>
        <p:nvSpPr>
          <p:cNvPr id="12" name="Text 9"/>
          <p:cNvSpPr/>
          <p:nvPr/>
        </p:nvSpPr>
        <p:spPr>
          <a:xfrm>
            <a:off x="1668423" y="3832622"/>
            <a:ext cx="6653808" cy="770096"/>
          </a:xfrm>
          <a:prstGeom prst="rect">
            <a:avLst/>
          </a:prstGeom>
          <a:noFill/>
          <a:ln/>
        </p:spPr>
        <p:txBody>
          <a:bodyPr wrap="square" lIns="0" tIns="0" rIns="0" bIns="0" rtlCol="0" anchor="t"/>
          <a:lstStyle/>
          <a:p>
            <a:pPr marL="0" indent="0" algn="l">
              <a:lnSpc>
                <a:spcPts val="2000"/>
              </a:lnSpc>
              <a:buNone/>
            </a:pPr>
            <a:r>
              <a:rPr lang="en-US" sz="1250" dirty="0">
                <a:solidFill>
                  <a:srgbClr val="FFE5E5"/>
                </a:solidFill>
                <a:latin typeface="DM Sans" pitchFamily="34" charset="0"/>
                <a:ea typeface="DM Sans" pitchFamily="34" charset="-122"/>
                <a:cs typeface="DM Sans" pitchFamily="34" charset="-120"/>
              </a:rPr>
              <a:t>The theory was criticized for perpetuating images of deviants as marginalized, powerless and exotic ("nuts, sluts and perverts") while ignoring powerful rule-breakers like corporate fraudsters.</a:t>
            </a:r>
            <a:endParaRPr lang="en-US" sz="1250" dirty="0"/>
          </a:p>
        </p:txBody>
      </p:sp>
      <p:sp>
        <p:nvSpPr>
          <p:cNvPr id="13" name="Shape 10"/>
          <p:cNvSpPr/>
          <p:nvPr/>
        </p:nvSpPr>
        <p:spPr>
          <a:xfrm>
            <a:off x="1146810" y="4923711"/>
            <a:ext cx="361117" cy="361117"/>
          </a:xfrm>
          <a:prstGeom prst="roundRect">
            <a:avLst>
              <a:gd name="adj" fmla="val 18668"/>
            </a:avLst>
          </a:prstGeom>
          <a:solidFill>
            <a:srgbClr val="740B0B"/>
          </a:solidFill>
          <a:ln w="7620">
            <a:solidFill>
              <a:srgbClr val="8D2424"/>
            </a:solidFill>
            <a:prstDash val="solid"/>
          </a:ln>
        </p:spPr>
        <p:txBody>
          <a:bodyPr/>
          <a:lstStyle/>
          <a:p>
            <a:endParaRPr lang="en-US"/>
          </a:p>
        </p:txBody>
      </p:sp>
      <p:sp>
        <p:nvSpPr>
          <p:cNvPr id="14" name="Text 11"/>
          <p:cNvSpPr/>
          <p:nvPr/>
        </p:nvSpPr>
        <p:spPr>
          <a:xfrm>
            <a:off x="1200626" y="4945856"/>
            <a:ext cx="253365" cy="316706"/>
          </a:xfrm>
          <a:prstGeom prst="rect">
            <a:avLst/>
          </a:prstGeom>
          <a:noFill/>
          <a:ln/>
        </p:spPr>
        <p:txBody>
          <a:bodyPr wrap="none" lIns="0" tIns="0" rIns="0" bIns="0" rtlCol="0" anchor="t"/>
          <a:lstStyle/>
          <a:p>
            <a:pPr marL="0" indent="0" algn="ctr">
              <a:lnSpc>
                <a:spcPts val="1950"/>
              </a:lnSpc>
              <a:buNone/>
            </a:pPr>
            <a:r>
              <a:rPr lang="en-US" sz="1950" dirty="0">
                <a:solidFill>
                  <a:srgbClr val="FFE5E5"/>
                </a:solidFill>
                <a:latin typeface="Dela Gothic One" pitchFamily="34" charset="0"/>
                <a:ea typeface="Dela Gothic One" pitchFamily="34" charset="-122"/>
                <a:cs typeface="Dela Gothic One" pitchFamily="34" charset="-120"/>
              </a:rPr>
              <a:t>3</a:t>
            </a:r>
            <a:endParaRPr lang="en-US" sz="1950" dirty="0"/>
          </a:p>
        </p:txBody>
      </p:sp>
      <p:sp>
        <p:nvSpPr>
          <p:cNvPr id="15" name="Text 12"/>
          <p:cNvSpPr/>
          <p:nvPr/>
        </p:nvSpPr>
        <p:spPr>
          <a:xfrm>
            <a:off x="1668423" y="4978837"/>
            <a:ext cx="3097530" cy="263962"/>
          </a:xfrm>
          <a:prstGeom prst="rect">
            <a:avLst/>
          </a:prstGeom>
          <a:noFill/>
          <a:ln/>
        </p:spPr>
        <p:txBody>
          <a:bodyPr wrap="none" lIns="0" tIns="0" rIns="0" bIns="0" rtlCol="0" anchor="t"/>
          <a:lstStyle/>
          <a:p>
            <a:pPr marL="0" indent="0" algn="l">
              <a:lnSpc>
                <a:spcPts val="2050"/>
              </a:lnSpc>
              <a:buNone/>
            </a:pPr>
            <a:r>
              <a:rPr lang="en-US" sz="1650" dirty="0">
                <a:solidFill>
                  <a:srgbClr val="FFE5E5"/>
                </a:solidFill>
                <a:latin typeface="Dela Gothic One" pitchFamily="34" charset="0"/>
                <a:ea typeface="Dela Gothic One" pitchFamily="34" charset="-122"/>
                <a:cs typeface="Dela Gothic One" pitchFamily="34" charset="-120"/>
              </a:rPr>
              <a:t>Passive View of Deviants</a:t>
            </a:r>
            <a:endParaRPr lang="en-US" sz="1650" dirty="0"/>
          </a:p>
        </p:txBody>
      </p:sp>
      <p:sp>
        <p:nvSpPr>
          <p:cNvPr id="16" name="Text 13"/>
          <p:cNvSpPr/>
          <p:nvPr/>
        </p:nvSpPr>
        <p:spPr>
          <a:xfrm>
            <a:off x="1668423" y="5339001"/>
            <a:ext cx="6653808" cy="513398"/>
          </a:xfrm>
          <a:prstGeom prst="rect">
            <a:avLst/>
          </a:prstGeom>
          <a:noFill/>
          <a:ln/>
        </p:spPr>
        <p:txBody>
          <a:bodyPr wrap="square" lIns="0" tIns="0" rIns="0" bIns="0" rtlCol="0" anchor="t"/>
          <a:lstStyle/>
          <a:p>
            <a:pPr marL="0" indent="0" algn="l">
              <a:lnSpc>
                <a:spcPts val="2000"/>
              </a:lnSpc>
              <a:buNone/>
            </a:pPr>
            <a:r>
              <a:rPr lang="en-US" sz="1250" dirty="0">
                <a:solidFill>
                  <a:srgbClr val="FFE5E5"/>
                </a:solidFill>
                <a:latin typeface="DM Sans" pitchFamily="34" charset="0"/>
                <a:ea typeface="DM Sans" pitchFamily="34" charset="-122"/>
                <a:cs typeface="DM Sans" pitchFamily="34" charset="-120"/>
              </a:rPr>
              <a:t>Gouldner (1968) criticized labelling theory for characterizing deviants as helpless victims rather than active challengers of dominant norms.</a:t>
            </a:r>
            <a:endParaRPr lang="en-US" sz="1250" dirty="0"/>
          </a:p>
        </p:txBody>
      </p:sp>
      <p:sp>
        <p:nvSpPr>
          <p:cNvPr id="17" name="Shape 14"/>
          <p:cNvSpPr/>
          <p:nvPr/>
        </p:nvSpPr>
        <p:spPr>
          <a:xfrm>
            <a:off x="1146810" y="6173391"/>
            <a:ext cx="361117" cy="361117"/>
          </a:xfrm>
          <a:prstGeom prst="roundRect">
            <a:avLst>
              <a:gd name="adj" fmla="val 18668"/>
            </a:avLst>
          </a:prstGeom>
          <a:solidFill>
            <a:srgbClr val="740B0B"/>
          </a:solidFill>
          <a:ln w="7620">
            <a:solidFill>
              <a:srgbClr val="8D2424"/>
            </a:solidFill>
            <a:prstDash val="solid"/>
          </a:ln>
        </p:spPr>
        <p:txBody>
          <a:bodyPr/>
          <a:lstStyle/>
          <a:p>
            <a:endParaRPr lang="en-US"/>
          </a:p>
        </p:txBody>
      </p:sp>
      <p:sp>
        <p:nvSpPr>
          <p:cNvPr id="18" name="Text 15"/>
          <p:cNvSpPr/>
          <p:nvPr/>
        </p:nvSpPr>
        <p:spPr>
          <a:xfrm>
            <a:off x="1200626" y="6195536"/>
            <a:ext cx="253365" cy="316706"/>
          </a:xfrm>
          <a:prstGeom prst="rect">
            <a:avLst/>
          </a:prstGeom>
          <a:noFill/>
          <a:ln/>
        </p:spPr>
        <p:txBody>
          <a:bodyPr wrap="none" lIns="0" tIns="0" rIns="0" bIns="0" rtlCol="0" anchor="t"/>
          <a:lstStyle/>
          <a:p>
            <a:pPr marL="0" indent="0" algn="ctr">
              <a:lnSpc>
                <a:spcPts val="1950"/>
              </a:lnSpc>
              <a:buNone/>
            </a:pPr>
            <a:r>
              <a:rPr lang="en-US" sz="1950" dirty="0">
                <a:solidFill>
                  <a:srgbClr val="FFE5E5"/>
                </a:solidFill>
                <a:latin typeface="Dela Gothic One" pitchFamily="34" charset="0"/>
                <a:ea typeface="Dela Gothic One" pitchFamily="34" charset="-122"/>
                <a:cs typeface="Dela Gothic One" pitchFamily="34" charset="-120"/>
              </a:rPr>
              <a:t>4</a:t>
            </a:r>
            <a:endParaRPr lang="en-US" sz="1950" dirty="0"/>
          </a:p>
        </p:txBody>
      </p:sp>
      <p:sp>
        <p:nvSpPr>
          <p:cNvPr id="19" name="Text 16"/>
          <p:cNvSpPr/>
          <p:nvPr/>
        </p:nvSpPr>
        <p:spPr>
          <a:xfrm>
            <a:off x="1668423" y="6228517"/>
            <a:ext cx="2111931" cy="263962"/>
          </a:xfrm>
          <a:prstGeom prst="rect">
            <a:avLst/>
          </a:prstGeom>
          <a:noFill/>
          <a:ln/>
        </p:spPr>
        <p:txBody>
          <a:bodyPr wrap="none" lIns="0" tIns="0" rIns="0" bIns="0" rtlCol="0" anchor="t"/>
          <a:lstStyle/>
          <a:p>
            <a:pPr marL="0" indent="0" algn="l">
              <a:lnSpc>
                <a:spcPts val="2050"/>
              </a:lnSpc>
              <a:buNone/>
            </a:pPr>
            <a:r>
              <a:rPr lang="en-US" sz="1650" dirty="0">
                <a:solidFill>
                  <a:srgbClr val="FFE5E5"/>
                </a:solidFill>
                <a:latin typeface="Dela Gothic One" pitchFamily="34" charset="0"/>
                <a:ea typeface="Dela Gothic One" pitchFamily="34" charset="-122"/>
                <a:cs typeface="Dela Gothic One" pitchFamily="34" charset="-120"/>
              </a:rPr>
              <a:t>Lasting Impact</a:t>
            </a:r>
            <a:endParaRPr lang="en-US" sz="1650" dirty="0"/>
          </a:p>
        </p:txBody>
      </p:sp>
      <p:sp>
        <p:nvSpPr>
          <p:cNvPr id="20" name="Text 17"/>
          <p:cNvSpPr/>
          <p:nvPr/>
        </p:nvSpPr>
        <p:spPr>
          <a:xfrm>
            <a:off x="1668423" y="6588681"/>
            <a:ext cx="6653808" cy="770096"/>
          </a:xfrm>
          <a:prstGeom prst="rect">
            <a:avLst/>
          </a:prstGeom>
          <a:noFill/>
          <a:ln/>
        </p:spPr>
        <p:txBody>
          <a:bodyPr wrap="square" lIns="0" tIns="0" rIns="0" bIns="0" rtlCol="0" anchor="t"/>
          <a:lstStyle/>
          <a:p>
            <a:pPr marL="0" indent="0" algn="l">
              <a:lnSpc>
                <a:spcPts val="2000"/>
              </a:lnSpc>
              <a:buNone/>
            </a:pPr>
            <a:r>
              <a:rPr lang="en-US" sz="1250" dirty="0">
                <a:solidFill>
                  <a:srgbClr val="FFE5E5"/>
                </a:solidFill>
                <a:latin typeface="DM Sans" pitchFamily="34" charset="0"/>
                <a:ea typeface="DM Sans" pitchFamily="34" charset="-122"/>
                <a:cs typeface="DM Sans" pitchFamily="34" charset="-120"/>
              </a:rPr>
              <a:t>Despite criticisms, labelling theory had a major impact on criminology, challenging taken-for-granted understandings and influencing subsequent developments in radical criminology.</a:t>
            </a:r>
            <a:endParaRPr lang="en-US" sz="1250" dirty="0"/>
          </a:p>
        </p:txBody>
      </p:sp>
      <p:pic>
        <p:nvPicPr>
          <p:cNvPr id="21" name="Image 1" descr="preencoded.png"/>
          <p:cNvPicPr>
            <a:picLocks noChangeAspect="1"/>
          </p:cNvPicPr>
          <p:nvPr/>
        </p:nvPicPr>
        <p:blipFill>
          <a:blip r:embed="rId3"/>
          <a:stretch>
            <a:fillRect/>
          </a:stretch>
        </p:blipFill>
        <p:spPr>
          <a:xfrm>
            <a:off x="10586089" y="481347"/>
            <a:ext cx="3610804" cy="105608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TotalTime>
  <Words>1097</Words>
  <Application>Microsoft Office PowerPoint</Application>
  <PresentationFormat>Custom</PresentationFormat>
  <Paragraphs>96</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Dela Gothic One</vt:lpstr>
      <vt:lpstr>Arial</vt:lpstr>
      <vt:lpstr>DM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Satenik Margaryan</dc:creator>
  <cp:lastModifiedBy>Satenik Margaryan</cp:lastModifiedBy>
  <cp:revision>2</cp:revision>
  <dcterms:created xsi:type="dcterms:W3CDTF">2025-07-18T16:29:08Z</dcterms:created>
  <dcterms:modified xsi:type="dcterms:W3CDTF">2025-07-18T16:46:19Z</dcterms:modified>
</cp:coreProperties>
</file>