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handoutMasterIdLst>
    <p:handoutMasterId r:id="rId32"/>
  </p:handoutMasterIdLst>
  <p:sldIdLst>
    <p:sldId id="300" r:id="rId2"/>
    <p:sldId id="301" r:id="rId3"/>
    <p:sldId id="258" r:id="rId4"/>
    <p:sldId id="259" r:id="rId5"/>
    <p:sldId id="260" r:id="rId6"/>
    <p:sldId id="261" r:id="rId7"/>
    <p:sldId id="262" r:id="rId8"/>
    <p:sldId id="264" r:id="rId9"/>
    <p:sldId id="266" r:id="rId10"/>
    <p:sldId id="267" r:id="rId11"/>
    <p:sldId id="268" r:id="rId12"/>
    <p:sldId id="269" r:id="rId13"/>
    <p:sldId id="271" r:id="rId14"/>
    <p:sldId id="273" r:id="rId15"/>
    <p:sldId id="275" r:id="rId16"/>
    <p:sldId id="276" r:id="rId17"/>
    <p:sldId id="299" r:id="rId18"/>
    <p:sldId id="279" r:id="rId19"/>
    <p:sldId id="280" r:id="rId20"/>
    <p:sldId id="297" r:id="rId21"/>
    <p:sldId id="281" r:id="rId22"/>
    <p:sldId id="282" r:id="rId23"/>
    <p:sldId id="283" r:id="rId24"/>
    <p:sldId id="284" r:id="rId25"/>
    <p:sldId id="289" r:id="rId26"/>
    <p:sldId id="290" r:id="rId27"/>
    <p:sldId id="291" r:id="rId28"/>
    <p:sldId id="288" r:id="rId29"/>
    <p:sldId id="298"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4" d="100"/>
          <a:sy n="104" d="100"/>
        </p:scale>
        <p:origin x="138" y="276"/>
      </p:cViewPr>
      <p:guideLst/>
    </p:cSldViewPr>
  </p:slideViewPr>
  <p:notesTextViewPr>
    <p:cViewPr>
      <p:scale>
        <a:sx n="1" d="1"/>
        <a:sy n="1" d="1"/>
      </p:scale>
      <p:origin x="0" y="0"/>
    </p:cViewPr>
  </p:notesTextViewPr>
  <p:notesViewPr>
    <p:cSldViewPr snapToGrid="0">
      <p:cViewPr varScale="1">
        <p:scale>
          <a:sx n="85" d="100"/>
          <a:sy n="85" d="100"/>
        </p:scale>
        <p:origin x="388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F3B1F8-6ACC-4B11-BCCD-A44950D460E2}"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9ABEACE8-5B38-45DD-A9F3-D3BB1D465135}">
      <dgm:prSet/>
      <dgm:spPr/>
      <dgm:t>
        <a:bodyPr/>
        <a:lstStyle/>
        <a:p>
          <a:r>
            <a:rPr lang="en-US" b="1"/>
            <a:t>Science</a:t>
          </a:r>
          <a:r>
            <a:rPr lang="en-US"/>
            <a:t>: A set of logical, systematic, documented methods for investigating nature and natural processes.</a:t>
          </a:r>
        </a:p>
      </dgm:t>
    </dgm:pt>
    <dgm:pt modelId="{9A140A0F-030D-4727-9322-38D8BED6264C}" type="parTrans" cxnId="{6427933E-671C-403D-A0CE-8CEA62488710}">
      <dgm:prSet/>
      <dgm:spPr/>
      <dgm:t>
        <a:bodyPr/>
        <a:lstStyle/>
        <a:p>
          <a:endParaRPr lang="en-US"/>
        </a:p>
      </dgm:t>
    </dgm:pt>
    <dgm:pt modelId="{D319AA9F-2799-4D65-A26E-A90E7498CC23}" type="sibTrans" cxnId="{6427933E-671C-403D-A0CE-8CEA62488710}">
      <dgm:prSet/>
      <dgm:spPr/>
      <dgm:t>
        <a:bodyPr/>
        <a:lstStyle/>
        <a:p>
          <a:endParaRPr lang="en-US"/>
        </a:p>
      </dgm:t>
    </dgm:pt>
    <dgm:pt modelId="{B9C12E9A-B224-464C-AAE4-82399620860A}">
      <dgm:prSet/>
      <dgm:spPr/>
      <dgm:t>
        <a:bodyPr/>
        <a:lstStyle/>
        <a:p>
          <a:r>
            <a:rPr lang="en-US" b="1"/>
            <a:t>Social science</a:t>
          </a:r>
          <a:r>
            <a:rPr lang="en-US"/>
            <a:t> relies on scientific methods to investigate individuals, societies, and social processes.</a:t>
          </a:r>
        </a:p>
      </dgm:t>
    </dgm:pt>
    <dgm:pt modelId="{D6249EE9-632F-4647-9A13-AAB80F87613D}" type="parTrans" cxnId="{0B92E331-1C13-4895-944E-CE074C24D2CA}">
      <dgm:prSet/>
      <dgm:spPr/>
      <dgm:t>
        <a:bodyPr/>
        <a:lstStyle/>
        <a:p>
          <a:endParaRPr lang="en-US"/>
        </a:p>
      </dgm:t>
    </dgm:pt>
    <dgm:pt modelId="{94BE691E-0481-4F63-82C7-8F163157BA7D}" type="sibTrans" cxnId="{0B92E331-1C13-4895-944E-CE074C24D2CA}">
      <dgm:prSet/>
      <dgm:spPr/>
      <dgm:t>
        <a:bodyPr/>
        <a:lstStyle/>
        <a:p>
          <a:endParaRPr lang="en-US"/>
        </a:p>
      </dgm:t>
    </dgm:pt>
    <dgm:pt modelId="{23B52005-F837-4901-A24A-25B6B57E506D}">
      <dgm:prSet/>
      <dgm:spPr/>
      <dgm:t>
        <a:bodyPr/>
        <a:lstStyle/>
        <a:p>
          <a:r>
            <a:rPr lang="en-US"/>
            <a:t>When we conduct social science research, we often engage in activities, like asking questions, which are similar to things we do in our everyday lives.</a:t>
          </a:r>
        </a:p>
      </dgm:t>
    </dgm:pt>
    <dgm:pt modelId="{E70A0977-C374-4514-BE2B-CF04CCE65595}" type="parTrans" cxnId="{FC802BFC-62CE-45EF-830B-2C306086918C}">
      <dgm:prSet/>
      <dgm:spPr/>
      <dgm:t>
        <a:bodyPr/>
        <a:lstStyle/>
        <a:p>
          <a:endParaRPr lang="en-US"/>
        </a:p>
      </dgm:t>
    </dgm:pt>
    <dgm:pt modelId="{0C23AC6F-287A-4049-8957-0670B99ACB87}" type="sibTrans" cxnId="{FC802BFC-62CE-45EF-830B-2C306086918C}">
      <dgm:prSet/>
      <dgm:spPr/>
      <dgm:t>
        <a:bodyPr/>
        <a:lstStyle/>
        <a:p>
          <a:endParaRPr lang="en-US"/>
        </a:p>
      </dgm:t>
    </dgm:pt>
    <dgm:pt modelId="{4E3F28F6-3C97-440D-8144-7B629F341537}">
      <dgm:prSet/>
      <dgm:spPr/>
      <dgm:t>
        <a:bodyPr/>
        <a:lstStyle/>
        <a:p>
          <a:r>
            <a:rPr lang="en-US"/>
            <a:t>However, social scientists develop, refine, apply, and report their understanding of the social world systematically, or scientifically.</a:t>
          </a:r>
        </a:p>
      </dgm:t>
    </dgm:pt>
    <dgm:pt modelId="{FD13E83D-1847-4D8E-BEFF-6033A6940309}" type="parTrans" cxnId="{EB9D4391-819B-4A9A-8E11-242F59651DD8}">
      <dgm:prSet/>
      <dgm:spPr/>
      <dgm:t>
        <a:bodyPr/>
        <a:lstStyle/>
        <a:p>
          <a:endParaRPr lang="en-US"/>
        </a:p>
      </dgm:t>
    </dgm:pt>
    <dgm:pt modelId="{291AB4DC-5602-46E4-BE27-38B87529C4B6}" type="sibTrans" cxnId="{EB9D4391-819B-4A9A-8E11-242F59651DD8}">
      <dgm:prSet/>
      <dgm:spPr/>
      <dgm:t>
        <a:bodyPr/>
        <a:lstStyle/>
        <a:p>
          <a:endParaRPr lang="en-US"/>
        </a:p>
      </dgm:t>
    </dgm:pt>
    <dgm:pt modelId="{F4B5208B-A51A-4378-806A-0575585106C5}" type="pres">
      <dgm:prSet presAssocID="{75F3B1F8-6ACC-4B11-BCCD-A44950D460E2}" presName="root" presStyleCnt="0">
        <dgm:presLayoutVars>
          <dgm:dir/>
          <dgm:resizeHandles val="exact"/>
        </dgm:presLayoutVars>
      </dgm:prSet>
      <dgm:spPr/>
    </dgm:pt>
    <dgm:pt modelId="{3D34DFD4-387D-4DA4-9119-F7F57897F02F}" type="pres">
      <dgm:prSet presAssocID="{9ABEACE8-5B38-45DD-A9F3-D3BB1D465135}" presName="compNode" presStyleCnt="0"/>
      <dgm:spPr/>
    </dgm:pt>
    <dgm:pt modelId="{5C5B6DC5-6BB9-4679-834D-22C67B70E05B}" type="pres">
      <dgm:prSet presAssocID="{9ABEACE8-5B38-45DD-A9F3-D3BB1D465135}" presName="bgRect" presStyleLbl="bgShp" presStyleIdx="0" presStyleCnt="4"/>
      <dgm:spPr/>
    </dgm:pt>
    <dgm:pt modelId="{45BDD7C5-2A3C-404C-A6A5-6B57A27E9167}" type="pres">
      <dgm:prSet presAssocID="{9ABEACE8-5B38-45DD-A9F3-D3BB1D465135}"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ears"/>
        </a:ext>
      </dgm:extLst>
    </dgm:pt>
    <dgm:pt modelId="{BB03ADEE-0006-4CA6-B782-354273C74FE1}" type="pres">
      <dgm:prSet presAssocID="{9ABEACE8-5B38-45DD-A9F3-D3BB1D465135}" presName="spaceRect" presStyleCnt="0"/>
      <dgm:spPr/>
    </dgm:pt>
    <dgm:pt modelId="{6548F71B-CA0A-4F3D-A7DB-C75402ABC84F}" type="pres">
      <dgm:prSet presAssocID="{9ABEACE8-5B38-45DD-A9F3-D3BB1D465135}" presName="parTx" presStyleLbl="revTx" presStyleIdx="0" presStyleCnt="4">
        <dgm:presLayoutVars>
          <dgm:chMax val="0"/>
          <dgm:chPref val="0"/>
        </dgm:presLayoutVars>
      </dgm:prSet>
      <dgm:spPr/>
    </dgm:pt>
    <dgm:pt modelId="{59A70A53-F4CF-4EE3-B079-A638C6B4CBB5}" type="pres">
      <dgm:prSet presAssocID="{D319AA9F-2799-4D65-A26E-A90E7498CC23}" presName="sibTrans" presStyleCnt="0"/>
      <dgm:spPr/>
    </dgm:pt>
    <dgm:pt modelId="{30CC2B02-E527-4F0C-8651-49FF48ED68E0}" type="pres">
      <dgm:prSet presAssocID="{B9C12E9A-B224-464C-AAE4-82399620860A}" presName="compNode" presStyleCnt="0"/>
      <dgm:spPr/>
    </dgm:pt>
    <dgm:pt modelId="{8DEF2909-1B4D-4C16-8351-BB180A1AEAF8}" type="pres">
      <dgm:prSet presAssocID="{B9C12E9A-B224-464C-AAE4-82399620860A}" presName="bgRect" presStyleLbl="bgShp" presStyleIdx="1" presStyleCnt="4"/>
      <dgm:spPr/>
    </dgm:pt>
    <dgm:pt modelId="{64415B27-8002-4DDD-9252-45D85314046C}" type="pres">
      <dgm:prSet presAssocID="{B9C12E9A-B224-464C-AAE4-82399620860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ranching Diagram"/>
        </a:ext>
      </dgm:extLst>
    </dgm:pt>
    <dgm:pt modelId="{A98905D5-8031-4F57-8F3C-F7D9A5FDD922}" type="pres">
      <dgm:prSet presAssocID="{B9C12E9A-B224-464C-AAE4-82399620860A}" presName="spaceRect" presStyleCnt="0"/>
      <dgm:spPr/>
    </dgm:pt>
    <dgm:pt modelId="{23F66B1D-9CC9-4277-A7A5-D20180EE4DAB}" type="pres">
      <dgm:prSet presAssocID="{B9C12E9A-B224-464C-AAE4-82399620860A}" presName="parTx" presStyleLbl="revTx" presStyleIdx="1" presStyleCnt="4">
        <dgm:presLayoutVars>
          <dgm:chMax val="0"/>
          <dgm:chPref val="0"/>
        </dgm:presLayoutVars>
      </dgm:prSet>
      <dgm:spPr/>
    </dgm:pt>
    <dgm:pt modelId="{B2FE8951-9F03-4D57-8D02-D1BF92BB670E}" type="pres">
      <dgm:prSet presAssocID="{94BE691E-0481-4F63-82C7-8F163157BA7D}" presName="sibTrans" presStyleCnt="0"/>
      <dgm:spPr/>
    </dgm:pt>
    <dgm:pt modelId="{D6855A6D-9B78-47EB-B0E1-00ECFB32D73B}" type="pres">
      <dgm:prSet presAssocID="{23B52005-F837-4901-A24A-25B6B57E506D}" presName="compNode" presStyleCnt="0"/>
      <dgm:spPr/>
    </dgm:pt>
    <dgm:pt modelId="{D5B99522-9CD6-4C8D-833D-24FC3573772C}" type="pres">
      <dgm:prSet presAssocID="{23B52005-F837-4901-A24A-25B6B57E506D}" presName="bgRect" presStyleLbl="bgShp" presStyleIdx="2" presStyleCnt="4"/>
      <dgm:spPr/>
    </dgm:pt>
    <dgm:pt modelId="{57227F8A-02DA-449C-8984-DC7A663626CC}" type="pres">
      <dgm:prSet presAssocID="{23B52005-F837-4901-A24A-25B6B57E506D}"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Questions"/>
        </a:ext>
      </dgm:extLst>
    </dgm:pt>
    <dgm:pt modelId="{9288208B-A3B5-4F8D-A963-EA90F3441A90}" type="pres">
      <dgm:prSet presAssocID="{23B52005-F837-4901-A24A-25B6B57E506D}" presName="spaceRect" presStyleCnt="0"/>
      <dgm:spPr/>
    </dgm:pt>
    <dgm:pt modelId="{815C7971-697C-4CE9-A5E4-199E9FEB3C3F}" type="pres">
      <dgm:prSet presAssocID="{23B52005-F837-4901-A24A-25B6B57E506D}" presName="parTx" presStyleLbl="revTx" presStyleIdx="2" presStyleCnt="4">
        <dgm:presLayoutVars>
          <dgm:chMax val="0"/>
          <dgm:chPref val="0"/>
        </dgm:presLayoutVars>
      </dgm:prSet>
      <dgm:spPr/>
    </dgm:pt>
    <dgm:pt modelId="{68B3F399-75AB-4CFF-B404-16BB2422A703}" type="pres">
      <dgm:prSet presAssocID="{0C23AC6F-287A-4049-8957-0670B99ACB87}" presName="sibTrans" presStyleCnt="0"/>
      <dgm:spPr/>
    </dgm:pt>
    <dgm:pt modelId="{80F4B344-A9F5-4932-A2A8-96C4BF6B7632}" type="pres">
      <dgm:prSet presAssocID="{4E3F28F6-3C97-440D-8144-7B629F341537}" presName="compNode" presStyleCnt="0"/>
      <dgm:spPr/>
    </dgm:pt>
    <dgm:pt modelId="{1B024F91-F669-4F45-9A7A-82E828C7A788}" type="pres">
      <dgm:prSet presAssocID="{4E3F28F6-3C97-440D-8144-7B629F341537}" presName="bgRect" presStyleLbl="bgShp" presStyleIdx="3" presStyleCnt="4"/>
      <dgm:spPr/>
    </dgm:pt>
    <dgm:pt modelId="{6A5946DB-5E04-442E-B021-FDC7BE2BC756}" type="pres">
      <dgm:prSet presAssocID="{4E3F28F6-3C97-440D-8144-7B629F34153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icroscope"/>
        </a:ext>
      </dgm:extLst>
    </dgm:pt>
    <dgm:pt modelId="{57EC773F-8F0B-4362-B718-4879DA7B074A}" type="pres">
      <dgm:prSet presAssocID="{4E3F28F6-3C97-440D-8144-7B629F341537}" presName="spaceRect" presStyleCnt="0"/>
      <dgm:spPr/>
    </dgm:pt>
    <dgm:pt modelId="{793D85B9-3D52-4A13-B213-171A14002908}" type="pres">
      <dgm:prSet presAssocID="{4E3F28F6-3C97-440D-8144-7B629F341537}" presName="parTx" presStyleLbl="revTx" presStyleIdx="3" presStyleCnt="4">
        <dgm:presLayoutVars>
          <dgm:chMax val="0"/>
          <dgm:chPref val="0"/>
        </dgm:presLayoutVars>
      </dgm:prSet>
      <dgm:spPr/>
    </dgm:pt>
  </dgm:ptLst>
  <dgm:cxnLst>
    <dgm:cxn modelId="{645A5913-7C88-4792-887B-DC28C284ED19}" type="presOf" srcId="{4E3F28F6-3C97-440D-8144-7B629F341537}" destId="{793D85B9-3D52-4A13-B213-171A14002908}" srcOrd="0" destOrd="0" presId="urn:microsoft.com/office/officeart/2018/2/layout/IconVerticalSolidList"/>
    <dgm:cxn modelId="{68F19513-E63C-4238-8340-3AD9AB814C80}" type="presOf" srcId="{23B52005-F837-4901-A24A-25B6B57E506D}" destId="{815C7971-697C-4CE9-A5E4-199E9FEB3C3F}" srcOrd="0" destOrd="0" presId="urn:microsoft.com/office/officeart/2018/2/layout/IconVerticalSolidList"/>
    <dgm:cxn modelId="{F5C7B02D-D610-41AE-B120-BE8B0893953D}" type="presOf" srcId="{9ABEACE8-5B38-45DD-A9F3-D3BB1D465135}" destId="{6548F71B-CA0A-4F3D-A7DB-C75402ABC84F}" srcOrd="0" destOrd="0" presId="urn:microsoft.com/office/officeart/2018/2/layout/IconVerticalSolidList"/>
    <dgm:cxn modelId="{0B92E331-1C13-4895-944E-CE074C24D2CA}" srcId="{75F3B1F8-6ACC-4B11-BCCD-A44950D460E2}" destId="{B9C12E9A-B224-464C-AAE4-82399620860A}" srcOrd="1" destOrd="0" parTransId="{D6249EE9-632F-4647-9A13-AAB80F87613D}" sibTransId="{94BE691E-0481-4F63-82C7-8F163157BA7D}"/>
    <dgm:cxn modelId="{6427933E-671C-403D-A0CE-8CEA62488710}" srcId="{75F3B1F8-6ACC-4B11-BCCD-A44950D460E2}" destId="{9ABEACE8-5B38-45DD-A9F3-D3BB1D465135}" srcOrd="0" destOrd="0" parTransId="{9A140A0F-030D-4727-9322-38D8BED6264C}" sibTransId="{D319AA9F-2799-4D65-A26E-A90E7498CC23}"/>
    <dgm:cxn modelId="{EB9D4391-819B-4A9A-8E11-242F59651DD8}" srcId="{75F3B1F8-6ACC-4B11-BCCD-A44950D460E2}" destId="{4E3F28F6-3C97-440D-8144-7B629F341537}" srcOrd="3" destOrd="0" parTransId="{FD13E83D-1847-4D8E-BEFF-6033A6940309}" sibTransId="{291AB4DC-5602-46E4-BE27-38B87529C4B6}"/>
    <dgm:cxn modelId="{EB61A8A2-5149-449C-9EA2-5E1EE87C39D7}" type="presOf" srcId="{75F3B1F8-6ACC-4B11-BCCD-A44950D460E2}" destId="{F4B5208B-A51A-4378-806A-0575585106C5}" srcOrd="0" destOrd="0" presId="urn:microsoft.com/office/officeart/2018/2/layout/IconVerticalSolidList"/>
    <dgm:cxn modelId="{A1F4E5C2-88D6-4DA0-9667-0E914A41A325}" type="presOf" srcId="{B9C12E9A-B224-464C-AAE4-82399620860A}" destId="{23F66B1D-9CC9-4277-A7A5-D20180EE4DAB}" srcOrd="0" destOrd="0" presId="urn:microsoft.com/office/officeart/2018/2/layout/IconVerticalSolidList"/>
    <dgm:cxn modelId="{FC802BFC-62CE-45EF-830B-2C306086918C}" srcId="{75F3B1F8-6ACC-4B11-BCCD-A44950D460E2}" destId="{23B52005-F837-4901-A24A-25B6B57E506D}" srcOrd="2" destOrd="0" parTransId="{E70A0977-C374-4514-BE2B-CF04CCE65595}" sibTransId="{0C23AC6F-287A-4049-8957-0670B99ACB87}"/>
    <dgm:cxn modelId="{ACA08C11-D594-429F-9C07-120A6D13A9D0}" type="presParOf" srcId="{F4B5208B-A51A-4378-806A-0575585106C5}" destId="{3D34DFD4-387D-4DA4-9119-F7F57897F02F}" srcOrd="0" destOrd="0" presId="urn:microsoft.com/office/officeart/2018/2/layout/IconVerticalSolidList"/>
    <dgm:cxn modelId="{43BD2FF7-4674-4775-BD5D-AC252645FB40}" type="presParOf" srcId="{3D34DFD4-387D-4DA4-9119-F7F57897F02F}" destId="{5C5B6DC5-6BB9-4679-834D-22C67B70E05B}" srcOrd="0" destOrd="0" presId="urn:microsoft.com/office/officeart/2018/2/layout/IconVerticalSolidList"/>
    <dgm:cxn modelId="{6CFC3C6E-7D39-4644-8EE0-25508C644F93}" type="presParOf" srcId="{3D34DFD4-387D-4DA4-9119-F7F57897F02F}" destId="{45BDD7C5-2A3C-404C-A6A5-6B57A27E9167}" srcOrd="1" destOrd="0" presId="urn:microsoft.com/office/officeart/2018/2/layout/IconVerticalSolidList"/>
    <dgm:cxn modelId="{F4DB6B46-A068-4AD4-B295-0EFF4597DD48}" type="presParOf" srcId="{3D34DFD4-387D-4DA4-9119-F7F57897F02F}" destId="{BB03ADEE-0006-4CA6-B782-354273C74FE1}" srcOrd="2" destOrd="0" presId="urn:microsoft.com/office/officeart/2018/2/layout/IconVerticalSolidList"/>
    <dgm:cxn modelId="{22E548CF-3159-458C-BC90-2033FE04D86B}" type="presParOf" srcId="{3D34DFD4-387D-4DA4-9119-F7F57897F02F}" destId="{6548F71B-CA0A-4F3D-A7DB-C75402ABC84F}" srcOrd="3" destOrd="0" presId="urn:microsoft.com/office/officeart/2018/2/layout/IconVerticalSolidList"/>
    <dgm:cxn modelId="{306458A5-8B37-4937-982B-8CDC12979C39}" type="presParOf" srcId="{F4B5208B-A51A-4378-806A-0575585106C5}" destId="{59A70A53-F4CF-4EE3-B079-A638C6B4CBB5}" srcOrd="1" destOrd="0" presId="urn:microsoft.com/office/officeart/2018/2/layout/IconVerticalSolidList"/>
    <dgm:cxn modelId="{886623DE-2738-46B1-AD92-2309511CB5EE}" type="presParOf" srcId="{F4B5208B-A51A-4378-806A-0575585106C5}" destId="{30CC2B02-E527-4F0C-8651-49FF48ED68E0}" srcOrd="2" destOrd="0" presId="urn:microsoft.com/office/officeart/2018/2/layout/IconVerticalSolidList"/>
    <dgm:cxn modelId="{1749EEC9-A663-42D7-AF79-61EDC97025FE}" type="presParOf" srcId="{30CC2B02-E527-4F0C-8651-49FF48ED68E0}" destId="{8DEF2909-1B4D-4C16-8351-BB180A1AEAF8}" srcOrd="0" destOrd="0" presId="urn:microsoft.com/office/officeart/2018/2/layout/IconVerticalSolidList"/>
    <dgm:cxn modelId="{FCAA38AF-6894-44AA-9712-A29B65DEBF64}" type="presParOf" srcId="{30CC2B02-E527-4F0C-8651-49FF48ED68E0}" destId="{64415B27-8002-4DDD-9252-45D85314046C}" srcOrd="1" destOrd="0" presId="urn:microsoft.com/office/officeart/2018/2/layout/IconVerticalSolidList"/>
    <dgm:cxn modelId="{CF870EA8-18F7-4574-8132-595A482F9051}" type="presParOf" srcId="{30CC2B02-E527-4F0C-8651-49FF48ED68E0}" destId="{A98905D5-8031-4F57-8F3C-F7D9A5FDD922}" srcOrd="2" destOrd="0" presId="urn:microsoft.com/office/officeart/2018/2/layout/IconVerticalSolidList"/>
    <dgm:cxn modelId="{21F44DFE-085A-4235-A8E9-F4E20FB9B691}" type="presParOf" srcId="{30CC2B02-E527-4F0C-8651-49FF48ED68E0}" destId="{23F66B1D-9CC9-4277-A7A5-D20180EE4DAB}" srcOrd="3" destOrd="0" presId="urn:microsoft.com/office/officeart/2018/2/layout/IconVerticalSolidList"/>
    <dgm:cxn modelId="{D085A63C-7017-42DA-AB90-CB11F596D008}" type="presParOf" srcId="{F4B5208B-A51A-4378-806A-0575585106C5}" destId="{B2FE8951-9F03-4D57-8D02-D1BF92BB670E}" srcOrd="3" destOrd="0" presId="urn:microsoft.com/office/officeart/2018/2/layout/IconVerticalSolidList"/>
    <dgm:cxn modelId="{0C59CEBD-4F41-47A1-82E5-6F4C50D47807}" type="presParOf" srcId="{F4B5208B-A51A-4378-806A-0575585106C5}" destId="{D6855A6D-9B78-47EB-B0E1-00ECFB32D73B}" srcOrd="4" destOrd="0" presId="urn:microsoft.com/office/officeart/2018/2/layout/IconVerticalSolidList"/>
    <dgm:cxn modelId="{01F02963-C01C-4F3F-82BC-F02AD5D41990}" type="presParOf" srcId="{D6855A6D-9B78-47EB-B0E1-00ECFB32D73B}" destId="{D5B99522-9CD6-4C8D-833D-24FC3573772C}" srcOrd="0" destOrd="0" presId="urn:microsoft.com/office/officeart/2018/2/layout/IconVerticalSolidList"/>
    <dgm:cxn modelId="{55A84C18-644A-4584-A978-3339C00B0E95}" type="presParOf" srcId="{D6855A6D-9B78-47EB-B0E1-00ECFB32D73B}" destId="{57227F8A-02DA-449C-8984-DC7A663626CC}" srcOrd="1" destOrd="0" presId="urn:microsoft.com/office/officeart/2018/2/layout/IconVerticalSolidList"/>
    <dgm:cxn modelId="{0A1B7953-5540-453F-9B38-4F9153A7770B}" type="presParOf" srcId="{D6855A6D-9B78-47EB-B0E1-00ECFB32D73B}" destId="{9288208B-A3B5-4F8D-A963-EA90F3441A90}" srcOrd="2" destOrd="0" presId="urn:microsoft.com/office/officeart/2018/2/layout/IconVerticalSolidList"/>
    <dgm:cxn modelId="{13244C86-B619-42CE-A95E-DDDDE45A14CB}" type="presParOf" srcId="{D6855A6D-9B78-47EB-B0E1-00ECFB32D73B}" destId="{815C7971-697C-4CE9-A5E4-199E9FEB3C3F}" srcOrd="3" destOrd="0" presId="urn:microsoft.com/office/officeart/2018/2/layout/IconVerticalSolidList"/>
    <dgm:cxn modelId="{54797462-5D0A-4523-9E9D-4FDE6C304A72}" type="presParOf" srcId="{F4B5208B-A51A-4378-806A-0575585106C5}" destId="{68B3F399-75AB-4CFF-B404-16BB2422A703}" srcOrd="5" destOrd="0" presId="urn:microsoft.com/office/officeart/2018/2/layout/IconVerticalSolidList"/>
    <dgm:cxn modelId="{FE9CA30F-8D05-4581-B0EC-B2578C3526E6}" type="presParOf" srcId="{F4B5208B-A51A-4378-806A-0575585106C5}" destId="{80F4B344-A9F5-4932-A2A8-96C4BF6B7632}" srcOrd="6" destOrd="0" presId="urn:microsoft.com/office/officeart/2018/2/layout/IconVerticalSolidList"/>
    <dgm:cxn modelId="{2FC8A145-99E7-414C-B236-5B4058BCB83A}" type="presParOf" srcId="{80F4B344-A9F5-4932-A2A8-96C4BF6B7632}" destId="{1B024F91-F669-4F45-9A7A-82E828C7A788}" srcOrd="0" destOrd="0" presId="urn:microsoft.com/office/officeart/2018/2/layout/IconVerticalSolidList"/>
    <dgm:cxn modelId="{B7F06D97-A9D4-4729-9761-77872ED94F81}" type="presParOf" srcId="{80F4B344-A9F5-4932-A2A8-96C4BF6B7632}" destId="{6A5946DB-5E04-442E-B021-FDC7BE2BC756}" srcOrd="1" destOrd="0" presId="urn:microsoft.com/office/officeart/2018/2/layout/IconVerticalSolidList"/>
    <dgm:cxn modelId="{FB38D380-5177-4510-A628-730287B7A60B}" type="presParOf" srcId="{80F4B344-A9F5-4932-A2A8-96C4BF6B7632}" destId="{57EC773F-8F0B-4362-B718-4879DA7B074A}" srcOrd="2" destOrd="0" presId="urn:microsoft.com/office/officeart/2018/2/layout/IconVerticalSolidList"/>
    <dgm:cxn modelId="{F2933EFC-E790-4F2C-A68C-F1745787F14F}" type="presParOf" srcId="{80F4B344-A9F5-4932-A2A8-96C4BF6B7632}" destId="{793D85B9-3D52-4A13-B213-171A1400290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E4C6EF-C78E-40A6-BB62-CD5D774B6323}" type="doc">
      <dgm:prSet loTypeId="urn:microsoft.com/office/officeart/2005/8/layout/hierarchy1" loCatId="hierarchy" qsTypeId="urn:microsoft.com/office/officeart/2005/8/quickstyle/simple2" qsCatId="simple" csTypeId="urn:microsoft.com/office/officeart/2005/8/colors/accent1_2" csCatId="accent1"/>
      <dgm:spPr/>
      <dgm:t>
        <a:bodyPr/>
        <a:lstStyle/>
        <a:p>
          <a:endParaRPr lang="en-US"/>
        </a:p>
      </dgm:t>
    </dgm:pt>
    <dgm:pt modelId="{A1C36B0C-00CF-41F2-8586-2A7523D02ADB}">
      <dgm:prSet/>
      <dgm:spPr/>
      <dgm:t>
        <a:bodyPr/>
        <a:lstStyle/>
        <a:p>
          <a:r>
            <a:rPr lang="en-US" b="1"/>
            <a:t>Policy motivations</a:t>
          </a:r>
          <a:r>
            <a:rPr lang="en-US"/>
            <a:t>. Research focused on policy guidance or program management, such as government decisions or planning.</a:t>
          </a:r>
        </a:p>
      </dgm:t>
    </dgm:pt>
    <dgm:pt modelId="{10316EA9-A28A-4940-B3AC-DB5F56E4F52B}" type="parTrans" cxnId="{632B1D93-ED71-40B4-863A-CF3456E2DABC}">
      <dgm:prSet/>
      <dgm:spPr/>
      <dgm:t>
        <a:bodyPr/>
        <a:lstStyle/>
        <a:p>
          <a:endParaRPr lang="en-US"/>
        </a:p>
      </dgm:t>
    </dgm:pt>
    <dgm:pt modelId="{FEC97F41-9729-40CA-A191-06B5500D1EC5}" type="sibTrans" cxnId="{632B1D93-ED71-40B4-863A-CF3456E2DABC}">
      <dgm:prSet/>
      <dgm:spPr/>
      <dgm:t>
        <a:bodyPr/>
        <a:lstStyle/>
        <a:p>
          <a:endParaRPr lang="en-US"/>
        </a:p>
      </dgm:t>
    </dgm:pt>
    <dgm:pt modelId="{D665F8E5-0DB0-44C4-848D-99A308E15780}">
      <dgm:prSet/>
      <dgm:spPr/>
      <dgm:t>
        <a:bodyPr/>
        <a:lstStyle/>
        <a:p>
          <a:r>
            <a:rPr lang="en-US" b="1"/>
            <a:t>Academic motivations.</a:t>
          </a:r>
          <a:r>
            <a:rPr lang="en-US"/>
            <a:t> Questions about changing social relations have stimulated much academic social science.</a:t>
          </a:r>
        </a:p>
      </dgm:t>
    </dgm:pt>
    <dgm:pt modelId="{872F0477-0CED-4CB2-8951-3338777C3BE9}" type="parTrans" cxnId="{537FAA82-4FAA-432D-B904-81E4A986A5A0}">
      <dgm:prSet/>
      <dgm:spPr/>
      <dgm:t>
        <a:bodyPr/>
        <a:lstStyle/>
        <a:p>
          <a:endParaRPr lang="en-US"/>
        </a:p>
      </dgm:t>
    </dgm:pt>
    <dgm:pt modelId="{C04D15C6-6905-455C-A86F-C14C03325E22}" type="sibTrans" cxnId="{537FAA82-4FAA-432D-B904-81E4A986A5A0}">
      <dgm:prSet/>
      <dgm:spPr/>
      <dgm:t>
        <a:bodyPr/>
        <a:lstStyle/>
        <a:p>
          <a:endParaRPr lang="en-US"/>
        </a:p>
      </dgm:t>
    </dgm:pt>
    <dgm:pt modelId="{791260DE-F74D-43FC-BF5C-1DA3FBCA010E}">
      <dgm:prSet/>
      <dgm:spPr/>
      <dgm:t>
        <a:bodyPr/>
        <a:lstStyle/>
        <a:p>
          <a:r>
            <a:rPr lang="en-US" b="1"/>
            <a:t>Personal motivations.</a:t>
          </a:r>
          <a:r>
            <a:rPr lang="en-US"/>
            <a:t> Social scientists may become interested in a topic because of personal experiences.</a:t>
          </a:r>
        </a:p>
      </dgm:t>
    </dgm:pt>
    <dgm:pt modelId="{61119495-9307-44E9-ADED-D0065D847FB0}" type="parTrans" cxnId="{4992CF16-B0C0-44D2-8021-917BCB43A929}">
      <dgm:prSet/>
      <dgm:spPr/>
      <dgm:t>
        <a:bodyPr/>
        <a:lstStyle/>
        <a:p>
          <a:endParaRPr lang="en-US"/>
        </a:p>
      </dgm:t>
    </dgm:pt>
    <dgm:pt modelId="{699811D3-09DE-429C-8A7D-CCA1E7939FE7}" type="sibTrans" cxnId="{4992CF16-B0C0-44D2-8021-917BCB43A929}">
      <dgm:prSet/>
      <dgm:spPr/>
      <dgm:t>
        <a:bodyPr/>
        <a:lstStyle/>
        <a:p>
          <a:endParaRPr lang="en-US"/>
        </a:p>
      </dgm:t>
    </dgm:pt>
    <dgm:pt modelId="{D62AD10F-9369-4BD7-9BC6-A9FFC1EF4C51}" type="pres">
      <dgm:prSet presAssocID="{22E4C6EF-C78E-40A6-BB62-CD5D774B6323}" presName="hierChild1" presStyleCnt="0">
        <dgm:presLayoutVars>
          <dgm:chPref val="1"/>
          <dgm:dir/>
          <dgm:animOne val="branch"/>
          <dgm:animLvl val="lvl"/>
          <dgm:resizeHandles/>
        </dgm:presLayoutVars>
      </dgm:prSet>
      <dgm:spPr/>
    </dgm:pt>
    <dgm:pt modelId="{02C04172-ECF5-472E-8D13-3512CED04048}" type="pres">
      <dgm:prSet presAssocID="{A1C36B0C-00CF-41F2-8586-2A7523D02ADB}" presName="hierRoot1" presStyleCnt="0"/>
      <dgm:spPr/>
    </dgm:pt>
    <dgm:pt modelId="{14CFBEA8-B3E3-4937-B7D1-C6B8839C796D}" type="pres">
      <dgm:prSet presAssocID="{A1C36B0C-00CF-41F2-8586-2A7523D02ADB}" presName="composite" presStyleCnt="0"/>
      <dgm:spPr/>
    </dgm:pt>
    <dgm:pt modelId="{7D112EE4-788D-401D-8123-38B7284C9C8D}" type="pres">
      <dgm:prSet presAssocID="{A1C36B0C-00CF-41F2-8586-2A7523D02ADB}" presName="background" presStyleLbl="node0" presStyleIdx="0" presStyleCnt="3"/>
      <dgm:spPr/>
    </dgm:pt>
    <dgm:pt modelId="{C490FEA0-F9E2-4EF1-A92E-15279DE21C32}" type="pres">
      <dgm:prSet presAssocID="{A1C36B0C-00CF-41F2-8586-2A7523D02ADB}" presName="text" presStyleLbl="fgAcc0" presStyleIdx="0" presStyleCnt="3">
        <dgm:presLayoutVars>
          <dgm:chPref val="3"/>
        </dgm:presLayoutVars>
      </dgm:prSet>
      <dgm:spPr/>
    </dgm:pt>
    <dgm:pt modelId="{87646D9C-346F-4D58-8A70-DB498BE43060}" type="pres">
      <dgm:prSet presAssocID="{A1C36B0C-00CF-41F2-8586-2A7523D02ADB}" presName="hierChild2" presStyleCnt="0"/>
      <dgm:spPr/>
    </dgm:pt>
    <dgm:pt modelId="{7A40654B-5348-4E68-9FB4-F4517B49A51D}" type="pres">
      <dgm:prSet presAssocID="{D665F8E5-0DB0-44C4-848D-99A308E15780}" presName="hierRoot1" presStyleCnt="0"/>
      <dgm:spPr/>
    </dgm:pt>
    <dgm:pt modelId="{710281D7-ABAA-42EF-A1E4-4631933FAEF5}" type="pres">
      <dgm:prSet presAssocID="{D665F8E5-0DB0-44C4-848D-99A308E15780}" presName="composite" presStyleCnt="0"/>
      <dgm:spPr/>
    </dgm:pt>
    <dgm:pt modelId="{610A2AA3-91F9-4707-A3DD-C324A2ACC0E5}" type="pres">
      <dgm:prSet presAssocID="{D665F8E5-0DB0-44C4-848D-99A308E15780}" presName="background" presStyleLbl="node0" presStyleIdx="1" presStyleCnt="3"/>
      <dgm:spPr/>
    </dgm:pt>
    <dgm:pt modelId="{A106225F-2DED-4614-AB5D-7D77CEBBBF43}" type="pres">
      <dgm:prSet presAssocID="{D665F8E5-0DB0-44C4-848D-99A308E15780}" presName="text" presStyleLbl="fgAcc0" presStyleIdx="1" presStyleCnt="3">
        <dgm:presLayoutVars>
          <dgm:chPref val="3"/>
        </dgm:presLayoutVars>
      </dgm:prSet>
      <dgm:spPr/>
    </dgm:pt>
    <dgm:pt modelId="{EF277F1F-E3AD-4074-B348-D18B4D25F7F7}" type="pres">
      <dgm:prSet presAssocID="{D665F8E5-0DB0-44C4-848D-99A308E15780}" presName="hierChild2" presStyleCnt="0"/>
      <dgm:spPr/>
    </dgm:pt>
    <dgm:pt modelId="{99FB9B67-C4C4-40E4-A846-817573D3D5D9}" type="pres">
      <dgm:prSet presAssocID="{791260DE-F74D-43FC-BF5C-1DA3FBCA010E}" presName="hierRoot1" presStyleCnt="0"/>
      <dgm:spPr/>
    </dgm:pt>
    <dgm:pt modelId="{EB54BFD5-FD08-473A-B73A-6B3553A73ED1}" type="pres">
      <dgm:prSet presAssocID="{791260DE-F74D-43FC-BF5C-1DA3FBCA010E}" presName="composite" presStyleCnt="0"/>
      <dgm:spPr/>
    </dgm:pt>
    <dgm:pt modelId="{0E08977B-3B1F-43C6-AA5C-A26C1180637C}" type="pres">
      <dgm:prSet presAssocID="{791260DE-F74D-43FC-BF5C-1DA3FBCA010E}" presName="background" presStyleLbl="node0" presStyleIdx="2" presStyleCnt="3"/>
      <dgm:spPr/>
    </dgm:pt>
    <dgm:pt modelId="{B56B8D26-1F3F-4F1C-9FE9-0C5F37A82D36}" type="pres">
      <dgm:prSet presAssocID="{791260DE-F74D-43FC-BF5C-1DA3FBCA010E}" presName="text" presStyleLbl="fgAcc0" presStyleIdx="2" presStyleCnt="3">
        <dgm:presLayoutVars>
          <dgm:chPref val="3"/>
        </dgm:presLayoutVars>
      </dgm:prSet>
      <dgm:spPr/>
    </dgm:pt>
    <dgm:pt modelId="{C3ED2D2E-F2F3-4045-AA11-2EE32E358EE4}" type="pres">
      <dgm:prSet presAssocID="{791260DE-F74D-43FC-BF5C-1DA3FBCA010E}" presName="hierChild2" presStyleCnt="0"/>
      <dgm:spPr/>
    </dgm:pt>
  </dgm:ptLst>
  <dgm:cxnLst>
    <dgm:cxn modelId="{E8CF4607-D3A0-4A39-B747-E04AF4F48E36}" type="presOf" srcId="{A1C36B0C-00CF-41F2-8586-2A7523D02ADB}" destId="{C490FEA0-F9E2-4EF1-A92E-15279DE21C32}" srcOrd="0" destOrd="0" presId="urn:microsoft.com/office/officeart/2005/8/layout/hierarchy1"/>
    <dgm:cxn modelId="{4992CF16-B0C0-44D2-8021-917BCB43A929}" srcId="{22E4C6EF-C78E-40A6-BB62-CD5D774B6323}" destId="{791260DE-F74D-43FC-BF5C-1DA3FBCA010E}" srcOrd="2" destOrd="0" parTransId="{61119495-9307-44E9-ADED-D0065D847FB0}" sibTransId="{699811D3-09DE-429C-8A7D-CCA1E7939FE7}"/>
    <dgm:cxn modelId="{31D6C379-9969-45F5-9ABE-03C71B0455E4}" type="presOf" srcId="{22E4C6EF-C78E-40A6-BB62-CD5D774B6323}" destId="{D62AD10F-9369-4BD7-9BC6-A9FFC1EF4C51}" srcOrd="0" destOrd="0" presId="urn:microsoft.com/office/officeart/2005/8/layout/hierarchy1"/>
    <dgm:cxn modelId="{669ED07A-AF60-4FA4-A284-704D63932BF6}" type="presOf" srcId="{791260DE-F74D-43FC-BF5C-1DA3FBCA010E}" destId="{B56B8D26-1F3F-4F1C-9FE9-0C5F37A82D36}" srcOrd="0" destOrd="0" presId="urn:microsoft.com/office/officeart/2005/8/layout/hierarchy1"/>
    <dgm:cxn modelId="{537FAA82-4FAA-432D-B904-81E4A986A5A0}" srcId="{22E4C6EF-C78E-40A6-BB62-CD5D774B6323}" destId="{D665F8E5-0DB0-44C4-848D-99A308E15780}" srcOrd="1" destOrd="0" parTransId="{872F0477-0CED-4CB2-8951-3338777C3BE9}" sibTransId="{C04D15C6-6905-455C-A86F-C14C03325E22}"/>
    <dgm:cxn modelId="{632B1D93-ED71-40B4-863A-CF3456E2DABC}" srcId="{22E4C6EF-C78E-40A6-BB62-CD5D774B6323}" destId="{A1C36B0C-00CF-41F2-8586-2A7523D02ADB}" srcOrd="0" destOrd="0" parTransId="{10316EA9-A28A-4940-B3AC-DB5F56E4F52B}" sibTransId="{FEC97F41-9729-40CA-A191-06B5500D1EC5}"/>
    <dgm:cxn modelId="{CA0063E8-40D6-48A9-89D8-0E67D739356F}" type="presOf" srcId="{D665F8E5-0DB0-44C4-848D-99A308E15780}" destId="{A106225F-2DED-4614-AB5D-7D77CEBBBF43}" srcOrd="0" destOrd="0" presId="urn:microsoft.com/office/officeart/2005/8/layout/hierarchy1"/>
    <dgm:cxn modelId="{B27DDF0F-F58F-4949-9D5F-0D3D6DFE356A}" type="presParOf" srcId="{D62AD10F-9369-4BD7-9BC6-A9FFC1EF4C51}" destId="{02C04172-ECF5-472E-8D13-3512CED04048}" srcOrd="0" destOrd="0" presId="urn:microsoft.com/office/officeart/2005/8/layout/hierarchy1"/>
    <dgm:cxn modelId="{F5CB9BC3-6757-4006-A47B-CC4430E39653}" type="presParOf" srcId="{02C04172-ECF5-472E-8D13-3512CED04048}" destId="{14CFBEA8-B3E3-4937-B7D1-C6B8839C796D}" srcOrd="0" destOrd="0" presId="urn:microsoft.com/office/officeart/2005/8/layout/hierarchy1"/>
    <dgm:cxn modelId="{AD323762-0FF3-4C95-9D14-2E0A5062C657}" type="presParOf" srcId="{14CFBEA8-B3E3-4937-B7D1-C6B8839C796D}" destId="{7D112EE4-788D-401D-8123-38B7284C9C8D}" srcOrd="0" destOrd="0" presId="urn:microsoft.com/office/officeart/2005/8/layout/hierarchy1"/>
    <dgm:cxn modelId="{2DD12EB0-BE0C-40B2-8086-478A6326CFFD}" type="presParOf" srcId="{14CFBEA8-B3E3-4937-B7D1-C6B8839C796D}" destId="{C490FEA0-F9E2-4EF1-A92E-15279DE21C32}" srcOrd="1" destOrd="0" presId="urn:microsoft.com/office/officeart/2005/8/layout/hierarchy1"/>
    <dgm:cxn modelId="{BCCE2AC5-0BCA-421F-B59C-D4AF1BA2212F}" type="presParOf" srcId="{02C04172-ECF5-472E-8D13-3512CED04048}" destId="{87646D9C-346F-4D58-8A70-DB498BE43060}" srcOrd="1" destOrd="0" presId="urn:microsoft.com/office/officeart/2005/8/layout/hierarchy1"/>
    <dgm:cxn modelId="{02BB20B8-9AD7-4301-BB7A-8DB87D4A0510}" type="presParOf" srcId="{D62AD10F-9369-4BD7-9BC6-A9FFC1EF4C51}" destId="{7A40654B-5348-4E68-9FB4-F4517B49A51D}" srcOrd="1" destOrd="0" presId="urn:microsoft.com/office/officeart/2005/8/layout/hierarchy1"/>
    <dgm:cxn modelId="{85ED6CFB-EAFD-45E5-8670-41E153338C39}" type="presParOf" srcId="{7A40654B-5348-4E68-9FB4-F4517B49A51D}" destId="{710281D7-ABAA-42EF-A1E4-4631933FAEF5}" srcOrd="0" destOrd="0" presId="urn:microsoft.com/office/officeart/2005/8/layout/hierarchy1"/>
    <dgm:cxn modelId="{034CC8C7-C7B8-4C7E-96E1-E69E658031A8}" type="presParOf" srcId="{710281D7-ABAA-42EF-A1E4-4631933FAEF5}" destId="{610A2AA3-91F9-4707-A3DD-C324A2ACC0E5}" srcOrd="0" destOrd="0" presId="urn:microsoft.com/office/officeart/2005/8/layout/hierarchy1"/>
    <dgm:cxn modelId="{9643AB5B-05B3-4846-B836-A8B3C5DCD817}" type="presParOf" srcId="{710281D7-ABAA-42EF-A1E4-4631933FAEF5}" destId="{A106225F-2DED-4614-AB5D-7D77CEBBBF43}" srcOrd="1" destOrd="0" presId="urn:microsoft.com/office/officeart/2005/8/layout/hierarchy1"/>
    <dgm:cxn modelId="{5D71F02F-E940-4352-978D-4380DF3393C5}" type="presParOf" srcId="{7A40654B-5348-4E68-9FB4-F4517B49A51D}" destId="{EF277F1F-E3AD-4074-B348-D18B4D25F7F7}" srcOrd="1" destOrd="0" presId="urn:microsoft.com/office/officeart/2005/8/layout/hierarchy1"/>
    <dgm:cxn modelId="{1B370DCA-08DF-4874-8C9B-47CED4EEF4D4}" type="presParOf" srcId="{D62AD10F-9369-4BD7-9BC6-A9FFC1EF4C51}" destId="{99FB9B67-C4C4-40E4-A846-817573D3D5D9}" srcOrd="2" destOrd="0" presId="urn:microsoft.com/office/officeart/2005/8/layout/hierarchy1"/>
    <dgm:cxn modelId="{B3BCCEFC-8CA0-4655-81AB-9CFCC3D2A766}" type="presParOf" srcId="{99FB9B67-C4C4-40E4-A846-817573D3D5D9}" destId="{EB54BFD5-FD08-473A-B73A-6B3553A73ED1}" srcOrd="0" destOrd="0" presId="urn:microsoft.com/office/officeart/2005/8/layout/hierarchy1"/>
    <dgm:cxn modelId="{6F405710-9FE0-4B6D-AA26-05E17AC4A1D5}" type="presParOf" srcId="{EB54BFD5-FD08-473A-B73A-6B3553A73ED1}" destId="{0E08977B-3B1F-43C6-AA5C-A26C1180637C}" srcOrd="0" destOrd="0" presId="urn:microsoft.com/office/officeart/2005/8/layout/hierarchy1"/>
    <dgm:cxn modelId="{F2AB5D40-AD38-4DFD-BEFE-A932F21979DB}" type="presParOf" srcId="{EB54BFD5-FD08-473A-B73A-6B3553A73ED1}" destId="{B56B8D26-1F3F-4F1C-9FE9-0C5F37A82D36}" srcOrd="1" destOrd="0" presId="urn:microsoft.com/office/officeart/2005/8/layout/hierarchy1"/>
    <dgm:cxn modelId="{C0AF6030-92ED-44F5-9BC0-79D141BBF658}" type="presParOf" srcId="{99FB9B67-C4C4-40E4-A846-817573D3D5D9}" destId="{C3ED2D2E-F2F3-4045-AA11-2EE32E358EE4}"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5B6DC5-6BB9-4679-834D-22C67B70E05B}">
      <dsp:nvSpPr>
        <dsp:cNvPr id="0" name=""/>
        <dsp:cNvSpPr/>
      </dsp:nvSpPr>
      <dsp:spPr>
        <a:xfrm>
          <a:off x="0" y="1732"/>
          <a:ext cx="10576558" cy="87831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BDD7C5-2A3C-404C-A6A5-6B57A27E9167}">
      <dsp:nvSpPr>
        <dsp:cNvPr id="0" name=""/>
        <dsp:cNvSpPr/>
      </dsp:nvSpPr>
      <dsp:spPr>
        <a:xfrm>
          <a:off x="265690" y="199354"/>
          <a:ext cx="483073" cy="48307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548F71B-CA0A-4F3D-A7DB-C75402ABC84F}">
      <dsp:nvSpPr>
        <dsp:cNvPr id="0" name=""/>
        <dsp:cNvSpPr/>
      </dsp:nvSpPr>
      <dsp:spPr>
        <a:xfrm>
          <a:off x="1014455" y="1732"/>
          <a:ext cx="9562102" cy="8783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955" tIns="92955" rIns="92955" bIns="92955" numCol="1" spcCol="1270" anchor="ctr" anchorCtr="0">
          <a:noAutofit/>
        </a:bodyPr>
        <a:lstStyle/>
        <a:p>
          <a:pPr marL="0" lvl="0" indent="0" algn="l" defTabSz="933450">
            <a:lnSpc>
              <a:spcPct val="90000"/>
            </a:lnSpc>
            <a:spcBef>
              <a:spcPct val="0"/>
            </a:spcBef>
            <a:spcAft>
              <a:spcPct val="35000"/>
            </a:spcAft>
            <a:buNone/>
          </a:pPr>
          <a:r>
            <a:rPr lang="en-US" sz="2100" b="1" kern="1200"/>
            <a:t>Science</a:t>
          </a:r>
          <a:r>
            <a:rPr lang="en-US" sz="2100" kern="1200"/>
            <a:t>: A set of logical, systematic, documented methods for investigating nature and natural processes.</a:t>
          </a:r>
        </a:p>
      </dsp:txBody>
      <dsp:txXfrm>
        <a:off x="1014455" y="1732"/>
        <a:ext cx="9562102" cy="878316"/>
      </dsp:txXfrm>
    </dsp:sp>
    <dsp:sp modelId="{8DEF2909-1B4D-4C16-8351-BB180A1AEAF8}">
      <dsp:nvSpPr>
        <dsp:cNvPr id="0" name=""/>
        <dsp:cNvSpPr/>
      </dsp:nvSpPr>
      <dsp:spPr>
        <a:xfrm>
          <a:off x="0" y="1099628"/>
          <a:ext cx="10576558" cy="87831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415B27-8002-4DDD-9252-45D85314046C}">
      <dsp:nvSpPr>
        <dsp:cNvPr id="0" name=""/>
        <dsp:cNvSpPr/>
      </dsp:nvSpPr>
      <dsp:spPr>
        <a:xfrm>
          <a:off x="265690" y="1297249"/>
          <a:ext cx="483073" cy="48307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3F66B1D-9CC9-4277-A7A5-D20180EE4DAB}">
      <dsp:nvSpPr>
        <dsp:cNvPr id="0" name=""/>
        <dsp:cNvSpPr/>
      </dsp:nvSpPr>
      <dsp:spPr>
        <a:xfrm>
          <a:off x="1014455" y="1099628"/>
          <a:ext cx="9562102" cy="8783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955" tIns="92955" rIns="92955" bIns="92955" numCol="1" spcCol="1270" anchor="ctr" anchorCtr="0">
          <a:noAutofit/>
        </a:bodyPr>
        <a:lstStyle/>
        <a:p>
          <a:pPr marL="0" lvl="0" indent="0" algn="l" defTabSz="933450">
            <a:lnSpc>
              <a:spcPct val="90000"/>
            </a:lnSpc>
            <a:spcBef>
              <a:spcPct val="0"/>
            </a:spcBef>
            <a:spcAft>
              <a:spcPct val="35000"/>
            </a:spcAft>
            <a:buNone/>
          </a:pPr>
          <a:r>
            <a:rPr lang="en-US" sz="2100" b="1" kern="1200"/>
            <a:t>Social science</a:t>
          </a:r>
          <a:r>
            <a:rPr lang="en-US" sz="2100" kern="1200"/>
            <a:t> relies on scientific methods to investigate individuals, societies, and social processes.</a:t>
          </a:r>
        </a:p>
      </dsp:txBody>
      <dsp:txXfrm>
        <a:off x="1014455" y="1099628"/>
        <a:ext cx="9562102" cy="878316"/>
      </dsp:txXfrm>
    </dsp:sp>
    <dsp:sp modelId="{D5B99522-9CD6-4C8D-833D-24FC3573772C}">
      <dsp:nvSpPr>
        <dsp:cNvPr id="0" name=""/>
        <dsp:cNvSpPr/>
      </dsp:nvSpPr>
      <dsp:spPr>
        <a:xfrm>
          <a:off x="0" y="2197523"/>
          <a:ext cx="10576558" cy="87831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227F8A-02DA-449C-8984-DC7A663626CC}">
      <dsp:nvSpPr>
        <dsp:cNvPr id="0" name=""/>
        <dsp:cNvSpPr/>
      </dsp:nvSpPr>
      <dsp:spPr>
        <a:xfrm>
          <a:off x="265690" y="2395144"/>
          <a:ext cx="483073" cy="48307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15C7971-697C-4CE9-A5E4-199E9FEB3C3F}">
      <dsp:nvSpPr>
        <dsp:cNvPr id="0" name=""/>
        <dsp:cNvSpPr/>
      </dsp:nvSpPr>
      <dsp:spPr>
        <a:xfrm>
          <a:off x="1014455" y="2197523"/>
          <a:ext cx="9562102" cy="8783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955" tIns="92955" rIns="92955" bIns="92955" numCol="1" spcCol="1270" anchor="ctr" anchorCtr="0">
          <a:noAutofit/>
        </a:bodyPr>
        <a:lstStyle/>
        <a:p>
          <a:pPr marL="0" lvl="0" indent="0" algn="l" defTabSz="933450">
            <a:lnSpc>
              <a:spcPct val="90000"/>
            </a:lnSpc>
            <a:spcBef>
              <a:spcPct val="0"/>
            </a:spcBef>
            <a:spcAft>
              <a:spcPct val="35000"/>
            </a:spcAft>
            <a:buNone/>
          </a:pPr>
          <a:r>
            <a:rPr lang="en-US" sz="2100" kern="1200"/>
            <a:t>When we conduct social science research, we often engage in activities, like asking questions, which are similar to things we do in our everyday lives.</a:t>
          </a:r>
        </a:p>
      </dsp:txBody>
      <dsp:txXfrm>
        <a:off x="1014455" y="2197523"/>
        <a:ext cx="9562102" cy="878316"/>
      </dsp:txXfrm>
    </dsp:sp>
    <dsp:sp modelId="{1B024F91-F669-4F45-9A7A-82E828C7A788}">
      <dsp:nvSpPr>
        <dsp:cNvPr id="0" name=""/>
        <dsp:cNvSpPr/>
      </dsp:nvSpPr>
      <dsp:spPr>
        <a:xfrm>
          <a:off x="0" y="3295418"/>
          <a:ext cx="10576558" cy="87831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5946DB-5E04-442E-B021-FDC7BE2BC756}">
      <dsp:nvSpPr>
        <dsp:cNvPr id="0" name=""/>
        <dsp:cNvSpPr/>
      </dsp:nvSpPr>
      <dsp:spPr>
        <a:xfrm>
          <a:off x="265690" y="3493039"/>
          <a:ext cx="483073" cy="48307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93D85B9-3D52-4A13-B213-171A14002908}">
      <dsp:nvSpPr>
        <dsp:cNvPr id="0" name=""/>
        <dsp:cNvSpPr/>
      </dsp:nvSpPr>
      <dsp:spPr>
        <a:xfrm>
          <a:off x="1014455" y="3295418"/>
          <a:ext cx="9562102" cy="8783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955" tIns="92955" rIns="92955" bIns="92955" numCol="1" spcCol="1270" anchor="ctr" anchorCtr="0">
          <a:noAutofit/>
        </a:bodyPr>
        <a:lstStyle/>
        <a:p>
          <a:pPr marL="0" lvl="0" indent="0" algn="l" defTabSz="933450">
            <a:lnSpc>
              <a:spcPct val="90000"/>
            </a:lnSpc>
            <a:spcBef>
              <a:spcPct val="0"/>
            </a:spcBef>
            <a:spcAft>
              <a:spcPct val="35000"/>
            </a:spcAft>
            <a:buNone/>
          </a:pPr>
          <a:r>
            <a:rPr lang="en-US" sz="2100" kern="1200"/>
            <a:t>However, social scientists develop, refine, apply, and report their understanding of the social world systematically, or scientifically.</a:t>
          </a:r>
        </a:p>
      </dsp:txBody>
      <dsp:txXfrm>
        <a:off x="1014455" y="3295418"/>
        <a:ext cx="9562102" cy="8783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112EE4-788D-401D-8123-38B7284C9C8D}">
      <dsp:nvSpPr>
        <dsp:cNvPr id="0" name=""/>
        <dsp:cNvSpPr/>
      </dsp:nvSpPr>
      <dsp:spPr>
        <a:xfrm>
          <a:off x="0" y="986284"/>
          <a:ext cx="2974656" cy="188890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C490FEA0-F9E2-4EF1-A92E-15279DE21C32}">
      <dsp:nvSpPr>
        <dsp:cNvPr id="0" name=""/>
        <dsp:cNvSpPr/>
      </dsp:nvSpPr>
      <dsp:spPr>
        <a:xfrm>
          <a:off x="330517" y="1300276"/>
          <a:ext cx="2974656" cy="188890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Policy motivations</a:t>
          </a:r>
          <a:r>
            <a:rPr lang="en-US" sz="1800" kern="1200"/>
            <a:t>. Research focused on policy guidance or program management, such as government decisions or planning.</a:t>
          </a:r>
        </a:p>
      </dsp:txBody>
      <dsp:txXfrm>
        <a:off x="385841" y="1355600"/>
        <a:ext cx="2864008" cy="1778259"/>
      </dsp:txXfrm>
    </dsp:sp>
    <dsp:sp modelId="{610A2AA3-91F9-4707-A3DD-C324A2ACC0E5}">
      <dsp:nvSpPr>
        <dsp:cNvPr id="0" name=""/>
        <dsp:cNvSpPr/>
      </dsp:nvSpPr>
      <dsp:spPr>
        <a:xfrm>
          <a:off x="3635691" y="986284"/>
          <a:ext cx="2974656" cy="188890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A106225F-2DED-4614-AB5D-7D77CEBBBF43}">
      <dsp:nvSpPr>
        <dsp:cNvPr id="0" name=""/>
        <dsp:cNvSpPr/>
      </dsp:nvSpPr>
      <dsp:spPr>
        <a:xfrm>
          <a:off x="3966209" y="1300276"/>
          <a:ext cx="2974656" cy="188890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Academic motivations.</a:t>
          </a:r>
          <a:r>
            <a:rPr lang="en-US" sz="1800" kern="1200"/>
            <a:t> Questions about changing social relations have stimulated much academic social science.</a:t>
          </a:r>
        </a:p>
      </dsp:txBody>
      <dsp:txXfrm>
        <a:off x="4021533" y="1355600"/>
        <a:ext cx="2864008" cy="1778259"/>
      </dsp:txXfrm>
    </dsp:sp>
    <dsp:sp modelId="{0E08977B-3B1F-43C6-AA5C-A26C1180637C}">
      <dsp:nvSpPr>
        <dsp:cNvPr id="0" name=""/>
        <dsp:cNvSpPr/>
      </dsp:nvSpPr>
      <dsp:spPr>
        <a:xfrm>
          <a:off x="7271383" y="986284"/>
          <a:ext cx="2974656" cy="188890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B56B8D26-1F3F-4F1C-9FE9-0C5F37A82D36}">
      <dsp:nvSpPr>
        <dsp:cNvPr id="0" name=""/>
        <dsp:cNvSpPr/>
      </dsp:nvSpPr>
      <dsp:spPr>
        <a:xfrm>
          <a:off x="7601901" y="1300276"/>
          <a:ext cx="2974656" cy="188890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Personal motivations.</a:t>
          </a:r>
          <a:r>
            <a:rPr lang="en-US" sz="1800" kern="1200"/>
            <a:t> Social scientists may become interested in a topic because of personal experiences.</a:t>
          </a:r>
        </a:p>
      </dsp:txBody>
      <dsp:txXfrm>
        <a:off x="7657225" y="1355600"/>
        <a:ext cx="2864008" cy="177825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645D93-720D-F471-8906-F8B90E85375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5EF21ED-83D7-BA5B-58EF-7F785D25D5C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24D29CD-D672-4EC8-A049-E113821A4FBA}" type="datetimeFigureOut">
              <a:rPr lang="en-US" smtClean="0"/>
              <a:t>9/18/2022</a:t>
            </a:fld>
            <a:endParaRPr lang="en-US"/>
          </a:p>
        </p:txBody>
      </p:sp>
      <p:sp>
        <p:nvSpPr>
          <p:cNvPr id="4" name="Footer Placeholder 3">
            <a:extLst>
              <a:ext uri="{FF2B5EF4-FFF2-40B4-BE49-F238E27FC236}">
                <a16:creationId xmlns:a16="http://schemas.microsoft.com/office/drawing/2014/main" id="{AA6CFFBF-80AB-D102-6B9F-D8AF9B5F945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B339CE8-F4E2-AB74-038D-CCB1E6E2489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D3D2739-6DE4-4FB3-829A-A9C4C53E49F3}" type="slidenum">
              <a:rPr lang="en-US" smtClean="0"/>
              <a:t>‹#›</a:t>
            </a:fld>
            <a:endParaRPr lang="en-US"/>
          </a:p>
        </p:txBody>
      </p:sp>
    </p:spTree>
    <p:extLst>
      <p:ext uri="{BB962C8B-B14F-4D97-AF65-F5344CB8AC3E}">
        <p14:creationId xmlns:p14="http://schemas.microsoft.com/office/powerpoint/2010/main" val="36838793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A5661D-CDD5-4D29-9929-B06A5E755378}" type="datetimeFigureOut">
              <a:rPr lang="en-US" smtClean="0"/>
              <a:t>9/18/2022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24BD05-4B6B-4A80-AAE1-330C3711FDAD}" type="slidenum">
              <a:rPr lang="en-US" smtClean="0"/>
              <a:t>‹#›</a:t>
            </a:fld>
            <a:endParaRPr lang="en-US"/>
          </a:p>
        </p:txBody>
      </p:sp>
    </p:spTree>
    <p:extLst>
      <p:ext uri="{BB962C8B-B14F-4D97-AF65-F5344CB8AC3E}">
        <p14:creationId xmlns:p14="http://schemas.microsoft.com/office/powerpoint/2010/main" val="865331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bcove.me/r5wm4sl2"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Exhibit 1.5 depicts the difference between selective observation and overgeneralization.</a:t>
            </a:r>
          </a:p>
          <a:p>
            <a:endParaRPr lang="en-US" dirty="0"/>
          </a:p>
        </p:txBody>
      </p:sp>
      <p:sp>
        <p:nvSpPr>
          <p:cNvPr id="4" name="Slide Number Placeholder 3"/>
          <p:cNvSpPr>
            <a:spLocks noGrp="1"/>
          </p:cNvSpPr>
          <p:nvPr>
            <p:ph type="sldNum" sz="quarter" idx="10"/>
          </p:nvPr>
        </p:nvSpPr>
        <p:spPr/>
        <p:txBody>
          <a:bodyPr/>
          <a:lstStyle/>
          <a:p>
            <a:fld id="{7D338E8C-0CD9-4182-8548-C2B7A813BE61}" type="slidenum">
              <a:rPr lang="en-US" smtClean="0"/>
              <a:t>7</a:t>
            </a:fld>
            <a:endParaRPr lang="en-US"/>
          </a:p>
        </p:txBody>
      </p:sp>
    </p:spTree>
    <p:extLst>
      <p:ext uri="{BB962C8B-B14F-4D97-AF65-F5344CB8AC3E}">
        <p14:creationId xmlns:p14="http://schemas.microsoft.com/office/powerpoint/2010/main" val="2041490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solidFill>
                  <a:srgbClr val="000000"/>
                </a:solidFill>
                <a:ea typeface="ＭＳ Ｐゴシック" pitchFamily="34" charset="-128"/>
              </a:rPr>
              <a:t>For example, about 63% of Americans age 18 or older now use the Internet. Would it be reasonable to propose that the 37% who don’</a:t>
            </a:r>
            <a:r>
              <a:rPr lang="en-US" altLang="ja-JP" sz="1200" dirty="0">
                <a:solidFill>
                  <a:srgbClr val="000000"/>
                </a:solidFill>
                <a:ea typeface="+mn-ea"/>
              </a:rPr>
              <a:t>t participate in the </a:t>
            </a:r>
            <a:r>
              <a:rPr lang="ja-JP" altLang="en-US" sz="1200" dirty="0">
                <a:solidFill>
                  <a:srgbClr val="000000"/>
                </a:solidFill>
                <a:ea typeface="+mn-ea"/>
              </a:rPr>
              <a:t>“</a:t>
            </a:r>
            <a:r>
              <a:rPr lang="en-US" altLang="ja-JP" sz="1200" dirty="0">
                <a:solidFill>
                  <a:srgbClr val="000000"/>
                </a:solidFill>
                <a:ea typeface="+mn-ea"/>
              </a:rPr>
              <a:t>information revolution</a:t>
            </a:r>
            <a:r>
              <a:rPr lang="ja-JP" altLang="en-US" sz="1200" dirty="0">
                <a:solidFill>
                  <a:srgbClr val="000000"/>
                </a:solidFill>
                <a:ea typeface="+mn-ea"/>
              </a:rPr>
              <a:t>”</a:t>
            </a:r>
            <a:r>
              <a:rPr lang="en-US" altLang="ja-JP" sz="1200" dirty="0">
                <a:solidFill>
                  <a:srgbClr val="000000"/>
                </a:solidFill>
                <a:ea typeface="+mn-ea"/>
              </a:rPr>
              <a:t> avoid it simply because they don’t want to participate? </a:t>
            </a:r>
            <a:endParaRPr lang="en-US" altLang="en-US" sz="1200" dirty="0">
              <a:solidFill>
                <a:srgbClr val="000000"/>
              </a:solidFill>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7D338E8C-0CD9-4182-8548-C2B7A813BE61}" type="slidenum">
              <a:rPr lang="en-US" smtClean="0"/>
              <a:t>9</a:t>
            </a:fld>
            <a:endParaRPr lang="en-US"/>
          </a:p>
        </p:txBody>
      </p:sp>
    </p:spTree>
    <p:extLst>
      <p:ext uri="{BB962C8B-B14F-4D97-AF65-F5344CB8AC3E}">
        <p14:creationId xmlns:p14="http://schemas.microsoft.com/office/powerpoint/2010/main" val="27634744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solidFill>
                  <a:schemeClr val="tx1"/>
                </a:solidFill>
                <a:ea typeface="ＭＳ Ｐゴシック" pitchFamily="34" charset="-128"/>
              </a:rPr>
              <a:t>How does one design policy focused research? View this </a:t>
            </a:r>
            <a:r>
              <a:rPr lang="en-US" altLang="en-US" sz="1200" dirty="0">
                <a:solidFill>
                  <a:schemeClr val="tx1"/>
                </a:solidFill>
                <a:ea typeface="ＭＳ Ｐゴシック" pitchFamily="34" charset="-128"/>
                <a:hlinkClick r:id="rId3"/>
              </a:rPr>
              <a:t>video</a:t>
            </a:r>
            <a:r>
              <a:rPr lang="en-US" altLang="en-US" sz="1200" dirty="0">
                <a:solidFill>
                  <a:schemeClr val="tx1"/>
                </a:solidFill>
                <a:ea typeface="ＭＳ Ｐゴシック" pitchFamily="34" charset="-128"/>
              </a:rPr>
              <a:t> to listen to a researcher from the National Centre for Social Research explain how research is used in policy formation.</a:t>
            </a:r>
          </a:p>
          <a:p>
            <a:endParaRPr lang="en-US" dirty="0"/>
          </a:p>
        </p:txBody>
      </p:sp>
      <p:sp>
        <p:nvSpPr>
          <p:cNvPr id="4" name="Slide Number Placeholder 3"/>
          <p:cNvSpPr>
            <a:spLocks noGrp="1"/>
          </p:cNvSpPr>
          <p:nvPr>
            <p:ph type="sldNum" sz="quarter" idx="10"/>
          </p:nvPr>
        </p:nvSpPr>
        <p:spPr/>
        <p:txBody>
          <a:bodyPr/>
          <a:lstStyle/>
          <a:p>
            <a:fld id="{7D338E8C-0CD9-4182-8548-C2B7A813BE61}" type="slidenum">
              <a:rPr lang="en-US" smtClean="0"/>
              <a:t>16</a:t>
            </a:fld>
            <a:endParaRPr lang="en-US"/>
          </a:p>
        </p:txBody>
      </p:sp>
    </p:spTree>
    <p:extLst>
      <p:ext uri="{BB962C8B-B14F-4D97-AF65-F5344CB8AC3E}">
        <p14:creationId xmlns:p14="http://schemas.microsoft.com/office/powerpoint/2010/main" val="1501545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solidFill>
                  <a:schemeClr val="tx1"/>
                </a:solidFill>
                <a:ea typeface="ＭＳ Ｐゴシック" pitchFamily="34" charset="-128"/>
                <a:cs typeface="Arial" pitchFamily="34" charset="0"/>
              </a:rPr>
              <a:t>Exhibit 1.7 displays the Internet home page for a preschool. Can you imagine some parents or their children, in later years, developing an interest in social effects of Internet use as a result of exposure to such sites? </a:t>
            </a:r>
          </a:p>
          <a:p>
            <a:endParaRPr lang="en-US" dirty="0"/>
          </a:p>
        </p:txBody>
      </p:sp>
      <p:sp>
        <p:nvSpPr>
          <p:cNvPr id="4" name="Slide Number Placeholder 3"/>
          <p:cNvSpPr>
            <a:spLocks noGrp="1"/>
          </p:cNvSpPr>
          <p:nvPr>
            <p:ph type="sldNum" sz="quarter" idx="10"/>
          </p:nvPr>
        </p:nvSpPr>
        <p:spPr/>
        <p:txBody>
          <a:bodyPr/>
          <a:lstStyle/>
          <a:p>
            <a:fld id="{7D338E8C-0CD9-4182-8548-C2B7A813BE61}" type="slidenum">
              <a:rPr lang="en-US" smtClean="0"/>
              <a:t>17</a:t>
            </a:fld>
            <a:endParaRPr lang="en-US"/>
          </a:p>
        </p:txBody>
      </p:sp>
    </p:spTree>
    <p:extLst>
      <p:ext uri="{BB962C8B-B14F-4D97-AF65-F5344CB8AC3E}">
        <p14:creationId xmlns:p14="http://schemas.microsoft.com/office/powerpoint/2010/main" val="37178116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solidFill>
                  <a:schemeClr val="tx1"/>
                </a:solidFill>
                <a:ea typeface="ＭＳ Ｐゴシック" pitchFamily="34" charset="-128"/>
              </a:rPr>
              <a:t>Researchers with a positivist philosophy believe that there is an objective reality that exists apart from the perceptions of those who observe it, and that the goal of science is to better understand this reality.</a:t>
            </a:r>
          </a:p>
          <a:p>
            <a:endParaRPr lang="en-US" dirty="0"/>
          </a:p>
        </p:txBody>
      </p:sp>
      <p:sp>
        <p:nvSpPr>
          <p:cNvPr id="4" name="Slide Number Placeholder 3"/>
          <p:cNvSpPr>
            <a:spLocks noGrp="1"/>
          </p:cNvSpPr>
          <p:nvPr>
            <p:ph type="sldNum" sz="quarter" idx="10"/>
          </p:nvPr>
        </p:nvSpPr>
        <p:spPr/>
        <p:txBody>
          <a:bodyPr/>
          <a:lstStyle/>
          <a:p>
            <a:fld id="{7D338E8C-0CD9-4182-8548-C2B7A813BE61}" type="slidenum">
              <a:rPr lang="en-US" smtClean="0"/>
              <a:t>25</a:t>
            </a:fld>
            <a:endParaRPr lang="en-US"/>
          </a:p>
        </p:txBody>
      </p:sp>
    </p:spTree>
    <p:extLst>
      <p:ext uri="{BB962C8B-B14F-4D97-AF65-F5344CB8AC3E}">
        <p14:creationId xmlns:p14="http://schemas.microsoft.com/office/powerpoint/2010/main" val="901812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solidFill>
                  <a:schemeClr val="tx1"/>
                </a:solidFill>
                <a:ea typeface="ＭＳ Ｐゴシック" pitchFamily="34" charset="-128"/>
              </a:rPr>
              <a:t>Whether you plan to conduct your own research projects, read others</a:t>
            </a:r>
            <a:r>
              <a:rPr lang="ja-JP" altLang="en-US" dirty="0">
                <a:solidFill>
                  <a:schemeClr val="tx1"/>
                </a:solidFill>
                <a:ea typeface="+mn-ea"/>
              </a:rPr>
              <a:t>’</a:t>
            </a:r>
            <a:r>
              <a:rPr lang="en-US" altLang="ja-JP" dirty="0">
                <a:solidFill>
                  <a:schemeClr val="tx1"/>
                </a:solidFill>
                <a:ea typeface="+mn-ea"/>
              </a:rPr>
              <a:t>research reports, or just think about and act in the social world, knowing about research methods has many benefits.</a:t>
            </a:r>
          </a:p>
          <a:p>
            <a:endParaRPr lang="en-US" dirty="0"/>
          </a:p>
        </p:txBody>
      </p:sp>
      <p:sp>
        <p:nvSpPr>
          <p:cNvPr id="4" name="Slide Number Placeholder 3"/>
          <p:cNvSpPr>
            <a:spLocks noGrp="1"/>
          </p:cNvSpPr>
          <p:nvPr>
            <p:ph type="sldNum" sz="quarter" idx="10"/>
          </p:nvPr>
        </p:nvSpPr>
        <p:spPr/>
        <p:txBody>
          <a:bodyPr/>
          <a:lstStyle/>
          <a:p>
            <a:fld id="{7D338E8C-0CD9-4182-8548-C2B7A813BE61}" type="slidenum">
              <a:rPr lang="en-US" smtClean="0"/>
              <a:t>29</a:t>
            </a:fld>
            <a:endParaRPr lang="en-US"/>
          </a:p>
        </p:txBody>
      </p:sp>
    </p:spTree>
    <p:extLst>
      <p:ext uri="{BB962C8B-B14F-4D97-AF65-F5344CB8AC3E}">
        <p14:creationId xmlns:p14="http://schemas.microsoft.com/office/powerpoint/2010/main" val="25699461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041B687F-8D37-4FBA-977D-9033A880CC7D}" type="datetimeFigureOut">
              <a:rPr lang="en-US" smtClean="0"/>
              <a:t>9/18/2022</a:t>
            </a:fld>
            <a:endParaRPr lang="en-US"/>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18F1EF36-AE7A-4755-9C6B-015FB7EC52A8}" type="slidenum">
              <a:rPr lang="en-US" smtClean="0"/>
              <a:t>‹#›</a:t>
            </a:fld>
            <a:endParaRPr lang="en-US"/>
          </a:p>
        </p:txBody>
      </p:sp>
    </p:spTree>
    <p:extLst>
      <p:ext uri="{BB962C8B-B14F-4D97-AF65-F5344CB8AC3E}">
        <p14:creationId xmlns:p14="http://schemas.microsoft.com/office/powerpoint/2010/main" val="751527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1B687F-8D37-4FBA-977D-9033A880CC7D}" type="datetimeFigureOut">
              <a:rPr lang="en-US" smtClean="0"/>
              <a:t>9/18/2022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F1EF36-AE7A-4755-9C6B-015FB7EC52A8}" type="slidenum">
              <a:rPr lang="en-US" smtClean="0"/>
              <a:t>‹#›</a:t>
            </a:fld>
            <a:endParaRPr lang="en-US"/>
          </a:p>
        </p:txBody>
      </p:sp>
    </p:spTree>
    <p:extLst>
      <p:ext uri="{BB962C8B-B14F-4D97-AF65-F5344CB8AC3E}">
        <p14:creationId xmlns:p14="http://schemas.microsoft.com/office/powerpoint/2010/main" val="1684738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04672" y="320040"/>
            <a:ext cx="3657600" cy="320040"/>
          </a:xfrm>
        </p:spPr>
        <p:txBody>
          <a:bodyPr/>
          <a:lstStyle/>
          <a:p>
            <a:fld id="{041B687F-8D37-4FBA-977D-9033A880CC7D}" type="datetimeFigureOut">
              <a:rPr lang="en-US" smtClean="0"/>
              <a:t>9/18/2022</a:t>
            </a:fld>
            <a:endParaRPr lang="en-US"/>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18F1EF36-AE7A-4755-9C6B-015FB7EC52A8}" type="slidenum">
              <a:rPr lang="en-US" smtClean="0"/>
              <a:t>‹#›</a:t>
            </a:fld>
            <a:endParaRPr lang="en-US"/>
          </a:p>
        </p:txBody>
      </p:sp>
    </p:spTree>
    <p:extLst>
      <p:ext uri="{BB962C8B-B14F-4D97-AF65-F5344CB8AC3E}">
        <p14:creationId xmlns:p14="http://schemas.microsoft.com/office/powerpoint/2010/main" val="2930424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041B687F-8D37-4FBA-977D-9033A880CC7D}" type="datetimeFigureOut">
              <a:rPr lang="en-US" smtClean="0"/>
              <a:t>9/18/2022</a:t>
            </a:fld>
            <a:endParaRPr lang="en-US"/>
          </a:p>
        </p:txBody>
      </p:sp>
      <p:sp>
        <p:nvSpPr>
          <p:cNvPr id="6" name="Footer Placeholder 5"/>
          <p:cNvSpPr>
            <a:spLocks noGrp="1"/>
          </p:cNvSpPr>
          <p:nvPr>
            <p:ph type="ftr" sz="quarter" idx="11"/>
          </p:nvPr>
        </p:nvSpPr>
        <p:spPr>
          <a:xfrm>
            <a:off x="804672" y="6227064"/>
            <a:ext cx="10588752" cy="320040"/>
          </a:xfrm>
        </p:spPr>
        <p:txBody>
          <a:bodyPr/>
          <a:lstStyle/>
          <a:p>
            <a:endParaRPr lang="en-US"/>
          </a:p>
        </p:txBody>
      </p:sp>
      <p:sp>
        <p:nvSpPr>
          <p:cNvPr id="7" name="Slide Number Placeholder 6"/>
          <p:cNvSpPr>
            <a:spLocks noGrp="1"/>
          </p:cNvSpPr>
          <p:nvPr>
            <p:ph type="sldNum" sz="quarter" idx="12"/>
          </p:nvPr>
        </p:nvSpPr>
        <p:spPr>
          <a:xfrm>
            <a:off x="10469880" y="320040"/>
            <a:ext cx="914400" cy="320040"/>
          </a:xfrm>
        </p:spPr>
        <p:txBody>
          <a:bodyPr/>
          <a:lstStyle/>
          <a:p>
            <a:fld id="{18F1EF36-AE7A-4755-9C6B-015FB7EC52A8}" type="slidenum">
              <a:rPr lang="en-US" smtClean="0"/>
              <a:t>‹#›</a:t>
            </a:fld>
            <a:endParaRPr lang="en-US"/>
          </a:p>
        </p:txBody>
      </p:sp>
    </p:spTree>
    <p:extLst>
      <p:ext uri="{BB962C8B-B14F-4D97-AF65-F5344CB8AC3E}">
        <p14:creationId xmlns:p14="http://schemas.microsoft.com/office/powerpoint/2010/main" val="3280279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041B687F-8D37-4FBA-977D-9033A880CC7D}" type="datetimeFigureOut">
              <a:rPr lang="en-US" smtClean="0"/>
              <a:t>9/18/2022</a:t>
            </a:fld>
            <a:endParaRPr lang="en-US"/>
          </a:p>
        </p:txBody>
      </p:sp>
      <p:sp>
        <p:nvSpPr>
          <p:cNvPr id="8" name="Footer Placeholder 7"/>
          <p:cNvSpPr>
            <a:spLocks noGrp="1"/>
          </p:cNvSpPr>
          <p:nvPr>
            <p:ph type="ftr" sz="quarter" idx="11"/>
          </p:nvPr>
        </p:nvSpPr>
        <p:spPr>
          <a:xfrm>
            <a:off x="804672" y="6227064"/>
            <a:ext cx="10588752" cy="320040"/>
          </a:xfrm>
        </p:spPr>
        <p:txBody>
          <a:bodyPr/>
          <a:lstStyle/>
          <a:p>
            <a:endParaRPr lang="en-US"/>
          </a:p>
        </p:txBody>
      </p:sp>
      <p:sp>
        <p:nvSpPr>
          <p:cNvPr id="9" name="Slide Number Placeholder 8"/>
          <p:cNvSpPr>
            <a:spLocks noGrp="1"/>
          </p:cNvSpPr>
          <p:nvPr>
            <p:ph type="sldNum" sz="quarter" idx="12"/>
          </p:nvPr>
        </p:nvSpPr>
        <p:spPr>
          <a:xfrm>
            <a:off x="10469880" y="320040"/>
            <a:ext cx="914400" cy="320040"/>
          </a:xfrm>
        </p:spPr>
        <p:txBody>
          <a:bodyPr/>
          <a:lstStyle/>
          <a:p>
            <a:fld id="{18F1EF36-AE7A-4755-9C6B-015FB7EC52A8}" type="slidenum">
              <a:rPr lang="en-US" smtClean="0"/>
              <a:t>‹#›</a:t>
            </a:fld>
            <a:endParaRPr lang="en-US"/>
          </a:p>
        </p:txBody>
      </p:sp>
    </p:spTree>
    <p:extLst>
      <p:ext uri="{BB962C8B-B14F-4D97-AF65-F5344CB8AC3E}">
        <p14:creationId xmlns:p14="http://schemas.microsoft.com/office/powerpoint/2010/main" val="1944480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41B687F-8D37-4FBA-977D-9033A880CC7D}" type="datetimeFigureOut">
              <a:rPr lang="en-US" smtClean="0"/>
              <a:t>9/18/2022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8F1EF36-AE7A-4755-9C6B-015FB7EC52A8}" type="slidenum">
              <a:rPr lang="en-US" smtClean="0"/>
              <a:t>‹#›</a:t>
            </a:fld>
            <a:endParaRPr lang="en-US"/>
          </a:p>
        </p:txBody>
      </p:sp>
    </p:spTree>
    <p:extLst>
      <p:ext uri="{BB962C8B-B14F-4D97-AF65-F5344CB8AC3E}">
        <p14:creationId xmlns:p14="http://schemas.microsoft.com/office/powerpoint/2010/main" val="2686619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041B687F-8D37-4FBA-977D-9033A880CC7D}" type="datetimeFigureOut">
              <a:rPr lang="en-US" smtClean="0"/>
              <a:t>9/18/2022</a:t>
            </a:fld>
            <a:endParaRPr lang="en-US"/>
          </a:p>
        </p:txBody>
      </p:sp>
      <p:sp>
        <p:nvSpPr>
          <p:cNvPr id="3" name="Footer Placeholder 2"/>
          <p:cNvSpPr>
            <a:spLocks noGrp="1"/>
          </p:cNvSpPr>
          <p:nvPr>
            <p:ph type="ftr" sz="quarter" idx="11"/>
          </p:nvPr>
        </p:nvSpPr>
        <p:spPr>
          <a:xfrm>
            <a:off x="804672" y="6227064"/>
            <a:ext cx="10588752" cy="320040"/>
          </a:xfrm>
        </p:spPr>
        <p:txBody>
          <a:bodyPr/>
          <a:lstStyle/>
          <a:p>
            <a:endParaRPr lang="en-US"/>
          </a:p>
        </p:txBody>
      </p:sp>
      <p:sp>
        <p:nvSpPr>
          <p:cNvPr id="4" name="Slide Number Placeholder 3"/>
          <p:cNvSpPr>
            <a:spLocks noGrp="1"/>
          </p:cNvSpPr>
          <p:nvPr>
            <p:ph type="sldNum" sz="quarter" idx="12"/>
          </p:nvPr>
        </p:nvSpPr>
        <p:spPr>
          <a:xfrm>
            <a:off x="10469880" y="320040"/>
            <a:ext cx="914400" cy="320040"/>
          </a:xfrm>
        </p:spPr>
        <p:txBody>
          <a:bodyPr/>
          <a:lstStyle/>
          <a:p>
            <a:fld id="{18F1EF36-AE7A-4755-9C6B-015FB7EC52A8}" type="slidenum">
              <a:rPr lang="en-US" smtClean="0"/>
              <a:t>‹#›</a:t>
            </a:fld>
            <a:endParaRPr lang="en-US"/>
          </a:p>
        </p:txBody>
      </p:sp>
    </p:spTree>
    <p:extLst>
      <p:ext uri="{BB962C8B-B14F-4D97-AF65-F5344CB8AC3E}">
        <p14:creationId xmlns:p14="http://schemas.microsoft.com/office/powerpoint/2010/main" val="1544986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1B687F-8D37-4FBA-977D-9033A880CC7D}" type="datetimeFigureOut">
              <a:rPr lang="en-US" smtClean="0"/>
              <a:t>9/18/2022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F1EF36-AE7A-4755-9C6B-015FB7EC52A8}" type="slidenum">
              <a:rPr lang="en-US" smtClean="0"/>
              <a:t>‹#›</a:t>
            </a:fld>
            <a:endParaRPr lang="en-US"/>
          </a:p>
        </p:txBody>
      </p:sp>
    </p:spTree>
    <p:extLst>
      <p:ext uri="{BB962C8B-B14F-4D97-AF65-F5344CB8AC3E}">
        <p14:creationId xmlns:p14="http://schemas.microsoft.com/office/powerpoint/2010/main" val="3981908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04672" y="320040"/>
            <a:ext cx="3657600" cy="320040"/>
          </a:xfrm>
        </p:spPr>
        <p:txBody>
          <a:bodyPr/>
          <a:lstStyle/>
          <a:p>
            <a:fld id="{041B687F-8D37-4FBA-977D-9033A880CC7D}" type="datetimeFigureOut">
              <a:rPr lang="en-US" smtClean="0"/>
              <a:t>9/18/2022</a:t>
            </a:fld>
            <a:endParaRPr lang="en-US"/>
          </a:p>
        </p:txBody>
      </p:sp>
      <p:sp>
        <p:nvSpPr>
          <p:cNvPr id="6" name="Footer Placeholder 5"/>
          <p:cNvSpPr>
            <a:spLocks noGrp="1"/>
          </p:cNvSpPr>
          <p:nvPr>
            <p:ph type="ftr" sz="quarter" idx="11"/>
          </p:nvPr>
        </p:nvSpPr>
        <p:spPr>
          <a:xfrm>
            <a:off x="804672" y="6227064"/>
            <a:ext cx="5942203" cy="320040"/>
          </a:xfrm>
        </p:spPr>
        <p:txBody>
          <a:bodyPr/>
          <a:lstStyle/>
          <a:p>
            <a:endParaRPr lang="en-US"/>
          </a:p>
        </p:txBody>
      </p:sp>
      <p:sp>
        <p:nvSpPr>
          <p:cNvPr id="7" name="Slide Number Placeholder 6"/>
          <p:cNvSpPr>
            <a:spLocks noGrp="1"/>
          </p:cNvSpPr>
          <p:nvPr>
            <p:ph type="sldNum" sz="quarter" idx="12"/>
          </p:nvPr>
        </p:nvSpPr>
        <p:spPr>
          <a:xfrm>
            <a:off x="5828377" y="320040"/>
            <a:ext cx="914400" cy="320040"/>
          </a:xfrm>
        </p:spPr>
        <p:txBody>
          <a:bodyPr/>
          <a:lstStyle/>
          <a:p>
            <a:fld id="{18F1EF36-AE7A-4755-9C6B-015FB7EC52A8}" type="slidenum">
              <a:rPr lang="en-US" smtClean="0"/>
              <a:t>‹#›</a:t>
            </a:fld>
            <a:endParaRPr lang="en-US"/>
          </a:p>
        </p:txBody>
      </p:sp>
    </p:spTree>
    <p:extLst>
      <p:ext uri="{BB962C8B-B14F-4D97-AF65-F5344CB8AC3E}">
        <p14:creationId xmlns:p14="http://schemas.microsoft.com/office/powerpoint/2010/main" val="2648380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1B687F-8D37-4FBA-977D-9033A880CC7D}" type="datetimeFigureOut">
              <a:rPr lang="en-US" smtClean="0"/>
              <a:t>9/18/2022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F1EF36-AE7A-4755-9C6B-015FB7EC52A8}" type="slidenum">
              <a:rPr lang="en-US" smtClean="0"/>
              <a:t>‹#›</a:t>
            </a:fld>
            <a:endParaRPr lang="en-US"/>
          </a:p>
        </p:txBody>
      </p:sp>
    </p:spTree>
    <p:extLst>
      <p:ext uri="{BB962C8B-B14F-4D97-AF65-F5344CB8AC3E}">
        <p14:creationId xmlns:p14="http://schemas.microsoft.com/office/powerpoint/2010/main" val="32289903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041B687F-8D37-4FBA-977D-9033A880CC7D}" type="datetimeFigureOut">
              <a:rPr lang="en-US" smtClean="0"/>
              <a:t>9/18/2022</a:t>
            </a:fld>
            <a:endParaRPr lang="en-US"/>
          </a:p>
        </p:txBody>
      </p:sp>
      <p:sp>
        <p:nvSpPr>
          <p:cNvPr id="5" name="Footer Placeholder 4"/>
          <p:cNvSpPr>
            <a:spLocks noGrp="1"/>
          </p:cNvSpPr>
          <p:nvPr>
            <p:ph type="ftr" sz="quarter" idx="11"/>
          </p:nvPr>
        </p:nvSpPr>
        <p:spPr>
          <a:xfrm>
            <a:off x="804672" y="6227064"/>
            <a:ext cx="10588752" cy="320040"/>
          </a:xfrm>
        </p:spPr>
        <p:txBody>
          <a:body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18F1EF36-AE7A-4755-9C6B-015FB7EC52A8}" type="slidenum">
              <a:rPr lang="en-US" smtClean="0"/>
              <a:t>‹#›</a:t>
            </a:fld>
            <a:endParaRPr lang="en-US"/>
          </a:p>
        </p:txBody>
      </p:sp>
    </p:spTree>
    <p:extLst>
      <p:ext uri="{BB962C8B-B14F-4D97-AF65-F5344CB8AC3E}">
        <p14:creationId xmlns:p14="http://schemas.microsoft.com/office/powerpoint/2010/main" val="1625482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041B687F-8D37-4FBA-977D-9033A880CC7D}" type="datetimeFigureOut">
              <a:rPr lang="en-US" smtClean="0"/>
              <a:t>9/18/2022</a:t>
            </a:fld>
            <a:endParaRPr lang="en-US"/>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18F1EF36-AE7A-4755-9C6B-015FB7EC52A8}" type="slidenum">
              <a:rPr lang="en-US" smtClean="0"/>
              <a:t>‹#›</a:t>
            </a:fld>
            <a:endParaRPr lang="en-US"/>
          </a:p>
        </p:txBody>
      </p:sp>
    </p:spTree>
    <p:extLst>
      <p:ext uri="{BB962C8B-B14F-4D97-AF65-F5344CB8AC3E}">
        <p14:creationId xmlns:p14="http://schemas.microsoft.com/office/powerpoint/2010/main" val="21075755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10CE3618-1D7A-4256-B2AF-9DB692996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D91A9185-A7D5-460B-98BC-0BF2EBD3EE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 name="Freeform 5">
              <a:extLst>
                <a:ext uri="{FF2B5EF4-FFF2-40B4-BE49-F238E27FC236}">
                  <a16:creationId xmlns:a16="http://schemas.microsoft.com/office/drawing/2014/main" id="{8AFC1764-6516-4F77-BF30-B8ADB3C9F4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6">
              <a:extLst>
                <a:ext uri="{FF2B5EF4-FFF2-40B4-BE49-F238E27FC236}">
                  <a16:creationId xmlns:a16="http://schemas.microsoft.com/office/drawing/2014/main" id="{FCAFF9F9-F806-47EC-BCAC-9921E719FF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accent1">
                  <a:alpha val="18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9" name="Freeform 7">
              <a:extLst>
                <a:ext uri="{FF2B5EF4-FFF2-40B4-BE49-F238E27FC236}">
                  <a16:creationId xmlns:a16="http://schemas.microsoft.com/office/drawing/2014/main" id="{09D92491-36BD-4861-BA54-DD88E6089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accent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8">
              <a:extLst>
                <a:ext uri="{FF2B5EF4-FFF2-40B4-BE49-F238E27FC236}">
                  <a16:creationId xmlns:a16="http://schemas.microsoft.com/office/drawing/2014/main" id="{23740E15-AB86-4E5C-A137-07E0DDC03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accent1">
                  <a:alpha val="11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9">
              <a:extLst>
                <a:ext uri="{FF2B5EF4-FFF2-40B4-BE49-F238E27FC236}">
                  <a16:creationId xmlns:a16="http://schemas.microsoft.com/office/drawing/2014/main" id="{BE097852-1F54-4EF0-A1BE-561272FCD6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0">
              <a:extLst>
                <a:ext uri="{FF2B5EF4-FFF2-40B4-BE49-F238E27FC236}">
                  <a16:creationId xmlns:a16="http://schemas.microsoft.com/office/drawing/2014/main" id="{5C2DF1F9-21CC-430E-84C8-356C73C6FD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1">
              <a:extLst>
                <a:ext uri="{FF2B5EF4-FFF2-40B4-BE49-F238E27FC236}">
                  <a16:creationId xmlns:a16="http://schemas.microsoft.com/office/drawing/2014/main" id="{7F11B45B-3EDE-4B6A-903B-0AE6E9DD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accent1">
                  <a:alpha val="7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2">
              <a:extLst>
                <a:ext uri="{FF2B5EF4-FFF2-40B4-BE49-F238E27FC236}">
                  <a16:creationId xmlns:a16="http://schemas.microsoft.com/office/drawing/2014/main" id="{F77FDDC5-477E-420D-B98F-42ABA24772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3">
              <a:extLst>
                <a:ext uri="{FF2B5EF4-FFF2-40B4-BE49-F238E27FC236}">
                  <a16:creationId xmlns:a16="http://schemas.microsoft.com/office/drawing/2014/main" id="{A92C0474-B573-45C5-84C5-194CE1715F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accent1">
                  <a:alpha val="6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6" name="Freeform 14">
              <a:extLst>
                <a:ext uri="{FF2B5EF4-FFF2-40B4-BE49-F238E27FC236}">
                  <a16:creationId xmlns:a16="http://schemas.microsoft.com/office/drawing/2014/main" id="{2FBC62F8-64D0-4025-99AE-A04E291D90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accent1">
                  <a:alpha val="6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7" name="Freeform 15">
              <a:extLst>
                <a:ext uri="{FF2B5EF4-FFF2-40B4-BE49-F238E27FC236}">
                  <a16:creationId xmlns:a16="http://schemas.microsoft.com/office/drawing/2014/main" id="{7632F945-80B5-4575-A538-29495BF8F2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accent1">
                  <a:alpha val="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8" name="Freeform 16">
              <a:extLst>
                <a:ext uri="{FF2B5EF4-FFF2-40B4-BE49-F238E27FC236}">
                  <a16:creationId xmlns:a16="http://schemas.microsoft.com/office/drawing/2014/main" id="{5562CC17-43D4-4E57-AE08-83952EE59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accent1">
                  <a:alpha val="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9" name="Freeform 17">
              <a:extLst>
                <a:ext uri="{FF2B5EF4-FFF2-40B4-BE49-F238E27FC236}">
                  <a16:creationId xmlns:a16="http://schemas.microsoft.com/office/drawing/2014/main" id="{E1D78CFE-04CA-4101-AFCF-196940B2D1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accent1">
                  <a:alpha val="4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18">
              <a:extLst>
                <a:ext uri="{FF2B5EF4-FFF2-40B4-BE49-F238E27FC236}">
                  <a16:creationId xmlns:a16="http://schemas.microsoft.com/office/drawing/2014/main" id="{41F2A149-A64E-4690-B049-18C156A8E2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accent1">
                  <a:alpha val="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19">
              <a:extLst>
                <a:ext uri="{FF2B5EF4-FFF2-40B4-BE49-F238E27FC236}">
                  <a16:creationId xmlns:a16="http://schemas.microsoft.com/office/drawing/2014/main" id="{D9313C72-D62D-4416-A6AE-7EB7D6B54A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accent1">
                  <a:alpha val="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0">
              <a:extLst>
                <a:ext uri="{FF2B5EF4-FFF2-40B4-BE49-F238E27FC236}">
                  <a16:creationId xmlns:a16="http://schemas.microsoft.com/office/drawing/2014/main" id="{77B03BEA-76E5-4ECB-B9BB-D89D27509E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accent1">
                  <a:alpha val="4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1">
              <a:extLst>
                <a:ext uri="{FF2B5EF4-FFF2-40B4-BE49-F238E27FC236}">
                  <a16:creationId xmlns:a16="http://schemas.microsoft.com/office/drawing/2014/main" id="{6AF6BECE-416D-4C3A-AD6F-68B08F3CA7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accent1">
                  <a:alpha val="4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2">
              <a:extLst>
                <a:ext uri="{FF2B5EF4-FFF2-40B4-BE49-F238E27FC236}">
                  <a16:creationId xmlns:a16="http://schemas.microsoft.com/office/drawing/2014/main" id="{B9197E2A-A098-480D-A2A6-3F3B889EDA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accent1">
                  <a:alpha val="4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5" name="Freeform 23">
              <a:extLst>
                <a:ext uri="{FF2B5EF4-FFF2-40B4-BE49-F238E27FC236}">
                  <a16:creationId xmlns:a16="http://schemas.microsoft.com/office/drawing/2014/main" id="{5A493EDB-6C9E-483F-86A6-0F473E5908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accent1">
                  <a:alpha val="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itle 1"/>
          <p:cNvSpPr>
            <a:spLocks noGrp="1"/>
          </p:cNvSpPr>
          <p:nvPr>
            <p:ph type="ctrTitle"/>
          </p:nvPr>
        </p:nvSpPr>
        <p:spPr>
          <a:xfrm>
            <a:off x="2037374" y="1263404"/>
            <a:ext cx="8247189" cy="3115075"/>
          </a:xfrm>
        </p:spPr>
        <p:txBody>
          <a:bodyPr>
            <a:normAutofit/>
          </a:bodyPr>
          <a:lstStyle/>
          <a:p>
            <a:pPr algn="l"/>
            <a:r>
              <a:rPr lang="en-US" sz="7200" dirty="0">
                <a:solidFill>
                  <a:schemeClr val="accent1"/>
                </a:solidFill>
              </a:rPr>
              <a:t>Social Science Research Overview </a:t>
            </a:r>
          </a:p>
        </p:txBody>
      </p:sp>
      <p:sp>
        <p:nvSpPr>
          <p:cNvPr id="6" name="Subtitle 5"/>
          <p:cNvSpPr>
            <a:spLocks noGrp="1"/>
          </p:cNvSpPr>
          <p:nvPr>
            <p:ph type="subTitle" idx="1"/>
          </p:nvPr>
        </p:nvSpPr>
        <p:spPr>
          <a:xfrm>
            <a:off x="2037374" y="4560432"/>
            <a:ext cx="8300202" cy="1228171"/>
          </a:xfrm>
        </p:spPr>
        <p:txBody>
          <a:bodyPr>
            <a:normAutofit/>
          </a:bodyPr>
          <a:lstStyle/>
          <a:p>
            <a:pPr algn="l"/>
            <a:r>
              <a:rPr lang="en-IN" sz="2400" b="1">
                <a:solidFill>
                  <a:schemeClr val="tx1"/>
                </a:solidFill>
              </a:rPr>
              <a:t>Week 4</a:t>
            </a:r>
          </a:p>
        </p:txBody>
      </p:sp>
      <p:sp>
        <p:nvSpPr>
          <p:cNvPr id="9" name="Slide Number Placeholder 8"/>
          <p:cNvSpPr>
            <a:spLocks noGrp="1"/>
          </p:cNvSpPr>
          <p:nvPr>
            <p:ph type="sldNum" sz="quarter" idx="12"/>
          </p:nvPr>
        </p:nvSpPr>
        <p:spPr>
          <a:xfrm>
            <a:off x="9334024" y="320040"/>
            <a:ext cx="914400" cy="320040"/>
          </a:xfrm>
        </p:spPr>
        <p:txBody>
          <a:bodyPr>
            <a:normAutofit/>
          </a:bodyPr>
          <a:lstStyle/>
          <a:p>
            <a:pPr>
              <a:spcAft>
                <a:spcPts val="600"/>
              </a:spcAft>
            </a:pPr>
            <a:fld id="{765183DE-2F6B-464C-82D5-5BFCDC95EBAA}" type="slidenum">
              <a:rPr lang="en-US" smtClean="0"/>
              <a:pPr>
                <a:spcAft>
                  <a:spcPts val="600"/>
                </a:spcAft>
              </a:pPr>
              <a:t>1</a:t>
            </a:fld>
            <a:endParaRPr lang="en-US"/>
          </a:p>
        </p:txBody>
      </p:sp>
      <p:sp>
        <p:nvSpPr>
          <p:cNvPr id="37" name="Isosceles Triangle 36">
            <a:extLst>
              <a:ext uri="{FF2B5EF4-FFF2-40B4-BE49-F238E27FC236}">
                <a16:creationId xmlns:a16="http://schemas.microsoft.com/office/drawing/2014/main" id="{3F39476B-1A6D-47CB-AC7A-FB87EF003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490253" y="3276595"/>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8" name="Footer Placeholder 7"/>
          <p:cNvSpPr>
            <a:spLocks noGrp="1"/>
          </p:cNvSpPr>
          <p:nvPr>
            <p:ph type="ftr" sz="quarter" idx="11"/>
          </p:nvPr>
        </p:nvSpPr>
        <p:spPr>
          <a:xfrm>
            <a:off x="2037374" y="6227064"/>
            <a:ext cx="8296190" cy="320040"/>
          </a:xfrm>
        </p:spPr>
        <p:txBody>
          <a:bodyPr>
            <a:normAutofit/>
          </a:bodyPr>
          <a:lstStyle/>
          <a:p>
            <a:pPr algn="l"/>
            <a:endParaRPr lang="en-US"/>
          </a:p>
        </p:txBody>
      </p:sp>
    </p:spTree>
    <p:extLst>
      <p:ext uri="{BB962C8B-B14F-4D97-AF65-F5344CB8AC3E}">
        <p14:creationId xmlns:p14="http://schemas.microsoft.com/office/powerpoint/2010/main" val="2740034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4000" dirty="0">
                <a:ea typeface="ＭＳ Ｐゴシック" pitchFamily="34" charset="-128"/>
              </a:rPr>
              <a:t>Introduction</a:t>
            </a:r>
            <a:endParaRPr lang="en-US" sz="4000" dirty="0"/>
          </a:p>
        </p:txBody>
      </p:sp>
      <p:sp>
        <p:nvSpPr>
          <p:cNvPr id="3" name="Subtitle 2"/>
          <p:cNvSpPr>
            <a:spLocks noGrp="1"/>
          </p:cNvSpPr>
          <p:nvPr>
            <p:ph idx="1"/>
          </p:nvPr>
        </p:nvSpPr>
        <p:spPr/>
        <p:txBody>
          <a:bodyPr>
            <a:normAutofit/>
          </a:bodyPr>
          <a:lstStyle/>
          <a:p>
            <a:pPr marL="457200" indent="-457200"/>
            <a:r>
              <a:rPr lang="en-US" altLang="en-US" dirty="0">
                <a:ea typeface="ＭＳ Ｐゴシック" pitchFamily="34" charset="-128"/>
              </a:rPr>
              <a:t>Though we live in the social world, our perceptions and observations are necessarily limited</a:t>
            </a:r>
          </a:p>
          <a:p>
            <a:pPr marL="457200" indent="-457200"/>
            <a:r>
              <a:rPr lang="en-US" altLang="en-US" dirty="0">
                <a:ea typeface="ＭＳ Ｐゴシック" pitchFamily="34" charset="-128"/>
              </a:rPr>
              <a:t>We all have unique points of view, meaning that we do not have an objective basis for understanding the world</a:t>
            </a:r>
          </a:p>
          <a:p>
            <a:pPr marL="457200" indent="-457200"/>
            <a:r>
              <a:rPr lang="en-US" altLang="en-US" dirty="0">
                <a:ea typeface="ＭＳ Ｐゴシック" pitchFamily="34" charset="-128"/>
              </a:rPr>
              <a:t>Social research provides us with a systemic methods for investigating our social worlds</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5183DE-2F6B-464C-82D5-5BFCDC95EBAA}" type="slidenum">
              <a:rPr lang="en-US" smtClean="0"/>
              <a:pPr/>
              <a:t>2</a:t>
            </a:fld>
            <a:endParaRPr lang="en-US"/>
          </a:p>
        </p:txBody>
      </p:sp>
    </p:spTree>
    <p:extLst>
      <p:ext uri="{BB962C8B-B14F-4D97-AF65-F5344CB8AC3E}">
        <p14:creationId xmlns:p14="http://schemas.microsoft.com/office/powerpoint/2010/main" val="2260359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4000" dirty="0">
                <a:ea typeface="ＭＳ Ｐゴシック" pitchFamily="34" charset="-128"/>
              </a:rPr>
              <a:t>Introduction</a:t>
            </a:r>
            <a:endParaRPr lang="en-US" sz="4000" dirty="0"/>
          </a:p>
        </p:txBody>
      </p:sp>
      <p:sp>
        <p:nvSpPr>
          <p:cNvPr id="3" name="Subtitle 2"/>
          <p:cNvSpPr>
            <a:spLocks noGrp="1"/>
          </p:cNvSpPr>
          <p:nvPr>
            <p:ph idx="1"/>
          </p:nvPr>
        </p:nvSpPr>
        <p:spPr/>
        <p:txBody>
          <a:bodyPr>
            <a:normAutofit/>
          </a:bodyPr>
          <a:lstStyle/>
          <a:p>
            <a:pPr marL="457200" indent="-457200">
              <a:lnSpc>
                <a:spcPct val="80000"/>
              </a:lnSpc>
            </a:pPr>
            <a:r>
              <a:rPr lang="en-US" altLang="en-US" dirty="0">
                <a:ea typeface="ＭＳ Ｐゴシック" pitchFamily="34" charset="-128"/>
              </a:rPr>
              <a:t>Asking effective questions is essential to the work of social scientists</a:t>
            </a:r>
          </a:p>
          <a:p>
            <a:pPr marL="457200" indent="-457200">
              <a:lnSpc>
                <a:spcPct val="80000"/>
              </a:lnSpc>
            </a:pPr>
            <a:r>
              <a:rPr lang="en-US" altLang="en-US" dirty="0">
                <a:ea typeface="ＭＳ Ｐゴシック" pitchFamily="34" charset="-128"/>
              </a:rPr>
              <a:t>The more that you begin to </a:t>
            </a:r>
            <a:r>
              <a:rPr lang="ja-JP" altLang="en-US" dirty="0">
                <a:ea typeface="ＭＳ Ｐゴシック" pitchFamily="34" charset="-128"/>
              </a:rPr>
              <a:t>“</a:t>
            </a:r>
            <a:r>
              <a:rPr lang="en-US" altLang="ja-JP" dirty="0">
                <a:ea typeface="ＭＳ Ｐゴシック" pitchFamily="34" charset="-128"/>
              </a:rPr>
              <a:t>think like a social scientist,</a:t>
            </a:r>
            <a:r>
              <a:rPr lang="ja-JP" altLang="en-US" dirty="0">
                <a:ea typeface="ＭＳ Ｐゴシック" pitchFamily="34" charset="-128"/>
              </a:rPr>
              <a:t>”</a:t>
            </a:r>
            <a:r>
              <a:rPr lang="en-US" altLang="ja-JP" dirty="0">
                <a:ea typeface="ＭＳ Ｐゴシック" pitchFamily="34" charset="-128"/>
              </a:rPr>
              <a:t> the more such questions will come to mind</a:t>
            </a:r>
          </a:p>
          <a:p>
            <a:pPr marL="457200" indent="-457200">
              <a:lnSpc>
                <a:spcPct val="80000"/>
              </a:lnSpc>
            </a:pPr>
            <a:r>
              <a:rPr lang="en-US" altLang="en-US" dirty="0">
                <a:ea typeface="ＭＳ Ｐゴシック" pitchFamily="34" charset="-128"/>
              </a:rPr>
              <a:t>Our everyday experiences influence how and what we perceive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5183DE-2F6B-464C-82D5-5BFCDC95EBAA}" type="slidenum">
              <a:rPr lang="en-US" smtClean="0"/>
              <a:pPr/>
              <a:t>3</a:t>
            </a:fld>
            <a:endParaRPr lang="en-US"/>
          </a:p>
        </p:txBody>
      </p:sp>
    </p:spTree>
    <p:extLst>
      <p:ext uri="{BB962C8B-B14F-4D97-AF65-F5344CB8AC3E}">
        <p14:creationId xmlns:p14="http://schemas.microsoft.com/office/powerpoint/2010/main" val="1225160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sz="4000" dirty="0">
                <a:ea typeface="ＭＳ Ｐゴシック" pitchFamily="34" charset="-128"/>
              </a:rPr>
              <a:t>Avoiding Errors in Reasoning About the Social World</a:t>
            </a:r>
            <a:endParaRPr lang="en-US" sz="4000" dirty="0"/>
          </a:p>
        </p:txBody>
      </p:sp>
      <p:sp>
        <p:nvSpPr>
          <p:cNvPr id="3" name="Subtitle 2"/>
          <p:cNvSpPr>
            <a:spLocks noGrp="1"/>
          </p:cNvSpPr>
          <p:nvPr>
            <p:ph idx="1"/>
          </p:nvPr>
        </p:nvSpPr>
        <p:spPr/>
        <p:txBody>
          <a:bodyPr>
            <a:normAutofit/>
          </a:bodyPr>
          <a:lstStyle/>
          <a:p>
            <a:pPr marL="457200" indent="-457200"/>
            <a:r>
              <a:rPr lang="en-US" altLang="en-US" dirty="0">
                <a:ea typeface="ＭＳ Ｐゴシック" pitchFamily="34" charset="-128"/>
              </a:rPr>
              <a:t>How can we avoid errors rooted in the particularities of our own backgrounds and improve our reasoning about the social world? </a:t>
            </a:r>
          </a:p>
          <a:p>
            <a:pPr marL="800100" lvl="1" indent="-457200"/>
            <a:r>
              <a:rPr lang="en-US" altLang="en-US" dirty="0">
                <a:ea typeface="ＭＳ Ｐゴシック" pitchFamily="34" charset="-128"/>
              </a:rPr>
              <a:t>First, let’</a:t>
            </a:r>
            <a:r>
              <a:rPr lang="en-US" altLang="ja-JP" dirty="0">
                <a:ea typeface="ＭＳ Ｐゴシック" pitchFamily="34" charset="-128"/>
              </a:rPr>
              <a:t>s identify the different processes involved in learning about the social world and the types of errors that can result as we reason about the social world.</a:t>
            </a:r>
          </a:p>
          <a:p>
            <a:pPr>
              <a:lnSpc>
                <a:spcPct val="90000"/>
              </a:lnSpc>
            </a:pPr>
            <a:endParaRPr lang="en-US" altLang="en-US" dirty="0">
              <a:solidFill>
                <a:schemeClr val="tx1"/>
              </a:solidFill>
              <a:ea typeface="ＭＳ Ｐゴシック" pitchFamily="34" charset="-128"/>
            </a:endParaRP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5183DE-2F6B-464C-82D5-5BFCDC95EBAA}" type="slidenum">
              <a:rPr lang="en-US" smtClean="0"/>
              <a:pPr/>
              <a:t>4</a:t>
            </a:fld>
            <a:endParaRPr lang="en-US"/>
          </a:p>
        </p:txBody>
      </p:sp>
    </p:spTree>
    <p:extLst>
      <p:ext uri="{BB962C8B-B14F-4D97-AF65-F5344CB8AC3E}">
        <p14:creationId xmlns:p14="http://schemas.microsoft.com/office/powerpoint/2010/main" val="15234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4000" dirty="0">
                <a:ea typeface="ＭＳ Ｐゴシック" pitchFamily="34" charset="-128"/>
              </a:rPr>
              <a:t>Avoiding Errors</a:t>
            </a:r>
            <a:endParaRPr lang="en-US" sz="4000" dirty="0"/>
          </a:p>
        </p:txBody>
      </p:sp>
      <p:sp>
        <p:nvSpPr>
          <p:cNvPr id="3" name="Subtitle 2"/>
          <p:cNvSpPr>
            <a:spLocks noGrp="1"/>
          </p:cNvSpPr>
          <p:nvPr>
            <p:ph idx="1"/>
          </p:nvPr>
        </p:nvSpPr>
        <p:spPr/>
        <p:txBody>
          <a:bodyPr>
            <a:normAutofit/>
          </a:bodyPr>
          <a:lstStyle/>
          <a:p>
            <a:pPr marL="609600" indent="-609600">
              <a:lnSpc>
                <a:spcPct val="80000"/>
              </a:lnSpc>
              <a:buFont typeface="Wingdings" charset="0"/>
              <a:buAutoNum type="arabicPeriod"/>
              <a:defRPr/>
            </a:pPr>
            <a:r>
              <a:rPr lang="en-US" b="1" dirty="0"/>
              <a:t>Observing</a:t>
            </a:r>
            <a:r>
              <a:rPr lang="en-US" dirty="0"/>
              <a:t> through our five senses (seeing, hearing, feeling, tasting, and/or smelling)</a:t>
            </a:r>
          </a:p>
          <a:p>
            <a:pPr marL="609600" indent="-609600">
              <a:lnSpc>
                <a:spcPct val="80000"/>
              </a:lnSpc>
              <a:buFont typeface="Wingdings" charset="0"/>
              <a:buAutoNum type="arabicPeriod"/>
              <a:defRPr/>
            </a:pPr>
            <a:r>
              <a:rPr lang="en-US" b="1" dirty="0"/>
              <a:t>Generalizing</a:t>
            </a:r>
            <a:r>
              <a:rPr lang="en-US" dirty="0"/>
              <a:t> from what we have observed to other times, places, or people</a:t>
            </a:r>
          </a:p>
          <a:p>
            <a:pPr marL="609600" indent="-609600">
              <a:lnSpc>
                <a:spcPct val="80000"/>
              </a:lnSpc>
              <a:buFont typeface="Wingdings" charset="0"/>
              <a:buAutoNum type="arabicPeriod"/>
              <a:defRPr/>
            </a:pPr>
            <a:r>
              <a:rPr lang="en-US" b="1" dirty="0"/>
              <a:t>Reasoning</a:t>
            </a:r>
            <a:r>
              <a:rPr lang="en-US" dirty="0"/>
              <a:t> about the connections between different things that we have observed</a:t>
            </a:r>
          </a:p>
          <a:p>
            <a:pPr marL="609600" indent="-609600">
              <a:lnSpc>
                <a:spcPct val="80000"/>
              </a:lnSpc>
              <a:buFont typeface="Wingdings" charset="0"/>
              <a:buAutoNum type="arabicPeriod"/>
              <a:defRPr/>
            </a:pPr>
            <a:r>
              <a:rPr lang="en-US" b="1" dirty="0"/>
              <a:t>Reevaluating</a:t>
            </a:r>
            <a:r>
              <a:rPr lang="en-US" dirty="0"/>
              <a:t> our understanding of the social world on the basis of these processes</a:t>
            </a:r>
          </a:p>
          <a:p>
            <a:pPr algn="l">
              <a:defRPr/>
            </a:pP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5183DE-2F6B-464C-82D5-5BFCDC95EBAA}" type="slidenum">
              <a:rPr lang="en-US" smtClean="0"/>
              <a:pPr/>
              <a:t>5</a:t>
            </a:fld>
            <a:endParaRPr lang="en-US"/>
          </a:p>
        </p:txBody>
      </p:sp>
    </p:spTree>
    <p:extLst>
      <p:ext uri="{BB962C8B-B14F-4D97-AF65-F5344CB8AC3E}">
        <p14:creationId xmlns:p14="http://schemas.microsoft.com/office/powerpoint/2010/main" val="2149658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4000" dirty="0">
                <a:ea typeface="ＭＳ Ｐゴシック" pitchFamily="34" charset="-128"/>
              </a:rPr>
              <a:t>Observing</a:t>
            </a:r>
            <a:endParaRPr lang="en-US" sz="4000" dirty="0"/>
          </a:p>
        </p:txBody>
      </p:sp>
      <p:sp>
        <p:nvSpPr>
          <p:cNvPr id="3" name="Subtitle 2"/>
          <p:cNvSpPr>
            <a:spLocks noGrp="1"/>
          </p:cNvSpPr>
          <p:nvPr>
            <p:ph idx="1"/>
          </p:nvPr>
        </p:nvSpPr>
        <p:spPr/>
        <p:txBody>
          <a:bodyPr>
            <a:normAutofit/>
          </a:bodyPr>
          <a:lstStyle/>
          <a:p>
            <a:pPr marL="457200" indent="-457200"/>
            <a:r>
              <a:rPr lang="en-US" altLang="en-US" dirty="0">
                <a:ea typeface="ＭＳ Ｐゴシック" pitchFamily="34" charset="-128"/>
              </a:rPr>
              <a:t>One common mistake in learning about the social world is </a:t>
            </a:r>
            <a:r>
              <a:rPr lang="en-US" altLang="en-US" b="1" dirty="0">
                <a:ea typeface="ＭＳ Ｐゴシック" pitchFamily="34" charset="-128"/>
              </a:rPr>
              <a:t>selective observation</a:t>
            </a:r>
            <a:r>
              <a:rPr lang="en-US" altLang="en-US" dirty="0">
                <a:ea typeface="ＭＳ Ｐゴシック" pitchFamily="34" charset="-128"/>
              </a:rPr>
              <a:t>--choosing to look only at things that are in line with our preferences or beliefs</a:t>
            </a:r>
          </a:p>
          <a:p>
            <a:pPr marL="800100" lvl="1" indent="-457200"/>
            <a:r>
              <a:rPr lang="en-US" altLang="en-US" dirty="0">
                <a:ea typeface="ＭＳ Ｐゴシック" pitchFamily="34" charset="-128"/>
              </a:rPr>
              <a:t>For example, if we are convinced in advance that all heavy Internet users are antisocial, we can find many confirming instances</a:t>
            </a:r>
          </a:p>
          <a:p>
            <a:pPr marL="457200" indent="-457200"/>
            <a:r>
              <a:rPr lang="en-US" altLang="en-US" dirty="0">
                <a:ea typeface="ＭＳ Ｐゴシック" pitchFamily="34" charset="-128"/>
              </a:rPr>
              <a:t>But what about seniors who serve as Internet pen pals for grade-school children? </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5183DE-2F6B-464C-82D5-5BFCDC95EBAA}" type="slidenum">
              <a:rPr lang="en-US" smtClean="0"/>
              <a:pPr/>
              <a:t>6</a:t>
            </a:fld>
            <a:endParaRPr lang="en-US"/>
          </a:p>
        </p:txBody>
      </p:sp>
    </p:spTree>
    <p:extLst>
      <p:ext uri="{BB962C8B-B14F-4D97-AF65-F5344CB8AC3E}">
        <p14:creationId xmlns:p14="http://schemas.microsoft.com/office/powerpoint/2010/main" val="12354261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8CAE4AE-A9DF-45AF-9A9C-1712BC634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6C272060-BC98-4C91-A58F-4DFEC566CF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4" name="Freeform 5">
              <a:extLst>
                <a:ext uri="{FF2B5EF4-FFF2-40B4-BE49-F238E27FC236}">
                  <a16:creationId xmlns:a16="http://schemas.microsoft.com/office/drawing/2014/main" id="{8BA2DCB9-0DC0-4109-B2A2-56896E35E6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6">
              <a:extLst>
                <a:ext uri="{FF2B5EF4-FFF2-40B4-BE49-F238E27FC236}">
                  <a16:creationId xmlns:a16="http://schemas.microsoft.com/office/drawing/2014/main" id="{64A33555-1142-4AD7-8084-1A99422A11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7">
              <a:extLst>
                <a:ext uri="{FF2B5EF4-FFF2-40B4-BE49-F238E27FC236}">
                  <a16:creationId xmlns:a16="http://schemas.microsoft.com/office/drawing/2014/main" id="{BC6E4081-1A88-453E-8CCF-B97B0CE20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8">
              <a:extLst>
                <a:ext uri="{FF2B5EF4-FFF2-40B4-BE49-F238E27FC236}">
                  <a16:creationId xmlns:a16="http://schemas.microsoft.com/office/drawing/2014/main" id="{5B7E0935-6EE8-4C61-AED5-09B9A2A99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9">
              <a:extLst>
                <a:ext uri="{FF2B5EF4-FFF2-40B4-BE49-F238E27FC236}">
                  <a16:creationId xmlns:a16="http://schemas.microsoft.com/office/drawing/2014/main" id="{EB962BD6-C878-48FF-A75E-DCC7BDA3C3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0">
              <a:extLst>
                <a:ext uri="{FF2B5EF4-FFF2-40B4-BE49-F238E27FC236}">
                  <a16:creationId xmlns:a16="http://schemas.microsoft.com/office/drawing/2014/main" id="{CABF3786-BDE1-4FE5-9967-F6B6131A2C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1">
              <a:extLst>
                <a:ext uri="{FF2B5EF4-FFF2-40B4-BE49-F238E27FC236}">
                  <a16:creationId xmlns:a16="http://schemas.microsoft.com/office/drawing/2014/main" id="{4969707A-C75E-4F7F-A5C2-2991C65475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2">
              <a:extLst>
                <a:ext uri="{FF2B5EF4-FFF2-40B4-BE49-F238E27FC236}">
                  <a16:creationId xmlns:a16="http://schemas.microsoft.com/office/drawing/2014/main" id="{0E293989-8389-48CD-85D3-CAEFD5E963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3">
              <a:extLst>
                <a:ext uri="{FF2B5EF4-FFF2-40B4-BE49-F238E27FC236}">
                  <a16:creationId xmlns:a16="http://schemas.microsoft.com/office/drawing/2014/main" id="{8DCF1E8B-9247-45E2-8641-90DA9F7D52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4">
              <a:extLst>
                <a:ext uri="{FF2B5EF4-FFF2-40B4-BE49-F238E27FC236}">
                  <a16:creationId xmlns:a16="http://schemas.microsoft.com/office/drawing/2014/main" id="{48DF418F-91AD-4E55-AF3B-F28FF45961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5">
              <a:extLst>
                <a:ext uri="{FF2B5EF4-FFF2-40B4-BE49-F238E27FC236}">
                  <a16:creationId xmlns:a16="http://schemas.microsoft.com/office/drawing/2014/main" id="{EDBF35BD-D1DA-49B1-AE30-289189DACD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6">
              <a:extLst>
                <a:ext uri="{FF2B5EF4-FFF2-40B4-BE49-F238E27FC236}">
                  <a16:creationId xmlns:a16="http://schemas.microsoft.com/office/drawing/2014/main" id="{69198BEC-A3B6-4562-AB0F-3E7760026C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7">
              <a:extLst>
                <a:ext uri="{FF2B5EF4-FFF2-40B4-BE49-F238E27FC236}">
                  <a16:creationId xmlns:a16="http://schemas.microsoft.com/office/drawing/2014/main" id="{9AB30D45-77AB-4323-83A2-1A637D07D5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8">
              <a:extLst>
                <a:ext uri="{FF2B5EF4-FFF2-40B4-BE49-F238E27FC236}">
                  <a16:creationId xmlns:a16="http://schemas.microsoft.com/office/drawing/2014/main" id="{D1AD137E-7B63-434C-9D0D-5A64BB4968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19">
              <a:extLst>
                <a:ext uri="{FF2B5EF4-FFF2-40B4-BE49-F238E27FC236}">
                  <a16:creationId xmlns:a16="http://schemas.microsoft.com/office/drawing/2014/main" id="{8B32BE2D-36DC-4BD0-952E-8FE32A70DB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0">
              <a:extLst>
                <a:ext uri="{FF2B5EF4-FFF2-40B4-BE49-F238E27FC236}">
                  <a16:creationId xmlns:a16="http://schemas.microsoft.com/office/drawing/2014/main" id="{930295E0-AD01-4DB0-9829-AD91BED608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1">
              <a:extLst>
                <a:ext uri="{FF2B5EF4-FFF2-40B4-BE49-F238E27FC236}">
                  <a16:creationId xmlns:a16="http://schemas.microsoft.com/office/drawing/2014/main" id="{29807E74-6BFD-4EA7-B3F3-92C0728A7D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2">
              <a:extLst>
                <a:ext uri="{FF2B5EF4-FFF2-40B4-BE49-F238E27FC236}">
                  <a16:creationId xmlns:a16="http://schemas.microsoft.com/office/drawing/2014/main" id="{C9EDBF49-4B87-4B6F-BEE6-DDC4A63CE6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3">
              <a:extLst>
                <a:ext uri="{FF2B5EF4-FFF2-40B4-BE49-F238E27FC236}">
                  <a16:creationId xmlns:a16="http://schemas.microsoft.com/office/drawing/2014/main" id="{7738C468-1405-4ED9-8392-F93FA995EE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4">
              <a:extLst>
                <a:ext uri="{FF2B5EF4-FFF2-40B4-BE49-F238E27FC236}">
                  <a16:creationId xmlns:a16="http://schemas.microsoft.com/office/drawing/2014/main" id="{F16402CF-F511-450A-8584-8C8A5B7E9D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25">
              <a:extLst>
                <a:ext uri="{FF2B5EF4-FFF2-40B4-BE49-F238E27FC236}">
                  <a16:creationId xmlns:a16="http://schemas.microsoft.com/office/drawing/2014/main" id="{85E5B49A-CFC2-4019-9BA6-528095F788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7269686" y="795527"/>
            <a:ext cx="4123738" cy="1433323"/>
          </a:xfrm>
        </p:spPr>
        <p:txBody>
          <a:bodyPr>
            <a:normAutofit/>
          </a:bodyPr>
          <a:lstStyle/>
          <a:p>
            <a:pPr algn="l"/>
            <a:r>
              <a:rPr lang="en-US" altLang="en-US" sz="3200">
                <a:solidFill>
                  <a:schemeClr val="tx2"/>
                </a:solidFill>
                <a:ea typeface="ＭＳ Ｐゴシック" pitchFamily="34" charset="-128"/>
              </a:rPr>
              <a:t>Observing</a:t>
            </a:r>
            <a:endParaRPr lang="en-US" sz="3200">
              <a:solidFill>
                <a:schemeClr val="tx2"/>
              </a:solidFill>
            </a:endParaRPr>
          </a:p>
        </p:txBody>
      </p:sp>
      <p:sp>
        <p:nvSpPr>
          <p:cNvPr id="6" name="Slide Number Placeholder 5"/>
          <p:cNvSpPr>
            <a:spLocks noGrp="1"/>
          </p:cNvSpPr>
          <p:nvPr>
            <p:ph type="sldNum" sz="quarter" idx="12"/>
          </p:nvPr>
        </p:nvSpPr>
        <p:spPr>
          <a:xfrm>
            <a:off x="10469880" y="320040"/>
            <a:ext cx="914400" cy="320040"/>
          </a:xfrm>
        </p:spPr>
        <p:txBody>
          <a:bodyPr>
            <a:normAutofit/>
          </a:bodyPr>
          <a:lstStyle/>
          <a:p>
            <a:pPr>
              <a:spcAft>
                <a:spcPts val="600"/>
              </a:spcAft>
            </a:pPr>
            <a:fld id="{765183DE-2F6B-464C-82D5-5BFCDC95EBAA}" type="slidenum">
              <a:rPr lang="en-US" smtClean="0"/>
              <a:pPr>
                <a:spcAft>
                  <a:spcPts val="600"/>
                </a:spcAft>
              </a:pPr>
              <a:t>7</a:t>
            </a:fld>
            <a:endParaRPr lang="en-US"/>
          </a:p>
        </p:txBody>
      </p:sp>
      <p:sp>
        <p:nvSpPr>
          <p:cNvPr id="36" name="Rectangle 35">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720" y="795527"/>
            <a:ext cx="5970638" cy="5248847"/>
          </a:xfrm>
          <a:prstGeom prst="rect">
            <a:avLst/>
          </a:prstGeom>
          <a:solidFill>
            <a:schemeClr val="bg1"/>
          </a:solidFill>
          <a:ln w="19050">
            <a:solidFill>
              <a:srgbClr val="5090C6"/>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115" y="1438251"/>
            <a:ext cx="5641848" cy="3963398"/>
          </a:xfrm>
          <a:prstGeom prst="rect">
            <a:avLst/>
          </a:prstGeom>
          <a:ln w="12700">
            <a:noFill/>
          </a:ln>
        </p:spPr>
      </p:pic>
      <p:sp>
        <p:nvSpPr>
          <p:cNvPr id="3" name="Subtitle 2"/>
          <p:cNvSpPr>
            <a:spLocks noGrp="1"/>
          </p:cNvSpPr>
          <p:nvPr>
            <p:ph idx="1"/>
          </p:nvPr>
        </p:nvSpPr>
        <p:spPr>
          <a:xfrm>
            <a:off x="7293817" y="2338388"/>
            <a:ext cx="4099607" cy="3678237"/>
          </a:xfrm>
        </p:spPr>
        <p:txBody>
          <a:bodyPr>
            <a:normAutofit/>
          </a:bodyPr>
          <a:lstStyle/>
          <a:p>
            <a:pPr marL="457200" indent="-457200">
              <a:buClr>
                <a:srgbClr val="5090C6"/>
              </a:buClr>
              <a:defRPr/>
            </a:pPr>
            <a:r>
              <a:rPr lang="en-US" dirty="0"/>
              <a:t>Our observations can also simply be inaccurate.</a:t>
            </a:r>
            <a:endParaRPr lang="en-US"/>
          </a:p>
          <a:p>
            <a:pPr marL="800100" lvl="1" indent="-457200">
              <a:buClr>
                <a:srgbClr val="5090C6"/>
              </a:buClr>
              <a:defRPr/>
            </a:pPr>
            <a:r>
              <a:rPr lang="en-US" dirty="0"/>
              <a:t>If, after a quick glance around the computer lab, you think there are 14 students present, when there are actually 17, you have made an </a:t>
            </a:r>
            <a:r>
              <a:rPr lang="en-US" b="1" dirty="0"/>
              <a:t>inaccurate observation</a:t>
            </a:r>
            <a:r>
              <a:rPr lang="en-US" dirty="0"/>
              <a:t>.</a:t>
            </a:r>
            <a:endParaRPr lang="en-US"/>
          </a:p>
          <a:p>
            <a:pPr marL="800100" lvl="1" indent="-457200">
              <a:buClr>
                <a:srgbClr val="5090C6"/>
              </a:buClr>
              <a:defRPr/>
            </a:pPr>
            <a:endParaRPr lang="en-US"/>
          </a:p>
          <a:p>
            <a:pPr marL="0" indent="0">
              <a:buClr>
                <a:srgbClr val="5090C6"/>
              </a:buClr>
              <a:buNone/>
              <a:defRPr/>
            </a:pPr>
            <a:endParaRPr lang="en-US"/>
          </a:p>
          <a:p>
            <a:pPr>
              <a:buClr>
                <a:srgbClr val="5090C6"/>
              </a:buClr>
            </a:pPr>
            <a:endParaRPr lang="en-US"/>
          </a:p>
        </p:txBody>
      </p:sp>
      <p:sp>
        <p:nvSpPr>
          <p:cNvPr id="5" name="Footer Placeholder 4"/>
          <p:cNvSpPr>
            <a:spLocks noGrp="1"/>
          </p:cNvSpPr>
          <p:nvPr>
            <p:ph type="ftr" sz="quarter" idx="11"/>
          </p:nvPr>
        </p:nvSpPr>
        <p:spPr>
          <a:xfrm>
            <a:off x="804672" y="6227064"/>
            <a:ext cx="10588752" cy="320040"/>
          </a:xfrm>
        </p:spPr>
        <p:txBody>
          <a:bodyPr>
            <a:normAutofit/>
          </a:bodyPr>
          <a:lstStyle/>
          <a:p>
            <a:pPr>
              <a:spcAft>
                <a:spcPts val="600"/>
              </a:spcAft>
            </a:pPr>
            <a:endParaRPr lang="en-US" dirty="0"/>
          </a:p>
        </p:txBody>
      </p:sp>
    </p:spTree>
    <p:extLst>
      <p:ext uri="{BB962C8B-B14F-4D97-AF65-F5344CB8AC3E}">
        <p14:creationId xmlns:p14="http://schemas.microsoft.com/office/powerpoint/2010/main" val="1359749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75627FE-0AC5-4349-AC08-45A58BEC9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F87AAF7B-2090-475D-9C3E-FDC03DD87A8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43" name="Freeform 5">
              <a:extLst>
                <a:ext uri="{FF2B5EF4-FFF2-40B4-BE49-F238E27FC236}">
                  <a16:creationId xmlns:a16="http://schemas.microsoft.com/office/drawing/2014/main" id="{F2DCEC33-4B31-44BC-99CB-9E4845DC4C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44" name="Freeform 6">
              <a:extLst>
                <a:ext uri="{FF2B5EF4-FFF2-40B4-BE49-F238E27FC236}">
                  <a16:creationId xmlns:a16="http://schemas.microsoft.com/office/drawing/2014/main" id="{204E0A10-D288-4B22-87A1-737B0A37D1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7">
              <a:extLst>
                <a:ext uri="{FF2B5EF4-FFF2-40B4-BE49-F238E27FC236}">
                  <a16:creationId xmlns:a16="http://schemas.microsoft.com/office/drawing/2014/main" id="{9A3E042E-4911-425A-84BB-04BF90D0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8">
              <a:extLst>
                <a:ext uri="{FF2B5EF4-FFF2-40B4-BE49-F238E27FC236}">
                  <a16:creationId xmlns:a16="http://schemas.microsoft.com/office/drawing/2014/main" id="{3A49226D-3129-4C5A-9641-3D03BEEA79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7" name="Freeform 9">
              <a:extLst>
                <a:ext uri="{FF2B5EF4-FFF2-40B4-BE49-F238E27FC236}">
                  <a16:creationId xmlns:a16="http://schemas.microsoft.com/office/drawing/2014/main" id="{9CC3C315-B515-4DD8-AC22-9D8417B37F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8" name="Freeform 10">
              <a:extLst>
                <a:ext uri="{FF2B5EF4-FFF2-40B4-BE49-F238E27FC236}">
                  <a16:creationId xmlns:a16="http://schemas.microsoft.com/office/drawing/2014/main" id="{1A961828-F78F-4D56-A98E-037806C637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9" name="Freeform 11">
              <a:extLst>
                <a:ext uri="{FF2B5EF4-FFF2-40B4-BE49-F238E27FC236}">
                  <a16:creationId xmlns:a16="http://schemas.microsoft.com/office/drawing/2014/main" id="{739D4F9D-3728-42C1-8302-452D51321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2">
              <a:extLst>
                <a:ext uri="{FF2B5EF4-FFF2-40B4-BE49-F238E27FC236}">
                  <a16:creationId xmlns:a16="http://schemas.microsoft.com/office/drawing/2014/main" id="{B4D9647E-354D-4CA8-B4A7-39172E5EAC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3">
              <a:extLst>
                <a:ext uri="{FF2B5EF4-FFF2-40B4-BE49-F238E27FC236}">
                  <a16:creationId xmlns:a16="http://schemas.microsoft.com/office/drawing/2014/main" id="{A3EC74E0-5222-4ACC-BCEC-1AA189D3BC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4">
              <a:extLst>
                <a:ext uri="{FF2B5EF4-FFF2-40B4-BE49-F238E27FC236}">
                  <a16:creationId xmlns:a16="http://schemas.microsoft.com/office/drawing/2014/main" id="{C0AE72B4-084D-42E6-ABED-5FD4650D4B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5">
              <a:extLst>
                <a:ext uri="{FF2B5EF4-FFF2-40B4-BE49-F238E27FC236}">
                  <a16:creationId xmlns:a16="http://schemas.microsoft.com/office/drawing/2014/main" id="{C9D1F5DD-8D50-4098-8D2B-10E284752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6">
              <a:extLst>
                <a:ext uri="{FF2B5EF4-FFF2-40B4-BE49-F238E27FC236}">
                  <a16:creationId xmlns:a16="http://schemas.microsoft.com/office/drawing/2014/main" id="{D48F3941-C3C7-4589-AA46-067F6BB2D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17">
              <a:extLst>
                <a:ext uri="{FF2B5EF4-FFF2-40B4-BE49-F238E27FC236}">
                  <a16:creationId xmlns:a16="http://schemas.microsoft.com/office/drawing/2014/main" id="{C16BBE9A-4BE3-4401-82C5-8041DB14E5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18">
              <a:extLst>
                <a:ext uri="{FF2B5EF4-FFF2-40B4-BE49-F238E27FC236}">
                  <a16:creationId xmlns:a16="http://schemas.microsoft.com/office/drawing/2014/main" id="{06180330-CCD3-4D14-A652-D60C28252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19">
              <a:extLst>
                <a:ext uri="{FF2B5EF4-FFF2-40B4-BE49-F238E27FC236}">
                  <a16:creationId xmlns:a16="http://schemas.microsoft.com/office/drawing/2014/main" id="{616C90F6-4133-43A5-B47C-7750FE28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0">
              <a:extLst>
                <a:ext uri="{FF2B5EF4-FFF2-40B4-BE49-F238E27FC236}">
                  <a16:creationId xmlns:a16="http://schemas.microsoft.com/office/drawing/2014/main" id="{D7C03F90-E828-4414-8A53-92069FFB68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9" name="Freeform 21">
              <a:extLst>
                <a:ext uri="{FF2B5EF4-FFF2-40B4-BE49-F238E27FC236}">
                  <a16:creationId xmlns:a16="http://schemas.microsoft.com/office/drawing/2014/main" id="{6ADDE443-75AA-4F32-A2EE-272C4347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60" name="Freeform 22">
              <a:extLst>
                <a:ext uri="{FF2B5EF4-FFF2-40B4-BE49-F238E27FC236}">
                  <a16:creationId xmlns:a16="http://schemas.microsoft.com/office/drawing/2014/main" id="{ACD281C1-1D59-453F-A33A-D83E39EB06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 name="Freeform 23">
              <a:extLst>
                <a:ext uri="{FF2B5EF4-FFF2-40B4-BE49-F238E27FC236}">
                  <a16:creationId xmlns:a16="http://schemas.microsoft.com/office/drawing/2014/main" id="{60217FAC-29FE-4D6B-9BB4-FF41AA756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2" name="Freeform 24">
              <a:extLst>
                <a:ext uri="{FF2B5EF4-FFF2-40B4-BE49-F238E27FC236}">
                  <a16:creationId xmlns:a16="http://schemas.microsoft.com/office/drawing/2014/main" id="{0D3CC33A-6E36-4A72-9965-8E20FB05D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3" name="Freeform 25">
              <a:extLst>
                <a:ext uri="{FF2B5EF4-FFF2-40B4-BE49-F238E27FC236}">
                  <a16:creationId xmlns:a16="http://schemas.microsoft.com/office/drawing/2014/main" id="{F128F04E-05CD-4035-A32B-6E9ABAB93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36" name="Rectangle 35">
            <a:extLst>
              <a:ext uri="{FF2B5EF4-FFF2-40B4-BE49-F238E27FC236}">
                <a16:creationId xmlns:a16="http://schemas.microsoft.com/office/drawing/2014/main" id="{BC2574CF-1D35-4994-87BD-5A3378E1A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7883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5459" y="960120"/>
            <a:ext cx="3865695" cy="4171278"/>
          </a:xfrm>
        </p:spPr>
        <p:txBody>
          <a:bodyPr>
            <a:normAutofit/>
          </a:bodyPr>
          <a:lstStyle/>
          <a:p>
            <a:pPr algn="r"/>
            <a:r>
              <a:rPr lang="en-US" altLang="en-US" sz="4400">
                <a:solidFill>
                  <a:schemeClr val="tx1"/>
                </a:solidFill>
                <a:ea typeface="ＭＳ Ｐゴシック" pitchFamily="34" charset="-128"/>
              </a:rPr>
              <a:t>Generalizing</a:t>
            </a:r>
            <a:endParaRPr lang="en-US" sz="4400">
              <a:solidFill>
                <a:schemeClr val="tx1"/>
              </a:solidFill>
            </a:endParaRPr>
          </a:p>
        </p:txBody>
      </p:sp>
      <p:sp>
        <p:nvSpPr>
          <p:cNvPr id="6" name="Slide Number Placeholder 5"/>
          <p:cNvSpPr>
            <a:spLocks noGrp="1"/>
          </p:cNvSpPr>
          <p:nvPr>
            <p:ph type="sldNum" sz="quarter" idx="12"/>
          </p:nvPr>
        </p:nvSpPr>
        <p:spPr>
          <a:xfrm>
            <a:off x="10469880" y="320040"/>
            <a:ext cx="914400" cy="320040"/>
          </a:xfrm>
        </p:spPr>
        <p:txBody>
          <a:bodyPr>
            <a:normAutofit/>
          </a:bodyPr>
          <a:lstStyle/>
          <a:p>
            <a:pPr>
              <a:spcAft>
                <a:spcPts val="600"/>
              </a:spcAft>
            </a:pPr>
            <a:fld id="{765183DE-2F6B-464C-82D5-5BFCDC95EBAA}" type="slidenum">
              <a:rPr lang="en-US">
                <a:solidFill>
                  <a:schemeClr val="tx1"/>
                </a:solidFill>
              </a:rPr>
              <a:pPr>
                <a:spcAft>
                  <a:spcPts val="600"/>
                </a:spcAft>
              </a:pPr>
              <a:t>8</a:t>
            </a:fld>
            <a:endParaRPr lang="en-US">
              <a:solidFill>
                <a:schemeClr val="tx1"/>
              </a:solidFill>
            </a:endParaRPr>
          </a:p>
        </p:txBody>
      </p:sp>
      <p:cxnSp>
        <p:nvCxnSpPr>
          <p:cNvPr id="38" name="Straight Connector 37">
            <a:extLst>
              <a:ext uri="{FF2B5EF4-FFF2-40B4-BE49-F238E27FC236}">
                <a16:creationId xmlns:a16="http://schemas.microsoft.com/office/drawing/2014/main" id="{68B6AB33-DFE6-4FE4-94FE-C9E25424AD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52263" y="1200150"/>
            <a:ext cx="0" cy="354397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Subtitle 2"/>
          <p:cNvSpPr>
            <a:spLocks noGrp="1"/>
          </p:cNvSpPr>
          <p:nvPr>
            <p:ph idx="1"/>
          </p:nvPr>
        </p:nvSpPr>
        <p:spPr>
          <a:xfrm>
            <a:off x="4983164" y="960120"/>
            <a:ext cx="5511800" cy="4171278"/>
          </a:xfrm>
        </p:spPr>
        <p:txBody>
          <a:bodyPr>
            <a:normAutofit/>
          </a:bodyPr>
          <a:lstStyle/>
          <a:p>
            <a:pPr marL="457200" indent="-457200"/>
            <a:r>
              <a:rPr lang="en-US" altLang="en-US" b="1">
                <a:ea typeface="ＭＳ Ｐゴシック" pitchFamily="34" charset="-128"/>
              </a:rPr>
              <a:t>Overgeneralization</a:t>
            </a:r>
            <a:r>
              <a:rPr lang="en-US" altLang="en-US">
                <a:ea typeface="ＭＳ Ｐゴシック" pitchFamily="34" charset="-128"/>
              </a:rPr>
              <a:t> occurs when we conclude that what we have observed or what we know to be true for some cases is true for all or most cases.</a:t>
            </a:r>
          </a:p>
          <a:p>
            <a:pPr marL="800100" lvl="1" indent="-457200"/>
            <a:r>
              <a:rPr lang="en-US" altLang="en-US">
                <a:ea typeface="ＭＳ Ｐゴシック" pitchFamily="34" charset="-128"/>
              </a:rPr>
              <a:t>The following comment is an example: </a:t>
            </a:r>
            <a:r>
              <a:rPr lang="ja-JP" altLang="en-US">
                <a:ea typeface="ＭＳ Ｐゴシック" pitchFamily="34" charset="-128"/>
              </a:rPr>
              <a:t>“</a:t>
            </a:r>
            <a:r>
              <a:rPr lang="en-US" altLang="ja-JP" i="1">
                <a:ea typeface="ＭＳ Ｐゴシック" pitchFamily="34" charset="-128"/>
              </a:rPr>
              <a:t>Unlike most people, </a:t>
            </a:r>
            <a:r>
              <a:rPr lang="en-US" altLang="ja-JP">
                <a:ea typeface="ＭＳ Ｐゴシック" pitchFamily="34" charset="-128"/>
              </a:rPr>
              <a:t>I take the bus to work.”</a:t>
            </a:r>
            <a:endParaRPr lang="en-US" altLang="en-US" dirty="0">
              <a:ea typeface="ＭＳ Ｐゴシック" pitchFamily="34" charset="-128"/>
            </a:endParaRPr>
          </a:p>
        </p:txBody>
      </p:sp>
      <p:sp>
        <p:nvSpPr>
          <p:cNvPr id="5" name="Footer Placeholder 4"/>
          <p:cNvSpPr>
            <a:spLocks noGrp="1"/>
          </p:cNvSpPr>
          <p:nvPr>
            <p:ph type="ftr" sz="quarter" idx="11"/>
          </p:nvPr>
        </p:nvSpPr>
        <p:spPr>
          <a:xfrm>
            <a:off x="804672" y="6227064"/>
            <a:ext cx="10588752" cy="320040"/>
          </a:xfrm>
        </p:spPr>
        <p:txBody>
          <a:bodyPr>
            <a:normAutofit/>
          </a:bodyPr>
          <a:lstStyle/>
          <a:p>
            <a:pPr algn="ctr">
              <a:spcAft>
                <a:spcPts val="600"/>
              </a:spcAft>
            </a:pPr>
            <a:endParaRPr lang="en-US" dirty="0">
              <a:solidFill>
                <a:srgbClr val="FFFFFF"/>
              </a:solidFill>
            </a:endParaRPr>
          </a:p>
        </p:txBody>
      </p:sp>
    </p:spTree>
    <p:extLst>
      <p:ext uri="{BB962C8B-B14F-4D97-AF65-F5344CB8AC3E}">
        <p14:creationId xmlns:p14="http://schemas.microsoft.com/office/powerpoint/2010/main" val="3268936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4000" dirty="0">
                <a:ea typeface="ＭＳ Ｐゴシック" pitchFamily="34" charset="-128"/>
              </a:rPr>
              <a:t>Reasoning</a:t>
            </a:r>
            <a:endParaRPr lang="en-US" sz="4000" dirty="0"/>
          </a:p>
        </p:txBody>
      </p:sp>
      <p:sp>
        <p:nvSpPr>
          <p:cNvPr id="3" name="Subtitle 2"/>
          <p:cNvSpPr>
            <a:spLocks noGrp="1"/>
          </p:cNvSpPr>
          <p:nvPr>
            <p:ph idx="1"/>
          </p:nvPr>
        </p:nvSpPr>
        <p:spPr/>
        <p:txBody>
          <a:bodyPr>
            <a:noAutofit/>
          </a:bodyPr>
          <a:lstStyle/>
          <a:p>
            <a:pPr marL="457200" indent="-457200"/>
            <a:r>
              <a:rPr lang="en-US" altLang="en-US" dirty="0">
                <a:ea typeface="ＭＳ Ｐゴシック" pitchFamily="34" charset="-128"/>
              </a:rPr>
              <a:t>When we prematurely jump to conclusions or argue on the basis of invalid assumptions, we are using </a:t>
            </a:r>
            <a:r>
              <a:rPr lang="en-US" altLang="en-US" b="1" dirty="0">
                <a:ea typeface="ＭＳ Ｐゴシック" pitchFamily="34" charset="-128"/>
              </a:rPr>
              <a:t>illogical reasoning.</a:t>
            </a:r>
          </a:p>
          <a:p>
            <a:pPr marL="457200" indent="-457200"/>
            <a:r>
              <a:rPr lang="en-US" altLang="en-US" dirty="0">
                <a:ea typeface="ＭＳ Ｐゴシック" pitchFamily="34" charset="-128"/>
              </a:rPr>
              <a:t>It is not always so easy to spot illogical reasoning.</a:t>
            </a:r>
          </a:p>
          <a:p>
            <a:pPr lvl="1" algn="l"/>
            <a:endParaRPr lang="en-US" altLang="en-US" sz="2500" dirty="0">
              <a:ea typeface="ＭＳ Ｐゴシック" pitchFamily="34" charset="-128"/>
            </a:endParaRP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5183DE-2F6B-464C-82D5-5BFCDC95EBAA}" type="slidenum">
              <a:rPr lang="en-US" smtClean="0"/>
              <a:pPr/>
              <a:t>9</a:t>
            </a:fld>
            <a:endParaRPr lang="en-US"/>
          </a:p>
        </p:txBody>
      </p:sp>
    </p:spTree>
    <p:extLst>
      <p:ext uri="{BB962C8B-B14F-4D97-AF65-F5344CB8AC3E}">
        <p14:creationId xmlns:p14="http://schemas.microsoft.com/office/powerpoint/2010/main" val="1476481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4000" dirty="0">
                <a:ea typeface="ＭＳ Ｐゴシック" pitchFamily="34" charset="-128"/>
              </a:rPr>
              <a:t>Reevaluating</a:t>
            </a:r>
            <a:endParaRPr lang="en-US" sz="4000" dirty="0"/>
          </a:p>
        </p:txBody>
      </p:sp>
      <p:sp>
        <p:nvSpPr>
          <p:cNvPr id="3" name="Subtitle 2"/>
          <p:cNvSpPr>
            <a:spLocks noGrp="1"/>
          </p:cNvSpPr>
          <p:nvPr>
            <p:ph idx="1"/>
          </p:nvPr>
        </p:nvSpPr>
        <p:spPr/>
        <p:txBody>
          <a:bodyPr>
            <a:normAutofit/>
          </a:bodyPr>
          <a:lstStyle/>
          <a:p>
            <a:pPr marL="457200" indent="-457200">
              <a:defRPr/>
            </a:pPr>
            <a:r>
              <a:rPr lang="en-US" b="1" dirty="0">
                <a:ea typeface="ＭＳ Ｐゴシック" pitchFamily="34" charset="-128"/>
              </a:rPr>
              <a:t>Resistance to change</a:t>
            </a:r>
            <a:r>
              <a:rPr lang="en-US" dirty="0">
                <a:ea typeface="ＭＳ Ｐゴシック" pitchFamily="34" charset="-128"/>
              </a:rPr>
              <a:t>, the reluctance to reevaluate our ideas in light of new information, may occur for several reasons:</a:t>
            </a:r>
          </a:p>
          <a:p>
            <a:pPr marL="914400" lvl="1" indent="-457200">
              <a:defRPr/>
            </a:pPr>
            <a:r>
              <a:rPr lang="en-US" b="1" dirty="0">
                <a:ea typeface="ＭＳ Ｐゴシック" pitchFamily="34" charset="-128"/>
              </a:rPr>
              <a:t>Ego-based commitments:</a:t>
            </a:r>
            <a:r>
              <a:rPr lang="en-US" i="1" dirty="0">
                <a:ea typeface="ＭＳ Ｐゴシック" pitchFamily="34" charset="-128"/>
              </a:rPr>
              <a:t> </a:t>
            </a:r>
            <a:r>
              <a:rPr lang="en-US" dirty="0">
                <a:ea typeface="ＭＳ Ｐゴシック" pitchFamily="34" charset="-128"/>
              </a:rPr>
              <a:t>It is easy to make statements about the social world that conform to our own needs rather than to the observable facts.</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5183DE-2F6B-464C-82D5-5BFCDC95EBAA}" type="slidenum">
              <a:rPr lang="en-US" smtClean="0"/>
              <a:pPr/>
              <a:t>10</a:t>
            </a:fld>
            <a:endParaRPr lang="en-US"/>
          </a:p>
        </p:txBody>
      </p:sp>
    </p:spTree>
    <p:extLst>
      <p:ext uri="{BB962C8B-B14F-4D97-AF65-F5344CB8AC3E}">
        <p14:creationId xmlns:p14="http://schemas.microsoft.com/office/powerpoint/2010/main" val="1605379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4000" dirty="0">
                <a:ea typeface="ＭＳ Ｐゴシック" pitchFamily="34" charset="-128"/>
              </a:rPr>
              <a:t>Reevaluating</a:t>
            </a:r>
            <a:endParaRPr lang="en-US" sz="4000" dirty="0"/>
          </a:p>
        </p:txBody>
      </p:sp>
      <p:sp>
        <p:nvSpPr>
          <p:cNvPr id="3" name="Subtitle 2"/>
          <p:cNvSpPr>
            <a:spLocks noGrp="1"/>
          </p:cNvSpPr>
          <p:nvPr>
            <p:ph idx="1"/>
          </p:nvPr>
        </p:nvSpPr>
        <p:spPr/>
        <p:txBody>
          <a:bodyPr>
            <a:normAutofit/>
          </a:bodyPr>
          <a:lstStyle/>
          <a:p>
            <a:pPr marL="457200" indent="-457200"/>
            <a:r>
              <a:rPr lang="en-US" altLang="en-US" b="1" dirty="0">
                <a:ea typeface="ＭＳ Ｐゴシック" pitchFamily="34" charset="-128"/>
              </a:rPr>
              <a:t>Excessive devotion to tradition</a:t>
            </a:r>
            <a:r>
              <a:rPr lang="en-US" altLang="en-US" dirty="0">
                <a:ea typeface="ＭＳ Ｐゴシック" pitchFamily="34" charset="-128"/>
              </a:rPr>
              <a:t>: When we distort our observations or alter our reasoning so that we can maintain beliefs </a:t>
            </a:r>
            <a:r>
              <a:rPr lang="en-US" altLang="ja-JP" dirty="0">
                <a:ea typeface="ＭＳ Ｐゴシック" pitchFamily="34" charset="-128"/>
              </a:rPr>
              <a:t>we hinder our ability to accept new findings and develop new knowledge.</a:t>
            </a:r>
          </a:p>
          <a:p>
            <a:pPr algn="l">
              <a:lnSpc>
                <a:spcPct val="90000"/>
              </a:lnSpc>
            </a:pPr>
            <a:endParaRPr lang="en-US" altLang="ja-JP" dirty="0">
              <a:ea typeface="ＭＳ Ｐゴシック" pitchFamily="34" charset="-128"/>
            </a:endParaRPr>
          </a:p>
          <a:p>
            <a:pPr marL="457200" indent="-457200"/>
            <a:r>
              <a:rPr lang="en-US" altLang="en-US" b="1" dirty="0">
                <a:ea typeface="ＭＳ Ｐゴシック" pitchFamily="34" charset="-128"/>
              </a:rPr>
              <a:t>Uncritical agreement with authority:</a:t>
            </a:r>
            <a:r>
              <a:rPr lang="en-US" altLang="en-US" i="1" dirty="0">
                <a:ea typeface="ＭＳ Ｐゴシック" pitchFamily="34" charset="-128"/>
              </a:rPr>
              <a:t> </a:t>
            </a:r>
            <a:r>
              <a:rPr lang="en-US" altLang="en-US" dirty="0">
                <a:ea typeface="ＭＳ Ｐゴシック" pitchFamily="34" charset="-128"/>
              </a:rPr>
              <a:t>If we do not have the courage to evaluate critically the ideas of those in positions of authority, we will have little basis for complaint if they exercise their authority over us in ways we don’</a:t>
            </a:r>
            <a:r>
              <a:rPr lang="en-US" altLang="ja-JP" dirty="0">
                <a:ea typeface="ＭＳ Ｐゴシック" pitchFamily="34" charset="-128"/>
              </a:rPr>
              <a:t>t like.</a:t>
            </a:r>
            <a:endParaRPr lang="en-US" altLang="en-US" dirty="0">
              <a:ea typeface="ＭＳ Ｐゴシック" pitchFamily="34" charset="-128"/>
            </a:endParaRPr>
          </a:p>
          <a:p>
            <a:pPr algn="l"/>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5183DE-2F6B-464C-82D5-5BFCDC95EBAA}" type="slidenum">
              <a:rPr lang="en-US" smtClean="0"/>
              <a:pPr/>
              <a:t>11</a:t>
            </a:fld>
            <a:endParaRPr lang="en-US"/>
          </a:p>
        </p:txBody>
      </p:sp>
    </p:spTree>
    <p:extLst>
      <p:ext uri="{BB962C8B-B14F-4D97-AF65-F5344CB8AC3E}">
        <p14:creationId xmlns:p14="http://schemas.microsoft.com/office/powerpoint/2010/main" val="881850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75627FE-0AC5-4349-AC08-45A58BEC9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F87AAF7B-2090-475D-9C3E-FDC03DD87A8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4" name="Freeform 5">
              <a:extLst>
                <a:ext uri="{FF2B5EF4-FFF2-40B4-BE49-F238E27FC236}">
                  <a16:creationId xmlns:a16="http://schemas.microsoft.com/office/drawing/2014/main" id="{F2DCEC33-4B31-44BC-99CB-9E4845DC4C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5" name="Freeform 6">
              <a:extLst>
                <a:ext uri="{FF2B5EF4-FFF2-40B4-BE49-F238E27FC236}">
                  <a16:creationId xmlns:a16="http://schemas.microsoft.com/office/drawing/2014/main" id="{204E0A10-D288-4B22-87A1-737B0A37D1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7">
              <a:extLst>
                <a:ext uri="{FF2B5EF4-FFF2-40B4-BE49-F238E27FC236}">
                  <a16:creationId xmlns:a16="http://schemas.microsoft.com/office/drawing/2014/main" id="{9A3E042E-4911-425A-84BB-04BF90D0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8">
              <a:extLst>
                <a:ext uri="{FF2B5EF4-FFF2-40B4-BE49-F238E27FC236}">
                  <a16:creationId xmlns:a16="http://schemas.microsoft.com/office/drawing/2014/main" id="{3A49226D-3129-4C5A-9641-3D03BEEA79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9">
              <a:extLst>
                <a:ext uri="{FF2B5EF4-FFF2-40B4-BE49-F238E27FC236}">
                  <a16:creationId xmlns:a16="http://schemas.microsoft.com/office/drawing/2014/main" id="{9CC3C315-B515-4DD8-AC22-9D8417B37F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0">
              <a:extLst>
                <a:ext uri="{FF2B5EF4-FFF2-40B4-BE49-F238E27FC236}">
                  <a16:creationId xmlns:a16="http://schemas.microsoft.com/office/drawing/2014/main" id="{1A961828-F78F-4D56-A98E-037806C637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1">
              <a:extLst>
                <a:ext uri="{FF2B5EF4-FFF2-40B4-BE49-F238E27FC236}">
                  <a16:creationId xmlns:a16="http://schemas.microsoft.com/office/drawing/2014/main" id="{739D4F9D-3728-42C1-8302-452D51321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2">
              <a:extLst>
                <a:ext uri="{FF2B5EF4-FFF2-40B4-BE49-F238E27FC236}">
                  <a16:creationId xmlns:a16="http://schemas.microsoft.com/office/drawing/2014/main" id="{B4D9647E-354D-4CA8-B4A7-39172E5EAC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3">
              <a:extLst>
                <a:ext uri="{FF2B5EF4-FFF2-40B4-BE49-F238E27FC236}">
                  <a16:creationId xmlns:a16="http://schemas.microsoft.com/office/drawing/2014/main" id="{A3EC74E0-5222-4ACC-BCEC-1AA189D3BC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4">
              <a:extLst>
                <a:ext uri="{FF2B5EF4-FFF2-40B4-BE49-F238E27FC236}">
                  <a16:creationId xmlns:a16="http://schemas.microsoft.com/office/drawing/2014/main" id="{C0AE72B4-084D-42E6-ABED-5FD4650D4B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5">
              <a:extLst>
                <a:ext uri="{FF2B5EF4-FFF2-40B4-BE49-F238E27FC236}">
                  <a16:creationId xmlns:a16="http://schemas.microsoft.com/office/drawing/2014/main" id="{C9D1F5DD-8D50-4098-8D2B-10E284752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6">
              <a:extLst>
                <a:ext uri="{FF2B5EF4-FFF2-40B4-BE49-F238E27FC236}">
                  <a16:creationId xmlns:a16="http://schemas.microsoft.com/office/drawing/2014/main" id="{D48F3941-C3C7-4589-AA46-067F6BB2D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7">
              <a:extLst>
                <a:ext uri="{FF2B5EF4-FFF2-40B4-BE49-F238E27FC236}">
                  <a16:creationId xmlns:a16="http://schemas.microsoft.com/office/drawing/2014/main" id="{C16BBE9A-4BE3-4401-82C5-8041DB14E5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8">
              <a:extLst>
                <a:ext uri="{FF2B5EF4-FFF2-40B4-BE49-F238E27FC236}">
                  <a16:creationId xmlns:a16="http://schemas.microsoft.com/office/drawing/2014/main" id="{06180330-CCD3-4D14-A652-D60C28252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9">
              <a:extLst>
                <a:ext uri="{FF2B5EF4-FFF2-40B4-BE49-F238E27FC236}">
                  <a16:creationId xmlns:a16="http://schemas.microsoft.com/office/drawing/2014/main" id="{616C90F6-4133-43A5-B47C-7750FE28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0">
              <a:extLst>
                <a:ext uri="{FF2B5EF4-FFF2-40B4-BE49-F238E27FC236}">
                  <a16:creationId xmlns:a16="http://schemas.microsoft.com/office/drawing/2014/main" id="{D7C03F90-E828-4414-8A53-92069FFB68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0" name="Freeform 21">
              <a:extLst>
                <a:ext uri="{FF2B5EF4-FFF2-40B4-BE49-F238E27FC236}">
                  <a16:creationId xmlns:a16="http://schemas.microsoft.com/office/drawing/2014/main" id="{6ADDE443-75AA-4F32-A2EE-272C4347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1" name="Freeform 22">
              <a:extLst>
                <a:ext uri="{FF2B5EF4-FFF2-40B4-BE49-F238E27FC236}">
                  <a16:creationId xmlns:a16="http://schemas.microsoft.com/office/drawing/2014/main" id="{ACD281C1-1D59-453F-A33A-D83E39EB06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3">
              <a:extLst>
                <a:ext uri="{FF2B5EF4-FFF2-40B4-BE49-F238E27FC236}">
                  <a16:creationId xmlns:a16="http://schemas.microsoft.com/office/drawing/2014/main" id="{60217FAC-29FE-4D6B-9BB4-FF41AA756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4">
              <a:extLst>
                <a:ext uri="{FF2B5EF4-FFF2-40B4-BE49-F238E27FC236}">
                  <a16:creationId xmlns:a16="http://schemas.microsoft.com/office/drawing/2014/main" id="{0D3CC33A-6E36-4A72-9965-8E20FB05D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5">
              <a:extLst>
                <a:ext uri="{FF2B5EF4-FFF2-40B4-BE49-F238E27FC236}">
                  <a16:creationId xmlns:a16="http://schemas.microsoft.com/office/drawing/2014/main" id="{F128F04E-05CD-4035-A32B-6E9ABAB93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36" name="Rectangle 35">
            <a:extLst>
              <a:ext uri="{FF2B5EF4-FFF2-40B4-BE49-F238E27FC236}">
                <a16:creationId xmlns:a16="http://schemas.microsoft.com/office/drawing/2014/main" id="{BC2574CF-1D35-4994-87BD-5A3378E1A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7883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5459" y="960120"/>
            <a:ext cx="3865695" cy="4171278"/>
          </a:xfrm>
        </p:spPr>
        <p:txBody>
          <a:bodyPr>
            <a:normAutofit/>
          </a:bodyPr>
          <a:lstStyle/>
          <a:p>
            <a:pPr algn="r"/>
            <a:r>
              <a:rPr lang="en-US" altLang="en-US" sz="4400">
                <a:solidFill>
                  <a:schemeClr val="tx1"/>
                </a:solidFill>
                <a:ea typeface="ＭＳ Ｐゴシック" pitchFamily="34" charset="-128"/>
              </a:rPr>
              <a:t>Science and Social Science</a:t>
            </a:r>
            <a:endParaRPr lang="en-US" sz="4400">
              <a:solidFill>
                <a:schemeClr val="tx1"/>
              </a:solidFill>
            </a:endParaRPr>
          </a:p>
        </p:txBody>
      </p:sp>
      <p:sp>
        <p:nvSpPr>
          <p:cNvPr id="6" name="Slide Number Placeholder 5"/>
          <p:cNvSpPr>
            <a:spLocks noGrp="1"/>
          </p:cNvSpPr>
          <p:nvPr>
            <p:ph type="sldNum" sz="quarter" idx="12"/>
          </p:nvPr>
        </p:nvSpPr>
        <p:spPr>
          <a:xfrm>
            <a:off x="10469880" y="320040"/>
            <a:ext cx="914400" cy="320040"/>
          </a:xfrm>
        </p:spPr>
        <p:txBody>
          <a:bodyPr>
            <a:normAutofit/>
          </a:bodyPr>
          <a:lstStyle/>
          <a:p>
            <a:pPr>
              <a:spcAft>
                <a:spcPts val="600"/>
              </a:spcAft>
            </a:pPr>
            <a:fld id="{765183DE-2F6B-464C-82D5-5BFCDC95EBAA}" type="slidenum">
              <a:rPr lang="en-US">
                <a:solidFill>
                  <a:schemeClr val="tx1"/>
                </a:solidFill>
              </a:rPr>
              <a:pPr>
                <a:spcAft>
                  <a:spcPts val="600"/>
                </a:spcAft>
              </a:pPr>
              <a:t>12</a:t>
            </a:fld>
            <a:endParaRPr lang="en-US">
              <a:solidFill>
                <a:schemeClr val="tx1"/>
              </a:solidFill>
            </a:endParaRPr>
          </a:p>
        </p:txBody>
      </p:sp>
      <p:cxnSp>
        <p:nvCxnSpPr>
          <p:cNvPr id="62" name="Straight Connector 37">
            <a:extLst>
              <a:ext uri="{FF2B5EF4-FFF2-40B4-BE49-F238E27FC236}">
                <a16:creationId xmlns:a16="http://schemas.microsoft.com/office/drawing/2014/main" id="{68B6AB33-DFE6-4FE4-94FE-C9E25424AD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52263" y="1200150"/>
            <a:ext cx="0" cy="354397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63" name="Subtitle 2"/>
          <p:cNvSpPr>
            <a:spLocks noGrp="1"/>
          </p:cNvSpPr>
          <p:nvPr>
            <p:ph idx="1"/>
          </p:nvPr>
        </p:nvSpPr>
        <p:spPr>
          <a:xfrm>
            <a:off x="4983164" y="960120"/>
            <a:ext cx="5511800" cy="4171278"/>
          </a:xfrm>
        </p:spPr>
        <p:txBody>
          <a:bodyPr>
            <a:normAutofit/>
          </a:bodyPr>
          <a:lstStyle/>
          <a:p>
            <a:pPr marL="457200" indent="-457200"/>
            <a:r>
              <a:rPr lang="en-US" altLang="en-US" sz="1700">
                <a:ea typeface="ＭＳ Ｐゴシック" pitchFamily="34" charset="-128"/>
              </a:rPr>
              <a:t>The scientific approach to answering questions about the natural world and the social world is designed to reduce errors in everyday reasoning.</a:t>
            </a:r>
          </a:p>
          <a:p>
            <a:endParaRPr lang="en-US" altLang="en-US" sz="1700">
              <a:ea typeface="ＭＳ Ｐゴシック" pitchFamily="34" charset="-128"/>
            </a:endParaRPr>
          </a:p>
          <a:p>
            <a:pPr marL="457200" indent="-457200"/>
            <a:r>
              <a:rPr lang="en-US" altLang="en-US" sz="1700">
                <a:ea typeface="ＭＳ Ｐゴシック" pitchFamily="34" charset="-128"/>
              </a:rPr>
              <a:t>Science relies on logical and systematic methods to answer questions.</a:t>
            </a:r>
          </a:p>
          <a:p>
            <a:endParaRPr lang="en-US" altLang="en-US" sz="1700">
              <a:ea typeface="ＭＳ Ｐゴシック" pitchFamily="34" charset="-128"/>
            </a:endParaRPr>
          </a:p>
          <a:p>
            <a:pPr marL="457200" indent="-457200"/>
            <a:r>
              <a:rPr lang="en-US" altLang="en-US" sz="1700">
                <a:ea typeface="ＭＳ Ｐゴシック" pitchFamily="34" charset="-128"/>
              </a:rPr>
              <a:t>Scientific research develops a body of knowledge that is continually refined, as beliefs are evaluated through empirical evidence.</a:t>
            </a:r>
          </a:p>
        </p:txBody>
      </p:sp>
      <p:sp>
        <p:nvSpPr>
          <p:cNvPr id="5" name="Footer Placeholder 4"/>
          <p:cNvSpPr>
            <a:spLocks noGrp="1"/>
          </p:cNvSpPr>
          <p:nvPr>
            <p:ph type="ftr" sz="quarter" idx="11"/>
          </p:nvPr>
        </p:nvSpPr>
        <p:spPr>
          <a:xfrm>
            <a:off x="804672" y="6227064"/>
            <a:ext cx="10588752" cy="320040"/>
          </a:xfrm>
        </p:spPr>
        <p:txBody>
          <a:bodyPr>
            <a:normAutofit/>
          </a:bodyPr>
          <a:lstStyle/>
          <a:p>
            <a:pPr algn="ctr"/>
            <a:endParaRPr lang="en-US" dirty="0">
              <a:solidFill>
                <a:srgbClr val="FFFFFF"/>
              </a:solidFill>
            </a:endParaRPr>
          </a:p>
        </p:txBody>
      </p:sp>
    </p:spTree>
    <p:extLst>
      <p:ext uri="{BB962C8B-B14F-4D97-AF65-F5344CB8AC3E}">
        <p14:creationId xmlns:p14="http://schemas.microsoft.com/office/powerpoint/2010/main" val="1384399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82413CC-69E6-4BDA-A88D-E4EF8F95B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4F1F7357-8633-4CE7-BF80-475EE8A2F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5" name="Freeform 5">
              <a:extLst>
                <a:ext uri="{FF2B5EF4-FFF2-40B4-BE49-F238E27FC236}">
                  <a16:creationId xmlns:a16="http://schemas.microsoft.com/office/drawing/2014/main" id="{E402FE4E-C12D-497C-AF81-F08E4E02B4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6">
              <a:extLst>
                <a:ext uri="{FF2B5EF4-FFF2-40B4-BE49-F238E27FC236}">
                  <a16:creationId xmlns:a16="http://schemas.microsoft.com/office/drawing/2014/main" id="{59247B10-170D-4E62-849A-38FCB43C6A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7">
              <a:extLst>
                <a:ext uri="{FF2B5EF4-FFF2-40B4-BE49-F238E27FC236}">
                  <a16:creationId xmlns:a16="http://schemas.microsoft.com/office/drawing/2014/main" id="{89A587A7-1BEF-45AA-9EFC-6558A8749C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8">
              <a:extLst>
                <a:ext uri="{FF2B5EF4-FFF2-40B4-BE49-F238E27FC236}">
                  <a16:creationId xmlns:a16="http://schemas.microsoft.com/office/drawing/2014/main" id="{AC25B5A1-6EF7-44EC-A2F0-1EDC96A79B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9">
              <a:extLst>
                <a:ext uri="{FF2B5EF4-FFF2-40B4-BE49-F238E27FC236}">
                  <a16:creationId xmlns:a16="http://schemas.microsoft.com/office/drawing/2014/main" id="{80B8582C-7E17-4115-9FF1-979C8405CB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0">
              <a:extLst>
                <a:ext uri="{FF2B5EF4-FFF2-40B4-BE49-F238E27FC236}">
                  <a16:creationId xmlns:a16="http://schemas.microsoft.com/office/drawing/2014/main" id="{F6C4AB66-7A18-4E51-935B-237F4CA827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1">
              <a:extLst>
                <a:ext uri="{FF2B5EF4-FFF2-40B4-BE49-F238E27FC236}">
                  <a16:creationId xmlns:a16="http://schemas.microsoft.com/office/drawing/2014/main" id="{CDF12911-A240-4580-8788-0C49DB1FED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2">
              <a:extLst>
                <a:ext uri="{FF2B5EF4-FFF2-40B4-BE49-F238E27FC236}">
                  <a16:creationId xmlns:a16="http://schemas.microsoft.com/office/drawing/2014/main" id="{EAE0F5DE-442D-4F6C-B02C-2568ED1958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3">
              <a:extLst>
                <a:ext uri="{FF2B5EF4-FFF2-40B4-BE49-F238E27FC236}">
                  <a16:creationId xmlns:a16="http://schemas.microsoft.com/office/drawing/2014/main" id="{4F24A002-AFDE-4034-85BE-CBF005AE9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4">
              <a:extLst>
                <a:ext uri="{FF2B5EF4-FFF2-40B4-BE49-F238E27FC236}">
                  <a16:creationId xmlns:a16="http://schemas.microsoft.com/office/drawing/2014/main" id="{36F0721E-B4B0-4A6C-A92C-F8DE92D3AC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5">
              <a:extLst>
                <a:ext uri="{FF2B5EF4-FFF2-40B4-BE49-F238E27FC236}">
                  <a16:creationId xmlns:a16="http://schemas.microsoft.com/office/drawing/2014/main" id="{54D2DC98-69F8-4F2F-9D45-BDFFA5E2BB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6">
              <a:extLst>
                <a:ext uri="{FF2B5EF4-FFF2-40B4-BE49-F238E27FC236}">
                  <a16:creationId xmlns:a16="http://schemas.microsoft.com/office/drawing/2014/main" id="{0A636E33-DC38-40B9-B941-037E5D8603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7">
              <a:extLst>
                <a:ext uri="{FF2B5EF4-FFF2-40B4-BE49-F238E27FC236}">
                  <a16:creationId xmlns:a16="http://schemas.microsoft.com/office/drawing/2014/main" id="{03D30690-68C2-4AEC-9789-1495D97E19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18">
              <a:extLst>
                <a:ext uri="{FF2B5EF4-FFF2-40B4-BE49-F238E27FC236}">
                  <a16:creationId xmlns:a16="http://schemas.microsoft.com/office/drawing/2014/main" id="{1020B1B9-821B-49FB-BDC9-57DA08CBC3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19">
              <a:extLst>
                <a:ext uri="{FF2B5EF4-FFF2-40B4-BE49-F238E27FC236}">
                  <a16:creationId xmlns:a16="http://schemas.microsoft.com/office/drawing/2014/main" id="{720EDCE4-8B18-413F-989E-E79628E5AF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0">
              <a:extLst>
                <a:ext uri="{FF2B5EF4-FFF2-40B4-BE49-F238E27FC236}">
                  <a16:creationId xmlns:a16="http://schemas.microsoft.com/office/drawing/2014/main" id="{8563351E-0DDD-4FC8-8D0C-1E446E3C1B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5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1">
              <a:extLst>
                <a:ext uri="{FF2B5EF4-FFF2-40B4-BE49-F238E27FC236}">
                  <a16:creationId xmlns:a16="http://schemas.microsoft.com/office/drawing/2014/main" id="{15E8B705-64E7-4513-B3CB-BF46C35732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5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2">
              <a:extLst>
                <a:ext uri="{FF2B5EF4-FFF2-40B4-BE49-F238E27FC236}">
                  <a16:creationId xmlns:a16="http://schemas.microsoft.com/office/drawing/2014/main" id="{30DAEE1C-EBB5-47F5-9E76-564FCFDBFC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3">
              <a:extLst>
                <a:ext uri="{FF2B5EF4-FFF2-40B4-BE49-F238E27FC236}">
                  <a16:creationId xmlns:a16="http://schemas.microsoft.com/office/drawing/2014/main" id="{EDB255E9-A3E2-4098-99A1-FE38FAD15D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24">
              <a:extLst>
                <a:ext uri="{FF2B5EF4-FFF2-40B4-BE49-F238E27FC236}">
                  <a16:creationId xmlns:a16="http://schemas.microsoft.com/office/drawing/2014/main" id="{D2507F2A-27AF-4833-8273-5FC9A98863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25">
              <a:extLst>
                <a:ext uri="{FF2B5EF4-FFF2-40B4-BE49-F238E27FC236}">
                  <a16:creationId xmlns:a16="http://schemas.microsoft.com/office/drawing/2014/main" id="{8DFB8904-0CB8-45AD-ABD2-F7A582365E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1759287" y="798881"/>
            <a:ext cx="8673427" cy="1048945"/>
          </a:xfrm>
        </p:spPr>
        <p:txBody>
          <a:bodyPr>
            <a:normAutofit/>
          </a:bodyPr>
          <a:lstStyle/>
          <a:p>
            <a:r>
              <a:rPr lang="en-US" altLang="en-US">
                <a:solidFill>
                  <a:schemeClr val="tx1"/>
                </a:solidFill>
                <a:ea typeface="ＭＳ Ｐゴシック" pitchFamily="34" charset="-128"/>
              </a:rPr>
              <a:t>Science and Social Science</a:t>
            </a:r>
            <a:endParaRPr lang="en-US">
              <a:solidFill>
                <a:schemeClr val="tx1"/>
              </a:solidFill>
            </a:endParaRPr>
          </a:p>
        </p:txBody>
      </p:sp>
      <p:sp>
        <p:nvSpPr>
          <p:cNvPr id="6" name="Slide Number Placeholder 5"/>
          <p:cNvSpPr>
            <a:spLocks noGrp="1"/>
          </p:cNvSpPr>
          <p:nvPr>
            <p:ph type="sldNum" sz="quarter" idx="12"/>
          </p:nvPr>
        </p:nvSpPr>
        <p:spPr>
          <a:xfrm>
            <a:off x="10469880" y="320040"/>
            <a:ext cx="914400" cy="320040"/>
          </a:xfrm>
        </p:spPr>
        <p:txBody>
          <a:bodyPr>
            <a:normAutofit/>
          </a:bodyPr>
          <a:lstStyle/>
          <a:p>
            <a:pPr>
              <a:spcAft>
                <a:spcPts val="600"/>
              </a:spcAft>
            </a:pPr>
            <a:fld id="{765183DE-2F6B-464C-82D5-5BFCDC95EBAA}" type="slidenum">
              <a:rPr lang="en-US" smtClean="0"/>
              <a:pPr>
                <a:spcAft>
                  <a:spcPts val="600"/>
                </a:spcAft>
              </a:pPr>
              <a:t>13</a:t>
            </a:fld>
            <a:endParaRPr lang="en-US"/>
          </a:p>
        </p:txBody>
      </p:sp>
      <p:sp>
        <p:nvSpPr>
          <p:cNvPr id="5" name="Footer Placeholder 4"/>
          <p:cNvSpPr>
            <a:spLocks noGrp="1"/>
          </p:cNvSpPr>
          <p:nvPr>
            <p:ph type="ftr" sz="quarter" idx="11"/>
          </p:nvPr>
        </p:nvSpPr>
        <p:spPr>
          <a:xfrm>
            <a:off x="804672" y="6227064"/>
            <a:ext cx="10588752" cy="320040"/>
          </a:xfrm>
        </p:spPr>
        <p:txBody>
          <a:bodyPr>
            <a:normAutofit/>
          </a:bodyPr>
          <a:lstStyle/>
          <a:p>
            <a:endParaRPr lang="en-US" dirty="0"/>
          </a:p>
        </p:txBody>
      </p:sp>
      <p:graphicFrame>
        <p:nvGraphicFramePr>
          <p:cNvPr id="8" name="Subtitle 2">
            <a:extLst>
              <a:ext uri="{FF2B5EF4-FFF2-40B4-BE49-F238E27FC236}">
                <a16:creationId xmlns:a16="http://schemas.microsoft.com/office/drawing/2014/main" id="{C2D131E9-BB29-CAD4-5072-64931C28F418}"/>
              </a:ext>
            </a:extLst>
          </p:cNvPr>
          <p:cNvGraphicFramePr>
            <a:graphicFrameLocks noGrp="1"/>
          </p:cNvGraphicFramePr>
          <p:nvPr>
            <p:ph idx="1"/>
            <p:extLst>
              <p:ext uri="{D42A27DB-BD31-4B8C-83A1-F6EECF244321}">
                <p14:modId xmlns:p14="http://schemas.microsoft.com/office/powerpoint/2010/main" val="4147489346"/>
              </p:ext>
            </p:extLst>
          </p:nvPr>
        </p:nvGraphicFramePr>
        <p:xfrm>
          <a:off x="807722" y="1990976"/>
          <a:ext cx="10576558" cy="4175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7060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sz="4000" dirty="0">
                <a:ea typeface="ＭＳ Ｐゴシック" pitchFamily="34" charset="-128"/>
              </a:rPr>
              <a:t>Social Scientists Face Three Specific Challenges</a:t>
            </a:r>
            <a:endParaRPr lang="en-US" sz="4000" dirty="0"/>
          </a:p>
        </p:txBody>
      </p:sp>
      <p:sp>
        <p:nvSpPr>
          <p:cNvPr id="3" name="Subtitle 2"/>
          <p:cNvSpPr>
            <a:spLocks noGrp="1"/>
          </p:cNvSpPr>
          <p:nvPr>
            <p:ph idx="1"/>
          </p:nvPr>
        </p:nvSpPr>
        <p:spPr/>
        <p:txBody>
          <a:bodyPr>
            <a:normAutofit lnSpcReduction="10000"/>
          </a:bodyPr>
          <a:lstStyle/>
          <a:p>
            <a:pPr marL="609600" indent="-609600">
              <a:buFont typeface="Wingdings" pitchFamily="2" charset="2"/>
              <a:buAutoNum type="arabicPeriod"/>
            </a:pPr>
            <a:r>
              <a:rPr lang="en-US" altLang="en-US" dirty="0">
                <a:ea typeface="ＭＳ Ｐゴシック" pitchFamily="34" charset="-128"/>
              </a:rPr>
              <a:t>The objects of our research are people like us, so biases rooted in our personal experiences and relationships are more likely to influence our conclusions.</a:t>
            </a:r>
          </a:p>
          <a:p>
            <a:pPr marL="609600" indent="-609600">
              <a:buFont typeface="Wingdings" pitchFamily="2" charset="2"/>
              <a:buAutoNum type="arabicPeriod"/>
            </a:pPr>
            <a:r>
              <a:rPr lang="en-US" altLang="en-US" dirty="0">
                <a:ea typeface="ＭＳ Ｐゴシック" pitchFamily="34" charset="-128"/>
              </a:rPr>
              <a:t>Those whom we study can evaluate us, even as we study them. As a result, subjects</a:t>
            </a:r>
            <a:r>
              <a:rPr lang="ja-JP" altLang="en-US" dirty="0">
                <a:ea typeface="ＭＳ Ｐゴシック" pitchFamily="34" charset="-128"/>
              </a:rPr>
              <a:t>’</a:t>
            </a:r>
            <a:r>
              <a:rPr lang="en-US" altLang="ja-JP" dirty="0">
                <a:ea typeface="ＭＳ Ｐゴシック" pitchFamily="34" charset="-128"/>
              </a:rPr>
              <a:t> decisions to </a:t>
            </a:r>
            <a:r>
              <a:rPr lang="ja-JP" altLang="en-US" dirty="0">
                <a:ea typeface="ＭＳ Ｐゴシック" pitchFamily="34" charset="-128"/>
              </a:rPr>
              <a:t>“</a:t>
            </a:r>
            <a:r>
              <a:rPr lang="en-US" altLang="ja-JP" dirty="0">
                <a:ea typeface="ＭＳ Ｐゴシック" pitchFamily="34" charset="-128"/>
              </a:rPr>
              <a:t>tell us what they think we want to hear</a:t>
            </a:r>
            <a:r>
              <a:rPr lang="ja-JP" altLang="en-US" dirty="0">
                <a:ea typeface="ＭＳ Ｐゴシック" pitchFamily="34" charset="-128"/>
              </a:rPr>
              <a:t>”</a:t>
            </a:r>
            <a:r>
              <a:rPr lang="en-US" altLang="ja-JP" dirty="0">
                <a:ea typeface="ＭＳ Ｐゴシック" pitchFamily="34" charset="-128"/>
              </a:rPr>
              <a:t> or alternatively, to refuse to cooperate in our investigations  can produce misleading evidence.</a:t>
            </a:r>
          </a:p>
          <a:p>
            <a:pPr marL="609600" indent="-609600">
              <a:buFont typeface="Wingdings" pitchFamily="2" charset="2"/>
              <a:buAutoNum type="arabicPeriod"/>
            </a:pPr>
            <a:r>
              <a:rPr lang="en-US" altLang="en-US" dirty="0">
                <a:ea typeface="ＭＳ Ｐゴシック" pitchFamily="34" charset="-128"/>
              </a:rPr>
              <a:t>In physics or chemistry, research subjects (objects and substances) may be treated to extreme conditions and then discarded when they are no longer useful. However, social (and medical) scientists must concern themselves with the way their human subjects are treated in the course of research.</a:t>
            </a:r>
          </a:p>
          <a:p>
            <a:pPr algn="l">
              <a:lnSpc>
                <a:spcPct val="90000"/>
              </a:lnSpc>
            </a:pPr>
            <a:endParaRPr lang="en-US" altLang="en-US" dirty="0">
              <a:solidFill>
                <a:schemeClr val="tx1"/>
              </a:solidFill>
              <a:ea typeface="ＭＳ Ｐゴシック" pitchFamily="34" charset="-128"/>
            </a:endParaRP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5183DE-2F6B-464C-82D5-5BFCDC95EBAA}" type="slidenum">
              <a:rPr lang="en-US" smtClean="0"/>
              <a:pPr/>
              <a:t>14</a:t>
            </a:fld>
            <a:endParaRPr lang="en-US"/>
          </a:p>
        </p:txBody>
      </p:sp>
    </p:spTree>
    <p:extLst>
      <p:ext uri="{BB962C8B-B14F-4D97-AF65-F5344CB8AC3E}">
        <p14:creationId xmlns:p14="http://schemas.microsoft.com/office/powerpoint/2010/main" val="2502586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4000" dirty="0">
                <a:ea typeface="ＭＳ Ｐゴシック" pitchFamily="34" charset="-128"/>
              </a:rPr>
              <a:t>Science and Social Science</a:t>
            </a:r>
            <a:endParaRPr lang="en-US" sz="4000" dirty="0"/>
          </a:p>
        </p:txBody>
      </p:sp>
      <p:sp>
        <p:nvSpPr>
          <p:cNvPr id="3" name="Subtitle 2"/>
          <p:cNvSpPr>
            <a:spLocks noGrp="1"/>
          </p:cNvSpPr>
          <p:nvPr>
            <p:ph idx="1"/>
          </p:nvPr>
        </p:nvSpPr>
        <p:spPr/>
        <p:txBody>
          <a:bodyPr>
            <a:normAutofit/>
          </a:bodyPr>
          <a:lstStyle/>
          <a:p>
            <a:pPr marL="457200" indent="-457200"/>
            <a:r>
              <a:rPr lang="en-US" altLang="en-US" b="1" dirty="0">
                <a:ea typeface="ＭＳ Ｐゴシック" pitchFamily="34" charset="-128"/>
              </a:rPr>
              <a:t>Pseudoscience</a:t>
            </a:r>
            <a:r>
              <a:rPr lang="en-US" altLang="en-US" dirty="0">
                <a:ea typeface="ＭＳ Ｐゴシック" pitchFamily="34" charset="-128"/>
              </a:rPr>
              <a:t> claims are not always easy to identify, and many people believe them.</a:t>
            </a:r>
          </a:p>
          <a:p>
            <a:pPr algn="l"/>
            <a:endParaRPr lang="en-US" altLang="en-US" dirty="0">
              <a:ea typeface="ＭＳ Ｐゴシック" pitchFamily="34" charset="-128"/>
            </a:endParaRPr>
          </a:p>
          <a:p>
            <a:pPr marL="457200" indent="-457200"/>
            <a:r>
              <a:rPr lang="en-US" altLang="en-US" dirty="0">
                <a:ea typeface="ＭＳ Ｐゴシック" pitchFamily="34" charset="-128"/>
              </a:rPr>
              <a:t>Pseudoscience claims are presented so that they appear scientific even though they lack supporting evidence and plausibility.</a:t>
            </a:r>
          </a:p>
          <a:p>
            <a:pPr algn="l"/>
            <a:endParaRPr lang="en-US" altLang="en-US" dirty="0">
              <a:ea typeface="ＭＳ Ｐゴシック" pitchFamily="34" charset="-128"/>
            </a:endParaRP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5183DE-2F6B-464C-82D5-5BFCDC95EBAA}" type="slidenum">
              <a:rPr lang="en-US" smtClean="0"/>
              <a:pPr/>
              <a:t>15</a:t>
            </a:fld>
            <a:endParaRPr lang="en-US"/>
          </a:p>
        </p:txBody>
      </p:sp>
    </p:spTree>
    <p:extLst>
      <p:ext uri="{BB962C8B-B14F-4D97-AF65-F5344CB8AC3E}">
        <p14:creationId xmlns:p14="http://schemas.microsoft.com/office/powerpoint/2010/main" val="14734587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82413CC-69E6-4BDA-A88D-E4EF8F95B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4F1F7357-8633-4CE7-BF80-475EE8A2F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5" name="Freeform 5">
              <a:extLst>
                <a:ext uri="{FF2B5EF4-FFF2-40B4-BE49-F238E27FC236}">
                  <a16:creationId xmlns:a16="http://schemas.microsoft.com/office/drawing/2014/main" id="{E402FE4E-C12D-497C-AF81-F08E4E02B4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6">
              <a:extLst>
                <a:ext uri="{FF2B5EF4-FFF2-40B4-BE49-F238E27FC236}">
                  <a16:creationId xmlns:a16="http://schemas.microsoft.com/office/drawing/2014/main" id="{59247B10-170D-4E62-849A-38FCB43C6A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7">
              <a:extLst>
                <a:ext uri="{FF2B5EF4-FFF2-40B4-BE49-F238E27FC236}">
                  <a16:creationId xmlns:a16="http://schemas.microsoft.com/office/drawing/2014/main" id="{89A587A7-1BEF-45AA-9EFC-6558A8749C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8">
              <a:extLst>
                <a:ext uri="{FF2B5EF4-FFF2-40B4-BE49-F238E27FC236}">
                  <a16:creationId xmlns:a16="http://schemas.microsoft.com/office/drawing/2014/main" id="{AC25B5A1-6EF7-44EC-A2F0-1EDC96A79B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9">
              <a:extLst>
                <a:ext uri="{FF2B5EF4-FFF2-40B4-BE49-F238E27FC236}">
                  <a16:creationId xmlns:a16="http://schemas.microsoft.com/office/drawing/2014/main" id="{80B8582C-7E17-4115-9FF1-979C8405CB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0">
              <a:extLst>
                <a:ext uri="{FF2B5EF4-FFF2-40B4-BE49-F238E27FC236}">
                  <a16:creationId xmlns:a16="http://schemas.microsoft.com/office/drawing/2014/main" id="{F6C4AB66-7A18-4E51-935B-237F4CA827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1">
              <a:extLst>
                <a:ext uri="{FF2B5EF4-FFF2-40B4-BE49-F238E27FC236}">
                  <a16:creationId xmlns:a16="http://schemas.microsoft.com/office/drawing/2014/main" id="{CDF12911-A240-4580-8788-0C49DB1FED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2">
              <a:extLst>
                <a:ext uri="{FF2B5EF4-FFF2-40B4-BE49-F238E27FC236}">
                  <a16:creationId xmlns:a16="http://schemas.microsoft.com/office/drawing/2014/main" id="{EAE0F5DE-442D-4F6C-B02C-2568ED1958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3">
              <a:extLst>
                <a:ext uri="{FF2B5EF4-FFF2-40B4-BE49-F238E27FC236}">
                  <a16:creationId xmlns:a16="http://schemas.microsoft.com/office/drawing/2014/main" id="{4F24A002-AFDE-4034-85BE-CBF005AE9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4">
              <a:extLst>
                <a:ext uri="{FF2B5EF4-FFF2-40B4-BE49-F238E27FC236}">
                  <a16:creationId xmlns:a16="http://schemas.microsoft.com/office/drawing/2014/main" id="{36F0721E-B4B0-4A6C-A92C-F8DE92D3AC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5">
              <a:extLst>
                <a:ext uri="{FF2B5EF4-FFF2-40B4-BE49-F238E27FC236}">
                  <a16:creationId xmlns:a16="http://schemas.microsoft.com/office/drawing/2014/main" id="{54D2DC98-69F8-4F2F-9D45-BDFFA5E2BB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6">
              <a:extLst>
                <a:ext uri="{FF2B5EF4-FFF2-40B4-BE49-F238E27FC236}">
                  <a16:creationId xmlns:a16="http://schemas.microsoft.com/office/drawing/2014/main" id="{0A636E33-DC38-40B9-B941-037E5D8603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7">
              <a:extLst>
                <a:ext uri="{FF2B5EF4-FFF2-40B4-BE49-F238E27FC236}">
                  <a16:creationId xmlns:a16="http://schemas.microsoft.com/office/drawing/2014/main" id="{03D30690-68C2-4AEC-9789-1495D97E19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18">
              <a:extLst>
                <a:ext uri="{FF2B5EF4-FFF2-40B4-BE49-F238E27FC236}">
                  <a16:creationId xmlns:a16="http://schemas.microsoft.com/office/drawing/2014/main" id="{1020B1B9-821B-49FB-BDC9-57DA08CBC3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19">
              <a:extLst>
                <a:ext uri="{FF2B5EF4-FFF2-40B4-BE49-F238E27FC236}">
                  <a16:creationId xmlns:a16="http://schemas.microsoft.com/office/drawing/2014/main" id="{720EDCE4-8B18-413F-989E-E79628E5AF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0">
              <a:extLst>
                <a:ext uri="{FF2B5EF4-FFF2-40B4-BE49-F238E27FC236}">
                  <a16:creationId xmlns:a16="http://schemas.microsoft.com/office/drawing/2014/main" id="{8563351E-0DDD-4FC8-8D0C-1E446E3C1B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5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1">
              <a:extLst>
                <a:ext uri="{FF2B5EF4-FFF2-40B4-BE49-F238E27FC236}">
                  <a16:creationId xmlns:a16="http://schemas.microsoft.com/office/drawing/2014/main" id="{15E8B705-64E7-4513-B3CB-BF46C35732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5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2">
              <a:extLst>
                <a:ext uri="{FF2B5EF4-FFF2-40B4-BE49-F238E27FC236}">
                  <a16:creationId xmlns:a16="http://schemas.microsoft.com/office/drawing/2014/main" id="{30DAEE1C-EBB5-47F5-9E76-564FCFDBFC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3">
              <a:extLst>
                <a:ext uri="{FF2B5EF4-FFF2-40B4-BE49-F238E27FC236}">
                  <a16:creationId xmlns:a16="http://schemas.microsoft.com/office/drawing/2014/main" id="{EDB255E9-A3E2-4098-99A1-FE38FAD15D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24">
              <a:extLst>
                <a:ext uri="{FF2B5EF4-FFF2-40B4-BE49-F238E27FC236}">
                  <a16:creationId xmlns:a16="http://schemas.microsoft.com/office/drawing/2014/main" id="{D2507F2A-27AF-4833-8273-5FC9A98863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25">
              <a:extLst>
                <a:ext uri="{FF2B5EF4-FFF2-40B4-BE49-F238E27FC236}">
                  <a16:creationId xmlns:a16="http://schemas.microsoft.com/office/drawing/2014/main" id="{8DFB8904-0CB8-45AD-ABD2-F7A582365E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1759287" y="798881"/>
            <a:ext cx="8673427" cy="1048945"/>
          </a:xfrm>
        </p:spPr>
        <p:txBody>
          <a:bodyPr>
            <a:normAutofit/>
          </a:bodyPr>
          <a:lstStyle/>
          <a:p>
            <a:r>
              <a:rPr lang="en-US" altLang="en-US">
                <a:solidFill>
                  <a:schemeClr val="tx1"/>
                </a:solidFill>
                <a:ea typeface="ＭＳ Ｐゴシック" pitchFamily="34" charset="-128"/>
              </a:rPr>
              <a:t>Motives for Social Research</a:t>
            </a:r>
            <a:endParaRPr lang="en-US">
              <a:solidFill>
                <a:schemeClr val="tx1"/>
              </a:solidFill>
            </a:endParaRPr>
          </a:p>
        </p:txBody>
      </p:sp>
      <p:sp>
        <p:nvSpPr>
          <p:cNvPr id="6" name="Slide Number Placeholder 5"/>
          <p:cNvSpPr>
            <a:spLocks noGrp="1"/>
          </p:cNvSpPr>
          <p:nvPr>
            <p:ph type="sldNum" sz="quarter" idx="12"/>
          </p:nvPr>
        </p:nvSpPr>
        <p:spPr>
          <a:xfrm>
            <a:off x="10469880" y="320040"/>
            <a:ext cx="914400" cy="320040"/>
          </a:xfrm>
        </p:spPr>
        <p:txBody>
          <a:bodyPr>
            <a:normAutofit/>
          </a:bodyPr>
          <a:lstStyle/>
          <a:p>
            <a:pPr>
              <a:spcAft>
                <a:spcPts val="600"/>
              </a:spcAft>
            </a:pPr>
            <a:fld id="{765183DE-2F6B-464C-82D5-5BFCDC95EBAA}" type="slidenum">
              <a:rPr lang="en-US" smtClean="0"/>
              <a:pPr>
                <a:spcAft>
                  <a:spcPts val="600"/>
                </a:spcAft>
              </a:pPr>
              <a:t>16</a:t>
            </a:fld>
            <a:endParaRPr lang="en-US"/>
          </a:p>
        </p:txBody>
      </p:sp>
      <p:sp>
        <p:nvSpPr>
          <p:cNvPr id="5" name="Footer Placeholder 4"/>
          <p:cNvSpPr>
            <a:spLocks noGrp="1"/>
          </p:cNvSpPr>
          <p:nvPr>
            <p:ph type="ftr" sz="quarter" idx="11"/>
          </p:nvPr>
        </p:nvSpPr>
        <p:spPr>
          <a:xfrm>
            <a:off x="804672" y="6227064"/>
            <a:ext cx="10588752" cy="320040"/>
          </a:xfrm>
        </p:spPr>
        <p:txBody>
          <a:bodyPr>
            <a:normAutofit/>
          </a:bodyPr>
          <a:lstStyle/>
          <a:p>
            <a:pPr>
              <a:spcAft>
                <a:spcPts val="600"/>
              </a:spcAft>
            </a:pPr>
            <a:endParaRPr lang="en-US" dirty="0"/>
          </a:p>
        </p:txBody>
      </p:sp>
      <p:graphicFrame>
        <p:nvGraphicFramePr>
          <p:cNvPr id="8" name="Subtitle 2">
            <a:extLst>
              <a:ext uri="{FF2B5EF4-FFF2-40B4-BE49-F238E27FC236}">
                <a16:creationId xmlns:a16="http://schemas.microsoft.com/office/drawing/2014/main" id="{043EFC8B-C1C4-545E-5538-43862E9CA639}"/>
              </a:ext>
            </a:extLst>
          </p:cNvPr>
          <p:cNvGraphicFramePr>
            <a:graphicFrameLocks noGrp="1"/>
          </p:cNvGraphicFramePr>
          <p:nvPr>
            <p:ph idx="1"/>
            <p:extLst>
              <p:ext uri="{D42A27DB-BD31-4B8C-83A1-F6EECF244321}">
                <p14:modId xmlns:p14="http://schemas.microsoft.com/office/powerpoint/2010/main" val="1992641995"/>
              </p:ext>
            </p:extLst>
          </p:nvPr>
        </p:nvGraphicFramePr>
        <p:xfrm>
          <a:off x="807722" y="1990976"/>
          <a:ext cx="10576558" cy="41754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44722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63" name="Group 11">
            <a:extLst>
              <a:ext uri="{FF2B5EF4-FFF2-40B4-BE49-F238E27FC236}">
                <a16:creationId xmlns:a16="http://schemas.microsoft.com/office/drawing/2014/main" id="{9EA06921-3C0C-4126-AF75-9499D48390C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3" name="Freeform 5">
              <a:extLst>
                <a:ext uri="{FF2B5EF4-FFF2-40B4-BE49-F238E27FC236}">
                  <a16:creationId xmlns:a16="http://schemas.microsoft.com/office/drawing/2014/main" id="{B8087084-CC7C-4D37-B821-F12CD3D29F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6">
              <a:extLst>
                <a:ext uri="{FF2B5EF4-FFF2-40B4-BE49-F238E27FC236}">
                  <a16:creationId xmlns:a16="http://schemas.microsoft.com/office/drawing/2014/main" id="{A27EF3C6-8AF8-41C0-B4DF-664F240872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7">
              <a:extLst>
                <a:ext uri="{FF2B5EF4-FFF2-40B4-BE49-F238E27FC236}">
                  <a16:creationId xmlns:a16="http://schemas.microsoft.com/office/drawing/2014/main" id="{46AD5CB4-13ED-4F2B-BA75-CA731F668A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8">
              <a:extLst>
                <a:ext uri="{FF2B5EF4-FFF2-40B4-BE49-F238E27FC236}">
                  <a16:creationId xmlns:a16="http://schemas.microsoft.com/office/drawing/2014/main" id="{6C2FD3B8-D702-4F83-BA99-D239212113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9">
              <a:extLst>
                <a:ext uri="{FF2B5EF4-FFF2-40B4-BE49-F238E27FC236}">
                  <a16:creationId xmlns:a16="http://schemas.microsoft.com/office/drawing/2014/main" id="{1AF0D977-DBC6-44B7-93FB-3F76406CF0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10">
              <a:extLst>
                <a:ext uri="{FF2B5EF4-FFF2-40B4-BE49-F238E27FC236}">
                  <a16:creationId xmlns:a16="http://schemas.microsoft.com/office/drawing/2014/main" id="{B3ED27DF-D17E-4922-8394-821ED92539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1">
              <a:extLst>
                <a:ext uri="{FF2B5EF4-FFF2-40B4-BE49-F238E27FC236}">
                  <a16:creationId xmlns:a16="http://schemas.microsoft.com/office/drawing/2014/main" id="{800084EB-3C31-445C-8B2E-F43BA7ED36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2">
              <a:extLst>
                <a:ext uri="{FF2B5EF4-FFF2-40B4-BE49-F238E27FC236}">
                  <a16:creationId xmlns:a16="http://schemas.microsoft.com/office/drawing/2014/main" id="{5EE7F4D6-BE2E-41A9-A417-BA1AE4583D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3">
              <a:extLst>
                <a:ext uri="{FF2B5EF4-FFF2-40B4-BE49-F238E27FC236}">
                  <a16:creationId xmlns:a16="http://schemas.microsoft.com/office/drawing/2014/main" id="{8805A789-4E10-46CF-A22B-8841C1CDFA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4">
              <a:extLst>
                <a:ext uri="{FF2B5EF4-FFF2-40B4-BE49-F238E27FC236}">
                  <a16:creationId xmlns:a16="http://schemas.microsoft.com/office/drawing/2014/main" id="{9BD0D630-7987-48B7-A636-0ED234E22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5">
              <a:extLst>
                <a:ext uri="{FF2B5EF4-FFF2-40B4-BE49-F238E27FC236}">
                  <a16:creationId xmlns:a16="http://schemas.microsoft.com/office/drawing/2014/main" id="{F4E7D46D-851A-4DA9-B24D-19DAE1FCF2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6">
              <a:extLst>
                <a:ext uri="{FF2B5EF4-FFF2-40B4-BE49-F238E27FC236}">
                  <a16:creationId xmlns:a16="http://schemas.microsoft.com/office/drawing/2014/main" id="{BA38A754-A53E-469C-B89B-6C7FF96079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7">
              <a:extLst>
                <a:ext uri="{FF2B5EF4-FFF2-40B4-BE49-F238E27FC236}">
                  <a16:creationId xmlns:a16="http://schemas.microsoft.com/office/drawing/2014/main" id="{CAC17457-E557-440A-B5E0-40DFEEC89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8">
              <a:extLst>
                <a:ext uri="{FF2B5EF4-FFF2-40B4-BE49-F238E27FC236}">
                  <a16:creationId xmlns:a16="http://schemas.microsoft.com/office/drawing/2014/main" id="{4D697814-F310-40D2-8E79-93C1881074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9">
              <a:extLst>
                <a:ext uri="{FF2B5EF4-FFF2-40B4-BE49-F238E27FC236}">
                  <a16:creationId xmlns:a16="http://schemas.microsoft.com/office/drawing/2014/main" id="{0CA691A3-EEBB-46A7-A973-B1E2DD112C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20">
              <a:extLst>
                <a:ext uri="{FF2B5EF4-FFF2-40B4-BE49-F238E27FC236}">
                  <a16:creationId xmlns:a16="http://schemas.microsoft.com/office/drawing/2014/main" id="{B7361B78-110B-4437-8058-4E05A42343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9" name="Freeform 21">
              <a:extLst>
                <a:ext uri="{FF2B5EF4-FFF2-40B4-BE49-F238E27FC236}">
                  <a16:creationId xmlns:a16="http://schemas.microsoft.com/office/drawing/2014/main" id="{97B9FFE1-BC8C-4C55-AE5D-8FDD780018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0" name="Freeform 22">
              <a:extLst>
                <a:ext uri="{FF2B5EF4-FFF2-40B4-BE49-F238E27FC236}">
                  <a16:creationId xmlns:a16="http://schemas.microsoft.com/office/drawing/2014/main" id="{6F87417E-9520-42E0-84D2-0C0225481A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3">
              <a:extLst>
                <a:ext uri="{FF2B5EF4-FFF2-40B4-BE49-F238E27FC236}">
                  <a16:creationId xmlns:a16="http://schemas.microsoft.com/office/drawing/2014/main" id="{1235F6B6-5324-426D-84BE-EF96FD4303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4">
              <a:extLst>
                <a:ext uri="{FF2B5EF4-FFF2-40B4-BE49-F238E27FC236}">
                  <a16:creationId xmlns:a16="http://schemas.microsoft.com/office/drawing/2014/main" id="{093C61D3-C80D-4599-8280-763868B242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4" name="Freeform 25">
              <a:extLst>
                <a:ext uri="{FF2B5EF4-FFF2-40B4-BE49-F238E27FC236}">
                  <a16:creationId xmlns:a16="http://schemas.microsoft.com/office/drawing/2014/main" id="{D6D942F2-89B9-4755-89D9-4365831760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6" name="Slide Number Placeholder 5"/>
          <p:cNvSpPr>
            <a:spLocks noGrp="1"/>
          </p:cNvSpPr>
          <p:nvPr>
            <p:ph type="sldNum" sz="quarter" idx="12"/>
          </p:nvPr>
        </p:nvSpPr>
        <p:spPr>
          <a:xfrm>
            <a:off x="10469880" y="132504"/>
            <a:ext cx="914400" cy="320040"/>
          </a:xfrm>
        </p:spPr>
        <p:txBody>
          <a:bodyPr vert="horz" lIns="91440" tIns="45720" rIns="91440" bIns="45720" rtlCol="0" anchor="ctr">
            <a:normAutofit/>
          </a:bodyPr>
          <a:lstStyle/>
          <a:p>
            <a:pPr>
              <a:spcAft>
                <a:spcPts val="600"/>
              </a:spcAft>
            </a:pPr>
            <a:fld id="{765183DE-2F6B-464C-82D5-5BFCDC95EBAA}" type="slidenum">
              <a:rPr lang="en-US" kern="1200" dirty="0">
                <a:solidFill>
                  <a:schemeClr val="tx1">
                    <a:tint val="75000"/>
                  </a:schemeClr>
                </a:solidFill>
                <a:latin typeface="+mn-lt"/>
                <a:ea typeface="+mn-ea"/>
                <a:cs typeface="+mn-cs"/>
              </a:rPr>
              <a:pPr>
                <a:spcAft>
                  <a:spcPts val="600"/>
                </a:spcAft>
              </a:pPr>
              <a:t>17</a:t>
            </a:fld>
            <a:endParaRPr lang="en-US" kern="1200" dirty="0">
              <a:solidFill>
                <a:schemeClr val="tx1">
                  <a:tint val="75000"/>
                </a:schemeClr>
              </a:solidFill>
              <a:latin typeface="+mn-lt"/>
              <a:ea typeface="+mn-ea"/>
              <a:cs typeface="+mn-cs"/>
            </a:endParaRPr>
          </a:p>
        </p:txBody>
      </p:sp>
      <p:sp>
        <p:nvSpPr>
          <p:cNvPr id="35" name="Rectangle 34">
            <a:extLst>
              <a:ext uri="{FF2B5EF4-FFF2-40B4-BE49-F238E27FC236}">
                <a16:creationId xmlns:a16="http://schemas.microsoft.com/office/drawing/2014/main" id="{C40B6375-7479-45C4-8B99-EA1CF75F31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2225">
            <a:solidFill>
              <a:srgbClr val="0096F2"/>
            </a:solidFill>
          </a:ln>
          <a:effectLst>
            <a:outerShdw blurRad="762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38488" y="643467"/>
            <a:ext cx="8315023" cy="5571066"/>
          </a:xfrm>
          <a:prstGeom prst="rect">
            <a:avLst/>
          </a:prstGeom>
        </p:spPr>
      </p:pic>
      <p:sp>
        <p:nvSpPr>
          <p:cNvPr id="5" name="Footer Placeholder 4"/>
          <p:cNvSpPr>
            <a:spLocks noGrp="1"/>
          </p:cNvSpPr>
          <p:nvPr>
            <p:ph type="ftr" sz="quarter" idx="11"/>
          </p:nvPr>
        </p:nvSpPr>
        <p:spPr>
          <a:xfrm>
            <a:off x="804672" y="6454563"/>
            <a:ext cx="10588752" cy="320040"/>
          </a:xfrm>
        </p:spPr>
        <p:txBody>
          <a:bodyPr vert="horz" lIns="91440" tIns="45720" rIns="91440" bIns="45720" rtlCol="0" anchor="ctr">
            <a:normAutofit/>
          </a:bodyPr>
          <a:lstStyle/>
          <a:p>
            <a:pPr>
              <a:spcAft>
                <a:spcPts val="600"/>
              </a:spcAft>
            </a:pPr>
            <a:r>
              <a:rPr lang="en-US" kern="1200" dirty="0">
                <a:solidFill>
                  <a:schemeClr val="tx1">
                    <a:tint val="75000"/>
                  </a:schemeClr>
                </a:solidFill>
                <a:latin typeface="+mn-lt"/>
                <a:ea typeface="+mn-ea"/>
                <a:cs typeface="+mn-cs"/>
              </a:rPr>
              <a:t>Schutt, Investigating the Social World 9e. © SAGE Publishing, 2019.</a:t>
            </a:r>
          </a:p>
        </p:txBody>
      </p:sp>
    </p:spTree>
    <p:extLst>
      <p:ext uri="{BB962C8B-B14F-4D97-AF65-F5344CB8AC3E}">
        <p14:creationId xmlns:p14="http://schemas.microsoft.com/office/powerpoint/2010/main" val="3594491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4000" dirty="0">
                <a:ea typeface="ＭＳ Ｐゴシック" pitchFamily="34" charset="-128"/>
              </a:rPr>
              <a:t>Types of Social Research</a:t>
            </a:r>
            <a:endParaRPr lang="en-US" sz="4000" dirty="0"/>
          </a:p>
        </p:txBody>
      </p:sp>
      <p:sp>
        <p:nvSpPr>
          <p:cNvPr id="3" name="Subtitle 2"/>
          <p:cNvSpPr>
            <a:spLocks noGrp="1"/>
          </p:cNvSpPr>
          <p:nvPr>
            <p:ph idx="1"/>
          </p:nvPr>
        </p:nvSpPr>
        <p:spPr/>
        <p:txBody>
          <a:bodyPr>
            <a:normAutofit/>
          </a:bodyPr>
          <a:lstStyle/>
          <a:p>
            <a:pPr marL="457200" indent="-457200"/>
            <a:r>
              <a:rPr lang="en-US" altLang="en-US" b="1" dirty="0">
                <a:ea typeface="ＭＳ Ｐゴシック" pitchFamily="34" charset="-128"/>
              </a:rPr>
              <a:t>Descriptive Research</a:t>
            </a:r>
            <a:r>
              <a:rPr lang="en-US" altLang="en-US" dirty="0">
                <a:ea typeface="ＭＳ Ｐゴシック" pitchFamily="34" charset="-128"/>
              </a:rPr>
              <a:t>--defining and describing</a:t>
            </a:r>
            <a:endParaRPr lang="en-US" altLang="en-US" i="1" dirty="0">
              <a:ea typeface="ＭＳ Ｐゴシック" pitchFamily="34" charset="-128"/>
            </a:endParaRPr>
          </a:p>
          <a:p>
            <a:pPr marL="800100" lvl="1" indent="-457200"/>
            <a:r>
              <a:rPr lang="en-US" altLang="en-US" dirty="0">
                <a:ea typeface="ＭＳ Ｐゴシック" pitchFamily="34" charset="-128"/>
              </a:rPr>
              <a:t>Example: What is the level of social ties in America?</a:t>
            </a:r>
          </a:p>
          <a:p>
            <a:pPr marL="457200" indent="-457200"/>
            <a:r>
              <a:rPr lang="en-US" altLang="en-US" b="1" dirty="0">
                <a:ea typeface="ＭＳ Ｐゴシック" pitchFamily="34" charset="-128"/>
              </a:rPr>
              <a:t>Exploratory Research</a:t>
            </a:r>
            <a:r>
              <a:rPr lang="en-US" altLang="en-US" dirty="0">
                <a:ea typeface="ＭＳ Ｐゴシック" pitchFamily="34" charset="-128"/>
              </a:rPr>
              <a:t>--seeks to find out how people get along in the setting under question, what meanings they give to their actions, and what issues concern them</a:t>
            </a:r>
            <a:r>
              <a:rPr lang="en-US" altLang="en-US" i="1" dirty="0">
                <a:ea typeface="ＭＳ Ｐゴシック" pitchFamily="34" charset="-128"/>
              </a:rPr>
              <a:t>	</a:t>
            </a:r>
          </a:p>
          <a:p>
            <a:pPr marL="800100" lvl="1" indent="-457200"/>
            <a:r>
              <a:rPr lang="en-US" altLang="en-US" dirty="0">
                <a:ea typeface="ＭＳ Ｐゴシック" pitchFamily="34" charset="-128"/>
              </a:rPr>
              <a:t>Example: Can Internet resources help elderly persons manage heart conditions?</a:t>
            </a:r>
          </a:p>
          <a:p>
            <a:pPr>
              <a:lnSpc>
                <a:spcPct val="90000"/>
              </a:lnSpc>
            </a:pPr>
            <a:endParaRPr lang="en-US" altLang="en-US" dirty="0">
              <a:ea typeface="ＭＳ Ｐゴシック" pitchFamily="34" charset="-128"/>
            </a:endParaRP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5183DE-2F6B-464C-82D5-5BFCDC95EBAA}" type="slidenum">
              <a:rPr lang="en-US" smtClean="0"/>
              <a:pPr/>
              <a:t>18</a:t>
            </a:fld>
            <a:endParaRPr lang="en-US"/>
          </a:p>
        </p:txBody>
      </p:sp>
    </p:spTree>
    <p:extLst>
      <p:ext uri="{BB962C8B-B14F-4D97-AF65-F5344CB8AC3E}">
        <p14:creationId xmlns:p14="http://schemas.microsoft.com/office/powerpoint/2010/main" val="15962442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4000" dirty="0">
                <a:ea typeface="ＭＳ Ｐゴシック" pitchFamily="34" charset="-128"/>
              </a:rPr>
              <a:t>Types of Social Research</a:t>
            </a:r>
            <a:endParaRPr lang="en-US" sz="4000" dirty="0"/>
          </a:p>
        </p:txBody>
      </p:sp>
      <p:sp>
        <p:nvSpPr>
          <p:cNvPr id="3" name="Subtitle 2"/>
          <p:cNvSpPr>
            <a:spLocks noGrp="1"/>
          </p:cNvSpPr>
          <p:nvPr>
            <p:ph idx="1"/>
          </p:nvPr>
        </p:nvSpPr>
        <p:spPr/>
        <p:txBody>
          <a:bodyPr>
            <a:normAutofit/>
          </a:bodyPr>
          <a:lstStyle/>
          <a:p>
            <a:pPr marL="342900" indent="-342900">
              <a:lnSpc>
                <a:spcPct val="80000"/>
              </a:lnSpc>
            </a:pPr>
            <a:r>
              <a:rPr lang="en-US" altLang="en-US" b="1" dirty="0">
                <a:ea typeface="ＭＳ Ｐゴシック" pitchFamily="34" charset="-128"/>
              </a:rPr>
              <a:t>Explanatory Research--</a:t>
            </a:r>
            <a:r>
              <a:rPr lang="en-US" altLang="en-US" dirty="0">
                <a:ea typeface="ＭＳ Ｐゴシック" pitchFamily="34" charset="-128"/>
              </a:rPr>
              <a:t>seeks to identify causes and effects of social phenomena</a:t>
            </a:r>
          </a:p>
          <a:p>
            <a:pPr lvl="1" indent="-342900">
              <a:lnSpc>
                <a:spcPct val="80000"/>
              </a:lnSpc>
            </a:pPr>
            <a:r>
              <a:rPr lang="en-US" altLang="en-US" dirty="0">
                <a:ea typeface="ＭＳ Ｐゴシック" pitchFamily="34" charset="-128"/>
              </a:rPr>
              <a:t>Example: What effect does Internet use have on social relations?</a:t>
            </a:r>
          </a:p>
          <a:p>
            <a:pPr marL="800100" lvl="1" indent="-342900">
              <a:lnSpc>
                <a:spcPct val="80000"/>
              </a:lnSpc>
              <a:buFont typeface="Courier New" panose="02070309020205020404" pitchFamily="49" charset="0"/>
              <a:buChar char="o"/>
            </a:pPr>
            <a:endParaRPr lang="en-US" altLang="en-US" dirty="0">
              <a:ea typeface="ＭＳ Ｐゴシック" pitchFamily="34" charset="-128"/>
            </a:endParaRPr>
          </a:p>
          <a:p>
            <a:pPr marL="342900" indent="-342900">
              <a:lnSpc>
                <a:spcPct val="80000"/>
              </a:lnSpc>
            </a:pPr>
            <a:r>
              <a:rPr lang="en-US" altLang="en-US" b="1" dirty="0">
                <a:ea typeface="ＭＳ Ｐゴシック" pitchFamily="34" charset="-128"/>
              </a:rPr>
              <a:t>Evaluation Research--</a:t>
            </a:r>
            <a:r>
              <a:rPr lang="en-US" altLang="en-US" dirty="0">
                <a:ea typeface="ＭＳ Ｐゴシック" pitchFamily="34" charset="-128"/>
              </a:rPr>
              <a:t>seeks to determine the effects of programs, policies, or other efforts to impact social patterns, whether by government agencies, private non-profits, or for-profit businesses</a:t>
            </a:r>
          </a:p>
          <a:p>
            <a:pPr lvl="1" indent="-342900">
              <a:lnSpc>
                <a:spcPct val="80000"/>
              </a:lnSpc>
            </a:pPr>
            <a:r>
              <a:rPr lang="en-US" altLang="en-US" dirty="0">
                <a:ea typeface="ＭＳ Ｐゴシック" pitchFamily="34" charset="-128"/>
              </a:rPr>
              <a:t>Example: Does high-speed Internet access change community life?</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5183DE-2F6B-464C-82D5-5BFCDC95EBAA}" type="slidenum">
              <a:rPr lang="en-US" smtClean="0"/>
              <a:pPr/>
              <a:t>19</a:t>
            </a:fld>
            <a:endParaRPr lang="en-US"/>
          </a:p>
        </p:txBody>
      </p:sp>
    </p:spTree>
    <p:extLst>
      <p:ext uri="{BB962C8B-B14F-4D97-AF65-F5344CB8AC3E}">
        <p14:creationId xmlns:p14="http://schemas.microsoft.com/office/powerpoint/2010/main" val="22609435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4000" dirty="0">
                <a:ea typeface="ＭＳ Ｐゴシック" pitchFamily="34" charset="-128"/>
              </a:rPr>
              <a:t>Strengths and Limitations of Social Research</a:t>
            </a:r>
            <a:endParaRPr lang="en-US" sz="4000" dirty="0"/>
          </a:p>
        </p:txBody>
      </p:sp>
      <p:sp>
        <p:nvSpPr>
          <p:cNvPr id="3" name="Subtitle 2"/>
          <p:cNvSpPr>
            <a:spLocks noGrp="1"/>
          </p:cNvSpPr>
          <p:nvPr>
            <p:ph idx="1"/>
          </p:nvPr>
        </p:nvSpPr>
        <p:spPr/>
        <p:txBody>
          <a:bodyPr>
            <a:noAutofit/>
          </a:bodyPr>
          <a:lstStyle/>
          <a:p>
            <a:pPr marL="457200" indent="-457200">
              <a:lnSpc>
                <a:spcPct val="80000"/>
              </a:lnSpc>
            </a:pPr>
            <a:r>
              <a:rPr lang="en-US" altLang="en-US" dirty="0">
                <a:ea typeface="ＭＳ Ｐゴシック" pitchFamily="34" charset="-128"/>
              </a:rPr>
              <a:t>Using social research methods to develop answers to questions about the social world reduces the likelihood of making everyday errors in reasoning.</a:t>
            </a:r>
          </a:p>
          <a:p>
            <a:pPr marL="457200" indent="-457200">
              <a:lnSpc>
                <a:spcPct val="80000"/>
              </a:lnSpc>
            </a:pPr>
            <a:endParaRPr lang="en-US" altLang="en-US" dirty="0">
              <a:ea typeface="ＭＳ Ｐゴシック" pitchFamily="34" charset="-128"/>
            </a:endParaRPr>
          </a:p>
          <a:p>
            <a:pPr marL="457200" indent="-457200">
              <a:lnSpc>
                <a:spcPct val="80000"/>
              </a:lnSpc>
            </a:pPr>
            <a:r>
              <a:rPr lang="en-US" altLang="en-US" dirty="0">
                <a:ea typeface="ＭＳ Ｐゴシック" pitchFamily="34" charset="-128"/>
              </a:rPr>
              <a:t>Research always has some limitations and our findings are always subject to differing interpretations.</a:t>
            </a:r>
          </a:p>
          <a:p>
            <a:pPr marL="457200" indent="-457200">
              <a:lnSpc>
                <a:spcPct val="80000"/>
              </a:lnSpc>
            </a:pPr>
            <a:endParaRPr lang="en-US" altLang="en-US" dirty="0">
              <a:ea typeface="ＭＳ Ｐゴシック" pitchFamily="34" charset="-128"/>
            </a:endParaRPr>
          </a:p>
          <a:p>
            <a:pPr marL="457200" indent="-457200">
              <a:lnSpc>
                <a:spcPct val="80000"/>
              </a:lnSpc>
            </a:pPr>
            <a:r>
              <a:rPr lang="en-US" altLang="en-US" dirty="0">
                <a:ea typeface="ＭＳ Ｐゴシック" pitchFamily="34" charset="-128"/>
              </a:rPr>
              <a:t>But even in areas of research that are fraught with controversy, the quest for new and more sophisticated research has value.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5183DE-2F6B-464C-82D5-5BFCDC95EBAA}" type="slidenum">
              <a:rPr lang="en-US" smtClean="0"/>
              <a:pPr/>
              <a:t>20</a:t>
            </a:fld>
            <a:endParaRPr lang="en-US"/>
          </a:p>
        </p:txBody>
      </p:sp>
    </p:spTree>
    <p:extLst>
      <p:ext uri="{BB962C8B-B14F-4D97-AF65-F5344CB8AC3E}">
        <p14:creationId xmlns:p14="http://schemas.microsoft.com/office/powerpoint/2010/main" val="3853589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4000" dirty="0">
                <a:ea typeface="ＭＳ Ｐゴシック" pitchFamily="34" charset="-128"/>
              </a:rPr>
              <a:t>Strengths and Limitations of Social Research</a:t>
            </a:r>
            <a:endParaRPr lang="en-US" sz="4000" dirty="0"/>
          </a:p>
        </p:txBody>
      </p:sp>
      <p:sp>
        <p:nvSpPr>
          <p:cNvPr id="3" name="Subtitle 2"/>
          <p:cNvSpPr>
            <a:spLocks noGrp="1"/>
          </p:cNvSpPr>
          <p:nvPr>
            <p:ph idx="1"/>
          </p:nvPr>
        </p:nvSpPr>
        <p:spPr/>
        <p:txBody>
          <a:bodyPr>
            <a:normAutofit/>
          </a:bodyPr>
          <a:lstStyle/>
          <a:p>
            <a:pPr marL="457200" indent="-457200">
              <a:defRPr/>
            </a:pPr>
            <a:r>
              <a:rPr lang="en-US" dirty="0"/>
              <a:t>In addition to deciding on the type of research they will conduct, social researchers also must choose among  several alternative orientations to research.</a:t>
            </a:r>
          </a:p>
          <a:p>
            <a:pPr algn="l">
              <a:defRPr/>
            </a:pPr>
            <a:endParaRPr lang="en-US" dirty="0"/>
          </a:p>
          <a:p>
            <a:pPr marL="457200" indent="-457200">
              <a:defRPr/>
            </a:pPr>
            <a:r>
              <a:rPr lang="en-US" dirty="0"/>
              <a:t>Choosing among these orientations involves answering three questions.</a:t>
            </a:r>
          </a:p>
          <a:p>
            <a:pPr algn="l">
              <a:defRPr/>
            </a:pPr>
            <a:endParaRPr lang="en-US" dirty="0">
              <a:solidFill>
                <a:schemeClr val="tx1"/>
              </a:solidFill>
            </a:endParaRP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5183DE-2F6B-464C-82D5-5BFCDC95EBAA}" type="slidenum">
              <a:rPr lang="en-US" smtClean="0"/>
              <a:pPr/>
              <a:t>21</a:t>
            </a:fld>
            <a:endParaRPr lang="en-US"/>
          </a:p>
        </p:txBody>
      </p:sp>
    </p:spTree>
    <p:extLst>
      <p:ext uri="{BB962C8B-B14F-4D97-AF65-F5344CB8AC3E}">
        <p14:creationId xmlns:p14="http://schemas.microsoft.com/office/powerpoint/2010/main" val="12153035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4000" dirty="0">
                <a:ea typeface="ＭＳ Ｐゴシック" pitchFamily="34" charset="-128"/>
              </a:rPr>
              <a:t>Strengths and Limitations of Social Research</a:t>
            </a:r>
            <a:endParaRPr lang="en-US" sz="4000" dirty="0"/>
          </a:p>
        </p:txBody>
      </p:sp>
      <p:sp>
        <p:nvSpPr>
          <p:cNvPr id="3" name="Subtitle 2"/>
          <p:cNvSpPr>
            <a:spLocks noGrp="1"/>
          </p:cNvSpPr>
          <p:nvPr>
            <p:ph idx="1"/>
          </p:nvPr>
        </p:nvSpPr>
        <p:spPr/>
        <p:txBody>
          <a:bodyPr>
            <a:normAutofit/>
          </a:bodyPr>
          <a:lstStyle/>
          <a:p>
            <a:pPr marL="609600" indent="-609600">
              <a:buFont typeface="Wingdings" pitchFamily="2" charset="2"/>
              <a:buAutoNum type="arabicPeriod"/>
            </a:pPr>
            <a:r>
              <a:rPr lang="en-US" altLang="en-US" dirty="0">
                <a:ea typeface="ＭＳ Ｐゴシック" pitchFamily="34" charset="-128"/>
              </a:rPr>
              <a:t>Will the research use primarily quantitative or qualitative methods, or some mixture?</a:t>
            </a:r>
          </a:p>
          <a:p>
            <a:pPr marL="609600" indent="-609600">
              <a:buFont typeface="Wingdings" pitchFamily="2" charset="2"/>
              <a:buAutoNum type="arabicPeriod"/>
            </a:pPr>
            <a:r>
              <a:rPr lang="en-US" altLang="en-US" dirty="0">
                <a:ea typeface="ＭＳ Ｐゴシック" pitchFamily="34" charset="-128"/>
              </a:rPr>
              <a:t> Is the goal to accumulate new knowledge (basic science) or to make a practical contribution (applied research), or both? </a:t>
            </a:r>
          </a:p>
          <a:p>
            <a:pPr marL="609600" indent="-609600">
              <a:buFont typeface="Wingdings" pitchFamily="2" charset="2"/>
              <a:buAutoNum type="arabicPeriod"/>
            </a:pPr>
            <a:r>
              <a:rPr lang="en-US" altLang="en-US" dirty="0">
                <a:ea typeface="ＭＳ Ｐゴシック" pitchFamily="34" charset="-128"/>
              </a:rPr>
              <a:t>Should the research be guided by a positivist philosophy or by some type of interpretivist philosophy, or by principles reflecting multiple philosophies?</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5183DE-2F6B-464C-82D5-5BFCDC95EBAA}" type="slidenum">
              <a:rPr lang="en-US" smtClean="0"/>
              <a:pPr/>
              <a:t>22</a:t>
            </a:fld>
            <a:endParaRPr lang="en-US"/>
          </a:p>
        </p:txBody>
      </p:sp>
    </p:spTree>
    <p:extLst>
      <p:ext uri="{BB962C8B-B14F-4D97-AF65-F5344CB8AC3E}">
        <p14:creationId xmlns:p14="http://schemas.microsoft.com/office/powerpoint/2010/main" val="20432351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4000" dirty="0">
                <a:ea typeface="ＭＳ Ｐゴシック" pitchFamily="34" charset="-128"/>
              </a:rPr>
              <a:t>Quantitative and Qualitative Methods</a:t>
            </a:r>
            <a:endParaRPr lang="en-US" sz="4000" dirty="0"/>
          </a:p>
        </p:txBody>
      </p:sp>
      <p:sp>
        <p:nvSpPr>
          <p:cNvPr id="3" name="Subtitle 2"/>
          <p:cNvSpPr>
            <a:spLocks noGrp="1"/>
          </p:cNvSpPr>
          <p:nvPr>
            <p:ph idx="1"/>
          </p:nvPr>
        </p:nvSpPr>
        <p:spPr/>
        <p:txBody>
          <a:bodyPr>
            <a:normAutofit/>
          </a:bodyPr>
          <a:lstStyle/>
          <a:p>
            <a:pPr marL="457200" indent="-457200">
              <a:defRPr/>
            </a:pPr>
            <a:r>
              <a:rPr lang="en-US" b="1" dirty="0"/>
              <a:t>Quantitative methods.</a:t>
            </a:r>
            <a:r>
              <a:rPr lang="en-US" dirty="0"/>
              <a:t> Methods such as surveys and experiments that record variation in social life in terms of quantities.</a:t>
            </a:r>
          </a:p>
          <a:p>
            <a:pPr algn="l">
              <a:defRPr/>
            </a:pPr>
            <a:endParaRPr lang="en-US" dirty="0"/>
          </a:p>
          <a:p>
            <a:pPr marL="457200" indent="-457200">
              <a:defRPr/>
            </a:pPr>
            <a:r>
              <a:rPr lang="en-US" dirty="0"/>
              <a:t>Data that are either numbers or attributes that can be ordered in terms of magnitude.</a:t>
            </a:r>
          </a:p>
          <a:p>
            <a:pPr marL="457200" indent="-457200">
              <a:defRPr/>
            </a:pPr>
            <a:endParaRPr lang="en-US" dirty="0"/>
          </a:p>
          <a:p>
            <a:pPr marL="457200" indent="-457200">
              <a:defRPr/>
            </a:pPr>
            <a:r>
              <a:rPr lang="en-US" dirty="0"/>
              <a:t>Quantitative methods are most often used when the motives for research are explanation, description, or evaluation.</a:t>
            </a:r>
          </a:p>
          <a:p>
            <a:pPr algn="l"/>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5183DE-2F6B-464C-82D5-5BFCDC95EBAA}" type="slidenum">
              <a:rPr lang="en-US" smtClean="0"/>
              <a:pPr/>
              <a:t>23</a:t>
            </a:fld>
            <a:endParaRPr lang="en-US"/>
          </a:p>
        </p:txBody>
      </p:sp>
    </p:spTree>
    <p:extLst>
      <p:ext uri="{BB962C8B-B14F-4D97-AF65-F5344CB8AC3E}">
        <p14:creationId xmlns:p14="http://schemas.microsoft.com/office/powerpoint/2010/main" val="11118193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DFF257A-042C-46B5-80D1-3E8CFD3344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E2836BD6-A1CD-4253-813F-3EDA642A7A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5" name="Freeform 5">
              <a:extLst>
                <a:ext uri="{FF2B5EF4-FFF2-40B4-BE49-F238E27FC236}">
                  <a16:creationId xmlns:a16="http://schemas.microsoft.com/office/drawing/2014/main" id="{63EE4AB3-C905-497E-988B-4D7394894B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6">
              <a:extLst>
                <a:ext uri="{FF2B5EF4-FFF2-40B4-BE49-F238E27FC236}">
                  <a16:creationId xmlns:a16="http://schemas.microsoft.com/office/drawing/2014/main" id="{774DC5FF-D912-4C9F-811A-337208A3B4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7">
              <a:extLst>
                <a:ext uri="{FF2B5EF4-FFF2-40B4-BE49-F238E27FC236}">
                  <a16:creationId xmlns:a16="http://schemas.microsoft.com/office/drawing/2014/main" id="{E04E6A71-624A-4806-A53E-87BC73A85B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8">
              <a:extLst>
                <a:ext uri="{FF2B5EF4-FFF2-40B4-BE49-F238E27FC236}">
                  <a16:creationId xmlns:a16="http://schemas.microsoft.com/office/drawing/2014/main" id="{E1871C83-254F-49CD-8EA7-8CB7089B80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9">
              <a:extLst>
                <a:ext uri="{FF2B5EF4-FFF2-40B4-BE49-F238E27FC236}">
                  <a16:creationId xmlns:a16="http://schemas.microsoft.com/office/drawing/2014/main" id="{427141DF-5457-4673-B816-C6C5C72AE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0">
              <a:extLst>
                <a:ext uri="{FF2B5EF4-FFF2-40B4-BE49-F238E27FC236}">
                  <a16:creationId xmlns:a16="http://schemas.microsoft.com/office/drawing/2014/main" id="{BC9A176E-C84F-4816-97D4-426B396FC0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1">
              <a:extLst>
                <a:ext uri="{FF2B5EF4-FFF2-40B4-BE49-F238E27FC236}">
                  <a16:creationId xmlns:a16="http://schemas.microsoft.com/office/drawing/2014/main" id="{981B905A-332A-49BC-9456-7D0337D9BD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2">
              <a:extLst>
                <a:ext uri="{FF2B5EF4-FFF2-40B4-BE49-F238E27FC236}">
                  <a16:creationId xmlns:a16="http://schemas.microsoft.com/office/drawing/2014/main" id="{2EBD9769-DFB9-4970-91FF-137E685AF6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3">
              <a:extLst>
                <a:ext uri="{FF2B5EF4-FFF2-40B4-BE49-F238E27FC236}">
                  <a16:creationId xmlns:a16="http://schemas.microsoft.com/office/drawing/2014/main" id="{21DCB916-2D3C-46BC-9A95-EFC166D96C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4">
              <a:extLst>
                <a:ext uri="{FF2B5EF4-FFF2-40B4-BE49-F238E27FC236}">
                  <a16:creationId xmlns:a16="http://schemas.microsoft.com/office/drawing/2014/main" id="{189DAD37-FFF7-49FA-8FBB-D20A992D48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5">
              <a:extLst>
                <a:ext uri="{FF2B5EF4-FFF2-40B4-BE49-F238E27FC236}">
                  <a16:creationId xmlns:a16="http://schemas.microsoft.com/office/drawing/2014/main" id="{D148A64A-D598-4309-BCA9-F67ADE72CB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6">
              <a:extLst>
                <a:ext uri="{FF2B5EF4-FFF2-40B4-BE49-F238E27FC236}">
                  <a16:creationId xmlns:a16="http://schemas.microsoft.com/office/drawing/2014/main" id="{38A95D77-7745-4551-BBD5-3515A074D3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7">
              <a:extLst>
                <a:ext uri="{FF2B5EF4-FFF2-40B4-BE49-F238E27FC236}">
                  <a16:creationId xmlns:a16="http://schemas.microsoft.com/office/drawing/2014/main" id="{A2C20B7F-80D6-4D48-BB2A-9AEC854948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18">
              <a:extLst>
                <a:ext uri="{FF2B5EF4-FFF2-40B4-BE49-F238E27FC236}">
                  <a16:creationId xmlns:a16="http://schemas.microsoft.com/office/drawing/2014/main" id="{55589882-0BB8-42B0-B42F-32A75B1918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19">
              <a:extLst>
                <a:ext uri="{FF2B5EF4-FFF2-40B4-BE49-F238E27FC236}">
                  <a16:creationId xmlns:a16="http://schemas.microsoft.com/office/drawing/2014/main" id="{53673B9F-5864-445E-82E7-0A8324FA85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0">
              <a:extLst>
                <a:ext uri="{FF2B5EF4-FFF2-40B4-BE49-F238E27FC236}">
                  <a16:creationId xmlns:a16="http://schemas.microsoft.com/office/drawing/2014/main" id="{16FF3B3D-59FE-4AE1-AA54-14A691D6BFE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1">
              <a:extLst>
                <a:ext uri="{FF2B5EF4-FFF2-40B4-BE49-F238E27FC236}">
                  <a16:creationId xmlns:a16="http://schemas.microsoft.com/office/drawing/2014/main" id="{901CA0F0-4962-4EC5-BA5B-3F0A967FC8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2">
              <a:extLst>
                <a:ext uri="{FF2B5EF4-FFF2-40B4-BE49-F238E27FC236}">
                  <a16:creationId xmlns:a16="http://schemas.microsoft.com/office/drawing/2014/main" id="{3DD02E26-C2AD-4062-85BD-28D172C9E7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3">
              <a:extLst>
                <a:ext uri="{FF2B5EF4-FFF2-40B4-BE49-F238E27FC236}">
                  <a16:creationId xmlns:a16="http://schemas.microsoft.com/office/drawing/2014/main" id="{D7B60BD4-07C1-461F-B38E-B39EBACA3A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24">
              <a:extLst>
                <a:ext uri="{FF2B5EF4-FFF2-40B4-BE49-F238E27FC236}">
                  <a16:creationId xmlns:a16="http://schemas.microsoft.com/office/drawing/2014/main" id="{D81BB3F7-E4A5-4BD9-A70D-FDA6C9127F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25">
              <a:extLst>
                <a:ext uri="{FF2B5EF4-FFF2-40B4-BE49-F238E27FC236}">
                  <a16:creationId xmlns:a16="http://schemas.microsoft.com/office/drawing/2014/main" id="{B93A80B5-32BA-48BB-941A-4FC64AC62E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37" name="Rectangle 36">
            <a:extLst>
              <a:ext uri="{FF2B5EF4-FFF2-40B4-BE49-F238E27FC236}">
                <a16:creationId xmlns:a16="http://schemas.microsoft.com/office/drawing/2014/main" id="{9C057A66-6E97-4BA5-B4B3-2690ACE3CE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047102"/>
            <a:ext cx="5936885"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Isosceles Triangle 22">
            <a:extLst>
              <a:ext uri="{FF2B5EF4-FFF2-40B4-BE49-F238E27FC236}">
                <a16:creationId xmlns:a16="http://schemas.microsoft.com/office/drawing/2014/main" id="{764884A8-16DD-467F-A648-70B32E20BA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02131" y="55465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276681CD-6924-4550-926C-667FC2C6A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634393"/>
            <a:ext cx="5935796" cy="39173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73978" y="1718735"/>
            <a:ext cx="5767566" cy="1072378"/>
          </a:xfrm>
        </p:spPr>
        <p:txBody>
          <a:bodyPr anchor="ctr">
            <a:normAutofit/>
          </a:bodyPr>
          <a:lstStyle/>
          <a:p>
            <a:r>
              <a:rPr lang="en-US" altLang="en-US" sz="3100" dirty="0">
                <a:ea typeface="ＭＳ Ｐゴシック" pitchFamily="34" charset="-128"/>
              </a:rPr>
              <a:t>Quantitative and Qualitative Methods</a:t>
            </a:r>
            <a:endParaRPr lang="en-US" sz="3100" dirty="0"/>
          </a:p>
        </p:txBody>
      </p:sp>
      <p:sp>
        <p:nvSpPr>
          <p:cNvPr id="6" name="Slide Number Placeholder 5"/>
          <p:cNvSpPr>
            <a:spLocks noGrp="1"/>
          </p:cNvSpPr>
          <p:nvPr>
            <p:ph type="sldNum" sz="quarter" idx="12"/>
          </p:nvPr>
        </p:nvSpPr>
        <p:spPr>
          <a:xfrm>
            <a:off x="5803934" y="320040"/>
            <a:ext cx="914400" cy="320040"/>
          </a:xfrm>
        </p:spPr>
        <p:txBody>
          <a:bodyPr anchor="ctr">
            <a:normAutofit/>
          </a:bodyPr>
          <a:lstStyle/>
          <a:p>
            <a:pPr>
              <a:spcAft>
                <a:spcPts val="600"/>
              </a:spcAft>
            </a:pPr>
            <a:fld id="{765183DE-2F6B-464C-82D5-5BFCDC95EBAA}" type="slidenum">
              <a:rPr lang="en-US" smtClean="0"/>
              <a:pPr>
                <a:spcAft>
                  <a:spcPts val="600"/>
                </a:spcAft>
              </a:pPr>
              <a:t>24</a:t>
            </a:fld>
            <a:endParaRPr lang="en-US"/>
          </a:p>
        </p:txBody>
      </p:sp>
      <p:sp>
        <p:nvSpPr>
          <p:cNvPr id="3" name="Subtitle 2"/>
          <p:cNvSpPr>
            <a:spLocks noGrp="1"/>
          </p:cNvSpPr>
          <p:nvPr>
            <p:ph idx="1"/>
          </p:nvPr>
        </p:nvSpPr>
        <p:spPr>
          <a:xfrm>
            <a:off x="873102" y="2789239"/>
            <a:ext cx="5768442" cy="2683606"/>
          </a:xfrm>
        </p:spPr>
        <p:txBody>
          <a:bodyPr>
            <a:normAutofit/>
          </a:bodyPr>
          <a:lstStyle/>
          <a:p>
            <a:pPr marL="457200" indent="-457200">
              <a:lnSpc>
                <a:spcPct val="110000"/>
              </a:lnSpc>
            </a:pPr>
            <a:r>
              <a:rPr lang="en-US" altLang="en-US" sz="1600" b="1">
                <a:solidFill>
                  <a:srgbClr val="FFFFFE"/>
                </a:solidFill>
                <a:ea typeface="ＭＳ Ｐゴシック" pitchFamily="34" charset="-128"/>
              </a:rPr>
              <a:t>Qualitative methods.</a:t>
            </a:r>
            <a:r>
              <a:rPr lang="en-US" altLang="en-US" sz="1600">
                <a:solidFill>
                  <a:srgbClr val="FFFFFE"/>
                </a:solidFill>
                <a:ea typeface="ＭＳ Ｐゴシック" pitchFamily="34" charset="-128"/>
              </a:rPr>
              <a:t> Methods such as participant observation and focus groups that are designed to capture social life as participants experience it. </a:t>
            </a:r>
          </a:p>
          <a:p>
            <a:pPr>
              <a:lnSpc>
                <a:spcPct val="110000"/>
              </a:lnSpc>
            </a:pPr>
            <a:endParaRPr lang="en-US" altLang="en-US" sz="1600">
              <a:solidFill>
                <a:srgbClr val="FFFFFE"/>
              </a:solidFill>
              <a:ea typeface="ＭＳ Ｐゴシック" pitchFamily="34" charset="-128"/>
            </a:endParaRPr>
          </a:p>
          <a:p>
            <a:pPr marL="457200" indent="-457200">
              <a:lnSpc>
                <a:spcPct val="110000"/>
              </a:lnSpc>
            </a:pPr>
            <a:r>
              <a:rPr lang="en-US" altLang="en-US" sz="1600">
                <a:solidFill>
                  <a:srgbClr val="FFFFFE"/>
                </a:solidFill>
                <a:ea typeface="ＭＳ Ｐゴシック" pitchFamily="34" charset="-128"/>
              </a:rPr>
              <a:t>These methods rely on written or spoken words or observations that do not often have a direct numerical interpretation and typically involve exploratory research questions.</a:t>
            </a:r>
          </a:p>
          <a:p>
            <a:pPr>
              <a:lnSpc>
                <a:spcPct val="110000"/>
              </a:lnSpc>
            </a:pPr>
            <a:endParaRPr lang="en-US" altLang="en-US" sz="1600">
              <a:solidFill>
                <a:srgbClr val="FFFFFE"/>
              </a:solidFill>
              <a:ea typeface="ＭＳ Ｐゴシック" pitchFamily="34" charset="-128"/>
            </a:endParaRPr>
          </a:p>
        </p:txBody>
      </p:sp>
      <p:sp>
        <p:nvSpPr>
          <p:cNvPr id="5" name="Footer Placeholder 4"/>
          <p:cNvSpPr>
            <a:spLocks noGrp="1"/>
          </p:cNvSpPr>
          <p:nvPr>
            <p:ph type="ftr" sz="quarter" idx="11"/>
          </p:nvPr>
        </p:nvSpPr>
        <p:spPr>
          <a:xfrm>
            <a:off x="793854" y="6227064"/>
            <a:ext cx="5933624" cy="320040"/>
          </a:xfrm>
        </p:spPr>
        <p:txBody>
          <a:bodyPr anchor="ctr">
            <a:normAutofit/>
          </a:bodyPr>
          <a:lstStyle/>
          <a:p>
            <a:endParaRPr lang="en-US" dirty="0"/>
          </a:p>
        </p:txBody>
      </p:sp>
      <p:pic>
        <p:nvPicPr>
          <p:cNvPr id="8" name="Picture 7" descr="Magnifying glass showing decling performance">
            <a:extLst>
              <a:ext uri="{FF2B5EF4-FFF2-40B4-BE49-F238E27FC236}">
                <a16:creationId xmlns:a16="http://schemas.microsoft.com/office/drawing/2014/main" id="{E6B3FA6D-B9AC-13DB-72E7-A574153B1E53}"/>
              </a:ext>
            </a:extLst>
          </p:cNvPr>
          <p:cNvPicPr>
            <a:picLocks noChangeAspect="1"/>
          </p:cNvPicPr>
          <p:nvPr/>
        </p:nvPicPr>
        <p:blipFill rotWithShape="1">
          <a:blip r:embed="rId2"/>
          <a:srcRect l="12128" r="42691" b="-2"/>
          <a:stretch/>
        </p:blipFill>
        <p:spPr>
          <a:xfrm>
            <a:off x="7549862" y="227"/>
            <a:ext cx="4641833" cy="6858000"/>
          </a:xfrm>
          <a:prstGeom prst="rect">
            <a:avLst/>
          </a:prstGeom>
        </p:spPr>
      </p:pic>
    </p:spTree>
    <p:extLst>
      <p:ext uri="{BB962C8B-B14F-4D97-AF65-F5344CB8AC3E}">
        <p14:creationId xmlns:p14="http://schemas.microsoft.com/office/powerpoint/2010/main" val="35510519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0F08744-9D7B-4693-B8D6-2A5210AE96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32">
            <a:extLst>
              <a:ext uri="{FF2B5EF4-FFF2-40B4-BE49-F238E27FC236}">
                <a16:creationId xmlns:a16="http://schemas.microsoft.com/office/drawing/2014/main" id="{5B2E630F-F386-44FA-B1A1-C10A9BF434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36127">
            <a:off x="296272" y="1026251"/>
            <a:ext cx="7298578" cy="5088488"/>
          </a:xfrm>
          <a:custGeom>
            <a:avLst/>
            <a:gdLst>
              <a:gd name="connsiteX0" fmla="*/ 0 w 6428838"/>
              <a:gd name="connsiteY0" fmla="*/ 2579031 h 5158062"/>
              <a:gd name="connsiteX1" fmla="*/ 3214419 w 6428838"/>
              <a:gd name="connsiteY1" fmla="*/ 0 h 5158062"/>
              <a:gd name="connsiteX2" fmla="*/ 6428838 w 6428838"/>
              <a:gd name="connsiteY2" fmla="*/ 2579031 h 5158062"/>
              <a:gd name="connsiteX3" fmla="*/ 3214419 w 6428838"/>
              <a:gd name="connsiteY3" fmla="*/ 5158062 h 5158062"/>
              <a:gd name="connsiteX4" fmla="*/ 0 w 6428838"/>
              <a:gd name="connsiteY4" fmla="*/ 2579031 h 5158062"/>
              <a:gd name="connsiteX0" fmla="*/ 3321 w 6432159"/>
              <a:gd name="connsiteY0" fmla="*/ 2647125 h 5226156"/>
              <a:gd name="connsiteX1" fmla="*/ 2789723 w 6432159"/>
              <a:gd name="connsiteY1" fmla="*/ 0 h 5226156"/>
              <a:gd name="connsiteX2" fmla="*/ 6432159 w 6432159"/>
              <a:gd name="connsiteY2" fmla="*/ 2647125 h 5226156"/>
              <a:gd name="connsiteX3" fmla="*/ 3217740 w 6432159"/>
              <a:gd name="connsiteY3" fmla="*/ 5226156 h 5226156"/>
              <a:gd name="connsiteX4" fmla="*/ 3321 w 6432159"/>
              <a:gd name="connsiteY4" fmla="*/ 2647125 h 5226156"/>
              <a:gd name="connsiteX0" fmla="*/ 1953 w 6566979"/>
              <a:gd name="connsiteY0" fmla="*/ 2695803 h 5226224"/>
              <a:gd name="connsiteX1" fmla="*/ 2924543 w 6566979"/>
              <a:gd name="connsiteY1" fmla="*/ 39 h 5226224"/>
              <a:gd name="connsiteX2" fmla="*/ 6566979 w 6566979"/>
              <a:gd name="connsiteY2" fmla="*/ 2647164 h 5226224"/>
              <a:gd name="connsiteX3" fmla="*/ 3352560 w 6566979"/>
              <a:gd name="connsiteY3" fmla="*/ 5226195 h 5226224"/>
              <a:gd name="connsiteX4" fmla="*/ 1953 w 6566979"/>
              <a:gd name="connsiteY4" fmla="*/ 2695803 h 5226224"/>
              <a:gd name="connsiteX0" fmla="*/ 8982 w 6574008"/>
              <a:gd name="connsiteY0" fmla="*/ 2695803 h 5226313"/>
              <a:gd name="connsiteX1" fmla="*/ 2931572 w 6574008"/>
              <a:gd name="connsiteY1" fmla="*/ 39 h 5226313"/>
              <a:gd name="connsiteX2" fmla="*/ 6574008 w 6574008"/>
              <a:gd name="connsiteY2" fmla="*/ 2647164 h 5226313"/>
              <a:gd name="connsiteX3" fmla="*/ 3359589 w 6574008"/>
              <a:gd name="connsiteY3" fmla="*/ 5226195 h 5226313"/>
              <a:gd name="connsiteX4" fmla="*/ 8982 w 6574008"/>
              <a:gd name="connsiteY4" fmla="*/ 2695803 h 5226313"/>
              <a:gd name="connsiteX0" fmla="*/ 11929 w 6576955"/>
              <a:gd name="connsiteY0" fmla="*/ 2695953 h 5226463"/>
              <a:gd name="connsiteX1" fmla="*/ 2934519 w 6576955"/>
              <a:gd name="connsiteY1" fmla="*/ 189 h 5226463"/>
              <a:gd name="connsiteX2" fmla="*/ 6576955 w 6576955"/>
              <a:gd name="connsiteY2" fmla="*/ 2647314 h 5226463"/>
              <a:gd name="connsiteX3" fmla="*/ 3362536 w 6576955"/>
              <a:gd name="connsiteY3" fmla="*/ 5226345 h 5226463"/>
              <a:gd name="connsiteX4" fmla="*/ 11929 w 6576955"/>
              <a:gd name="connsiteY4" fmla="*/ 2695953 h 5226463"/>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92159"/>
              <a:gd name="connsiteX1" fmla="*/ 2931852 w 6963394"/>
              <a:gd name="connsiteY1" fmla="*/ 10033 h 5292159"/>
              <a:gd name="connsiteX2" fmla="*/ 6963394 w 6963394"/>
              <a:gd name="connsiteY2" fmla="*/ 3318639 h 5292159"/>
              <a:gd name="connsiteX3" fmla="*/ 3359869 w 6963394"/>
              <a:gd name="connsiteY3" fmla="*/ 5236189 h 5292159"/>
              <a:gd name="connsiteX4" fmla="*/ 9262 w 6963394"/>
              <a:gd name="connsiteY4" fmla="*/ 2705797 h 5292159"/>
              <a:gd name="connsiteX0" fmla="*/ 9262 w 6963394"/>
              <a:gd name="connsiteY0" fmla="*/ 2705797 h 5259961"/>
              <a:gd name="connsiteX1" fmla="*/ 2931852 w 6963394"/>
              <a:gd name="connsiteY1" fmla="*/ 10033 h 5259961"/>
              <a:gd name="connsiteX2" fmla="*/ 6963394 w 6963394"/>
              <a:gd name="connsiteY2" fmla="*/ 3318639 h 5259961"/>
              <a:gd name="connsiteX3" fmla="*/ 3359869 w 6963394"/>
              <a:gd name="connsiteY3" fmla="*/ 5236189 h 5259961"/>
              <a:gd name="connsiteX4" fmla="*/ 9262 w 6963394"/>
              <a:gd name="connsiteY4" fmla="*/ 2705797 h 5259961"/>
              <a:gd name="connsiteX0" fmla="*/ 9557 w 7352795"/>
              <a:gd name="connsiteY0" fmla="*/ 2707501 h 5252013"/>
              <a:gd name="connsiteX1" fmla="*/ 2932147 w 7352795"/>
              <a:gd name="connsiteY1" fmla="*/ 11737 h 5252013"/>
              <a:gd name="connsiteX2" fmla="*/ 7352795 w 7352795"/>
              <a:gd name="connsiteY2" fmla="*/ 3378709 h 5252013"/>
              <a:gd name="connsiteX3" fmla="*/ 3360164 w 7352795"/>
              <a:gd name="connsiteY3" fmla="*/ 5237893 h 5252013"/>
              <a:gd name="connsiteX4" fmla="*/ 9557 w 7352795"/>
              <a:gd name="connsiteY4" fmla="*/ 2707501 h 5252013"/>
              <a:gd name="connsiteX0" fmla="*/ 8078 w 7789061"/>
              <a:gd name="connsiteY0" fmla="*/ 2744796 h 5249051"/>
              <a:gd name="connsiteX1" fmla="*/ 3368413 w 7789061"/>
              <a:gd name="connsiteY1" fmla="*/ 10121 h 5249051"/>
              <a:gd name="connsiteX2" fmla="*/ 7789061 w 7789061"/>
              <a:gd name="connsiteY2" fmla="*/ 3377093 h 5249051"/>
              <a:gd name="connsiteX3" fmla="*/ 3796430 w 7789061"/>
              <a:gd name="connsiteY3" fmla="*/ 5236277 h 5249051"/>
              <a:gd name="connsiteX4" fmla="*/ 8078 w 7789061"/>
              <a:gd name="connsiteY4" fmla="*/ 2744796 h 5249051"/>
              <a:gd name="connsiteX0" fmla="*/ 8078 w 7789061"/>
              <a:gd name="connsiteY0" fmla="*/ 2744796 h 5271741"/>
              <a:gd name="connsiteX1" fmla="*/ 3368413 w 7789061"/>
              <a:gd name="connsiteY1" fmla="*/ 10121 h 5271741"/>
              <a:gd name="connsiteX2" fmla="*/ 7789061 w 7789061"/>
              <a:gd name="connsiteY2" fmla="*/ 3377093 h 5271741"/>
              <a:gd name="connsiteX3" fmla="*/ 3796430 w 7789061"/>
              <a:gd name="connsiteY3" fmla="*/ 5236277 h 5271741"/>
              <a:gd name="connsiteX4" fmla="*/ 8078 w 7789061"/>
              <a:gd name="connsiteY4" fmla="*/ 2744796 h 5271741"/>
              <a:gd name="connsiteX0" fmla="*/ 1055 w 7782038"/>
              <a:gd name="connsiteY0" fmla="*/ 2738806 h 5438018"/>
              <a:gd name="connsiteX1" fmla="*/ 3361390 w 7782038"/>
              <a:gd name="connsiteY1" fmla="*/ 4131 h 5438018"/>
              <a:gd name="connsiteX2" fmla="*/ 7782038 w 7782038"/>
              <a:gd name="connsiteY2" fmla="*/ 3371103 h 5438018"/>
              <a:gd name="connsiteX3" fmla="*/ 3692130 w 7782038"/>
              <a:gd name="connsiteY3" fmla="*/ 5415113 h 5438018"/>
              <a:gd name="connsiteX4" fmla="*/ 1055 w 7782038"/>
              <a:gd name="connsiteY4" fmla="*/ 2738806 h 5438018"/>
              <a:gd name="connsiteX0" fmla="*/ 28883 w 7809866"/>
              <a:gd name="connsiteY0" fmla="*/ 2742147 h 5441359"/>
              <a:gd name="connsiteX1" fmla="*/ 3389218 w 7809866"/>
              <a:gd name="connsiteY1" fmla="*/ 7472 h 5441359"/>
              <a:gd name="connsiteX2" fmla="*/ 7809866 w 7809866"/>
              <a:gd name="connsiteY2" fmla="*/ 3374444 h 5441359"/>
              <a:gd name="connsiteX3" fmla="*/ 3719958 w 7809866"/>
              <a:gd name="connsiteY3" fmla="*/ 5418454 h 5441359"/>
              <a:gd name="connsiteX4" fmla="*/ 28883 w 7809866"/>
              <a:gd name="connsiteY4" fmla="*/ 2742147 h 5441359"/>
              <a:gd name="connsiteX0" fmla="*/ 36549 w 7817532"/>
              <a:gd name="connsiteY0" fmla="*/ 2751085 h 5450297"/>
              <a:gd name="connsiteX1" fmla="*/ 3396884 w 7817532"/>
              <a:gd name="connsiteY1" fmla="*/ 16410 h 5450297"/>
              <a:gd name="connsiteX2" fmla="*/ 7817532 w 7817532"/>
              <a:gd name="connsiteY2" fmla="*/ 3383382 h 5450297"/>
              <a:gd name="connsiteX3" fmla="*/ 3727624 w 7817532"/>
              <a:gd name="connsiteY3" fmla="*/ 5427392 h 5450297"/>
              <a:gd name="connsiteX4" fmla="*/ 36549 w 7817532"/>
              <a:gd name="connsiteY4" fmla="*/ 2751085 h 5450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7532" h="5450297">
                <a:moveTo>
                  <a:pt x="36549" y="2751085"/>
                </a:moveTo>
                <a:cubicBezTo>
                  <a:pt x="-281221" y="925127"/>
                  <a:pt x="1526121" y="-147339"/>
                  <a:pt x="3396884" y="16410"/>
                </a:cubicBezTo>
                <a:cubicBezTo>
                  <a:pt x="5267647" y="180159"/>
                  <a:pt x="7817532" y="1453184"/>
                  <a:pt x="7817532" y="3383382"/>
                </a:cubicBezTo>
                <a:cubicBezTo>
                  <a:pt x="7700800" y="5342763"/>
                  <a:pt x="5024455" y="5532775"/>
                  <a:pt x="3727624" y="5427392"/>
                </a:cubicBezTo>
                <a:cubicBezTo>
                  <a:pt x="2430794" y="5322009"/>
                  <a:pt x="354319" y="4577043"/>
                  <a:pt x="36549" y="275108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Freeform: Shape 14">
            <a:extLst>
              <a:ext uri="{FF2B5EF4-FFF2-40B4-BE49-F238E27FC236}">
                <a16:creationId xmlns:a16="http://schemas.microsoft.com/office/drawing/2014/main" id="{73567C09-8B4D-49A6-A711-C44C5807D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3554541" y="-619573"/>
            <a:ext cx="9016699" cy="8033868"/>
          </a:xfrm>
          <a:custGeom>
            <a:avLst/>
            <a:gdLst>
              <a:gd name="connsiteX0" fmla="*/ 6078066 w 9016699"/>
              <a:gd name="connsiteY0" fmla="*/ 782055 h 8033868"/>
              <a:gd name="connsiteX1" fmla="*/ 8705208 w 9016699"/>
              <a:gd name="connsiteY1" fmla="*/ 3409197 h 8033868"/>
              <a:gd name="connsiteX2" fmla="*/ 8793057 w 9016699"/>
              <a:gd name="connsiteY2" fmla="*/ 3617452 h 8033868"/>
              <a:gd name="connsiteX3" fmla="*/ 9016699 w 9016699"/>
              <a:gd name="connsiteY3" fmla="*/ 4793120 h 8033868"/>
              <a:gd name="connsiteX4" fmla="*/ 8960084 w 9016699"/>
              <a:gd name="connsiteY4" fmla="*/ 5272709 h 8033868"/>
              <a:gd name="connsiteX5" fmla="*/ 8920563 w 9016699"/>
              <a:gd name="connsiteY5" fmla="*/ 5444162 h 8033868"/>
              <a:gd name="connsiteX6" fmla="*/ 6620466 w 9016699"/>
              <a:gd name="connsiteY6" fmla="*/ 7744259 h 8033868"/>
              <a:gd name="connsiteX7" fmla="*/ 6480006 w 9016699"/>
              <a:gd name="connsiteY7" fmla="*/ 7795347 h 8033868"/>
              <a:gd name="connsiteX8" fmla="*/ 4389696 w 9016699"/>
              <a:gd name="connsiteY8" fmla="*/ 7987178 h 8033868"/>
              <a:gd name="connsiteX9" fmla="*/ 3086984 w 9016699"/>
              <a:gd name="connsiteY9" fmla="*/ 7466023 h 8033868"/>
              <a:gd name="connsiteX10" fmla="*/ 3024300 w 9016699"/>
              <a:gd name="connsiteY10" fmla="*/ 7426965 h 8033868"/>
              <a:gd name="connsiteX11" fmla="*/ 519567 w 9016699"/>
              <a:gd name="connsiteY11" fmla="*/ 4922232 h 8033868"/>
              <a:gd name="connsiteX12" fmla="*/ 419495 w 9016699"/>
              <a:gd name="connsiteY12" fmla="*/ 4733719 h 8033868"/>
              <a:gd name="connsiteX13" fmla="*/ 3514 w 9016699"/>
              <a:gd name="connsiteY13" fmla="*/ 3245168 h 8033868"/>
              <a:gd name="connsiteX14" fmla="*/ 4193329 w 9016699"/>
              <a:gd name="connsiteY14" fmla="*/ 36108 h 8033868"/>
              <a:gd name="connsiteX15" fmla="*/ 5977677 w 9016699"/>
              <a:gd name="connsiteY15" fmla="*/ 722908 h 8033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016699" h="8033868">
                <a:moveTo>
                  <a:pt x="6078066" y="782055"/>
                </a:moveTo>
                <a:lnTo>
                  <a:pt x="8705208" y="3409197"/>
                </a:lnTo>
                <a:lnTo>
                  <a:pt x="8793057" y="3617452"/>
                </a:lnTo>
                <a:cubicBezTo>
                  <a:pt x="8935615" y="3988374"/>
                  <a:pt x="9016699" y="4381324"/>
                  <a:pt x="9016699" y="4793120"/>
                </a:cubicBezTo>
                <a:cubicBezTo>
                  <a:pt x="9008675" y="4960329"/>
                  <a:pt x="8989449" y="5120121"/>
                  <a:pt x="8960084" y="5272709"/>
                </a:cubicBezTo>
                <a:lnTo>
                  <a:pt x="8920563" y="5444162"/>
                </a:lnTo>
                <a:lnTo>
                  <a:pt x="6620466" y="7744259"/>
                </a:lnTo>
                <a:lnTo>
                  <a:pt x="6480006" y="7795347"/>
                </a:lnTo>
                <a:cubicBezTo>
                  <a:pt x="5726471" y="8035167"/>
                  <a:pt x="4953020" y="8083925"/>
                  <a:pt x="4389696" y="7987178"/>
                </a:cubicBezTo>
                <a:cubicBezTo>
                  <a:pt x="4014146" y="7922680"/>
                  <a:pt x="3559510" y="7740111"/>
                  <a:pt x="3086984" y="7466023"/>
                </a:cubicBezTo>
                <a:lnTo>
                  <a:pt x="3024300" y="7426965"/>
                </a:lnTo>
                <a:lnTo>
                  <a:pt x="519567" y="4922232"/>
                </a:lnTo>
                <a:lnTo>
                  <a:pt x="419495" y="4733719"/>
                </a:lnTo>
                <a:cubicBezTo>
                  <a:pt x="181303" y="4258474"/>
                  <a:pt x="28977" y="3756361"/>
                  <a:pt x="3514" y="3245168"/>
                </a:cubicBezTo>
                <a:cubicBezTo>
                  <a:pt x="-112889" y="908287"/>
                  <a:pt x="2691131" y="-221884"/>
                  <a:pt x="4193329" y="36108"/>
                </a:cubicBezTo>
                <a:cubicBezTo>
                  <a:pt x="4662766" y="116730"/>
                  <a:pt x="5309837" y="354143"/>
                  <a:pt x="5977677" y="722908"/>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07720" y="2349925"/>
            <a:ext cx="2441894" cy="2456442"/>
          </a:xfrm>
        </p:spPr>
        <p:txBody>
          <a:bodyPr>
            <a:normAutofit/>
          </a:bodyPr>
          <a:lstStyle/>
          <a:p>
            <a:pPr algn="l"/>
            <a:r>
              <a:rPr lang="en-US" altLang="en-US" sz="3200">
                <a:ea typeface="ＭＳ Ｐゴシック" pitchFamily="34" charset="-128"/>
              </a:rPr>
              <a:t>Positivist and Interpretivist Philosophies</a:t>
            </a:r>
            <a:endParaRPr lang="en-US" sz="3200"/>
          </a:p>
        </p:txBody>
      </p:sp>
      <p:sp>
        <p:nvSpPr>
          <p:cNvPr id="6" name="Slide Number Placeholder 5"/>
          <p:cNvSpPr>
            <a:spLocks noGrp="1"/>
          </p:cNvSpPr>
          <p:nvPr>
            <p:ph type="sldNum" sz="quarter" idx="12"/>
          </p:nvPr>
        </p:nvSpPr>
        <p:spPr>
          <a:xfrm>
            <a:off x="10469880" y="320040"/>
            <a:ext cx="914400" cy="320040"/>
          </a:xfrm>
        </p:spPr>
        <p:txBody>
          <a:bodyPr>
            <a:normAutofit/>
          </a:bodyPr>
          <a:lstStyle/>
          <a:p>
            <a:pPr>
              <a:spcAft>
                <a:spcPts val="600"/>
              </a:spcAft>
            </a:pPr>
            <a:fld id="{765183DE-2F6B-464C-82D5-5BFCDC95EBAA}" type="slidenum">
              <a:rPr lang="en-US">
                <a:solidFill>
                  <a:schemeClr val="tx1"/>
                </a:solidFill>
              </a:rPr>
              <a:pPr>
                <a:spcAft>
                  <a:spcPts val="600"/>
                </a:spcAft>
              </a:pPr>
              <a:t>25</a:t>
            </a:fld>
            <a:endParaRPr lang="en-US">
              <a:solidFill>
                <a:schemeClr val="tx1"/>
              </a:solidFill>
            </a:endParaRPr>
          </a:p>
        </p:txBody>
      </p:sp>
      <p:sp>
        <p:nvSpPr>
          <p:cNvPr id="3" name="Subtitle 2"/>
          <p:cNvSpPr>
            <a:spLocks noGrp="1"/>
          </p:cNvSpPr>
          <p:nvPr>
            <p:ph idx="1"/>
          </p:nvPr>
        </p:nvSpPr>
        <p:spPr>
          <a:xfrm>
            <a:off x="4846319" y="1111249"/>
            <a:ext cx="6554001" cy="4635503"/>
          </a:xfrm>
        </p:spPr>
        <p:txBody>
          <a:bodyPr>
            <a:normAutofit/>
          </a:bodyPr>
          <a:lstStyle/>
          <a:p>
            <a:pPr marL="457200" indent="-457200"/>
            <a:r>
              <a:rPr lang="en-US" altLang="en-US" b="1" dirty="0">
                <a:ea typeface="ＭＳ Ｐゴシック" pitchFamily="34" charset="-128"/>
              </a:rPr>
              <a:t>Positivism. </a:t>
            </a:r>
            <a:r>
              <a:rPr lang="en-US" altLang="en-US" dirty="0">
                <a:ea typeface="ＭＳ Ｐゴシック" pitchFamily="34" charset="-128"/>
              </a:rPr>
              <a:t>The positivist approach assumes that there is an objective reality, separate from perceptions of observers </a:t>
            </a:r>
          </a:p>
          <a:p>
            <a:pPr marL="457200" indent="-457200"/>
            <a:r>
              <a:rPr lang="en-US" altLang="en-US" b="1" dirty="0" err="1">
                <a:ea typeface="ＭＳ Ｐゴシック" pitchFamily="34" charset="-128"/>
              </a:rPr>
              <a:t>Postpositivism</a:t>
            </a:r>
            <a:r>
              <a:rPr lang="en-US" altLang="en-US" b="1" dirty="0">
                <a:ea typeface="ＭＳ Ｐゴシック" pitchFamily="34" charset="-128"/>
              </a:rPr>
              <a:t>.</a:t>
            </a:r>
            <a:r>
              <a:rPr lang="en-US" altLang="en-US" dirty="0">
                <a:ea typeface="ＭＳ Ｐゴシック" pitchFamily="34" charset="-128"/>
              </a:rPr>
              <a:t> The </a:t>
            </a:r>
            <a:r>
              <a:rPr lang="en-US" altLang="en-US" dirty="0" err="1">
                <a:ea typeface="ＭＳ Ｐゴシック" pitchFamily="34" charset="-128"/>
              </a:rPr>
              <a:t>postpositivism</a:t>
            </a:r>
            <a:r>
              <a:rPr lang="en-US" altLang="en-US" dirty="0">
                <a:ea typeface="ＭＳ Ｐゴシック" pitchFamily="34" charset="-128"/>
              </a:rPr>
              <a:t> approach assumes that there is an external, objective reality, but is sensitive to the complexity of this reality and to the limitations of the scientists who study it</a:t>
            </a:r>
          </a:p>
        </p:txBody>
      </p:sp>
      <p:sp>
        <p:nvSpPr>
          <p:cNvPr id="5" name="Footer Placeholder 4"/>
          <p:cNvSpPr>
            <a:spLocks noGrp="1"/>
          </p:cNvSpPr>
          <p:nvPr>
            <p:ph type="ftr" sz="quarter" idx="11"/>
          </p:nvPr>
        </p:nvSpPr>
        <p:spPr>
          <a:xfrm>
            <a:off x="804672" y="6227064"/>
            <a:ext cx="3657600" cy="320040"/>
          </a:xfrm>
        </p:spPr>
        <p:txBody>
          <a:bodyPr>
            <a:normAutofit/>
          </a:bodyPr>
          <a:lstStyle/>
          <a:p>
            <a:pPr algn="l"/>
            <a:endParaRPr lang="en-US">
              <a:solidFill>
                <a:schemeClr val="bg2"/>
              </a:solidFill>
            </a:endParaRPr>
          </a:p>
        </p:txBody>
      </p:sp>
    </p:spTree>
    <p:extLst>
      <p:ext uri="{BB962C8B-B14F-4D97-AF65-F5344CB8AC3E}">
        <p14:creationId xmlns:p14="http://schemas.microsoft.com/office/powerpoint/2010/main" val="4106272355"/>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4000" dirty="0">
                <a:ea typeface="ＭＳ Ｐゴシック" pitchFamily="34" charset="-128"/>
              </a:rPr>
              <a:t>Positivist Research Guidelines</a:t>
            </a:r>
            <a:endParaRPr lang="en-US" sz="4000" dirty="0"/>
          </a:p>
        </p:txBody>
      </p:sp>
      <p:sp>
        <p:nvSpPr>
          <p:cNvPr id="3" name="Subtitle 2"/>
          <p:cNvSpPr>
            <a:spLocks noGrp="1"/>
          </p:cNvSpPr>
          <p:nvPr>
            <p:ph idx="1"/>
          </p:nvPr>
        </p:nvSpPr>
        <p:spPr/>
        <p:txBody>
          <a:bodyPr>
            <a:normAutofit/>
          </a:bodyPr>
          <a:lstStyle/>
          <a:p>
            <a:pPr marL="609600" indent="-609600">
              <a:lnSpc>
                <a:spcPct val="80000"/>
              </a:lnSpc>
              <a:buFont typeface="Wingdings" charset="0"/>
              <a:buAutoNum type="arabicPeriod"/>
              <a:defRPr/>
            </a:pPr>
            <a:r>
              <a:rPr lang="en-US" dirty="0"/>
              <a:t>Test ideas against empirical reality without becoming too invested in a particular outcome</a:t>
            </a:r>
          </a:p>
          <a:p>
            <a:pPr marL="609600" indent="-609600">
              <a:lnSpc>
                <a:spcPct val="80000"/>
              </a:lnSpc>
              <a:buFont typeface="Wingdings" charset="0"/>
              <a:buAutoNum type="arabicPeriod"/>
              <a:defRPr/>
            </a:pPr>
            <a:r>
              <a:rPr lang="en-US" dirty="0"/>
              <a:t>Plan and carry out investigations systematically</a:t>
            </a:r>
          </a:p>
          <a:p>
            <a:pPr marL="609600" indent="-609600">
              <a:lnSpc>
                <a:spcPct val="80000"/>
              </a:lnSpc>
              <a:buFont typeface="Wingdings" charset="0"/>
              <a:buAutoNum type="arabicPeriod"/>
              <a:defRPr/>
            </a:pPr>
            <a:r>
              <a:rPr lang="en-US" dirty="0"/>
              <a:t>Document all procedures and disclose them publicly</a:t>
            </a:r>
          </a:p>
          <a:p>
            <a:pPr marL="609600" indent="-609600">
              <a:lnSpc>
                <a:spcPct val="80000"/>
              </a:lnSpc>
              <a:buFont typeface="Wingdings" charset="0"/>
              <a:buAutoNum type="arabicPeriod"/>
              <a:defRPr/>
            </a:pPr>
            <a:r>
              <a:rPr lang="en-US" dirty="0"/>
              <a:t>Clarify assumptions</a:t>
            </a:r>
          </a:p>
          <a:p>
            <a:pPr marL="609600" indent="-609600">
              <a:lnSpc>
                <a:spcPct val="80000"/>
              </a:lnSpc>
              <a:buFont typeface="Wingdings" charset="0"/>
              <a:buAutoNum type="arabicPeriod"/>
              <a:defRPr/>
            </a:pPr>
            <a:r>
              <a:rPr lang="en-US" dirty="0"/>
              <a:t>Specify the meaning of all terms</a:t>
            </a:r>
          </a:p>
          <a:p>
            <a:pPr marL="609600" indent="-609600">
              <a:lnSpc>
                <a:spcPct val="80000"/>
              </a:lnSpc>
              <a:buFont typeface="Wingdings" charset="0"/>
              <a:buAutoNum type="arabicPeriod"/>
              <a:defRPr/>
            </a:pPr>
            <a:r>
              <a:rPr lang="en-US" dirty="0"/>
              <a:t>Maintain a skeptical stance toward current knowledge</a:t>
            </a:r>
          </a:p>
          <a:p>
            <a:pPr marL="609600" indent="-609600">
              <a:lnSpc>
                <a:spcPct val="80000"/>
              </a:lnSpc>
              <a:buFont typeface="Wingdings" charset="0"/>
              <a:buAutoNum type="arabicPeriod"/>
              <a:defRPr/>
            </a:pPr>
            <a:r>
              <a:rPr lang="en-US" dirty="0"/>
              <a:t>Replicate research and build social theory</a:t>
            </a:r>
          </a:p>
          <a:p>
            <a:pPr marL="609600" indent="-609600">
              <a:lnSpc>
                <a:spcPct val="80000"/>
              </a:lnSpc>
              <a:buFont typeface="Wingdings" charset="0"/>
              <a:buAutoNum type="arabicPeriod"/>
              <a:defRPr/>
            </a:pPr>
            <a:r>
              <a:rPr lang="en-US" dirty="0"/>
              <a:t>Search for regularities or patterns</a:t>
            </a:r>
          </a:p>
          <a:p>
            <a:pPr algn="l">
              <a:lnSpc>
                <a:spcPct val="80000"/>
              </a:lnSpc>
              <a:defRPr/>
            </a:pP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5183DE-2F6B-464C-82D5-5BFCDC95EBAA}" type="slidenum">
              <a:rPr lang="en-US" smtClean="0"/>
              <a:pPr/>
              <a:t>26</a:t>
            </a:fld>
            <a:endParaRPr lang="en-US"/>
          </a:p>
        </p:txBody>
      </p:sp>
    </p:spTree>
    <p:extLst>
      <p:ext uri="{BB962C8B-B14F-4D97-AF65-F5344CB8AC3E}">
        <p14:creationId xmlns:p14="http://schemas.microsoft.com/office/powerpoint/2010/main" val="37725873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4000" dirty="0">
                <a:ea typeface="ＭＳ Ｐゴシック" pitchFamily="34" charset="-128"/>
              </a:rPr>
              <a:t>Interpretivism</a:t>
            </a:r>
            <a:endParaRPr lang="en-US" sz="4000" dirty="0"/>
          </a:p>
        </p:txBody>
      </p:sp>
      <p:sp>
        <p:nvSpPr>
          <p:cNvPr id="3" name="Subtitle 2"/>
          <p:cNvSpPr>
            <a:spLocks noGrp="1"/>
          </p:cNvSpPr>
          <p:nvPr>
            <p:ph idx="1"/>
          </p:nvPr>
        </p:nvSpPr>
        <p:spPr/>
        <p:txBody>
          <a:bodyPr>
            <a:normAutofit/>
          </a:bodyPr>
          <a:lstStyle/>
          <a:p>
            <a:pPr marL="457200" indent="-457200"/>
            <a:r>
              <a:rPr lang="en-US" altLang="en-US" b="1" dirty="0" err="1">
                <a:ea typeface="ＭＳ Ｐゴシック" pitchFamily="34" charset="-128"/>
              </a:rPr>
              <a:t>Interpretivism</a:t>
            </a:r>
            <a:r>
              <a:rPr lang="en-US" altLang="en-US" b="1" dirty="0">
                <a:solidFill>
                  <a:schemeClr val="hlink"/>
                </a:solidFill>
                <a:ea typeface="ＭＳ Ｐゴシック" pitchFamily="34" charset="-128"/>
              </a:rPr>
              <a:t> </a:t>
            </a:r>
            <a:r>
              <a:rPr lang="en-US" altLang="en-US" dirty="0">
                <a:ea typeface="ＭＳ Ｐゴシック" pitchFamily="34" charset="-128"/>
              </a:rPr>
              <a:t>is the belief that reality is socially constructed.</a:t>
            </a:r>
          </a:p>
          <a:p>
            <a:pPr algn="l"/>
            <a:endParaRPr lang="en-US" altLang="en-US" dirty="0">
              <a:ea typeface="ＭＳ Ｐゴシック" pitchFamily="34" charset="-128"/>
            </a:endParaRPr>
          </a:p>
          <a:p>
            <a:pPr marL="457200" indent="-457200"/>
            <a:r>
              <a:rPr lang="en-US" altLang="en-US" dirty="0">
                <a:ea typeface="ＭＳ Ｐゴシック" pitchFamily="34" charset="-128"/>
              </a:rPr>
              <a:t>The goal of interpretive social scientists is to understand what meanings people give to reality.</a:t>
            </a:r>
          </a:p>
          <a:p>
            <a:pPr algn="l"/>
            <a:endParaRPr lang="en-US" altLang="en-US" dirty="0">
              <a:ea typeface="ＭＳ Ｐゴシック" pitchFamily="34" charset="-128"/>
            </a:endParaRPr>
          </a:p>
          <a:p>
            <a:pPr marL="457200" indent="-457200"/>
            <a:endParaRPr lang="en-US" altLang="en-US" dirty="0">
              <a:solidFill>
                <a:schemeClr val="tx1"/>
              </a:solidFill>
              <a:ea typeface="ＭＳ Ｐゴシック" pitchFamily="34" charset="-128"/>
            </a:endParaRPr>
          </a:p>
          <a:p>
            <a:pPr marL="457200" indent="-457200"/>
            <a:endParaRPr lang="en-US" altLang="en-US" dirty="0">
              <a:solidFill>
                <a:schemeClr val="tx1"/>
              </a:solidFill>
              <a:ea typeface="ＭＳ Ｐゴシック" pitchFamily="34" charset="-128"/>
            </a:endParaRP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5183DE-2F6B-464C-82D5-5BFCDC95EBAA}" type="slidenum">
              <a:rPr lang="en-US" smtClean="0"/>
              <a:pPr/>
              <a:t>27</a:t>
            </a:fld>
            <a:endParaRPr lang="en-US"/>
          </a:p>
        </p:txBody>
      </p:sp>
    </p:spTree>
    <p:extLst>
      <p:ext uri="{BB962C8B-B14F-4D97-AF65-F5344CB8AC3E}">
        <p14:creationId xmlns:p14="http://schemas.microsoft.com/office/powerpoint/2010/main" val="874519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4000" dirty="0">
                <a:ea typeface="ＭＳ Ｐゴシック" pitchFamily="34" charset="-128"/>
              </a:rPr>
              <a:t>Basic Science or Applied Research</a:t>
            </a:r>
            <a:endParaRPr lang="en-US" sz="4000" dirty="0"/>
          </a:p>
        </p:txBody>
      </p:sp>
      <p:sp>
        <p:nvSpPr>
          <p:cNvPr id="3" name="Subtitle 2"/>
          <p:cNvSpPr>
            <a:spLocks noGrp="1"/>
          </p:cNvSpPr>
          <p:nvPr>
            <p:ph idx="1"/>
          </p:nvPr>
        </p:nvSpPr>
        <p:spPr/>
        <p:txBody>
          <a:bodyPr>
            <a:normAutofit/>
          </a:bodyPr>
          <a:lstStyle/>
          <a:p>
            <a:pPr marL="457200" indent="-457200"/>
            <a:r>
              <a:rPr lang="en-US" altLang="en-US" dirty="0">
                <a:ea typeface="ＭＳ Ｐゴシック" pitchFamily="34" charset="-128"/>
              </a:rPr>
              <a:t>The effort to figure out what the world is like and why it works as it does--academic motivations--is the goal of </a:t>
            </a:r>
            <a:r>
              <a:rPr lang="en-US" altLang="en-US" b="1" dirty="0">
                <a:ea typeface="ＭＳ Ｐゴシック" pitchFamily="34" charset="-128"/>
              </a:rPr>
              <a:t>basic science.</a:t>
            </a:r>
            <a:endParaRPr lang="en-US" altLang="en-US" dirty="0">
              <a:ea typeface="ＭＳ Ｐゴシック" pitchFamily="34" charset="-128"/>
            </a:endParaRPr>
          </a:p>
          <a:p>
            <a:pPr algn="l"/>
            <a:endParaRPr lang="en-US" altLang="en-US" dirty="0">
              <a:ea typeface="ＭＳ Ｐゴシック" pitchFamily="34" charset="-128"/>
            </a:endParaRPr>
          </a:p>
          <a:p>
            <a:pPr marL="457200" indent="-457200"/>
            <a:r>
              <a:rPr lang="en-US" altLang="en-US" dirty="0">
                <a:ea typeface="ＭＳ Ｐゴシック" pitchFamily="34" charset="-128"/>
              </a:rPr>
              <a:t>Evaluation research and other social research motivated by practical concerns is termed </a:t>
            </a:r>
            <a:r>
              <a:rPr lang="en-US" altLang="en-US" b="1" dirty="0">
                <a:ea typeface="ＭＳ Ｐゴシック" pitchFamily="34" charset="-128"/>
              </a:rPr>
              <a:t>applied research.</a:t>
            </a:r>
          </a:p>
          <a:p>
            <a:pPr algn="l"/>
            <a:endParaRPr lang="en-US" altLang="en-US" dirty="0">
              <a:ea typeface="ＭＳ Ｐゴシック" pitchFamily="34" charset="-128"/>
            </a:endParaRP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5183DE-2F6B-464C-82D5-5BFCDC95EBAA}" type="slidenum">
              <a:rPr lang="en-US" smtClean="0"/>
              <a:pPr/>
              <a:t>28</a:t>
            </a:fld>
            <a:endParaRPr lang="en-US"/>
          </a:p>
        </p:txBody>
      </p:sp>
    </p:spTree>
    <p:extLst>
      <p:ext uri="{BB962C8B-B14F-4D97-AF65-F5344CB8AC3E}">
        <p14:creationId xmlns:p14="http://schemas.microsoft.com/office/powerpoint/2010/main" val="19079280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DFF257A-042C-46B5-80D1-3E8CFD3344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E2836BD6-A1CD-4253-813F-3EDA642A7A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5" name="Freeform 5">
              <a:extLst>
                <a:ext uri="{FF2B5EF4-FFF2-40B4-BE49-F238E27FC236}">
                  <a16:creationId xmlns:a16="http://schemas.microsoft.com/office/drawing/2014/main" id="{63EE4AB3-C905-497E-988B-4D7394894B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6">
              <a:extLst>
                <a:ext uri="{FF2B5EF4-FFF2-40B4-BE49-F238E27FC236}">
                  <a16:creationId xmlns:a16="http://schemas.microsoft.com/office/drawing/2014/main" id="{774DC5FF-D912-4C9F-811A-337208A3B4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7">
              <a:extLst>
                <a:ext uri="{FF2B5EF4-FFF2-40B4-BE49-F238E27FC236}">
                  <a16:creationId xmlns:a16="http://schemas.microsoft.com/office/drawing/2014/main" id="{E04E6A71-624A-4806-A53E-87BC73A85B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8">
              <a:extLst>
                <a:ext uri="{FF2B5EF4-FFF2-40B4-BE49-F238E27FC236}">
                  <a16:creationId xmlns:a16="http://schemas.microsoft.com/office/drawing/2014/main" id="{E1871C83-254F-49CD-8EA7-8CB7089B80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9">
              <a:extLst>
                <a:ext uri="{FF2B5EF4-FFF2-40B4-BE49-F238E27FC236}">
                  <a16:creationId xmlns:a16="http://schemas.microsoft.com/office/drawing/2014/main" id="{427141DF-5457-4673-B816-C6C5C72AE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0">
              <a:extLst>
                <a:ext uri="{FF2B5EF4-FFF2-40B4-BE49-F238E27FC236}">
                  <a16:creationId xmlns:a16="http://schemas.microsoft.com/office/drawing/2014/main" id="{BC9A176E-C84F-4816-97D4-426B396FC0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1">
              <a:extLst>
                <a:ext uri="{FF2B5EF4-FFF2-40B4-BE49-F238E27FC236}">
                  <a16:creationId xmlns:a16="http://schemas.microsoft.com/office/drawing/2014/main" id="{981B905A-332A-49BC-9456-7D0337D9BD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2">
              <a:extLst>
                <a:ext uri="{FF2B5EF4-FFF2-40B4-BE49-F238E27FC236}">
                  <a16:creationId xmlns:a16="http://schemas.microsoft.com/office/drawing/2014/main" id="{2EBD9769-DFB9-4970-91FF-137E685AF6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3">
              <a:extLst>
                <a:ext uri="{FF2B5EF4-FFF2-40B4-BE49-F238E27FC236}">
                  <a16:creationId xmlns:a16="http://schemas.microsoft.com/office/drawing/2014/main" id="{21DCB916-2D3C-46BC-9A95-EFC166D96C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4">
              <a:extLst>
                <a:ext uri="{FF2B5EF4-FFF2-40B4-BE49-F238E27FC236}">
                  <a16:creationId xmlns:a16="http://schemas.microsoft.com/office/drawing/2014/main" id="{189DAD37-FFF7-49FA-8FBB-D20A992D48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5">
              <a:extLst>
                <a:ext uri="{FF2B5EF4-FFF2-40B4-BE49-F238E27FC236}">
                  <a16:creationId xmlns:a16="http://schemas.microsoft.com/office/drawing/2014/main" id="{D148A64A-D598-4309-BCA9-F67ADE72CB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6">
              <a:extLst>
                <a:ext uri="{FF2B5EF4-FFF2-40B4-BE49-F238E27FC236}">
                  <a16:creationId xmlns:a16="http://schemas.microsoft.com/office/drawing/2014/main" id="{38A95D77-7745-4551-BBD5-3515A074D3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7">
              <a:extLst>
                <a:ext uri="{FF2B5EF4-FFF2-40B4-BE49-F238E27FC236}">
                  <a16:creationId xmlns:a16="http://schemas.microsoft.com/office/drawing/2014/main" id="{A2C20B7F-80D6-4D48-BB2A-9AEC854948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18">
              <a:extLst>
                <a:ext uri="{FF2B5EF4-FFF2-40B4-BE49-F238E27FC236}">
                  <a16:creationId xmlns:a16="http://schemas.microsoft.com/office/drawing/2014/main" id="{55589882-0BB8-42B0-B42F-32A75B1918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19">
              <a:extLst>
                <a:ext uri="{FF2B5EF4-FFF2-40B4-BE49-F238E27FC236}">
                  <a16:creationId xmlns:a16="http://schemas.microsoft.com/office/drawing/2014/main" id="{53673B9F-5864-445E-82E7-0A8324FA85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0">
              <a:extLst>
                <a:ext uri="{FF2B5EF4-FFF2-40B4-BE49-F238E27FC236}">
                  <a16:creationId xmlns:a16="http://schemas.microsoft.com/office/drawing/2014/main" id="{16FF3B3D-59FE-4AE1-AA54-14A691D6BFE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1">
              <a:extLst>
                <a:ext uri="{FF2B5EF4-FFF2-40B4-BE49-F238E27FC236}">
                  <a16:creationId xmlns:a16="http://schemas.microsoft.com/office/drawing/2014/main" id="{901CA0F0-4962-4EC5-BA5B-3F0A967FC8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2">
              <a:extLst>
                <a:ext uri="{FF2B5EF4-FFF2-40B4-BE49-F238E27FC236}">
                  <a16:creationId xmlns:a16="http://schemas.microsoft.com/office/drawing/2014/main" id="{3DD02E26-C2AD-4062-85BD-28D172C9E7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3">
              <a:extLst>
                <a:ext uri="{FF2B5EF4-FFF2-40B4-BE49-F238E27FC236}">
                  <a16:creationId xmlns:a16="http://schemas.microsoft.com/office/drawing/2014/main" id="{D7B60BD4-07C1-461F-B38E-B39EBACA3A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24">
              <a:extLst>
                <a:ext uri="{FF2B5EF4-FFF2-40B4-BE49-F238E27FC236}">
                  <a16:creationId xmlns:a16="http://schemas.microsoft.com/office/drawing/2014/main" id="{D81BB3F7-E4A5-4BD9-A70D-FDA6C9127F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25">
              <a:extLst>
                <a:ext uri="{FF2B5EF4-FFF2-40B4-BE49-F238E27FC236}">
                  <a16:creationId xmlns:a16="http://schemas.microsoft.com/office/drawing/2014/main" id="{B93A80B5-32BA-48BB-941A-4FC64AC62E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37" name="Rectangle 36">
            <a:extLst>
              <a:ext uri="{FF2B5EF4-FFF2-40B4-BE49-F238E27FC236}">
                <a16:creationId xmlns:a16="http://schemas.microsoft.com/office/drawing/2014/main" id="{9C057A66-6E97-4BA5-B4B3-2690ACE3CE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047102"/>
            <a:ext cx="5936885"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Isosceles Triangle 22">
            <a:extLst>
              <a:ext uri="{FF2B5EF4-FFF2-40B4-BE49-F238E27FC236}">
                <a16:creationId xmlns:a16="http://schemas.microsoft.com/office/drawing/2014/main" id="{764884A8-16DD-467F-A648-70B32E20BA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02131" y="55465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276681CD-6924-4550-926C-667FC2C6A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634393"/>
            <a:ext cx="5935796" cy="39173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73978" y="1718735"/>
            <a:ext cx="5767566" cy="1072378"/>
          </a:xfrm>
        </p:spPr>
        <p:txBody>
          <a:bodyPr anchor="ctr">
            <a:normAutofit/>
          </a:bodyPr>
          <a:lstStyle/>
          <a:p>
            <a:r>
              <a:rPr lang="en-US" altLang="en-US" sz="3600">
                <a:ea typeface="ＭＳ Ｐゴシック" pitchFamily="34" charset="-128"/>
              </a:rPr>
              <a:t>Conclusions</a:t>
            </a:r>
            <a:endParaRPr lang="en-US" sz="3600"/>
          </a:p>
        </p:txBody>
      </p:sp>
      <p:sp>
        <p:nvSpPr>
          <p:cNvPr id="6" name="Slide Number Placeholder 5"/>
          <p:cNvSpPr>
            <a:spLocks noGrp="1"/>
          </p:cNvSpPr>
          <p:nvPr>
            <p:ph type="sldNum" sz="quarter" idx="12"/>
          </p:nvPr>
        </p:nvSpPr>
        <p:spPr>
          <a:xfrm>
            <a:off x="5803934" y="320040"/>
            <a:ext cx="914400" cy="320040"/>
          </a:xfrm>
        </p:spPr>
        <p:txBody>
          <a:bodyPr anchor="ctr">
            <a:normAutofit/>
          </a:bodyPr>
          <a:lstStyle/>
          <a:p>
            <a:pPr>
              <a:spcAft>
                <a:spcPts val="600"/>
              </a:spcAft>
            </a:pPr>
            <a:fld id="{765183DE-2F6B-464C-82D5-5BFCDC95EBAA}" type="slidenum">
              <a:rPr lang="en-US" smtClean="0"/>
              <a:pPr>
                <a:spcAft>
                  <a:spcPts val="600"/>
                </a:spcAft>
              </a:pPr>
              <a:t>29</a:t>
            </a:fld>
            <a:endParaRPr lang="en-US"/>
          </a:p>
        </p:txBody>
      </p:sp>
      <p:sp>
        <p:nvSpPr>
          <p:cNvPr id="3" name="Subtitle 2"/>
          <p:cNvSpPr>
            <a:spLocks noGrp="1"/>
          </p:cNvSpPr>
          <p:nvPr>
            <p:ph idx="1"/>
          </p:nvPr>
        </p:nvSpPr>
        <p:spPr>
          <a:xfrm>
            <a:off x="873102" y="2789239"/>
            <a:ext cx="5768442" cy="2683606"/>
          </a:xfrm>
        </p:spPr>
        <p:txBody>
          <a:bodyPr>
            <a:normAutofit/>
          </a:bodyPr>
          <a:lstStyle/>
          <a:p>
            <a:pPr marL="457200" indent="-457200">
              <a:lnSpc>
                <a:spcPct val="110000"/>
              </a:lnSpc>
            </a:pPr>
            <a:r>
              <a:rPr lang="en-US" altLang="en-US" sz="1600">
                <a:solidFill>
                  <a:srgbClr val="FFFFFE"/>
                </a:solidFill>
                <a:ea typeface="ＭＳ Ｐゴシック" pitchFamily="34" charset="-128"/>
              </a:rPr>
              <a:t>No matter your motivations, knowing</a:t>
            </a:r>
            <a:r>
              <a:rPr lang="en-US" altLang="ja-JP" sz="1600">
                <a:solidFill>
                  <a:srgbClr val="FFFFFE"/>
                </a:solidFill>
                <a:ea typeface="ＭＳ Ｐゴシック" pitchFamily="34" charset="-128"/>
              </a:rPr>
              <a:t> about research methods has many benefits.</a:t>
            </a:r>
          </a:p>
          <a:p>
            <a:pPr>
              <a:lnSpc>
                <a:spcPct val="110000"/>
              </a:lnSpc>
            </a:pPr>
            <a:endParaRPr lang="en-US" altLang="ja-JP" sz="1600">
              <a:solidFill>
                <a:srgbClr val="FFFFFE"/>
              </a:solidFill>
              <a:ea typeface="ＭＳ Ｐゴシック" pitchFamily="34" charset="-128"/>
            </a:endParaRPr>
          </a:p>
          <a:p>
            <a:pPr marL="457200" indent="-457200">
              <a:lnSpc>
                <a:spcPct val="110000"/>
              </a:lnSpc>
            </a:pPr>
            <a:r>
              <a:rPr lang="en-US" altLang="en-US" sz="1600">
                <a:solidFill>
                  <a:srgbClr val="FFFFFE"/>
                </a:solidFill>
                <a:ea typeface="ＭＳ Ｐゴシック" pitchFamily="34" charset="-128"/>
              </a:rPr>
              <a:t>This knowledge will give you greater confidence in your own opinions, improve your ability to evaluate others</a:t>
            </a:r>
            <a:r>
              <a:rPr lang="ja-JP" altLang="en-US" sz="1600">
                <a:solidFill>
                  <a:srgbClr val="FFFFFE"/>
                </a:solidFill>
                <a:ea typeface="ＭＳ Ｐゴシック" pitchFamily="34" charset="-128"/>
              </a:rPr>
              <a:t>’</a:t>
            </a:r>
            <a:r>
              <a:rPr lang="en-US" altLang="ja-JP" sz="1600">
                <a:solidFill>
                  <a:srgbClr val="FFFFFE"/>
                </a:solidFill>
                <a:ea typeface="ＭＳ Ｐゴシック" pitchFamily="34" charset="-128"/>
              </a:rPr>
              <a:t>opinions, and encourage you to refine your questions, answers, and methods of inquiry about the social world.</a:t>
            </a:r>
          </a:p>
          <a:p>
            <a:pPr>
              <a:lnSpc>
                <a:spcPct val="110000"/>
              </a:lnSpc>
            </a:pPr>
            <a:endParaRPr lang="en-US" altLang="en-US" sz="1600">
              <a:solidFill>
                <a:srgbClr val="FFFFFE"/>
              </a:solidFill>
              <a:ea typeface="ＭＳ Ｐゴシック" pitchFamily="34" charset="-128"/>
            </a:endParaRPr>
          </a:p>
        </p:txBody>
      </p:sp>
      <p:sp>
        <p:nvSpPr>
          <p:cNvPr id="5" name="Footer Placeholder 4"/>
          <p:cNvSpPr>
            <a:spLocks noGrp="1"/>
          </p:cNvSpPr>
          <p:nvPr>
            <p:ph type="ftr" sz="quarter" idx="11"/>
          </p:nvPr>
        </p:nvSpPr>
        <p:spPr>
          <a:xfrm>
            <a:off x="793854" y="6227064"/>
            <a:ext cx="5933624" cy="320040"/>
          </a:xfrm>
        </p:spPr>
        <p:txBody>
          <a:bodyPr anchor="ctr">
            <a:normAutofit/>
          </a:bodyPr>
          <a:lstStyle/>
          <a:p>
            <a:endParaRPr lang="en-US" dirty="0"/>
          </a:p>
        </p:txBody>
      </p:sp>
      <p:pic>
        <p:nvPicPr>
          <p:cNvPr id="8" name="Picture 7" descr="Different coloured question marks">
            <a:extLst>
              <a:ext uri="{FF2B5EF4-FFF2-40B4-BE49-F238E27FC236}">
                <a16:creationId xmlns:a16="http://schemas.microsoft.com/office/drawing/2014/main" id="{7A6E5BD5-3E84-F0BA-87C2-1ACA92C9910C}"/>
              </a:ext>
            </a:extLst>
          </p:cNvPr>
          <p:cNvPicPr>
            <a:picLocks noChangeAspect="1"/>
          </p:cNvPicPr>
          <p:nvPr/>
        </p:nvPicPr>
        <p:blipFill rotWithShape="1">
          <a:blip r:embed="rId3"/>
          <a:srcRect l="29271" r="32656"/>
          <a:stretch/>
        </p:blipFill>
        <p:spPr>
          <a:xfrm>
            <a:off x="7549862" y="227"/>
            <a:ext cx="4641833" cy="6858000"/>
          </a:xfrm>
          <a:prstGeom prst="rect">
            <a:avLst/>
          </a:prstGeom>
        </p:spPr>
      </p:pic>
    </p:spTree>
    <p:extLst>
      <p:ext uri="{BB962C8B-B14F-4D97-AF65-F5344CB8AC3E}">
        <p14:creationId xmlns:p14="http://schemas.microsoft.com/office/powerpoint/2010/main" val="383170285"/>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TM16401371[[fn=Atlas]]</Template>
  <TotalTime>0</TotalTime>
  <Words>1821</Words>
  <Application>Microsoft Office PowerPoint</Application>
  <PresentationFormat>Widescreen</PresentationFormat>
  <Paragraphs>164</Paragraphs>
  <Slides>29</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Calibri</vt:lpstr>
      <vt:lpstr>Calibri Light</vt:lpstr>
      <vt:lpstr>Courier New</vt:lpstr>
      <vt:lpstr>Rockwell</vt:lpstr>
      <vt:lpstr>Wingdings</vt:lpstr>
      <vt:lpstr>Atlas</vt:lpstr>
      <vt:lpstr>Social Science Research Overview </vt:lpstr>
      <vt:lpstr>Introduction</vt:lpstr>
      <vt:lpstr>Introduction</vt:lpstr>
      <vt:lpstr>Avoiding Errors in Reasoning About the Social World</vt:lpstr>
      <vt:lpstr>Avoiding Errors</vt:lpstr>
      <vt:lpstr>Observing</vt:lpstr>
      <vt:lpstr>Observing</vt:lpstr>
      <vt:lpstr>Generalizing</vt:lpstr>
      <vt:lpstr>Reasoning</vt:lpstr>
      <vt:lpstr>Reevaluating</vt:lpstr>
      <vt:lpstr>Reevaluating</vt:lpstr>
      <vt:lpstr>Science and Social Science</vt:lpstr>
      <vt:lpstr>Science and Social Science</vt:lpstr>
      <vt:lpstr>Social Scientists Face Three Specific Challenges</vt:lpstr>
      <vt:lpstr>Science and Social Science</vt:lpstr>
      <vt:lpstr>Motives for Social Research</vt:lpstr>
      <vt:lpstr>PowerPoint Presentation</vt:lpstr>
      <vt:lpstr>Types of Social Research</vt:lpstr>
      <vt:lpstr>Types of Social Research</vt:lpstr>
      <vt:lpstr>Strengths and Limitations of Social Research</vt:lpstr>
      <vt:lpstr>Strengths and Limitations of Social Research</vt:lpstr>
      <vt:lpstr>Strengths and Limitations of Social Research</vt:lpstr>
      <vt:lpstr>Quantitative and Qualitative Methods</vt:lpstr>
      <vt:lpstr>Quantitative and Qualitative Methods</vt:lpstr>
      <vt:lpstr>Positivist and Interpretivist Philosophies</vt:lpstr>
      <vt:lpstr>Positivist Research Guidelines</vt:lpstr>
      <vt:lpstr>Interpretivism</vt:lpstr>
      <vt:lpstr>Basic Science or Applied Research</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Science Research Overview </dc:title>
  <dc:creator>Satenik Margaryan</dc:creator>
  <cp:lastModifiedBy>Satenik Margaryan</cp:lastModifiedBy>
  <cp:revision>1</cp:revision>
  <dcterms:created xsi:type="dcterms:W3CDTF">2022-09-18T18:36:28Z</dcterms:created>
  <dcterms:modified xsi:type="dcterms:W3CDTF">2022-09-18T18:45:08Z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a1855b2-0a05-4494-a903-f3f23f3f98e0_Enabled">
    <vt:lpwstr>true</vt:lpwstr>
  </property>
  <property fmtid="{D5CDD505-2E9C-101B-9397-08002B2CF9AE}" pid="3" name="MSIP_Label_fa1855b2-0a05-4494-a903-f3f23f3f98e0_SetDate">
    <vt:lpwstr>2022-09-18T18:44:53Z</vt:lpwstr>
  </property>
  <property fmtid="{D5CDD505-2E9C-101B-9397-08002B2CF9AE}" pid="4" name="MSIP_Label_fa1855b2-0a05-4494-a903-f3f23f3f98e0_Method">
    <vt:lpwstr>Standard</vt:lpwstr>
  </property>
  <property fmtid="{D5CDD505-2E9C-101B-9397-08002B2CF9AE}" pid="5" name="MSIP_Label_fa1855b2-0a05-4494-a903-f3f23f3f98e0_Name">
    <vt:lpwstr>defa4170-0d19-0005-0004-bc88714345d2</vt:lpwstr>
  </property>
  <property fmtid="{D5CDD505-2E9C-101B-9397-08002B2CF9AE}" pid="6" name="MSIP_Label_fa1855b2-0a05-4494-a903-f3f23f3f98e0_SiteId">
    <vt:lpwstr>6f60f0b3-5f06-4e09-9715-989dba8cc7d8</vt:lpwstr>
  </property>
  <property fmtid="{D5CDD505-2E9C-101B-9397-08002B2CF9AE}" pid="7" name="MSIP_Label_fa1855b2-0a05-4494-a903-f3f23f3f98e0_ActionId">
    <vt:lpwstr>0acbe398-2dc7-45da-b139-f43ef92ca3d5</vt:lpwstr>
  </property>
  <property fmtid="{D5CDD505-2E9C-101B-9397-08002B2CF9AE}" pid="8" name="MSIP_Label_fa1855b2-0a05-4494-a903-f3f23f3f98e0_ContentBits">
    <vt:lpwstr>0</vt:lpwstr>
  </property>
</Properties>
</file>