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3"/>
  </p:notesMasterIdLst>
  <p:sldIdLst>
    <p:sldId id="256" r:id="rId2"/>
    <p:sldId id="356" r:id="rId3"/>
    <p:sldId id="327" r:id="rId4"/>
    <p:sldId id="328" r:id="rId5"/>
    <p:sldId id="348" r:id="rId6"/>
    <p:sldId id="329" r:id="rId7"/>
    <p:sldId id="330" r:id="rId8"/>
    <p:sldId id="332" r:id="rId9"/>
    <p:sldId id="333" r:id="rId10"/>
    <p:sldId id="340" r:id="rId11"/>
    <p:sldId id="35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75808B-02EA-489E-950D-AF3AE649CCC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CD72AD2-DAD7-4373-9A90-F4F5C8D14422}">
      <dgm:prSet/>
      <dgm:spPr/>
      <dgm:t>
        <a:bodyPr/>
        <a:lstStyle/>
        <a:p>
          <a:r>
            <a:rPr lang="en-US" b="0" i="0"/>
            <a:t>Criminals make a conscious, rational choice to commit crime</a:t>
          </a:r>
          <a:endParaRPr lang="en-US"/>
        </a:p>
      </dgm:t>
    </dgm:pt>
    <dgm:pt modelId="{F1CB2D78-CD01-40A4-8630-93CD39900B9E}" type="parTrans" cxnId="{9802DADA-BBD9-4DB1-B513-BFFAEAF00A3B}">
      <dgm:prSet/>
      <dgm:spPr/>
      <dgm:t>
        <a:bodyPr/>
        <a:lstStyle/>
        <a:p>
          <a:endParaRPr lang="en-US"/>
        </a:p>
      </dgm:t>
    </dgm:pt>
    <dgm:pt modelId="{A77E8C11-1AC5-4381-985B-58B9CC5E488E}" type="sibTrans" cxnId="{9802DADA-BBD9-4DB1-B513-BFFAEAF00A3B}">
      <dgm:prSet/>
      <dgm:spPr/>
      <dgm:t>
        <a:bodyPr/>
        <a:lstStyle/>
        <a:p>
          <a:endParaRPr lang="en-US"/>
        </a:p>
      </dgm:t>
    </dgm:pt>
    <dgm:pt modelId="{99943802-0001-4F38-A72D-17B0025FFCF0}">
      <dgm:prSet/>
      <dgm:spPr/>
      <dgm:t>
        <a:bodyPr/>
        <a:lstStyle/>
        <a:p>
          <a:r>
            <a:rPr lang="en-US" b="0" i="0"/>
            <a:t>Cost-benefit analysis</a:t>
          </a:r>
          <a:endParaRPr lang="en-US"/>
        </a:p>
      </dgm:t>
    </dgm:pt>
    <dgm:pt modelId="{A84A007F-8613-4A34-AB0B-C2A49388B48A}" type="parTrans" cxnId="{5FF8DAB7-1214-47AC-A35E-B61E6A88ED48}">
      <dgm:prSet/>
      <dgm:spPr/>
      <dgm:t>
        <a:bodyPr/>
        <a:lstStyle/>
        <a:p>
          <a:endParaRPr lang="en-US"/>
        </a:p>
      </dgm:t>
    </dgm:pt>
    <dgm:pt modelId="{11413677-A3FB-40F1-B4A6-451316A5F348}" type="sibTrans" cxnId="{5FF8DAB7-1214-47AC-A35E-B61E6A88ED48}">
      <dgm:prSet/>
      <dgm:spPr/>
      <dgm:t>
        <a:bodyPr/>
        <a:lstStyle/>
        <a:p>
          <a:endParaRPr lang="en-US"/>
        </a:p>
      </dgm:t>
    </dgm:pt>
    <dgm:pt modelId="{BC349492-52FC-4B9B-9648-FFFE7BF4A7AB}">
      <dgm:prSet/>
      <dgm:spPr/>
      <dgm:t>
        <a:bodyPr/>
        <a:lstStyle/>
        <a:p>
          <a:r>
            <a:rPr lang="en-US" b="0" i="0"/>
            <a:t>Behavior result of personal choices made after weighing costs and benefits</a:t>
          </a:r>
          <a:endParaRPr lang="en-US"/>
        </a:p>
      </dgm:t>
    </dgm:pt>
    <dgm:pt modelId="{7D42B960-8083-44FA-ADBD-2CADD461B44F}" type="parTrans" cxnId="{22EA2D96-38AE-4727-9966-BA50F0F730B8}">
      <dgm:prSet/>
      <dgm:spPr/>
      <dgm:t>
        <a:bodyPr/>
        <a:lstStyle/>
        <a:p>
          <a:endParaRPr lang="en-US"/>
        </a:p>
      </dgm:t>
    </dgm:pt>
    <dgm:pt modelId="{5AD41F96-E416-41AC-9F84-D7032C379446}" type="sibTrans" cxnId="{22EA2D96-38AE-4727-9966-BA50F0F730B8}">
      <dgm:prSet/>
      <dgm:spPr/>
      <dgm:t>
        <a:bodyPr/>
        <a:lstStyle/>
        <a:p>
          <a:endParaRPr lang="en-US"/>
        </a:p>
      </dgm:t>
    </dgm:pt>
    <dgm:pt modelId="{B6D5F90A-CA90-4873-BB06-3C5ACDE807FE}">
      <dgm:prSet/>
      <dgm:spPr/>
      <dgm:t>
        <a:bodyPr/>
        <a:lstStyle/>
        <a:p>
          <a:r>
            <a:rPr lang="en-US" b="0" i="0"/>
            <a:t>Crime will decrease when opportunities, limited, benefits reduced, costs increased</a:t>
          </a:r>
          <a:endParaRPr lang="en-US"/>
        </a:p>
      </dgm:t>
    </dgm:pt>
    <dgm:pt modelId="{E8251F0F-F16D-4EC4-980A-C25F6B0B7A1E}" type="parTrans" cxnId="{0F4DD16A-03D7-43FE-9C8F-EE26EC1AE056}">
      <dgm:prSet/>
      <dgm:spPr/>
      <dgm:t>
        <a:bodyPr/>
        <a:lstStyle/>
        <a:p>
          <a:endParaRPr lang="en-US"/>
        </a:p>
      </dgm:t>
    </dgm:pt>
    <dgm:pt modelId="{E4B76472-FF95-40B9-A0B3-44AAC16E27C8}" type="sibTrans" cxnId="{0F4DD16A-03D7-43FE-9C8F-EE26EC1AE056}">
      <dgm:prSet/>
      <dgm:spPr/>
      <dgm:t>
        <a:bodyPr/>
        <a:lstStyle/>
        <a:p>
          <a:endParaRPr lang="en-US"/>
        </a:p>
      </dgm:t>
    </dgm:pt>
    <dgm:pt modelId="{CB3DED7A-720C-433E-AC11-276B19F051CD}" type="pres">
      <dgm:prSet presAssocID="{D875808B-02EA-489E-950D-AF3AE649CCC7}" presName="Name0" presStyleCnt="0">
        <dgm:presLayoutVars>
          <dgm:dir/>
          <dgm:animLvl val="lvl"/>
          <dgm:resizeHandles val="exact"/>
        </dgm:presLayoutVars>
      </dgm:prSet>
      <dgm:spPr/>
    </dgm:pt>
    <dgm:pt modelId="{D9B932F4-2CAA-4DFD-9D61-30571CBE01FE}" type="pres">
      <dgm:prSet presAssocID="{99943802-0001-4F38-A72D-17B0025FFCF0}" presName="boxAndChildren" presStyleCnt="0"/>
      <dgm:spPr/>
    </dgm:pt>
    <dgm:pt modelId="{5BFE174A-33BE-4A49-BB6A-CA2C1D26D5D6}" type="pres">
      <dgm:prSet presAssocID="{99943802-0001-4F38-A72D-17B0025FFCF0}" presName="parentTextBox" presStyleLbl="node1" presStyleIdx="0" presStyleCnt="2"/>
      <dgm:spPr/>
    </dgm:pt>
    <dgm:pt modelId="{F29A64AD-6C51-4B42-9B67-2E51CE7E8B11}" type="pres">
      <dgm:prSet presAssocID="{99943802-0001-4F38-A72D-17B0025FFCF0}" presName="entireBox" presStyleLbl="node1" presStyleIdx="0" presStyleCnt="2"/>
      <dgm:spPr/>
    </dgm:pt>
    <dgm:pt modelId="{77CB0D97-E8FD-46C7-97D9-21AC2D4441E3}" type="pres">
      <dgm:prSet presAssocID="{99943802-0001-4F38-A72D-17B0025FFCF0}" presName="descendantBox" presStyleCnt="0"/>
      <dgm:spPr/>
    </dgm:pt>
    <dgm:pt modelId="{6BB9CD8A-6494-4112-A12D-A88208C8B529}" type="pres">
      <dgm:prSet presAssocID="{BC349492-52FC-4B9B-9648-FFFE7BF4A7AB}" presName="childTextBox" presStyleLbl="fgAccFollowNode1" presStyleIdx="0" presStyleCnt="2">
        <dgm:presLayoutVars>
          <dgm:bulletEnabled val="1"/>
        </dgm:presLayoutVars>
      </dgm:prSet>
      <dgm:spPr/>
    </dgm:pt>
    <dgm:pt modelId="{91CFA256-56C5-4C1D-881C-70C197630758}" type="pres">
      <dgm:prSet presAssocID="{B6D5F90A-CA90-4873-BB06-3C5ACDE807FE}" presName="childTextBox" presStyleLbl="fgAccFollowNode1" presStyleIdx="1" presStyleCnt="2">
        <dgm:presLayoutVars>
          <dgm:bulletEnabled val="1"/>
        </dgm:presLayoutVars>
      </dgm:prSet>
      <dgm:spPr/>
    </dgm:pt>
    <dgm:pt modelId="{8C030F15-DA29-492C-94F9-B78D3CABF09F}" type="pres">
      <dgm:prSet presAssocID="{A77E8C11-1AC5-4381-985B-58B9CC5E488E}" presName="sp" presStyleCnt="0"/>
      <dgm:spPr/>
    </dgm:pt>
    <dgm:pt modelId="{92E9E0DE-77B9-4B49-AA41-51660D3BB9AF}" type="pres">
      <dgm:prSet presAssocID="{BCD72AD2-DAD7-4373-9A90-F4F5C8D14422}" presName="arrowAndChildren" presStyleCnt="0"/>
      <dgm:spPr/>
    </dgm:pt>
    <dgm:pt modelId="{49B2478E-722C-4AB8-8DFD-F6C17F6B4642}" type="pres">
      <dgm:prSet presAssocID="{BCD72AD2-DAD7-4373-9A90-F4F5C8D14422}" presName="parentTextArrow" presStyleLbl="node1" presStyleIdx="1" presStyleCnt="2"/>
      <dgm:spPr/>
    </dgm:pt>
  </dgm:ptLst>
  <dgm:cxnLst>
    <dgm:cxn modelId="{0F4DD16A-03D7-43FE-9C8F-EE26EC1AE056}" srcId="{99943802-0001-4F38-A72D-17B0025FFCF0}" destId="{B6D5F90A-CA90-4873-BB06-3C5ACDE807FE}" srcOrd="1" destOrd="0" parTransId="{E8251F0F-F16D-4EC4-980A-C25F6B0B7A1E}" sibTransId="{E4B76472-FF95-40B9-A0B3-44AAC16E27C8}"/>
    <dgm:cxn modelId="{3689786B-8AA6-48FF-88A7-A9616EEADC8E}" type="presOf" srcId="{99943802-0001-4F38-A72D-17B0025FFCF0}" destId="{5BFE174A-33BE-4A49-BB6A-CA2C1D26D5D6}" srcOrd="0" destOrd="0" presId="urn:microsoft.com/office/officeart/2005/8/layout/process4"/>
    <dgm:cxn modelId="{CA4D5D70-A66F-4C60-8C5A-0C57DB513C12}" type="presOf" srcId="{99943802-0001-4F38-A72D-17B0025FFCF0}" destId="{F29A64AD-6C51-4B42-9B67-2E51CE7E8B11}" srcOrd="1" destOrd="0" presId="urn:microsoft.com/office/officeart/2005/8/layout/process4"/>
    <dgm:cxn modelId="{22EA2D96-38AE-4727-9966-BA50F0F730B8}" srcId="{99943802-0001-4F38-A72D-17B0025FFCF0}" destId="{BC349492-52FC-4B9B-9648-FFFE7BF4A7AB}" srcOrd="0" destOrd="0" parTransId="{7D42B960-8083-44FA-ADBD-2CADD461B44F}" sibTransId="{5AD41F96-E416-41AC-9F84-D7032C379446}"/>
    <dgm:cxn modelId="{52478AA1-A13A-4F19-932C-538504D51D89}" type="presOf" srcId="{D875808B-02EA-489E-950D-AF3AE649CCC7}" destId="{CB3DED7A-720C-433E-AC11-276B19F051CD}" srcOrd="0" destOrd="0" presId="urn:microsoft.com/office/officeart/2005/8/layout/process4"/>
    <dgm:cxn modelId="{5FF8DAB7-1214-47AC-A35E-B61E6A88ED48}" srcId="{D875808B-02EA-489E-950D-AF3AE649CCC7}" destId="{99943802-0001-4F38-A72D-17B0025FFCF0}" srcOrd="1" destOrd="0" parTransId="{A84A007F-8613-4A34-AB0B-C2A49388B48A}" sibTransId="{11413677-A3FB-40F1-B4A6-451316A5F348}"/>
    <dgm:cxn modelId="{57F504CC-9340-446A-8131-866F70F300B3}" type="presOf" srcId="{BCD72AD2-DAD7-4373-9A90-F4F5C8D14422}" destId="{49B2478E-722C-4AB8-8DFD-F6C17F6B4642}" srcOrd="0" destOrd="0" presId="urn:microsoft.com/office/officeart/2005/8/layout/process4"/>
    <dgm:cxn modelId="{9802DADA-BBD9-4DB1-B513-BFFAEAF00A3B}" srcId="{D875808B-02EA-489E-950D-AF3AE649CCC7}" destId="{BCD72AD2-DAD7-4373-9A90-F4F5C8D14422}" srcOrd="0" destOrd="0" parTransId="{F1CB2D78-CD01-40A4-8630-93CD39900B9E}" sibTransId="{A77E8C11-1AC5-4381-985B-58B9CC5E488E}"/>
    <dgm:cxn modelId="{123F8CE2-3AC2-4B98-AA99-3EAF3B11ADA4}" type="presOf" srcId="{B6D5F90A-CA90-4873-BB06-3C5ACDE807FE}" destId="{91CFA256-56C5-4C1D-881C-70C197630758}" srcOrd="0" destOrd="0" presId="urn:microsoft.com/office/officeart/2005/8/layout/process4"/>
    <dgm:cxn modelId="{33A4F0F0-2DB7-4234-A2C1-9BC63D19A777}" type="presOf" srcId="{BC349492-52FC-4B9B-9648-FFFE7BF4A7AB}" destId="{6BB9CD8A-6494-4112-A12D-A88208C8B529}" srcOrd="0" destOrd="0" presId="urn:microsoft.com/office/officeart/2005/8/layout/process4"/>
    <dgm:cxn modelId="{06FE3B43-72B1-4924-8803-DFCCCCAE08EB}" type="presParOf" srcId="{CB3DED7A-720C-433E-AC11-276B19F051CD}" destId="{D9B932F4-2CAA-4DFD-9D61-30571CBE01FE}" srcOrd="0" destOrd="0" presId="urn:microsoft.com/office/officeart/2005/8/layout/process4"/>
    <dgm:cxn modelId="{677B51E8-C24D-4C52-AEE0-CFD348A1EB55}" type="presParOf" srcId="{D9B932F4-2CAA-4DFD-9D61-30571CBE01FE}" destId="{5BFE174A-33BE-4A49-BB6A-CA2C1D26D5D6}" srcOrd="0" destOrd="0" presId="urn:microsoft.com/office/officeart/2005/8/layout/process4"/>
    <dgm:cxn modelId="{8D6F2393-F1EA-498B-BEFB-B2A92810FE6B}" type="presParOf" srcId="{D9B932F4-2CAA-4DFD-9D61-30571CBE01FE}" destId="{F29A64AD-6C51-4B42-9B67-2E51CE7E8B11}" srcOrd="1" destOrd="0" presId="urn:microsoft.com/office/officeart/2005/8/layout/process4"/>
    <dgm:cxn modelId="{78C275DA-18E9-4208-A930-5AE1C9C53B77}" type="presParOf" srcId="{D9B932F4-2CAA-4DFD-9D61-30571CBE01FE}" destId="{77CB0D97-E8FD-46C7-97D9-21AC2D4441E3}" srcOrd="2" destOrd="0" presId="urn:microsoft.com/office/officeart/2005/8/layout/process4"/>
    <dgm:cxn modelId="{89BCC89C-D3C3-4CD8-AFF1-0AFBD473D2B9}" type="presParOf" srcId="{77CB0D97-E8FD-46C7-97D9-21AC2D4441E3}" destId="{6BB9CD8A-6494-4112-A12D-A88208C8B529}" srcOrd="0" destOrd="0" presId="urn:microsoft.com/office/officeart/2005/8/layout/process4"/>
    <dgm:cxn modelId="{862C8E64-174E-4953-A771-CA9522691E95}" type="presParOf" srcId="{77CB0D97-E8FD-46C7-97D9-21AC2D4441E3}" destId="{91CFA256-56C5-4C1D-881C-70C197630758}" srcOrd="1" destOrd="0" presId="urn:microsoft.com/office/officeart/2005/8/layout/process4"/>
    <dgm:cxn modelId="{258E0943-B6E6-4973-BD7D-49427B3AE2ED}" type="presParOf" srcId="{CB3DED7A-720C-433E-AC11-276B19F051CD}" destId="{8C030F15-DA29-492C-94F9-B78D3CABF09F}" srcOrd="1" destOrd="0" presId="urn:microsoft.com/office/officeart/2005/8/layout/process4"/>
    <dgm:cxn modelId="{4F2B35A7-9130-4A08-A668-C35D897815CA}" type="presParOf" srcId="{CB3DED7A-720C-433E-AC11-276B19F051CD}" destId="{92E9E0DE-77B9-4B49-AA41-51660D3BB9AF}" srcOrd="2" destOrd="0" presId="urn:microsoft.com/office/officeart/2005/8/layout/process4"/>
    <dgm:cxn modelId="{9B71291A-DF81-4528-B79A-0A9687B69BEB}" type="presParOf" srcId="{92E9E0DE-77B9-4B49-AA41-51660D3BB9AF}" destId="{49B2478E-722C-4AB8-8DFD-F6C17F6B464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8719AD-2B74-4A50-A82B-A5959914D43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5918AF6-1C96-45B7-9415-90669F98895D}">
      <dgm:prSet/>
      <dgm:spPr/>
      <dgm:t>
        <a:bodyPr/>
        <a:lstStyle/>
        <a:p>
          <a:r>
            <a:rPr lang="en-US"/>
            <a:t>Increase the effort involved in crime</a:t>
          </a:r>
        </a:p>
      </dgm:t>
    </dgm:pt>
    <dgm:pt modelId="{347A4FC0-1C13-460E-BA0B-4843F6ADB425}" type="parTrans" cxnId="{10FC6587-492F-4DD9-947A-E1CAFD9BEC8E}">
      <dgm:prSet/>
      <dgm:spPr/>
      <dgm:t>
        <a:bodyPr/>
        <a:lstStyle/>
        <a:p>
          <a:endParaRPr lang="en-US"/>
        </a:p>
      </dgm:t>
    </dgm:pt>
    <dgm:pt modelId="{6D540E4B-5D32-4A47-9646-168D59360E09}" type="sibTrans" cxnId="{10FC6587-492F-4DD9-947A-E1CAFD9BEC8E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DFAA2D10-C7ED-42C4-857A-3EEB5D985756}">
      <dgm:prSet/>
      <dgm:spPr/>
      <dgm:t>
        <a:bodyPr/>
        <a:lstStyle/>
        <a:p>
          <a:r>
            <a:rPr lang="en-US"/>
            <a:t>Increase the risks associated with crime</a:t>
          </a:r>
        </a:p>
      </dgm:t>
    </dgm:pt>
    <dgm:pt modelId="{A05C382D-7B76-478E-A730-5CB18E9C4707}" type="parTrans" cxnId="{B707F371-2BCB-459E-9137-2D8388BD0645}">
      <dgm:prSet/>
      <dgm:spPr/>
      <dgm:t>
        <a:bodyPr/>
        <a:lstStyle/>
        <a:p>
          <a:endParaRPr lang="en-US"/>
        </a:p>
      </dgm:t>
    </dgm:pt>
    <dgm:pt modelId="{D284EC17-B905-4FCC-9993-79DFF0A61F7B}" type="sibTrans" cxnId="{B707F371-2BCB-459E-9137-2D8388BD0645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ACF2766B-C9E8-400D-A1AB-D4C27D500D9F}">
      <dgm:prSet/>
      <dgm:spPr/>
      <dgm:t>
        <a:bodyPr/>
        <a:lstStyle/>
        <a:p>
          <a:r>
            <a:rPr lang="en-US"/>
            <a:t>Reduce the rewards of crime</a:t>
          </a:r>
        </a:p>
      </dgm:t>
    </dgm:pt>
    <dgm:pt modelId="{1F6A7DE8-5220-4494-98A7-48C07FE2BA47}" type="parTrans" cxnId="{16CADD63-33A4-4ACA-98B0-1AA7151FA5FC}">
      <dgm:prSet/>
      <dgm:spPr/>
      <dgm:t>
        <a:bodyPr/>
        <a:lstStyle/>
        <a:p>
          <a:endParaRPr lang="en-US"/>
        </a:p>
      </dgm:t>
    </dgm:pt>
    <dgm:pt modelId="{410906BE-C2E6-414B-8F7E-A62120B1240F}" type="sibTrans" cxnId="{16CADD63-33A4-4ACA-98B0-1AA7151FA5FC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063D55D6-F086-43AE-8130-834EB20E96A1}">
      <dgm:prSet/>
      <dgm:spPr/>
      <dgm:t>
        <a:bodyPr/>
        <a:lstStyle/>
        <a:p>
          <a:r>
            <a:rPr lang="en-US"/>
            <a:t>Reduce the provocations for crime</a:t>
          </a:r>
        </a:p>
      </dgm:t>
    </dgm:pt>
    <dgm:pt modelId="{6550A343-AB82-4B76-A94C-84A742BC9B4E}" type="parTrans" cxnId="{40B58834-7A16-4635-B85B-A51E0851D72A}">
      <dgm:prSet/>
      <dgm:spPr/>
      <dgm:t>
        <a:bodyPr/>
        <a:lstStyle/>
        <a:p>
          <a:endParaRPr lang="en-US"/>
        </a:p>
      </dgm:t>
    </dgm:pt>
    <dgm:pt modelId="{5F970DCA-558E-4008-AABE-4F034145380D}" type="sibTrans" cxnId="{40B58834-7A16-4635-B85B-A51E0851D72A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85806585-8BE2-475C-9296-9A98DF0E640B}">
      <dgm:prSet/>
      <dgm:spPr/>
      <dgm:t>
        <a:bodyPr/>
        <a:lstStyle/>
        <a:p>
          <a:r>
            <a:rPr lang="en-US"/>
            <a:t>Remove the excuses that facilitate crime</a:t>
          </a:r>
        </a:p>
      </dgm:t>
    </dgm:pt>
    <dgm:pt modelId="{B271CDCF-81A0-430D-B500-002130CAAC4A}" type="parTrans" cxnId="{962726EC-B76E-4807-96BB-EC8A76947064}">
      <dgm:prSet/>
      <dgm:spPr/>
      <dgm:t>
        <a:bodyPr/>
        <a:lstStyle/>
        <a:p>
          <a:endParaRPr lang="en-US"/>
        </a:p>
      </dgm:t>
    </dgm:pt>
    <dgm:pt modelId="{6758B683-A93B-4BD3-9F09-74057EAE327A}" type="sibTrans" cxnId="{962726EC-B76E-4807-96BB-EC8A76947064}">
      <dgm:prSet phldrT="05" phldr="0"/>
      <dgm:spPr/>
      <dgm:t>
        <a:bodyPr/>
        <a:lstStyle/>
        <a:p>
          <a:r>
            <a:rPr lang="en-US"/>
            <a:t>05</a:t>
          </a:r>
        </a:p>
      </dgm:t>
    </dgm:pt>
    <dgm:pt modelId="{76CDCD7C-E3BF-4B6A-A569-5F64579BE912}" type="pres">
      <dgm:prSet presAssocID="{788719AD-2B74-4A50-A82B-A5959914D431}" presName="Name0" presStyleCnt="0">
        <dgm:presLayoutVars>
          <dgm:animLvl val="lvl"/>
          <dgm:resizeHandles val="exact"/>
        </dgm:presLayoutVars>
      </dgm:prSet>
      <dgm:spPr/>
    </dgm:pt>
    <dgm:pt modelId="{6C69EBBB-7A89-445D-960B-86EF033E9083}" type="pres">
      <dgm:prSet presAssocID="{85918AF6-1C96-45B7-9415-90669F98895D}" presName="compositeNode" presStyleCnt="0">
        <dgm:presLayoutVars>
          <dgm:bulletEnabled val="1"/>
        </dgm:presLayoutVars>
      </dgm:prSet>
      <dgm:spPr/>
    </dgm:pt>
    <dgm:pt modelId="{3C841259-D0D3-4EEF-9D58-7CA55548552F}" type="pres">
      <dgm:prSet presAssocID="{85918AF6-1C96-45B7-9415-90669F98895D}" presName="bgRect" presStyleLbl="alignNode1" presStyleIdx="0" presStyleCnt="5"/>
      <dgm:spPr/>
    </dgm:pt>
    <dgm:pt modelId="{965FE679-8CE5-48B6-B9B1-5CF0B2372200}" type="pres">
      <dgm:prSet presAssocID="{6D540E4B-5D32-4A47-9646-168D59360E09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02D210D7-F699-4049-877C-4A16E462DB9B}" type="pres">
      <dgm:prSet presAssocID="{85918AF6-1C96-45B7-9415-90669F98895D}" presName="nodeRect" presStyleLbl="alignNode1" presStyleIdx="0" presStyleCnt="5">
        <dgm:presLayoutVars>
          <dgm:bulletEnabled val="1"/>
        </dgm:presLayoutVars>
      </dgm:prSet>
      <dgm:spPr/>
    </dgm:pt>
    <dgm:pt modelId="{A98792F2-3CA2-4AB6-8A10-C9E21C8643ED}" type="pres">
      <dgm:prSet presAssocID="{6D540E4B-5D32-4A47-9646-168D59360E09}" presName="sibTrans" presStyleCnt="0"/>
      <dgm:spPr/>
    </dgm:pt>
    <dgm:pt modelId="{E1E57309-3271-459F-B968-325446E022EA}" type="pres">
      <dgm:prSet presAssocID="{DFAA2D10-C7ED-42C4-857A-3EEB5D985756}" presName="compositeNode" presStyleCnt="0">
        <dgm:presLayoutVars>
          <dgm:bulletEnabled val="1"/>
        </dgm:presLayoutVars>
      </dgm:prSet>
      <dgm:spPr/>
    </dgm:pt>
    <dgm:pt modelId="{E81B693A-622B-4F97-ABF5-863E7A01CCB7}" type="pres">
      <dgm:prSet presAssocID="{DFAA2D10-C7ED-42C4-857A-3EEB5D985756}" presName="bgRect" presStyleLbl="alignNode1" presStyleIdx="1" presStyleCnt="5"/>
      <dgm:spPr/>
    </dgm:pt>
    <dgm:pt modelId="{FBA59056-3D05-4E55-B090-65BC4754ACFA}" type="pres">
      <dgm:prSet presAssocID="{D284EC17-B905-4FCC-9993-79DFF0A61F7B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8B02558D-A515-45D3-87C3-961FA0F0FC02}" type="pres">
      <dgm:prSet presAssocID="{DFAA2D10-C7ED-42C4-857A-3EEB5D985756}" presName="nodeRect" presStyleLbl="alignNode1" presStyleIdx="1" presStyleCnt="5">
        <dgm:presLayoutVars>
          <dgm:bulletEnabled val="1"/>
        </dgm:presLayoutVars>
      </dgm:prSet>
      <dgm:spPr/>
    </dgm:pt>
    <dgm:pt modelId="{12F123CB-205F-446E-A2AE-E7AB84924239}" type="pres">
      <dgm:prSet presAssocID="{D284EC17-B905-4FCC-9993-79DFF0A61F7B}" presName="sibTrans" presStyleCnt="0"/>
      <dgm:spPr/>
    </dgm:pt>
    <dgm:pt modelId="{311345DE-DF2D-4986-A98F-AD8EB0950A45}" type="pres">
      <dgm:prSet presAssocID="{ACF2766B-C9E8-400D-A1AB-D4C27D500D9F}" presName="compositeNode" presStyleCnt="0">
        <dgm:presLayoutVars>
          <dgm:bulletEnabled val="1"/>
        </dgm:presLayoutVars>
      </dgm:prSet>
      <dgm:spPr/>
    </dgm:pt>
    <dgm:pt modelId="{A837D23E-4F4F-4D9B-99FC-365EBAB76972}" type="pres">
      <dgm:prSet presAssocID="{ACF2766B-C9E8-400D-A1AB-D4C27D500D9F}" presName="bgRect" presStyleLbl="alignNode1" presStyleIdx="2" presStyleCnt="5"/>
      <dgm:spPr/>
    </dgm:pt>
    <dgm:pt modelId="{4F95999C-72F8-44CE-B9B2-C74608689D7B}" type="pres">
      <dgm:prSet presAssocID="{410906BE-C2E6-414B-8F7E-A62120B1240F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F0786518-12C9-471A-B725-9DB2CCB68B84}" type="pres">
      <dgm:prSet presAssocID="{ACF2766B-C9E8-400D-A1AB-D4C27D500D9F}" presName="nodeRect" presStyleLbl="alignNode1" presStyleIdx="2" presStyleCnt="5">
        <dgm:presLayoutVars>
          <dgm:bulletEnabled val="1"/>
        </dgm:presLayoutVars>
      </dgm:prSet>
      <dgm:spPr/>
    </dgm:pt>
    <dgm:pt modelId="{1DBAB870-A22E-449D-82CD-30B78B4F57BC}" type="pres">
      <dgm:prSet presAssocID="{410906BE-C2E6-414B-8F7E-A62120B1240F}" presName="sibTrans" presStyleCnt="0"/>
      <dgm:spPr/>
    </dgm:pt>
    <dgm:pt modelId="{429EB553-DCFA-4A32-BA50-703674450576}" type="pres">
      <dgm:prSet presAssocID="{063D55D6-F086-43AE-8130-834EB20E96A1}" presName="compositeNode" presStyleCnt="0">
        <dgm:presLayoutVars>
          <dgm:bulletEnabled val="1"/>
        </dgm:presLayoutVars>
      </dgm:prSet>
      <dgm:spPr/>
    </dgm:pt>
    <dgm:pt modelId="{C3E9FC4A-8D6E-4DAB-AD27-DBD8CFFDD3D3}" type="pres">
      <dgm:prSet presAssocID="{063D55D6-F086-43AE-8130-834EB20E96A1}" presName="bgRect" presStyleLbl="alignNode1" presStyleIdx="3" presStyleCnt="5"/>
      <dgm:spPr/>
    </dgm:pt>
    <dgm:pt modelId="{292DB269-A9EC-4CCA-97A0-F3458356720F}" type="pres">
      <dgm:prSet presAssocID="{5F970DCA-558E-4008-AABE-4F034145380D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2E2AC961-2F61-4624-B09C-16D3AF4459A3}" type="pres">
      <dgm:prSet presAssocID="{063D55D6-F086-43AE-8130-834EB20E96A1}" presName="nodeRect" presStyleLbl="alignNode1" presStyleIdx="3" presStyleCnt="5">
        <dgm:presLayoutVars>
          <dgm:bulletEnabled val="1"/>
        </dgm:presLayoutVars>
      </dgm:prSet>
      <dgm:spPr/>
    </dgm:pt>
    <dgm:pt modelId="{50084603-8259-472D-9F3F-BD68B456865D}" type="pres">
      <dgm:prSet presAssocID="{5F970DCA-558E-4008-AABE-4F034145380D}" presName="sibTrans" presStyleCnt="0"/>
      <dgm:spPr/>
    </dgm:pt>
    <dgm:pt modelId="{77F7A743-F378-47C0-8F28-FE97CDE924F0}" type="pres">
      <dgm:prSet presAssocID="{85806585-8BE2-475C-9296-9A98DF0E640B}" presName="compositeNode" presStyleCnt="0">
        <dgm:presLayoutVars>
          <dgm:bulletEnabled val="1"/>
        </dgm:presLayoutVars>
      </dgm:prSet>
      <dgm:spPr/>
    </dgm:pt>
    <dgm:pt modelId="{87972433-8219-4FF4-A9DB-4602D45FB220}" type="pres">
      <dgm:prSet presAssocID="{85806585-8BE2-475C-9296-9A98DF0E640B}" presName="bgRect" presStyleLbl="alignNode1" presStyleIdx="4" presStyleCnt="5"/>
      <dgm:spPr/>
    </dgm:pt>
    <dgm:pt modelId="{E1835AF9-8120-44BB-89F2-E1E4026DF3AD}" type="pres">
      <dgm:prSet presAssocID="{6758B683-A93B-4BD3-9F09-74057EAE327A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BD167D00-C6C2-4AC6-9166-5E0959E5CDD8}" type="pres">
      <dgm:prSet presAssocID="{85806585-8BE2-475C-9296-9A98DF0E640B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29A03E0B-8376-4A1A-ADDA-5112D8009A8E}" type="presOf" srcId="{063D55D6-F086-43AE-8130-834EB20E96A1}" destId="{2E2AC961-2F61-4624-B09C-16D3AF4459A3}" srcOrd="1" destOrd="0" presId="urn:microsoft.com/office/officeart/2016/7/layout/LinearBlockProcessNumbered"/>
    <dgm:cxn modelId="{150EE21D-E47C-4238-96E6-B5CA1E21CCEC}" type="presOf" srcId="{ACF2766B-C9E8-400D-A1AB-D4C27D500D9F}" destId="{A837D23E-4F4F-4D9B-99FC-365EBAB76972}" srcOrd="0" destOrd="0" presId="urn:microsoft.com/office/officeart/2016/7/layout/LinearBlockProcessNumbered"/>
    <dgm:cxn modelId="{F3BB0D29-2505-43CA-A1F0-5B371BB08BF0}" type="presOf" srcId="{D284EC17-B905-4FCC-9993-79DFF0A61F7B}" destId="{FBA59056-3D05-4E55-B090-65BC4754ACFA}" srcOrd="0" destOrd="0" presId="urn:microsoft.com/office/officeart/2016/7/layout/LinearBlockProcessNumbered"/>
    <dgm:cxn modelId="{CAD56A2A-78DA-4D38-8799-28A98777CA8A}" type="presOf" srcId="{063D55D6-F086-43AE-8130-834EB20E96A1}" destId="{C3E9FC4A-8D6E-4DAB-AD27-DBD8CFFDD3D3}" srcOrd="0" destOrd="0" presId="urn:microsoft.com/office/officeart/2016/7/layout/LinearBlockProcessNumbered"/>
    <dgm:cxn modelId="{3E51612D-2AE0-4E22-831D-EF580FAC1BE0}" type="presOf" srcId="{6758B683-A93B-4BD3-9F09-74057EAE327A}" destId="{E1835AF9-8120-44BB-89F2-E1E4026DF3AD}" srcOrd="0" destOrd="0" presId="urn:microsoft.com/office/officeart/2016/7/layout/LinearBlockProcessNumbered"/>
    <dgm:cxn modelId="{40B58834-7A16-4635-B85B-A51E0851D72A}" srcId="{788719AD-2B74-4A50-A82B-A5959914D431}" destId="{063D55D6-F086-43AE-8130-834EB20E96A1}" srcOrd="3" destOrd="0" parTransId="{6550A343-AB82-4B76-A94C-84A742BC9B4E}" sibTransId="{5F970DCA-558E-4008-AABE-4F034145380D}"/>
    <dgm:cxn modelId="{E17D0635-9A34-4359-8B43-0085631122E7}" type="presOf" srcId="{6D540E4B-5D32-4A47-9646-168D59360E09}" destId="{965FE679-8CE5-48B6-B9B1-5CF0B2372200}" srcOrd="0" destOrd="0" presId="urn:microsoft.com/office/officeart/2016/7/layout/LinearBlockProcessNumbered"/>
    <dgm:cxn modelId="{0290075D-BA48-4C77-9E30-AC640543BE82}" type="presOf" srcId="{5F970DCA-558E-4008-AABE-4F034145380D}" destId="{292DB269-A9EC-4CCA-97A0-F3458356720F}" srcOrd="0" destOrd="0" presId="urn:microsoft.com/office/officeart/2016/7/layout/LinearBlockProcessNumbered"/>
    <dgm:cxn modelId="{18270142-AB59-4540-9BCE-5BE8D168D552}" type="presOf" srcId="{85918AF6-1C96-45B7-9415-90669F98895D}" destId="{02D210D7-F699-4049-877C-4A16E462DB9B}" srcOrd="1" destOrd="0" presId="urn:microsoft.com/office/officeart/2016/7/layout/LinearBlockProcessNumbered"/>
    <dgm:cxn modelId="{16CADD63-33A4-4ACA-98B0-1AA7151FA5FC}" srcId="{788719AD-2B74-4A50-A82B-A5959914D431}" destId="{ACF2766B-C9E8-400D-A1AB-D4C27D500D9F}" srcOrd="2" destOrd="0" parTransId="{1F6A7DE8-5220-4494-98A7-48C07FE2BA47}" sibTransId="{410906BE-C2E6-414B-8F7E-A62120B1240F}"/>
    <dgm:cxn modelId="{6F83BD65-A27C-44AB-AE87-6E406D719022}" type="presOf" srcId="{85806585-8BE2-475C-9296-9A98DF0E640B}" destId="{BD167D00-C6C2-4AC6-9166-5E0959E5CDD8}" srcOrd="1" destOrd="0" presId="urn:microsoft.com/office/officeart/2016/7/layout/LinearBlockProcessNumbered"/>
    <dgm:cxn modelId="{B707F371-2BCB-459E-9137-2D8388BD0645}" srcId="{788719AD-2B74-4A50-A82B-A5959914D431}" destId="{DFAA2D10-C7ED-42C4-857A-3EEB5D985756}" srcOrd="1" destOrd="0" parTransId="{A05C382D-7B76-478E-A730-5CB18E9C4707}" sibTransId="{D284EC17-B905-4FCC-9993-79DFF0A61F7B}"/>
    <dgm:cxn modelId="{8B10D786-AA56-4F50-807E-12F7A630A8A4}" type="presOf" srcId="{85806585-8BE2-475C-9296-9A98DF0E640B}" destId="{87972433-8219-4FF4-A9DB-4602D45FB220}" srcOrd="0" destOrd="0" presId="urn:microsoft.com/office/officeart/2016/7/layout/LinearBlockProcessNumbered"/>
    <dgm:cxn modelId="{10FC6587-492F-4DD9-947A-E1CAFD9BEC8E}" srcId="{788719AD-2B74-4A50-A82B-A5959914D431}" destId="{85918AF6-1C96-45B7-9415-90669F98895D}" srcOrd="0" destOrd="0" parTransId="{347A4FC0-1C13-460E-BA0B-4843F6ADB425}" sibTransId="{6D540E4B-5D32-4A47-9646-168D59360E09}"/>
    <dgm:cxn modelId="{4120C395-705E-4E8F-87BE-3A1426515011}" type="presOf" srcId="{85918AF6-1C96-45B7-9415-90669F98895D}" destId="{3C841259-D0D3-4EEF-9D58-7CA55548552F}" srcOrd="0" destOrd="0" presId="urn:microsoft.com/office/officeart/2016/7/layout/LinearBlockProcessNumbered"/>
    <dgm:cxn modelId="{E413C9B2-59BE-40C8-B260-4625A5A91641}" type="presOf" srcId="{788719AD-2B74-4A50-A82B-A5959914D431}" destId="{76CDCD7C-E3BF-4B6A-A569-5F64579BE912}" srcOrd="0" destOrd="0" presId="urn:microsoft.com/office/officeart/2016/7/layout/LinearBlockProcessNumbered"/>
    <dgm:cxn modelId="{0C0F02CA-65DF-4EDB-B42A-6C6E771CB718}" type="presOf" srcId="{DFAA2D10-C7ED-42C4-857A-3EEB5D985756}" destId="{8B02558D-A515-45D3-87C3-961FA0F0FC02}" srcOrd="1" destOrd="0" presId="urn:microsoft.com/office/officeart/2016/7/layout/LinearBlockProcessNumbered"/>
    <dgm:cxn modelId="{96671CCC-C66A-4A88-B3BE-630460FAC765}" type="presOf" srcId="{ACF2766B-C9E8-400D-A1AB-D4C27D500D9F}" destId="{F0786518-12C9-471A-B725-9DB2CCB68B84}" srcOrd="1" destOrd="0" presId="urn:microsoft.com/office/officeart/2016/7/layout/LinearBlockProcessNumbered"/>
    <dgm:cxn modelId="{23A12FEB-3DD6-4E5E-9259-EEAE95928991}" type="presOf" srcId="{410906BE-C2E6-414B-8F7E-A62120B1240F}" destId="{4F95999C-72F8-44CE-B9B2-C74608689D7B}" srcOrd="0" destOrd="0" presId="urn:microsoft.com/office/officeart/2016/7/layout/LinearBlockProcessNumbered"/>
    <dgm:cxn modelId="{962726EC-B76E-4807-96BB-EC8A76947064}" srcId="{788719AD-2B74-4A50-A82B-A5959914D431}" destId="{85806585-8BE2-475C-9296-9A98DF0E640B}" srcOrd="4" destOrd="0" parTransId="{B271CDCF-81A0-430D-B500-002130CAAC4A}" sibTransId="{6758B683-A93B-4BD3-9F09-74057EAE327A}"/>
    <dgm:cxn modelId="{266799FE-A768-48E7-8FA5-12B81DE45C70}" type="presOf" srcId="{DFAA2D10-C7ED-42C4-857A-3EEB5D985756}" destId="{E81B693A-622B-4F97-ABF5-863E7A01CCB7}" srcOrd="0" destOrd="0" presId="urn:microsoft.com/office/officeart/2016/7/layout/LinearBlockProcessNumbered"/>
    <dgm:cxn modelId="{89858095-94F6-4A9A-9997-79351B504798}" type="presParOf" srcId="{76CDCD7C-E3BF-4B6A-A569-5F64579BE912}" destId="{6C69EBBB-7A89-445D-960B-86EF033E9083}" srcOrd="0" destOrd="0" presId="urn:microsoft.com/office/officeart/2016/7/layout/LinearBlockProcessNumbered"/>
    <dgm:cxn modelId="{E762550A-4FC0-4CD1-9B85-C9B4B087F805}" type="presParOf" srcId="{6C69EBBB-7A89-445D-960B-86EF033E9083}" destId="{3C841259-D0D3-4EEF-9D58-7CA55548552F}" srcOrd="0" destOrd="0" presId="urn:microsoft.com/office/officeart/2016/7/layout/LinearBlockProcessNumbered"/>
    <dgm:cxn modelId="{B24F1F6C-6F7D-4EBC-A2E8-E4E90A141194}" type="presParOf" srcId="{6C69EBBB-7A89-445D-960B-86EF033E9083}" destId="{965FE679-8CE5-48B6-B9B1-5CF0B2372200}" srcOrd="1" destOrd="0" presId="urn:microsoft.com/office/officeart/2016/7/layout/LinearBlockProcessNumbered"/>
    <dgm:cxn modelId="{2B7A07AF-539B-4F06-A23B-D652BAD0DB54}" type="presParOf" srcId="{6C69EBBB-7A89-445D-960B-86EF033E9083}" destId="{02D210D7-F699-4049-877C-4A16E462DB9B}" srcOrd="2" destOrd="0" presId="urn:microsoft.com/office/officeart/2016/7/layout/LinearBlockProcessNumbered"/>
    <dgm:cxn modelId="{DBFAFD52-C3B7-4622-B22D-37C8B0A43BAF}" type="presParOf" srcId="{76CDCD7C-E3BF-4B6A-A569-5F64579BE912}" destId="{A98792F2-3CA2-4AB6-8A10-C9E21C8643ED}" srcOrd="1" destOrd="0" presId="urn:microsoft.com/office/officeart/2016/7/layout/LinearBlockProcessNumbered"/>
    <dgm:cxn modelId="{EC4BA174-4357-4FB7-A807-7E03133DE0C5}" type="presParOf" srcId="{76CDCD7C-E3BF-4B6A-A569-5F64579BE912}" destId="{E1E57309-3271-459F-B968-325446E022EA}" srcOrd="2" destOrd="0" presId="urn:microsoft.com/office/officeart/2016/7/layout/LinearBlockProcessNumbered"/>
    <dgm:cxn modelId="{B8F28729-2344-4810-81C6-13F8011A5E29}" type="presParOf" srcId="{E1E57309-3271-459F-B968-325446E022EA}" destId="{E81B693A-622B-4F97-ABF5-863E7A01CCB7}" srcOrd="0" destOrd="0" presId="urn:microsoft.com/office/officeart/2016/7/layout/LinearBlockProcessNumbered"/>
    <dgm:cxn modelId="{4A2A4306-0E65-446B-8133-34988CED4DD8}" type="presParOf" srcId="{E1E57309-3271-459F-B968-325446E022EA}" destId="{FBA59056-3D05-4E55-B090-65BC4754ACFA}" srcOrd="1" destOrd="0" presId="urn:microsoft.com/office/officeart/2016/7/layout/LinearBlockProcessNumbered"/>
    <dgm:cxn modelId="{9622AC27-0C83-4426-BF30-C796DEF4DD23}" type="presParOf" srcId="{E1E57309-3271-459F-B968-325446E022EA}" destId="{8B02558D-A515-45D3-87C3-961FA0F0FC02}" srcOrd="2" destOrd="0" presId="urn:microsoft.com/office/officeart/2016/7/layout/LinearBlockProcessNumbered"/>
    <dgm:cxn modelId="{9211940B-E7E8-41B5-861B-B0DCB0A1F0C8}" type="presParOf" srcId="{76CDCD7C-E3BF-4B6A-A569-5F64579BE912}" destId="{12F123CB-205F-446E-A2AE-E7AB84924239}" srcOrd="3" destOrd="0" presId="urn:microsoft.com/office/officeart/2016/7/layout/LinearBlockProcessNumbered"/>
    <dgm:cxn modelId="{C10ABB39-D535-48DF-B45C-7E8B69305483}" type="presParOf" srcId="{76CDCD7C-E3BF-4B6A-A569-5F64579BE912}" destId="{311345DE-DF2D-4986-A98F-AD8EB0950A45}" srcOrd="4" destOrd="0" presId="urn:microsoft.com/office/officeart/2016/7/layout/LinearBlockProcessNumbered"/>
    <dgm:cxn modelId="{B1C31030-50DB-46BB-8FB6-499F5B78CBE1}" type="presParOf" srcId="{311345DE-DF2D-4986-A98F-AD8EB0950A45}" destId="{A837D23E-4F4F-4D9B-99FC-365EBAB76972}" srcOrd="0" destOrd="0" presId="urn:microsoft.com/office/officeart/2016/7/layout/LinearBlockProcessNumbered"/>
    <dgm:cxn modelId="{E67924B7-B5E6-49E2-A564-BC69CBC64E75}" type="presParOf" srcId="{311345DE-DF2D-4986-A98F-AD8EB0950A45}" destId="{4F95999C-72F8-44CE-B9B2-C74608689D7B}" srcOrd="1" destOrd="0" presId="urn:microsoft.com/office/officeart/2016/7/layout/LinearBlockProcessNumbered"/>
    <dgm:cxn modelId="{C90B9F4C-F509-472C-A54F-696F0CF4EB26}" type="presParOf" srcId="{311345DE-DF2D-4986-A98F-AD8EB0950A45}" destId="{F0786518-12C9-471A-B725-9DB2CCB68B84}" srcOrd="2" destOrd="0" presId="urn:microsoft.com/office/officeart/2016/7/layout/LinearBlockProcessNumbered"/>
    <dgm:cxn modelId="{D0FE0E7C-507A-4423-A8E4-13B45C1E4765}" type="presParOf" srcId="{76CDCD7C-E3BF-4B6A-A569-5F64579BE912}" destId="{1DBAB870-A22E-449D-82CD-30B78B4F57BC}" srcOrd="5" destOrd="0" presId="urn:microsoft.com/office/officeart/2016/7/layout/LinearBlockProcessNumbered"/>
    <dgm:cxn modelId="{256C0EEC-8A54-4171-AD58-DF500B9EAD79}" type="presParOf" srcId="{76CDCD7C-E3BF-4B6A-A569-5F64579BE912}" destId="{429EB553-DCFA-4A32-BA50-703674450576}" srcOrd="6" destOrd="0" presId="urn:microsoft.com/office/officeart/2016/7/layout/LinearBlockProcessNumbered"/>
    <dgm:cxn modelId="{49F714B5-FF09-4328-955C-E204840B8802}" type="presParOf" srcId="{429EB553-DCFA-4A32-BA50-703674450576}" destId="{C3E9FC4A-8D6E-4DAB-AD27-DBD8CFFDD3D3}" srcOrd="0" destOrd="0" presId="urn:microsoft.com/office/officeart/2016/7/layout/LinearBlockProcessNumbered"/>
    <dgm:cxn modelId="{9083017C-D2FD-4EA6-A3CC-D8ABEFFF76F0}" type="presParOf" srcId="{429EB553-DCFA-4A32-BA50-703674450576}" destId="{292DB269-A9EC-4CCA-97A0-F3458356720F}" srcOrd="1" destOrd="0" presId="urn:microsoft.com/office/officeart/2016/7/layout/LinearBlockProcessNumbered"/>
    <dgm:cxn modelId="{B7CD59A9-FC52-47C8-B604-5F3F6E63D154}" type="presParOf" srcId="{429EB553-DCFA-4A32-BA50-703674450576}" destId="{2E2AC961-2F61-4624-B09C-16D3AF4459A3}" srcOrd="2" destOrd="0" presId="urn:microsoft.com/office/officeart/2016/7/layout/LinearBlockProcessNumbered"/>
    <dgm:cxn modelId="{ADF9459E-7A56-4BD4-910F-0D5CB4C50AAA}" type="presParOf" srcId="{76CDCD7C-E3BF-4B6A-A569-5F64579BE912}" destId="{50084603-8259-472D-9F3F-BD68B456865D}" srcOrd="7" destOrd="0" presId="urn:microsoft.com/office/officeart/2016/7/layout/LinearBlockProcessNumbered"/>
    <dgm:cxn modelId="{C5F0A1F6-74A5-445B-8480-F9BCDBB14F9E}" type="presParOf" srcId="{76CDCD7C-E3BF-4B6A-A569-5F64579BE912}" destId="{77F7A743-F378-47C0-8F28-FE97CDE924F0}" srcOrd="8" destOrd="0" presId="urn:microsoft.com/office/officeart/2016/7/layout/LinearBlockProcessNumbered"/>
    <dgm:cxn modelId="{DB29A5B8-0D09-46A5-A20E-3FF16D1CDB9C}" type="presParOf" srcId="{77F7A743-F378-47C0-8F28-FE97CDE924F0}" destId="{87972433-8219-4FF4-A9DB-4602D45FB220}" srcOrd="0" destOrd="0" presId="urn:microsoft.com/office/officeart/2016/7/layout/LinearBlockProcessNumbered"/>
    <dgm:cxn modelId="{9C4E78F4-970B-48EA-B3B6-655016B49E89}" type="presParOf" srcId="{77F7A743-F378-47C0-8F28-FE97CDE924F0}" destId="{E1835AF9-8120-44BB-89F2-E1E4026DF3AD}" srcOrd="1" destOrd="0" presId="urn:microsoft.com/office/officeart/2016/7/layout/LinearBlockProcessNumbered"/>
    <dgm:cxn modelId="{7FA35832-BEAE-44C8-B10D-CF01F743E900}" type="presParOf" srcId="{77F7A743-F378-47C0-8F28-FE97CDE924F0}" destId="{BD167D00-C6C2-4AC6-9166-5E0959E5CDD8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A64AD-6C51-4B42-9B67-2E51CE7E8B11}">
      <dsp:nvSpPr>
        <dsp:cNvPr id="0" name=""/>
        <dsp:cNvSpPr/>
      </dsp:nvSpPr>
      <dsp:spPr>
        <a:xfrm>
          <a:off x="0" y="2532195"/>
          <a:ext cx="8946541" cy="16613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/>
            <a:t>Cost-benefit analysis</a:t>
          </a:r>
          <a:endParaRPr lang="en-US" sz="3100" kern="1200"/>
        </a:p>
      </dsp:txBody>
      <dsp:txXfrm>
        <a:off x="0" y="2532195"/>
        <a:ext cx="8946541" cy="897152"/>
      </dsp:txXfrm>
    </dsp:sp>
    <dsp:sp modelId="{6BB9CD8A-6494-4112-A12D-A88208C8B529}">
      <dsp:nvSpPr>
        <dsp:cNvPr id="0" name=""/>
        <dsp:cNvSpPr/>
      </dsp:nvSpPr>
      <dsp:spPr>
        <a:xfrm>
          <a:off x="0" y="3396119"/>
          <a:ext cx="4473270" cy="7642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Behavior result of personal choices made after weighing costs and benefits</a:t>
          </a:r>
          <a:endParaRPr lang="en-US" sz="1700" kern="1200"/>
        </a:p>
      </dsp:txBody>
      <dsp:txXfrm>
        <a:off x="0" y="3396119"/>
        <a:ext cx="4473270" cy="764241"/>
      </dsp:txXfrm>
    </dsp:sp>
    <dsp:sp modelId="{91CFA256-56C5-4C1D-881C-70C197630758}">
      <dsp:nvSpPr>
        <dsp:cNvPr id="0" name=""/>
        <dsp:cNvSpPr/>
      </dsp:nvSpPr>
      <dsp:spPr>
        <a:xfrm>
          <a:off x="4473270" y="3396119"/>
          <a:ext cx="4473270" cy="7642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Crime will decrease when opportunities, limited, benefits reduced, costs increased</a:t>
          </a:r>
          <a:endParaRPr lang="en-US" sz="1700" kern="1200"/>
        </a:p>
      </dsp:txBody>
      <dsp:txXfrm>
        <a:off x="4473270" y="3396119"/>
        <a:ext cx="4473270" cy="764241"/>
      </dsp:txXfrm>
    </dsp:sp>
    <dsp:sp modelId="{49B2478E-722C-4AB8-8DFD-F6C17F6B4642}">
      <dsp:nvSpPr>
        <dsp:cNvPr id="0" name=""/>
        <dsp:cNvSpPr/>
      </dsp:nvSpPr>
      <dsp:spPr>
        <a:xfrm rot="10800000">
          <a:off x="0" y="1891"/>
          <a:ext cx="8946541" cy="255522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/>
            <a:t>Criminals make a conscious, rational choice to commit crime</a:t>
          </a:r>
          <a:endParaRPr lang="en-US" sz="3100" kern="1200"/>
        </a:p>
      </dsp:txBody>
      <dsp:txXfrm rot="10800000">
        <a:off x="0" y="1891"/>
        <a:ext cx="8946541" cy="16603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41259-D0D3-4EEF-9D58-7CA55548552F}">
      <dsp:nvSpPr>
        <dsp:cNvPr id="0" name=""/>
        <dsp:cNvSpPr/>
      </dsp:nvSpPr>
      <dsp:spPr>
        <a:xfrm>
          <a:off x="6543" y="474813"/>
          <a:ext cx="2045541" cy="24546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0" rIns="202054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Increase the effort involved in crime</a:t>
          </a:r>
        </a:p>
      </dsp:txBody>
      <dsp:txXfrm>
        <a:off x="6543" y="1456673"/>
        <a:ext cx="2045541" cy="1472790"/>
      </dsp:txXfrm>
    </dsp:sp>
    <dsp:sp modelId="{965FE679-8CE5-48B6-B9B1-5CF0B2372200}">
      <dsp:nvSpPr>
        <dsp:cNvPr id="0" name=""/>
        <dsp:cNvSpPr/>
      </dsp:nvSpPr>
      <dsp:spPr>
        <a:xfrm>
          <a:off x="6543" y="474813"/>
          <a:ext cx="2045541" cy="981860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165100" rIns="202054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01</a:t>
          </a:r>
        </a:p>
      </dsp:txBody>
      <dsp:txXfrm>
        <a:off x="6543" y="474813"/>
        <a:ext cx="2045541" cy="981860"/>
      </dsp:txXfrm>
    </dsp:sp>
    <dsp:sp modelId="{E81B693A-622B-4F97-ABF5-863E7A01CCB7}">
      <dsp:nvSpPr>
        <dsp:cNvPr id="0" name=""/>
        <dsp:cNvSpPr/>
      </dsp:nvSpPr>
      <dsp:spPr>
        <a:xfrm>
          <a:off x="2215728" y="474813"/>
          <a:ext cx="2045541" cy="2454650"/>
        </a:xfrm>
        <a:prstGeom prst="rect">
          <a:avLst/>
        </a:prstGeom>
        <a:solidFill>
          <a:schemeClr val="accent2">
            <a:hueOff val="338703"/>
            <a:satOff val="-1658"/>
            <a:lumOff val="931"/>
            <a:alphaOff val="0"/>
          </a:schemeClr>
        </a:solidFill>
        <a:ln w="19050" cap="rnd" cmpd="sng" algn="ctr">
          <a:solidFill>
            <a:schemeClr val="accent2">
              <a:hueOff val="338703"/>
              <a:satOff val="-1658"/>
              <a:lumOff val="9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0" rIns="202054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Increase the risks associated with crime</a:t>
          </a:r>
        </a:p>
      </dsp:txBody>
      <dsp:txXfrm>
        <a:off x="2215728" y="1456673"/>
        <a:ext cx="2045541" cy="1472790"/>
      </dsp:txXfrm>
    </dsp:sp>
    <dsp:sp modelId="{FBA59056-3D05-4E55-B090-65BC4754ACFA}">
      <dsp:nvSpPr>
        <dsp:cNvPr id="0" name=""/>
        <dsp:cNvSpPr/>
      </dsp:nvSpPr>
      <dsp:spPr>
        <a:xfrm>
          <a:off x="2215728" y="474813"/>
          <a:ext cx="2045541" cy="981860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165100" rIns="202054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02</a:t>
          </a:r>
        </a:p>
      </dsp:txBody>
      <dsp:txXfrm>
        <a:off x="2215728" y="474813"/>
        <a:ext cx="2045541" cy="981860"/>
      </dsp:txXfrm>
    </dsp:sp>
    <dsp:sp modelId="{A837D23E-4F4F-4D9B-99FC-365EBAB76972}">
      <dsp:nvSpPr>
        <dsp:cNvPr id="0" name=""/>
        <dsp:cNvSpPr/>
      </dsp:nvSpPr>
      <dsp:spPr>
        <a:xfrm>
          <a:off x="4424914" y="474813"/>
          <a:ext cx="2045541" cy="2454650"/>
        </a:xfrm>
        <a:prstGeom prst="rect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0" rIns="202054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Reduce the rewards of crime</a:t>
          </a:r>
        </a:p>
      </dsp:txBody>
      <dsp:txXfrm>
        <a:off x="4424914" y="1456673"/>
        <a:ext cx="2045541" cy="1472790"/>
      </dsp:txXfrm>
    </dsp:sp>
    <dsp:sp modelId="{4F95999C-72F8-44CE-B9B2-C74608689D7B}">
      <dsp:nvSpPr>
        <dsp:cNvPr id="0" name=""/>
        <dsp:cNvSpPr/>
      </dsp:nvSpPr>
      <dsp:spPr>
        <a:xfrm>
          <a:off x="4424914" y="474813"/>
          <a:ext cx="2045541" cy="981860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165100" rIns="202054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03</a:t>
          </a:r>
        </a:p>
      </dsp:txBody>
      <dsp:txXfrm>
        <a:off x="4424914" y="474813"/>
        <a:ext cx="2045541" cy="981860"/>
      </dsp:txXfrm>
    </dsp:sp>
    <dsp:sp modelId="{C3E9FC4A-8D6E-4DAB-AD27-DBD8CFFDD3D3}">
      <dsp:nvSpPr>
        <dsp:cNvPr id="0" name=""/>
        <dsp:cNvSpPr/>
      </dsp:nvSpPr>
      <dsp:spPr>
        <a:xfrm>
          <a:off x="6634099" y="474813"/>
          <a:ext cx="2045541" cy="2454650"/>
        </a:xfrm>
        <a:prstGeom prst="rect">
          <a:avLst/>
        </a:prstGeom>
        <a:solidFill>
          <a:schemeClr val="accent2">
            <a:hueOff val="1016110"/>
            <a:satOff val="-4974"/>
            <a:lumOff val="2794"/>
            <a:alphaOff val="0"/>
          </a:schemeClr>
        </a:solidFill>
        <a:ln w="19050" cap="rnd" cmpd="sng" algn="ctr">
          <a:solidFill>
            <a:schemeClr val="accent2">
              <a:hueOff val="1016110"/>
              <a:satOff val="-4974"/>
              <a:lumOff val="27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0" rIns="202054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Reduce the provocations for crime</a:t>
          </a:r>
        </a:p>
      </dsp:txBody>
      <dsp:txXfrm>
        <a:off x="6634099" y="1456673"/>
        <a:ext cx="2045541" cy="1472790"/>
      </dsp:txXfrm>
    </dsp:sp>
    <dsp:sp modelId="{292DB269-A9EC-4CCA-97A0-F3458356720F}">
      <dsp:nvSpPr>
        <dsp:cNvPr id="0" name=""/>
        <dsp:cNvSpPr/>
      </dsp:nvSpPr>
      <dsp:spPr>
        <a:xfrm>
          <a:off x="6634099" y="474813"/>
          <a:ext cx="2045541" cy="981860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165100" rIns="202054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04</a:t>
          </a:r>
        </a:p>
      </dsp:txBody>
      <dsp:txXfrm>
        <a:off x="6634099" y="474813"/>
        <a:ext cx="2045541" cy="981860"/>
      </dsp:txXfrm>
    </dsp:sp>
    <dsp:sp modelId="{87972433-8219-4FF4-A9DB-4602D45FB220}">
      <dsp:nvSpPr>
        <dsp:cNvPr id="0" name=""/>
        <dsp:cNvSpPr/>
      </dsp:nvSpPr>
      <dsp:spPr>
        <a:xfrm>
          <a:off x="8843284" y="474813"/>
          <a:ext cx="2045541" cy="2454650"/>
        </a:xfrm>
        <a:prstGeom prst="rect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0" rIns="202054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Remove the excuses that facilitate crime</a:t>
          </a:r>
        </a:p>
      </dsp:txBody>
      <dsp:txXfrm>
        <a:off x="8843284" y="1456673"/>
        <a:ext cx="2045541" cy="1472790"/>
      </dsp:txXfrm>
    </dsp:sp>
    <dsp:sp modelId="{E1835AF9-8120-44BB-89F2-E1E4026DF3AD}">
      <dsp:nvSpPr>
        <dsp:cNvPr id="0" name=""/>
        <dsp:cNvSpPr/>
      </dsp:nvSpPr>
      <dsp:spPr>
        <a:xfrm>
          <a:off x="8843284" y="474813"/>
          <a:ext cx="2045541" cy="981860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54" tIns="165100" rIns="202054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05</a:t>
          </a:r>
        </a:p>
      </dsp:txBody>
      <dsp:txXfrm>
        <a:off x="8843284" y="474813"/>
        <a:ext cx="2045541" cy="981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4CB69-3246-4B4E-8548-CDDC4391B137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5771C-9C88-4550-B5BE-657B078D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28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DAF821DB-9F51-4BD4-8821-1B23F2120F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DF82DA0D-0D23-462C-B181-76409C4F92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3" indent="-233363" algn="just">
              <a:spcBef>
                <a:spcPct val="0"/>
              </a:spcBef>
              <a:buFont typeface="Calibri" panose="020F0502020204030204" pitchFamily="34" charset="0"/>
              <a:buAutoNum type="arabi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Developed in the late 1970s and early 1980s – includes many of the principles of classical criminology</a:t>
            </a:r>
          </a:p>
          <a:p>
            <a:pPr marL="703263" lvl="1" indent="-233363" algn="just">
              <a:spcBef>
                <a:spcPct val="0"/>
              </a:spcBef>
              <a:buFont typeface="Calibri" panose="020F0502020204030204" pitchFamily="34" charset="0"/>
              <a:buAutoNum type="alphaL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It is based on the belief that criminals make a conscious, rational, and at least partially informed choice to commit crime</a:t>
            </a:r>
          </a:p>
          <a:p>
            <a:pPr marL="703263" lvl="1" indent="-233363" algn="just">
              <a:spcBef>
                <a:spcPct val="0"/>
              </a:spcBef>
              <a:buFont typeface="Calibri" panose="020F0502020204030204" pitchFamily="34" charset="0"/>
              <a:buAutoNum type="alphaL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Two main varieties of choice theory:  routine activities theory and situational choice theory</a:t>
            </a:r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121165F2-5D34-4C67-8153-B552CCB384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9AE5264-A473-4E43-80E4-298AD742D541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4665E318-DD1B-4616-A3E9-BEC6756DC3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CC03007A-F485-48A7-B6F9-F792B32772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626D78A2-C5A5-4203-8BE9-A78950404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11580C6-4050-4E06-B3B5-1D598E6A37B4}" type="slidenum">
              <a:rPr lang="en-US" altLang="en-US" sz="120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83EDDC4A-BBDA-42E8-833E-C9573CD0AA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CEF8E000-9318-4763-934A-3867FEA194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1DD2A224-3C37-4782-83B7-D445F61E0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73A9BDF-C025-495B-8836-45F1C625856F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9E3E6B3A-7E6C-481C-AEE6-52C512AF20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8EE1158A-AD9B-4DC7-93A3-8116D076DD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3" indent="-233363" algn="just">
              <a:spcBef>
                <a:spcPct val="0"/>
              </a:spcBef>
              <a:buFont typeface="Calibri" panose="020F0502020204030204" pitchFamily="34" charset="0"/>
              <a:buAutoNum type="arabi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Situational choice theory was developed by Ronald V. Clarke and Derek Cornish and is an extension of the rational choice perspective</a:t>
            </a:r>
          </a:p>
          <a:p>
            <a:pPr marL="703263" lvl="1" indent="-233363" algn="just">
              <a:spcBef>
                <a:spcPct val="0"/>
              </a:spcBef>
              <a:buFont typeface="Calibri" panose="020F0502020204030204" pitchFamily="34" charset="0"/>
              <a:buAutoNum type="alphaL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An example of soft determinism, seeing crime as a matter of both motivation and opportunity</a:t>
            </a:r>
          </a:p>
          <a:p>
            <a:pPr marL="703263" lvl="1" indent="-233363" algn="just">
              <a:spcBef>
                <a:spcPct val="0"/>
              </a:spcBef>
              <a:buFont typeface="Calibri" panose="020F0502020204030204" pitchFamily="34" charset="0"/>
              <a:buAutoNum type="alphaL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Focuses on the choice-structuring properties of a potentially criminal situation, the opportunities, costs, and benefits attached to particular types of crime</a:t>
            </a:r>
          </a:p>
          <a:p>
            <a:pPr marL="703263" lvl="1" indent="-233363" algn="just">
              <a:spcBef>
                <a:spcPct val="0"/>
              </a:spcBef>
              <a:buFont typeface="Calibri" panose="020F0502020204030204" pitchFamily="34" charset="0"/>
              <a:buAutoNum type="alphaL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Suggests the use of situational strategies to prevent crime and lower the likelihood of criminal victimization</a:t>
            </a: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EDFC10EB-549E-438B-A652-5CCDCB510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82CD71E-0944-4123-AAD4-174D17FAE4D8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7DF1EE40-F80C-465F-AD09-9134416812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F549FA69-156F-4099-A021-0531FCEEB0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Situational crime prevention includes five main objectives, each with five techniques that may be used to meet these objectives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CFE05854-201C-4ED1-8E5C-97EEF4BB7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5616203-BA42-4C53-A78E-C671F84ADC75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>
            <a:extLst>
              <a:ext uri="{FF2B5EF4-FFF2-40B4-BE49-F238E27FC236}">
                <a16:creationId xmlns:a16="http://schemas.microsoft.com/office/drawing/2014/main" id="{1B9AF231-FFC0-421C-B2C3-F1C681E92D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>
            <a:extLst>
              <a:ext uri="{FF2B5EF4-FFF2-40B4-BE49-F238E27FC236}">
                <a16:creationId xmlns:a16="http://schemas.microsoft.com/office/drawing/2014/main" id="{4D0F44D0-582F-4A87-8A31-4B413E202D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3" indent="-233363" algn="just">
              <a:spcBef>
                <a:spcPct val="0"/>
              </a:spcBef>
              <a:buFont typeface="Calibri" panose="020F0502020204030204" pitchFamily="34" charset="0"/>
              <a:buAutoNum type="arabi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Situational crime prevention shifts the focus of crime prevention away from the offender and onto the context in which crime occurs</a:t>
            </a:r>
          </a:p>
          <a:p>
            <a:pPr marL="703263" lvl="1" indent="-233363" algn="just">
              <a:spcBef>
                <a:spcPct val="0"/>
              </a:spcBef>
              <a:buFont typeface="Calibri" panose="020F0502020204030204" pitchFamily="34" charset="0"/>
              <a:buAutoNum type="alphaL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Instead of focusing on why people commit crime, it looks primarily at why crime occurs in specific settings</a:t>
            </a:r>
          </a:p>
          <a:p>
            <a:pPr marL="703263" lvl="1" indent="-233363" algn="just">
              <a:spcBef>
                <a:spcPct val="0"/>
              </a:spcBef>
              <a:buFont typeface="Calibri" panose="020F0502020204030204" pitchFamily="34" charset="0"/>
              <a:buAutoNum type="alphaL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It emphasizes the concept of opportunity – reduce opportunities for crime in specific situations to prevent crime</a:t>
            </a:r>
          </a:p>
          <a:p>
            <a:pPr marL="233363" indent="-233363" algn="just">
              <a:spcBef>
                <a:spcPct val="0"/>
              </a:spcBef>
              <a:buFont typeface="Calibri" panose="020F0502020204030204" pitchFamily="34" charset="0"/>
              <a:buAutoNum type="arabi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	Situational crime control works by removing or reducing criminal opportunity</a:t>
            </a:r>
          </a:p>
        </p:txBody>
      </p:sp>
      <p:sp>
        <p:nvSpPr>
          <p:cNvPr id="83972" name="Slide Number Placeholder 3">
            <a:extLst>
              <a:ext uri="{FF2B5EF4-FFF2-40B4-BE49-F238E27FC236}">
                <a16:creationId xmlns:a16="http://schemas.microsoft.com/office/drawing/2014/main" id="{7AC39A50-FD6F-4C7B-A6AA-7AD4A33D9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8A9B35B-3222-420A-908D-64B81E9BB4D2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47BD63D5-4719-4AF3-B911-57C4D0930A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D9F4C8E4-F2B6-43B8-985D-501D5428F5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3" indent="-233363" algn="just">
              <a:spcBef>
                <a:spcPct val="0"/>
              </a:spcBef>
              <a:buFont typeface="Calibri" panose="020F0502020204030204" pitchFamily="34" charset="0"/>
              <a:buAutoNum type="arabi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There is an overemphasis on individual choice and a relative disregard for the role of social factors in crime causation (poverty, poor home environment, inadequate socialization, etc.)</a:t>
            </a:r>
          </a:p>
          <a:p>
            <a:pPr marL="233363" indent="-233363" algn="just">
              <a:spcBef>
                <a:spcPct val="0"/>
              </a:spcBef>
              <a:buFont typeface="Calibri" panose="020F0502020204030204" pitchFamily="34" charset="0"/>
              <a:buAutoNum type="arabi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	Rational choice theory does not adequately consider the impact of emotional states on cognitive ability or the role of psychopharmacological agents (e.g., alcohol) in decision making</a:t>
            </a:r>
          </a:p>
          <a:p>
            <a:pPr marL="233363" indent="-233363" algn="just">
              <a:spcBef>
                <a:spcPct val="0"/>
              </a:spcBef>
              <a:buFont typeface="Calibri" panose="020F0502020204030204" pitchFamily="34" charset="0"/>
              <a:buAutoNum type="arabi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	Rational choice theory assumes that everyone is equally capable of making rational decisions</a:t>
            </a:r>
          </a:p>
          <a:p>
            <a:pPr marL="233363" indent="-233363" algn="just">
              <a:spcBef>
                <a:spcPct val="0"/>
              </a:spcBef>
              <a:buFont typeface="Calibri" panose="020F0502020204030204" pitchFamily="34" charset="0"/>
              <a:buAutoNum type="arabicPeriod"/>
              <a:tabLst>
                <a:tab pos="-703263" algn="l"/>
                <a:tab pos="-468313" algn="l"/>
                <a:tab pos="0" algn="l"/>
                <a:tab pos="233363" algn="l"/>
                <a:tab pos="350838" algn="l"/>
                <a:tab pos="468313" algn="l"/>
                <a:tab pos="585788" algn="l"/>
                <a:tab pos="703263" algn="l"/>
                <a:tab pos="820738" algn="l"/>
                <a:tab pos="938213" algn="l"/>
                <a:tab pos="1055688" algn="l"/>
                <a:tab pos="1173163" algn="l"/>
                <a:tab pos="1408113" algn="l"/>
                <a:tab pos="1643063" algn="l"/>
                <a:tab pos="1878013" algn="l"/>
                <a:tab pos="2347913" algn="l"/>
                <a:tab pos="2817813" algn="l"/>
                <a:tab pos="3287713" algn="l"/>
                <a:tab pos="3756025" algn="l"/>
                <a:tab pos="4225925" algn="l"/>
                <a:tab pos="4695825" algn="l"/>
                <a:tab pos="5165725" algn="l"/>
                <a:tab pos="5635625" algn="l"/>
                <a:tab pos="6105525" algn="l"/>
                <a:tab pos="6575425" algn="l"/>
                <a:tab pos="7043738" algn="l"/>
                <a:tab pos="7513638" algn="l"/>
                <a:tab pos="7983538" algn="l"/>
                <a:tab pos="8453438" algn="l"/>
                <a:tab pos="8923338" algn="l"/>
                <a:tab pos="9393238" algn="l"/>
                <a:tab pos="9863138" algn="l"/>
              </a:tabLst>
            </a:pP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	The issue of displacement – situational crime prevention strategies may cause criminals to find new targets of opportunities in other areas</a:t>
            </a:r>
          </a:p>
        </p:txBody>
      </p:sp>
      <p:sp>
        <p:nvSpPr>
          <p:cNvPr id="84996" name="Slide Number Placeholder 3">
            <a:extLst>
              <a:ext uri="{FF2B5EF4-FFF2-40B4-BE49-F238E27FC236}">
                <a16:creationId xmlns:a16="http://schemas.microsoft.com/office/drawing/2014/main" id="{5A64F63F-E38B-48B7-A065-AF50CD8BD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FFC4D94-5E16-437C-A44F-918E75E98049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>
            <a:extLst>
              <a:ext uri="{FF2B5EF4-FFF2-40B4-BE49-F238E27FC236}">
                <a16:creationId xmlns:a16="http://schemas.microsoft.com/office/drawing/2014/main" id="{DE8724F3-CCFF-4B98-9247-D1B4D2B03D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96B6A2-51B3-4236-8F91-A762DAE54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3551" indent="-293551" algn="just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tabLst>
                <a:tab pos="-704522" algn="l"/>
                <a:tab pos="-469682" algn="l"/>
                <a:tab pos="0" algn="l"/>
                <a:tab pos="234841" algn="l"/>
                <a:tab pos="352261" algn="l"/>
                <a:tab pos="469682" algn="l"/>
                <a:tab pos="587102" algn="l"/>
                <a:tab pos="704522" algn="l"/>
                <a:tab pos="821943" algn="l"/>
                <a:tab pos="939363" algn="l"/>
                <a:tab pos="1056784" algn="l"/>
                <a:tab pos="1174204" algn="l"/>
                <a:tab pos="1409045" algn="l"/>
                <a:tab pos="1643885" algn="l"/>
                <a:tab pos="1878726" algn="l"/>
                <a:tab pos="2348408" algn="l"/>
                <a:tab pos="2818089" algn="l"/>
                <a:tab pos="3287771" algn="l"/>
                <a:tab pos="3757452" algn="l"/>
                <a:tab pos="4227134" algn="l"/>
                <a:tab pos="4696816" algn="l"/>
                <a:tab pos="5166497" algn="l"/>
                <a:tab pos="5636179" algn="l"/>
                <a:tab pos="6105860" algn="l"/>
                <a:tab pos="6575542" algn="l"/>
                <a:tab pos="7045223" algn="l"/>
                <a:tab pos="7514905" algn="l"/>
                <a:tab pos="7984587" algn="l"/>
                <a:tab pos="8454268" algn="l"/>
                <a:tab pos="8923950" algn="l"/>
                <a:tab pos="9393631" algn="l"/>
                <a:tab pos="9863313" algn="l"/>
              </a:tabLst>
              <a:defRPr/>
            </a:pPr>
            <a:r>
              <a:rPr lang="en-US" dirty="0">
                <a:latin typeface="Times New Roman"/>
                <a:ea typeface="Times New Roman"/>
              </a:rPr>
              <a:t>Classical and neoclassical thought represents more a philosophy of justice than a theory of crime causation</a:t>
            </a:r>
          </a:p>
          <a:p>
            <a:pPr marL="469682" algn="just">
              <a:spcBef>
                <a:spcPts val="0"/>
              </a:spcBef>
              <a:spcAft>
                <a:spcPts val="0"/>
              </a:spcAft>
              <a:tabLst>
                <a:tab pos="-704522" algn="l"/>
                <a:tab pos="-469682" algn="l"/>
                <a:tab pos="0" algn="l"/>
                <a:tab pos="352261" algn="l"/>
                <a:tab pos="587102" algn="l"/>
                <a:tab pos="704522" algn="l"/>
                <a:tab pos="821943" algn="l"/>
                <a:tab pos="939363" algn="l"/>
                <a:tab pos="1056784" algn="l"/>
                <a:tab pos="1174204" algn="l"/>
                <a:tab pos="1409045" algn="l"/>
                <a:tab pos="1643885" algn="l"/>
                <a:tab pos="1878726" algn="l"/>
                <a:tab pos="2348408" algn="l"/>
                <a:tab pos="2818089" algn="l"/>
                <a:tab pos="3287771" algn="l"/>
                <a:tab pos="3757452" algn="l"/>
                <a:tab pos="4227134" algn="l"/>
                <a:tab pos="4696816" algn="l"/>
                <a:tab pos="5166497" algn="l"/>
                <a:tab pos="5636179" algn="l"/>
                <a:tab pos="6105860" algn="l"/>
                <a:tab pos="6575542" algn="l"/>
                <a:tab pos="7045223" algn="l"/>
                <a:tab pos="7514905" algn="l"/>
                <a:tab pos="7984587" algn="l"/>
                <a:tab pos="8454268" algn="l"/>
                <a:tab pos="8923950" algn="l"/>
                <a:tab pos="9393631" algn="l"/>
                <a:tab pos="9863313" algn="l"/>
                <a:tab pos="10332994" algn="l"/>
                <a:tab pos="10802676" algn="l"/>
              </a:tabLst>
              <a:defRPr/>
            </a:pPr>
            <a:r>
              <a:rPr lang="en-US" dirty="0">
                <a:latin typeface="Times New Roman"/>
                <a:ea typeface="Times New Roman"/>
              </a:rPr>
              <a:t> 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tabLst>
                <a:tab pos="-704522" algn="l"/>
                <a:tab pos="-469682" algn="l"/>
                <a:tab pos="0" algn="l"/>
                <a:tab pos="234841" algn="l"/>
                <a:tab pos="352261" algn="l"/>
                <a:tab pos="469682" algn="l"/>
                <a:tab pos="587102" algn="l"/>
                <a:tab pos="704522" algn="l"/>
                <a:tab pos="821943" algn="l"/>
                <a:tab pos="939363" algn="l"/>
                <a:tab pos="1056784" algn="l"/>
                <a:tab pos="1174204" algn="l"/>
                <a:tab pos="1409045" algn="l"/>
                <a:tab pos="1643885" algn="l"/>
                <a:tab pos="1878726" algn="l"/>
                <a:tab pos="2348408" algn="l"/>
                <a:tab pos="2818089" algn="l"/>
                <a:tab pos="3287771" algn="l"/>
                <a:tab pos="3757452" algn="l"/>
                <a:tab pos="4227134" algn="l"/>
                <a:tab pos="4696816" algn="l"/>
                <a:tab pos="5166497" algn="l"/>
                <a:tab pos="5636179" algn="l"/>
                <a:tab pos="6105860" algn="l"/>
                <a:tab pos="6575542" algn="l"/>
                <a:tab pos="7045223" algn="l"/>
                <a:tab pos="7514905" algn="l"/>
                <a:tab pos="7984587" algn="l"/>
                <a:tab pos="8454268" algn="l"/>
                <a:tab pos="8923950" algn="l"/>
                <a:tab pos="9393631" algn="l"/>
                <a:tab pos="9863313" algn="l"/>
              </a:tabLst>
              <a:defRPr/>
            </a:pPr>
            <a:r>
              <a:rPr lang="en-US" dirty="0">
                <a:latin typeface="Times New Roman"/>
                <a:ea typeface="Times New Roman"/>
              </a:rPr>
              <a:t>B. Proponents of the neoclassical school take credit for the recent decline in crime rates</a:t>
            </a:r>
          </a:p>
          <a:p>
            <a:pPr marL="1174204" lvl="2" indent="-234841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-704522" algn="l"/>
                <a:tab pos="-469682" algn="l"/>
                <a:tab pos="0" algn="l"/>
                <a:tab pos="234841" algn="l"/>
                <a:tab pos="352261" algn="l"/>
                <a:tab pos="469682" algn="l"/>
                <a:tab pos="587102" algn="l"/>
                <a:tab pos="704522" algn="l"/>
                <a:tab pos="821943" algn="l"/>
                <a:tab pos="939363" algn="l"/>
                <a:tab pos="1056784" algn="l"/>
                <a:tab pos="1174204" algn="l"/>
                <a:tab pos="1409045" algn="l"/>
                <a:tab pos="1643885" algn="l"/>
                <a:tab pos="1878726" algn="l"/>
                <a:tab pos="2348408" algn="l"/>
                <a:tab pos="2818089" algn="l"/>
                <a:tab pos="3287771" algn="l"/>
                <a:tab pos="3757452" algn="l"/>
                <a:tab pos="4227134" algn="l"/>
                <a:tab pos="4696816" algn="l"/>
                <a:tab pos="5166497" algn="l"/>
                <a:tab pos="5636179" algn="l"/>
                <a:tab pos="6105860" algn="l"/>
                <a:tab pos="6575542" algn="l"/>
                <a:tab pos="7045223" algn="l"/>
                <a:tab pos="7514905" algn="l"/>
                <a:tab pos="7984587" algn="l"/>
                <a:tab pos="8454268" algn="l"/>
                <a:tab pos="8923950" algn="l"/>
                <a:tab pos="9393631" algn="l"/>
                <a:tab pos="9863313" algn="l"/>
              </a:tabLst>
              <a:defRPr/>
            </a:pPr>
            <a:r>
              <a:rPr lang="en-US" dirty="0">
                <a:latin typeface="Times New Roman"/>
                <a:ea typeface="Times New Roman"/>
              </a:rPr>
              <a:t>	They claim that following the implementation of get-tough-on-crime policies, official rates of crime have decreased substantially</a:t>
            </a:r>
          </a:p>
          <a:p>
            <a:pPr marL="1174204" lvl="2" indent="-234841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-704522" algn="l"/>
                <a:tab pos="-469682" algn="l"/>
                <a:tab pos="0" algn="l"/>
                <a:tab pos="234841" algn="l"/>
                <a:tab pos="352261" algn="l"/>
                <a:tab pos="469682" algn="l"/>
                <a:tab pos="587102" algn="l"/>
                <a:tab pos="704522" algn="l"/>
                <a:tab pos="821943" algn="l"/>
                <a:tab pos="939363" algn="l"/>
                <a:tab pos="1056784" algn="l"/>
                <a:tab pos="1174204" algn="l"/>
                <a:tab pos="1409045" algn="l"/>
                <a:tab pos="1643885" algn="l"/>
                <a:tab pos="1878726" algn="l"/>
                <a:tab pos="2348408" algn="l"/>
                <a:tab pos="2818089" algn="l"/>
                <a:tab pos="3287771" algn="l"/>
                <a:tab pos="3757452" algn="l"/>
                <a:tab pos="4227134" algn="l"/>
                <a:tab pos="4696816" algn="l"/>
                <a:tab pos="5166497" algn="l"/>
                <a:tab pos="5636179" algn="l"/>
                <a:tab pos="6105860" algn="l"/>
                <a:tab pos="6575542" algn="l"/>
                <a:tab pos="7045223" algn="l"/>
                <a:tab pos="7514905" algn="l"/>
                <a:tab pos="7984587" algn="l"/>
                <a:tab pos="8454268" algn="l"/>
                <a:tab pos="8923950" algn="l"/>
                <a:tab pos="9393631" algn="l"/>
                <a:tab pos="9863313" algn="l"/>
              </a:tabLst>
              <a:defRPr/>
            </a:pPr>
            <a:r>
              <a:rPr lang="en-US" dirty="0">
                <a:latin typeface="Times New Roman"/>
                <a:ea typeface="Times New Roman"/>
              </a:rPr>
              <a:t>	This decline may due in part to demographic changes in the U.S. population or to the changing nature of crime over time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tabLst>
                <a:tab pos="-704522" algn="l"/>
                <a:tab pos="-469682" algn="l"/>
                <a:tab pos="0" algn="l"/>
                <a:tab pos="234841" algn="l"/>
                <a:tab pos="352261" algn="l"/>
                <a:tab pos="469682" algn="l"/>
                <a:tab pos="587102" algn="l"/>
                <a:tab pos="704522" algn="l"/>
                <a:tab pos="821943" algn="l"/>
                <a:tab pos="939363" algn="l"/>
                <a:tab pos="1056784" algn="l"/>
                <a:tab pos="1174204" algn="l"/>
                <a:tab pos="1409045" algn="l"/>
                <a:tab pos="1643885" algn="l"/>
                <a:tab pos="1878726" algn="l"/>
                <a:tab pos="2348408" algn="l"/>
                <a:tab pos="2818089" algn="l"/>
                <a:tab pos="3287771" algn="l"/>
                <a:tab pos="3757452" algn="l"/>
                <a:tab pos="4227134" algn="l"/>
                <a:tab pos="4696816" algn="l"/>
                <a:tab pos="5166497" algn="l"/>
                <a:tab pos="5636179" algn="l"/>
                <a:tab pos="6105860" algn="l"/>
                <a:tab pos="6575542" algn="l"/>
                <a:tab pos="7045223" algn="l"/>
                <a:tab pos="7514905" algn="l"/>
                <a:tab pos="7984587" algn="l"/>
                <a:tab pos="8454268" algn="l"/>
                <a:tab pos="8923950" algn="l"/>
                <a:tab pos="9393631" algn="l"/>
                <a:tab pos="9863313" algn="l"/>
              </a:tabLst>
              <a:defRPr/>
            </a:pPr>
            <a:r>
              <a:rPr lang="en-US" dirty="0">
                <a:latin typeface="Times New Roman"/>
                <a:ea typeface="Times New Roman"/>
              </a:rPr>
              <a:t>C. Critics claim that classical and neoclassical thought does not really explain criminal motivation</a:t>
            </a:r>
          </a:p>
          <a:p>
            <a:pPr marL="1174204" lvl="2" indent="-234841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-704522" algn="l"/>
                <a:tab pos="-469682" algn="l"/>
                <a:tab pos="0" algn="l"/>
                <a:tab pos="234841" algn="l"/>
                <a:tab pos="352261" algn="l"/>
                <a:tab pos="469682" algn="l"/>
                <a:tab pos="587102" algn="l"/>
                <a:tab pos="704522" algn="l"/>
                <a:tab pos="821943" algn="l"/>
                <a:tab pos="939363" algn="l"/>
                <a:tab pos="1056784" algn="l"/>
                <a:tab pos="1174204" algn="l"/>
                <a:tab pos="1409045" algn="l"/>
                <a:tab pos="1643885" algn="l"/>
                <a:tab pos="1878726" algn="l"/>
                <a:tab pos="2348408" algn="l"/>
                <a:tab pos="2818089" algn="l"/>
                <a:tab pos="3287771" algn="l"/>
                <a:tab pos="3757452" algn="l"/>
                <a:tab pos="4227134" algn="l"/>
                <a:tab pos="4696816" algn="l"/>
                <a:tab pos="5166497" algn="l"/>
                <a:tab pos="5636179" algn="l"/>
                <a:tab pos="6105860" algn="l"/>
                <a:tab pos="6575542" algn="l"/>
                <a:tab pos="7045223" algn="l"/>
                <a:tab pos="7514905" algn="l"/>
                <a:tab pos="7984587" algn="l"/>
                <a:tab pos="8454268" algn="l"/>
                <a:tab pos="8923950" algn="l"/>
                <a:tab pos="9393631" algn="l"/>
                <a:tab pos="9863313" algn="l"/>
              </a:tabLst>
              <a:defRPr/>
            </a:pPr>
            <a:r>
              <a:rPr lang="en-US" dirty="0">
                <a:latin typeface="Times New Roman"/>
                <a:ea typeface="Times New Roman"/>
              </a:rPr>
              <a:t>	It suggests that crime is the result of free will and individual choice but does not explain how a choice for or against criminal activity is made</a:t>
            </a:r>
          </a:p>
          <a:p>
            <a:pPr marL="1174204" lvl="2" indent="-234841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-704522" algn="l"/>
                <a:tab pos="-469682" algn="l"/>
                <a:tab pos="0" algn="l"/>
                <a:tab pos="234841" algn="l"/>
                <a:tab pos="352261" algn="l"/>
                <a:tab pos="469682" algn="l"/>
                <a:tab pos="587102" algn="l"/>
                <a:tab pos="704522" algn="l"/>
                <a:tab pos="821943" algn="l"/>
                <a:tab pos="939363" algn="l"/>
                <a:tab pos="1056784" algn="l"/>
                <a:tab pos="1174204" algn="l"/>
                <a:tab pos="1409045" algn="l"/>
                <a:tab pos="1643885" algn="l"/>
                <a:tab pos="1878726" algn="l"/>
                <a:tab pos="2348408" algn="l"/>
                <a:tab pos="2818089" algn="l"/>
                <a:tab pos="3287771" algn="l"/>
                <a:tab pos="3757452" algn="l"/>
                <a:tab pos="4227134" algn="l"/>
                <a:tab pos="4696816" algn="l"/>
                <a:tab pos="5166497" algn="l"/>
                <a:tab pos="5636179" algn="l"/>
                <a:tab pos="6105860" algn="l"/>
                <a:tab pos="6575542" algn="l"/>
                <a:tab pos="7045223" algn="l"/>
                <a:tab pos="7514905" algn="l"/>
                <a:tab pos="7984587" algn="l"/>
                <a:tab pos="8454268" algn="l"/>
                <a:tab pos="8923950" algn="l"/>
                <a:tab pos="9393631" algn="l"/>
                <a:tab pos="9863313" algn="l"/>
              </a:tabLst>
              <a:defRPr/>
            </a:pPr>
            <a:r>
              <a:rPr lang="en-US" dirty="0">
                <a:latin typeface="Times New Roman"/>
                <a:ea typeface="Times New Roman"/>
              </a:rPr>
              <a:t>	There is little scientific basis for the claims made by the Classical School</a:t>
            </a:r>
          </a:p>
        </p:txBody>
      </p:sp>
      <p:sp>
        <p:nvSpPr>
          <p:cNvPr id="95236" name="Slide Number Placeholder 3">
            <a:extLst>
              <a:ext uri="{FF2B5EF4-FFF2-40B4-BE49-F238E27FC236}">
                <a16:creationId xmlns:a16="http://schemas.microsoft.com/office/drawing/2014/main" id="{5BB464FE-8640-438E-9820-6B5332BB7D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40A53F8-F173-44FF-B6B7-2C12B91D2620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>
            <a:extLst>
              <a:ext uri="{FF2B5EF4-FFF2-40B4-BE49-F238E27FC236}">
                <a16:creationId xmlns:a16="http://schemas.microsoft.com/office/drawing/2014/main" id="{4A256281-DFCB-4325-A1F6-6BF37D1627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>
            <a:extLst>
              <a:ext uri="{FF2B5EF4-FFF2-40B4-BE49-F238E27FC236}">
                <a16:creationId xmlns:a16="http://schemas.microsoft.com/office/drawing/2014/main" id="{C06BC104-39B2-4B00-B7DE-78592B5C02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96260" name="Slide Number Placeholder 3">
            <a:extLst>
              <a:ext uri="{FF2B5EF4-FFF2-40B4-BE49-F238E27FC236}">
                <a16:creationId xmlns:a16="http://schemas.microsoft.com/office/drawing/2014/main" id="{26692037-DA66-4F0C-8986-E1490E559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6B2FB86-6690-49CB-8B7A-1E66E8DECB11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6662E-FAF4-44BC-88B5-85A7CBFB6D30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22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03027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81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6028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43777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58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2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53022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09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40847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68760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478517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3340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7395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4385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8641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94750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7E0CF6C-748E-4B7A-BC8B-3011EF78ED13}" type="datetime1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0857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stripe pattern on a white background">
            <a:extLst>
              <a:ext uri="{FF2B5EF4-FFF2-40B4-BE49-F238E27FC236}">
                <a16:creationId xmlns:a16="http://schemas.microsoft.com/office/drawing/2014/main" id="{ED103E3E-18CB-4D93-A9F9-35F8FF386F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l="9091" t="292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83B28E-6E7E-40F3-BC4C-5F2559F73D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dirty="0"/>
              <a:t>Rational Choice and Routine Activities Theories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2A157-3B40-4C43-80DA-FDD7231B79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en-US" dirty="0"/>
              <a:t>Week 5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85111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A68A29-C0B7-4446-A900-28C3302D8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Neoclassical Theories </a:t>
            </a:r>
            <a:br>
              <a:rPr lang="en-US" dirty="0"/>
            </a:br>
            <a:endParaRPr lang="en-US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F758477-1952-4A4B-847B-BB2A330A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r>
              <a:rPr lang="en-US" sz="2400" b="1" dirty="0"/>
              <a:t>Similar to Classical Theory—views people as rational</a:t>
            </a:r>
          </a:p>
          <a:p>
            <a:r>
              <a:rPr lang="en-US" sz="2400" b="1" dirty="0"/>
              <a:t>Considers environmental, psychological, and other mitigating circumstances that influence decision to commit crime.</a:t>
            </a:r>
          </a:p>
          <a:p>
            <a:r>
              <a:rPr lang="en-US" sz="2400" b="1" dirty="0"/>
              <a:t>Focuses on policies rather than crime causation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152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A4E84E8-A48D-4F2C-B0B7-3523ABD60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Rational Choice Theory (RCT) – Cornish and Clarke (1986)</a:t>
            </a:r>
          </a:p>
        </p:txBody>
      </p:sp>
      <p:graphicFrame>
        <p:nvGraphicFramePr>
          <p:cNvPr id="28680" name="Content Placeholder 2">
            <a:extLst>
              <a:ext uri="{FF2B5EF4-FFF2-40B4-BE49-F238E27FC236}">
                <a16:creationId xmlns:a16="http://schemas.microsoft.com/office/drawing/2014/main" id="{A7F5C049-2B6A-42A9-9877-11CD4C7841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 advTm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3EDC2712-0B99-4289-88BB-645EBF38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Routine Activities Theory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261191-3001-41E3-A07D-7BB0019013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8A23DAE0-2DAB-4219-831A-8376FB9F53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>
                <a:latin typeface="Verdana" panose="020B0604030504040204" pitchFamily="34" charset="0"/>
              </a:rPr>
              <a:t>Lawrence Cohen and Marcus Felson</a:t>
            </a:r>
          </a:p>
          <a:p>
            <a:pPr lvl="1"/>
            <a:r>
              <a:rPr lang="en-US" altLang="en-US" dirty="0">
                <a:latin typeface="Verdana" panose="020B0604030504040204" pitchFamily="34" charset="0"/>
              </a:rPr>
              <a:t>Lifestyle and changes in society contribute to volume, type of crime</a:t>
            </a:r>
          </a:p>
          <a:p>
            <a:r>
              <a:rPr lang="en-US" altLang="en-US" dirty="0">
                <a:latin typeface="Verdana" panose="020B0604030504040204" pitchFamily="34" charset="0"/>
              </a:rPr>
              <a:t>Elements needed for crime:</a:t>
            </a:r>
          </a:p>
          <a:p>
            <a:pPr lvl="1"/>
            <a:r>
              <a:rPr lang="en-US" altLang="en-US" dirty="0">
                <a:latin typeface="Verdana" panose="020B0604030504040204" pitchFamily="34" charset="0"/>
              </a:rPr>
              <a:t>Motivated offender</a:t>
            </a:r>
          </a:p>
          <a:p>
            <a:pPr lvl="1"/>
            <a:r>
              <a:rPr lang="en-US" altLang="en-US" dirty="0">
                <a:latin typeface="Verdana" panose="020B0604030504040204" pitchFamily="34" charset="0"/>
              </a:rPr>
              <a:t>Suitable target</a:t>
            </a:r>
          </a:p>
          <a:p>
            <a:pPr lvl="1"/>
            <a:r>
              <a:rPr lang="en-US" altLang="en-US" dirty="0">
                <a:latin typeface="Verdana" panose="020B0604030504040204" pitchFamily="34" charset="0"/>
              </a:rPr>
              <a:t>Absence of capable guardians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2C471-A09E-4C68-942A-6099A1951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Routine Activities Theory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6561F620-F721-4987-B648-0473A300979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2514600"/>
            <a:ext cx="3741738" cy="3741738"/>
          </a:xfrm>
        </p:spPr>
      </p:pic>
      <p:sp>
        <p:nvSpPr>
          <p:cNvPr id="30724" name="TextBox 3">
            <a:extLst>
              <a:ext uri="{FF2B5EF4-FFF2-40B4-BE49-F238E27FC236}">
                <a16:creationId xmlns:a16="http://schemas.microsoft.com/office/drawing/2014/main" id="{396EF541-E497-4D90-8B42-A00A49D8E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650" y="6138864"/>
            <a:ext cx="2419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214C90"/>
              </a:buClr>
              <a:buFont typeface="Times" panose="02020603050405020304" pitchFamily="18" charset="0"/>
              <a:buChar char="•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1191D0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085850" indent="-228600" eaLnBrk="0" hangingPunct="0">
              <a:spcBef>
                <a:spcPct val="20000"/>
              </a:spcBef>
              <a:buClr>
                <a:srgbClr val="214C90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428750" indent="-228600" eaLnBrk="0" hangingPunct="0">
              <a:spcBef>
                <a:spcPct val="20000"/>
              </a:spcBef>
              <a:buClr>
                <a:srgbClr val="1191D0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1771650" indent="-228600" eaLnBrk="0" hangingPunct="0">
              <a:spcBef>
                <a:spcPct val="20000"/>
              </a:spcBef>
              <a:buClr>
                <a:srgbClr val="214C90"/>
              </a:buClr>
              <a:buFont typeface="Lucida Grande" pitchFamily="-1" charset="0"/>
              <a:buChar char="-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2288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14C90"/>
              </a:buClr>
              <a:buFont typeface="Lucida Grande" pitchFamily="-1" charset="0"/>
              <a:buChar char="-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6860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14C90"/>
              </a:buClr>
              <a:buFont typeface="Lucida Grande" pitchFamily="-1" charset="0"/>
              <a:buChar char="-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1432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14C90"/>
              </a:buClr>
              <a:buFont typeface="Lucida Grande" pitchFamily="-1" charset="0"/>
              <a:buChar char="-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6004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14C90"/>
              </a:buClr>
              <a:buFont typeface="Lucida Grande" pitchFamily="-1" charset="0"/>
              <a:buChar char="-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i="1"/>
              <a:t>continued on next slide</a:t>
            </a:r>
          </a:p>
        </p:txBody>
      </p:sp>
    </p:spTree>
  </p:cSld>
  <p:clrMapOvr>
    <a:masterClrMapping/>
  </p:clrMapOvr>
  <p:transition spd="slow" advTm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2" name="Rectangle 135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753" name="Rectangle 137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754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1755" name="Freeform: Shape 141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0482" name="Title 1">
            <a:extLst>
              <a:ext uri="{FF2B5EF4-FFF2-40B4-BE49-F238E27FC236}">
                <a16:creationId xmlns:a16="http://schemas.microsoft.com/office/drawing/2014/main" id="{99EEA0FE-A03E-43B7-A262-91D17D9D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Routine Activities Theory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11DB60F4-83E1-4AEB-910B-4C56146D0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Verdana" panose="020B0604030504040204" pitchFamily="34" charset="0"/>
              </a:rPr>
              <a:t>Lifestyles that contribute to criminal opportunities likely to result in crime because increase risk of potential victimization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05015C9-43A0-4244-8849-EF9A0890B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Situational Choice Theory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FBD968D4-99C0-44C1-BCAA-1884DE6D6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Verdana" panose="020B0604030504040204" pitchFamily="34" charset="0"/>
              </a:rPr>
              <a:t>Ronald V. Clarke and Derek Cornish</a:t>
            </a:r>
          </a:p>
          <a:p>
            <a:r>
              <a:rPr lang="en-US" altLang="en-US">
                <a:latin typeface="Verdana" panose="020B0604030504040204" pitchFamily="34" charset="0"/>
              </a:rPr>
              <a:t>Soft determinism</a:t>
            </a:r>
          </a:p>
          <a:p>
            <a:pPr lvl="1"/>
            <a:r>
              <a:rPr lang="en-US" altLang="en-US">
                <a:latin typeface="Verdana" panose="020B0604030504040204" pitchFamily="34" charset="0"/>
              </a:rPr>
              <a:t>Crime is a function of choices and decisions made within a context of situational constraints and opportunities</a:t>
            </a:r>
          </a:p>
          <a:p>
            <a:pPr lvl="1"/>
            <a:r>
              <a:rPr lang="en-US" altLang="en-US">
                <a:latin typeface="Verdana" panose="020B0604030504040204" pitchFamily="34" charset="0"/>
              </a:rPr>
              <a:t>Crime requires motivation and opportunity</a:t>
            </a:r>
          </a:p>
          <a:p>
            <a:r>
              <a:rPr lang="en-US" altLang="en-US">
                <a:latin typeface="Verdana" panose="020B0604030504040204" pitchFamily="34" charset="0"/>
              </a:rPr>
              <a:t>Reduce crime by changing the environment</a:t>
            </a:r>
          </a:p>
          <a:p>
            <a:endParaRPr lang="en-US" altLang="en-US">
              <a:latin typeface="Verdana" panose="020B0604030504040204" pitchFamily="34" charset="0"/>
            </a:endParaRPr>
          </a:p>
          <a:p>
            <a:endParaRPr lang="en-US" altLang="en-US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 advTm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482" name="Title 1">
            <a:extLst>
              <a:ext uri="{FF2B5EF4-FFF2-40B4-BE49-F238E27FC236}">
                <a16:creationId xmlns:a16="http://schemas.microsoft.com/office/drawing/2014/main" id="{68E27C8D-75D3-4449-90E9-2ABD4A66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900">
                <a:solidFill>
                  <a:srgbClr val="EBEBEB"/>
                </a:solidFill>
              </a:rPr>
              <a:t>Situational Crime Control Objectives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33797" name="Content Placeholder 2">
            <a:extLst>
              <a:ext uri="{FF2B5EF4-FFF2-40B4-BE49-F238E27FC236}">
                <a16:creationId xmlns:a16="http://schemas.microsoft.com/office/drawing/2014/main" id="{6560D54C-7732-41A2-8289-5D68782DD0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6966137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C449A7B-186E-4572-ADDA-A7D6C93A0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Situational Crime-Control Policy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769C0E9D-72DD-48A5-BAB3-3CE75ABA8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Verdana" panose="020B0604030504040204" pitchFamily="34" charset="0"/>
              </a:rPr>
              <a:t>Situational crime prevention shifts the focus away from the offender and onto the context in which crime occurs</a:t>
            </a:r>
          </a:p>
          <a:p>
            <a:r>
              <a:rPr lang="en-US" altLang="en-US" sz="2400" dirty="0">
                <a:latin typeface="Verdana" panose="020B0604030504040204" pitchFamily="34" charset="0"/>
              </a:rPr>
              <a:t>Begins with opportunity structure of crime – reduce opportunities to reduce crime</a:t>
            </a:r>
          </a:p>
          <a:p>
            <a:r>
              <a:rPr lang="en-US" altLang="en-US" sz="2400" dirty="0">
                <a:latin typeface="Verdana" panose="020B0604030504040204" pitchFamily="34" charset="0"/>
              </a:rPr>
              <a:t>Focus on context of crime as alternative to traditional offender-based crime prevention policies</a:t>
            </a:r>
          </a:p>
          <a:p>
            <a:endParaRPr lang="en-US" altLang="en-US" dirty="0">
              <a:latin typeface="Verdana" panose="020B0604030504040204" pitchFamily="34" charset="0"/>
            </a:endParaRPr>
          </a:p>
          <a:p>
            <a:endParaRPr lang="en-US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 advTm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12E520E7-9CEA-44AD-85A3-DC8412EAC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/>
              <a:t>Critique of Rational Choice Theory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FB552F3B-B51C-4CC4-99B3-2B14BD82D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Verdana" panose="020B0604030504040204" pitchFamily="34" charset="0"/>
              </a:rPr>
              <a:t>Overemphasis on individual choice, relative disregard for the role of social factors in crime causation</a:t>
            </a:r>
          </a:p>
          <a:p>
            <a:r>
              <a:rPr lang="en-US" altLang="en-US" sz="2400" dirty="0">
                <a:latin typeface="Verdana" panose="020B0604030504040204" pitchFamily="34" charset="0"/>
              </a:rPr>
              <a:t>Assumes everyone is equally capable of making rational decisions</a:t>
            </a:r>
          </a:p>
          <a:p>
            <a:r>
              <a:rPr lang="en-US" altLang="en-US" sz="2400" dirty="0">
                <a:latin typeface="Verdana" panose="020B0604030504040204" pitchFamily="34" charset="0"/>
              </a:rPr>
              <a:t>Displacement may occur as a result of situational crime prevention strategies</a:t>
            </a:r>
          </a:p>
          <a:p>
            <a:endParaRPr lang="en-US" altLang="en-US" dirty="0">
              <a:latin typeface="Verdana" panose="020B0604030504040204" pitchFamily="34" charset="0"/>
            </a:endParaRPr>
          </a:p>
          <a:p>
            <a:endParaRPr lang="en-US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 advTm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17FE84C3-3AA5-43BA-95FC-EBC354093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 Critique of Classical Theories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D6484E02-E86C-4088-BDF1-2D92E5FF2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Verdana" panose="020B0604030504040204" pitchFamily="34" charset="0"/>
              </a:rPr>
              <a:t>Represents more a philosophy of justice than a theory of crime causation</a:t>
            </a:r>
          </a:p>
          <a:p>
            <a:r>
              <a:rPr lang="en-US" altLang="en-US" sz="2400" dirty="0">
                <a:latin typeface="Verdana" panose="020B0604030504040204" pitchFamily="34" charset="0"/>
              </a:rPr>
              <a:t>Lacks explanatory power over criminal motivation – does not really explain how choices for/against crime are made</a:t>
            </a:r>
          </a:p>
          <a:p>
            <a:r>
              <a:rPr lang="en-US" altLang="en-US" sz="2400" dirty="0">
                <a:latin typeface="Verdana" panose="020B0604030504040204" pitchFamily="34" charset="0"/>
              </a:rPr>
              <a:t>Little empirical scientific basis for claims of Classical School</a:t>
            </a:r>
          </a:p>
          <a:p>
            <a:endParaRPr lang="en-US" altLang="en-US" dirty="0">
              <a:latin typeface="Verdana" panose="020B0604030504040204" pitchFamily="34" charset="0"/>
            </a:endParaRPr>
          </a:p>
          <a:p>
            <a:endParaRPr lang="en-US" altLang="en-US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 advTm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3432</TotalTime>
  <Words>831</Words>
  <Application>Microsoft Office PowerPoint</Application>
  <PresentationFormat>Widescreen</PresentationFormat>
  <Paragraphs>84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Verdana</vt:lpstr>
      <vt:lpstr>Wingdings 3</vt:lpstr>
      <vt:lpstr>Ion</vt:lpstr>
      <vt:lpstr>Rational Choice and Routine Activities Theories</vt:lpstr>
      <vt:lpstr>Neoclassical Theories  </vt:lpstr>
      <vt:lpstr>Rational Choice Theory (RCT) – Cornish and Clarke (1986)</vt:lpstr>
      <vt:lpstr>Routine Activities Theory</vt:lpstr>
      <vt:lpstr>Routine Activities Theory</vt:lpstr>
      <vt:lpstr>Situational Choice Theory</vt:lpstr>
      <vt:lpstr>Situational Crime Control Objectives</vt:lpstr>
      <vt:lpstr>Situational Crime-Control Policy</vt:lpstr>
      <vt:lpstr>Critique of Rational Choice Theory</vt:lpstr>
      <vt:lpstr>A Critique of Classical Theories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Rational Choice and Routine Activities Theories</dc:title>
  <dc:creator>satenik.margaryan51@login.cuny.edu</dc:creator>
  <cp:lastModifiedBy>Satenik Margaryan</cp:lastModifiedBy>
  <cp:revision>3</cp:revision>
  <dcterms:created xsi:type="dcterms:W3CDTF">2021-02-19T18:23:54Z</dcterms:created>
  <dcterms:modified xsi:type="dcterms:W3CDTF">2021-09-26T19:32:21Z</dcterms:modified>
</cp:coreProperties>
</file>