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5" r:id="rId11"/>
    <p:sldId id="276" r:id="rId12"/>
    <p:sldId id="278" r:id="rId13"/>
    <p:sldId id="279" r:id="rId14"/>
    <p:sldId id="280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B5C63-51C5-4EE4-9A69-A91709291467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31A02-5F3F-42AA-A553-78194261E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94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4" name="Google Shape;1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Copyright © McGraw-Hill Education. All rights reserved. No reproduction or distribution without the prior written consent of McGraw-Hill Education.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6600" dirty="0"/>
              <a:t>Introduction to Criminology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Understanding crime and criminology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 fontScale="90000"/>
          </a:bodyPr>
          <a:lstStyle/>
          <a:p>
            <a:pPr lvl="0"/>
            <a:r>
              <a:rPr lang="en-US" sz="4800" i="1" dirty="0">
                <a:solidFill>
                  <a:srgbClr val="FFFFFF"/>
                </a:solidFill>
              </a:rPr>
              <a:t>Criminology is the scientific study of the definition, forms, causes, and societal reactions to criminal behavior</a:t>
            </a:r>
            <a:br>
              <a:rPr lang="en-US" sz="4800" i="1" dirty="0">
                <a:solidFill>
                  <a:srgbClr val="FFFFFF"/>
                </a:solidFill>
              </a:rPr>
            </a:br>
            <a:r>
              <a:rPr lang="en-US" sz="4800" i="1" dirty="0">
                <a:solidFill>
                  <a:srgbClr val="FFFFFF"/>
                </a:solidFill>
              </a:rPr>
              <a:t>Criminology seeks to understand the causal explanations of crime</a:t>
            </a:r>
            <a:br>
              <a:rPr lang="en-US" sz="4800" i="1" dirty="0">
                <a:solidFill>
                  <a:srgbClr val="FFFFFF"/>
                </a:solidFill>
              </a:rPr>
            </a:br>
            <a:endParaRPr lang="en-US" sz="4800" i="1" dirty="0">
              <a:solidFill>
                <a:srgbClr val="FFFFFF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E898-2F47-47CC-84A7-038C261D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Emergence of Criminology 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3E402-8BBB-4029-A033-AC56AED2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Criminology began in Europe in the late 1700s.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Sub-discipline of sociology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Major contributions came from the United States.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Criminology is interdisciplinary.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5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2067-0AC2-48B1-B572-287CA2298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and Deviance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DF30A-C4FF-4228-9217-32B8566F2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Deviant behavior is behavior outside the majority of society’s expectations.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Boundaries of deviant behavior vary according to context of place, time, and perspective.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Cultural values influence deviant behavior.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1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>
            <a:spLocks noGrp="1"/>
          </p:cNvSpPr>
          <p:nvPr>
            <p:ph type="title"/>
          </p:nvPr>
        </p:nvSpPr>
        <p:spPr>
          <a:xfrm>
            <a:off x="1981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/>
          <a:p>
            <a:pPr marL="54864" algn="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 dirty="0">
                <a:solidFill>
                  <a:schemeClr val="tx1"/>
                </a:solidFill>
              </a:rPr>
              <a:t>Norms and Laws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8" name="Google Shape;148;p15"/>
          <p:cNvSpPr txBox="1">
            <a:spLocks noGrp="1"/>
          </p:cNvSpPr>
          <p:nvPr>
            <p:ph type="body" idx="1"/>
          </p:nvPr>
        </p:nvSpPr>
        <p:spPr>
          <a:xfrm>
            <a:off x="1933575" y="19509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b="1" dirty="0"/>
              <a:t>Norm</a:t>
            </a:r>
            <a:r>
              <a:rPr lang="en-US" sz="2400" dirty="0"/>
              <a:t>: Rule that makes clear what behavior is appropriate and expected in a particular situation</a:t>
            </a:r>
            <a:endParaRPr sz="2400" dirty="0"/>
          </a:p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b="1" dirty="0"/>
              <a:t>Deviance</a:t>
            </a:r>
            <a:r>
              <a:rPr lang="en-US" sz="2400" dirty="0"/>
              <a:t>: Violation of a norm</a:t>
            </a:r>
            <a:endParaRPr sz="2400" dirty="0"/>
          </a:p>
          <a:p>
            <a:pPr marL="639762" lvl="1" indent="-232409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Rockwell"/>
              <a:buChar char="○"/>
            </a:pPr>
            <a:r>
              <a:rPr lang="en-US" sz="2400" dirty="0"/>
              <a:t>Ideas of deviance change over time</a:t>
            </a:r>
            <a:endParaRPr sz="2400" dirty="0"/>
          </a:p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Particular act is considered deviant depending on context, place, time, and the individual(s) judging it</a:t>
            </a:r>
            <a:endParaRPr sz="2400" dirty="0"/>
          </a:p>
          <a:p>
            <a:pPr marL="639762" lvl="1" indent="-80009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34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1981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/>
          <a:p>
            <a:pPr marL="53975" indent="-53975" algn="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/>
              <a:t>Social Norm</a:t>
            </a:r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body" idx="1"/>
          </p:nvPr>
        </p:nvSpPr>
        <p:spPr>
          <a:xfrm>
            <a:off x="1933575" y="1855963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Rule that specifies how people are expected to behave</a:t>
            </a:r>
            <a:endParaRPr sz="2400" dirty="0"/>
          </a:p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Informal social norms are not written but are known and followed</a:t>
            </a:r>
            <a:endParaRPr sz="2400" dirty="0"/>
          </a:p>
          <a:p>
            <a:pPr marL="639762" lvl="1" indent="-232409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Rockwell"/>
              <a:buChar char="○"/>
            </a:pPr>
            <a:r>
              <a:rPr lang="en-US" sz="2400" dirty="0"/>
              <a:t>Waiting for one’s turn in a queue</a:t>
            </a:r>
            <a:endParaRPr sz="2400" dirty="0"/>
          </a:p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Formal social norms are formally written</a:t>
            </a:r>
            <a:endParaRPr sz="2400" dirty="0"/>
          </a:p>
          <a:p>
            <a:pPr marL="639762" lvl="1" indent="-232409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Rockwell"/>
              <a:buChar char="○"/>
            </a:pPr>
            <a:r>
              <a:rPr lang="en-US" sz="2400" dirty="0"/>
              <a:t>Called legal norms</a:t>
            </a:r>
            <a:endParaRPr sz="2400" dirty="0"/>
          </a:p>
          <a:p>
            <a:pPr marL="639762" lvl="1" indent="-232409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Rockwell"/>
              <a:buChar char="○"/>
            </a:pPr>
            <a:r>
              <a:rPr lang="en-US" sz="2400" dirty="0"/>
              <a:t>Violation of these norms sets the criminal justice system in motion</a:t>
            </a:r>
            <a:endParaRPr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title"/>
          </p:nvPr>
        </p:nvSpPr>
        <p:spPr>
          <a:xfrm>
            <a:off x="1981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A crime is</a:t>
            </a:r>
            <a:endParaRPr/>
          </a:p>
        </p:txBody>
      </p:sp>
      <p:sp>
        <p:nvSpPr>
          <p:cNvPr id="165" name="Google Shape;165;p17"/>
          <p:cNvSpPr txBox="1">
            <a:spLocks noGrp="1"/>
          </p:cNvSpPr>
          <p:nvPr>
            <p:ph type="body" idx="1"/>
          </p:nvPr>
        </p:nvSpPr>
        <p:spPr>
          <a:xfrm>
            <a:off x="1905000" y="164623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endParaRPr lang="en-US" sz="3000" dirty="0"/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 sz="3000" dirty="0"/>
              <a:t>“an intentional act or an omission in violation of the criminal law (statutory and case law), committed without defense or justification, and sanctioned by the State as a felony or misdemeanor.”</a:t>
            </a:r>
            <a:endParaRPr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>
            <a:spLocks noGrp="1"/>
          </p:cNvSpPr>
          <p:nvPr>
            <p:ph type="title"/>
          </p:nvPr>
        </p:nvSpPr>
        <p:spPr>
          <a:xfrm>
            <a:off x="1981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4400"/>
            </a:pPr>
            <a:r>
              <a:rPr lang="en-US"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is ‘crime’? (2)</a:t>
            </a:r>
            <a:endParaRPr/>
          </a:p>
        </p:txBody>
      </p:sp>
      <p:sp>
        <p:nvSpPr>
          <p:cNvPr id="171" name="Google Shape;171;p18"/>
          <p:cNvSpPr txBox="1">
            <a:spLocks noGrp="1"/>
          </p:cNvSpPr>
          <p:nvPr>
            <p:ph type="body" idx="1"/>
          </p:nvPr>
        </p:nvSpPr>
        <p:spPr>
          <a:xfrm>
            <a:off x="1981200" y="1921078"/>
            <a:ext cx="8229600" cy="425125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social construct</a:t>
            </a:r>
            <a:endParaRPr dirty="0"/>
          </a:p>
          <a:p>
            <a:pPr marL="342900" indent="-34290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‘Crime’ is a label applied, under particular circumstances, to certain acts (or omissions). This suggests that crime is something that is the product of culturally bounded social interaction.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>
            <a:spLocks noGrp="1"/>
          </p:cNvSpPr>
          <p:nvPr>
            <p:ph type="title"/>
          </p:nvPr>
        </p:nvSpPr>
        <p:spPr>
          <a:xfrm>
            <a:off x="1981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/>
          <a:p>
            <a:pPr marL="53975" indent="-53975" algn="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/>
              <a:t>Classifying Crime </a:t>
            </a:r>
            <a:r>
              <a:rPr lang="en-US" sz="2000"/>
              <a:t>(continued)</a:t>
            </a:r>
            <a:endParaRPr sz="2000"/>
          </a:p>
        </p:txBody>
      </p:sp>
      <p:sp>
        <p:nvSpPr>
          <p:cNvPr id="188" name="Google Shape;188;p20"/>
          <p:cNvSpPr txBox="1">
            <a:spLocks noGrp="1"/>
          </p:cNvSpPr>
          <p:nvPr>
            <p:ph type="body" idx="1"/>
          </p:nvPr>
        </p:nvSpPr>
        <p:spPr>
          <a:xfrm>
            <a:off x="1981200" y="1954634"/>
            <a:ext cx="8229600" cy="42177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29210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b="1" i="1" dirty="0"/>
              <a:t>Mala </a:t>
            </a:r>
            <a:r>
              <a:rPr lang="en-US" sz="2400" b="1" i="1" dirty="0" err="1"/>
              <a:t>prohibita</a:t>
            </a:r>
            <a:r>
              <a:rPr lang="en-US" sz="2400" dirty="0"/>
              <a:t>: </a:t>
            </a:r>
            <a:r>
              <a:rPr lang="en-US" sz="2400" b="1" dirty="0"/>
              <a:t>Statutory crime </a:t>
            </a:r>
            <a:r>
              <a:rPr lang="en-US" sz="2400" dirty="0"/>
              <a:t>that reflects public opinion at a moment in time</a:t>
            </a:r>
            <a:endParaRPr sz="2400" dirty="0"/>
          </a:p>
          <a:p>
            <a:pPr marL="639762" lvl="1" indent="-232409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Rockwell"/>
              <a:buChar char="○"/>
            </a:pPr>
            <a:r>
              <a:rPr lang="en-US" sz="2400" dirty="0"/>
              <a:t>Statutory crime - Act that is criminal because it is prohibited by law</a:t>
            </a:r>
            <a:endParaRPr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D72F-F279-4338-9233-860B5836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Crime and Criminal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3EDEB-DB27-4752-BA24-FB5486159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There are Four Characteristics of Law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State (political authority) brings charges against a person.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It must be specific, defining both the offense and punishment.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 law is uniformly applied.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 law contains penal sanctions (punishment). 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06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75059-B42E-4C4F-9977-BB36F43C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Crime and Criminal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750E-4EAC-48AC-B5EA-969CC38BA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Crime is “an intentional act or omission in violation of criminal law, committed without defense or justification, and sanctioned by the state as a felony or misdemeanor” (Tappan, 1960).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Felonies generally refer to offenses punishable by one year or more in a state or federal prison.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Misdemeanors are less serious offenses punishable by less than one year in jail.  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4011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2E4E9-B9BB-4C22-9CA8-BB68B5BD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Crime and Criminal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27BAE-747E-4DC5-9977-A89543658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In U.S. criminal law, an act must meet the following five requirements to be considered a crime: 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1800" dirty="0"/>
              <a:t>The act is prohibited by law and includes legally prescribed punishments prior to the violation. 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1800" dirty="0"/>
              <a:t>A criminal act, “</a:t>
            </a:r>
            <a:r>
              <a:rPr lang="en-US" sz="1800" i="1" dirty="0" err="1"/>
              <a:t>actus</a:t>
            </a:r>
            <a:r>
              <a:rPr lang="en-US" sz="1800" i="1" dirty="0"/>
              <a:t> </a:t>
            </a:r>
            <a:r>
              <a:rPr lang="en-US" sz="1800" i="1" dirty="0" err="1"/>
              <a:t>reus</a:t>
            </a:r>
            <a:r>
              <a:rPr lang="en-US" sz="1800" dirty="0"/>
              <a:t>” (the act itself, or the physical element), must take place.  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9009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8B84-FFE3-49AC-967D-275D6275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Crime and Criminal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F9C84-BF16-42D7-B8B2-C4551E057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6864"/>
            <a:ext cx="10515600" cy="4152952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In U.S. criminal law, an act must meet the following five requirements to be considered a crime (cont’d): 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sz="2400" dirty="0"/>
              <a:t>Social harm of a conscious, voluntary nature is required. There must be injury to the state or to the people.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sz="2400" dirty="0"/>
              <a:t>The act is performed intentionally (negligence and omission may be exceptions).  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sz="2400" dirty="0"/>
              <a:t>The voluntary misconduct must have directly or indirectly caused harm.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5413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EE78-1524-4A2A-8C1C-02A0B48C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Crime and Criminal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C3F97-2B69-4B08-8C34-306AF6602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Crime was originally a private matter, but it has evolved to wrongdoing against the state; fines are paid to the state as the wronged party. </a:t>
            </a:r>
          </a:p>
          <a:p>
            <a:r>
              <a:rPr lang="en-US" sz="2400" dirty="0"/>
              <a:t>Criminal law includes: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Legislative statutes (statutory law)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Case law (common law) 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Administrative law 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7116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7120A-382D-4404-AE73-EF8F879AE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Crime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2CEB4-47BF-40C0-940F-211DA4659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Should criminologists restrict their inquiry solely to acts in violation of criminal law?  </a:t>
            </a:r>
          </a:p>
          <a:p>
            <a:r>
              <a:rPr lang="en-US" sz="2400" dirty="0"/>
              <a:t>Sociological views of crime expand beyond those convicted of crime from a legal perspective. </a:t>
            </a:r>
          </a:p>
          <a:p>
            <a:r>
              <a:rPr lang="en-US" sz="2400" dirty="0"/>
              <a:t>It would be difficult to study crime across time and geography, due to the changing nature of law and the social context of crime. 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155324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{A5FE6B79-B29C-4FE6-B0F7-168332C3ED56}tf56160789_win32</Template>
  <TotalTime>10</TotalTime>
  <Words>717</Words>
  <Application>Microsoft Office PowerPoint</Application>
  <PresentationFormat>Widescreen</PresentationFormat>
  <Paragraphs>67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Bookman Old Style</vt:lpstr>
      <vt:lpstr>Calibri</vt:lpstr>
      <vt:lpstr>Franklin Gothic Book</vt:lpstr>
      <vt:lpstr>Lato</vt:lpstr>
      <vt:lpstr>Rockwell</vt:lpstr>
      <vt:lpstr>Wingdings</vt:lpstr>
      <vt:lpstr>1_RetrospectVTI</vt:lpstr>
      <vt:lpstr>Introduction to Criminology</vt:lpstr>
      <vt:lpstr>Criminology is the scientific study of the definition, forms, causes, and societal reactions to criminal behavior Criminology seeks to understand the causal explanations of crime </vt:lpstr>
      <vt:lpstr>The Emergence of Criminology  </vt:lpstr>
      <vt:lpstr>Crime and Deviance</vt:lpstr>
      <vt:lpstr>Norms and Laws</vt:lpstr>
      <vt:lpstr>Social Norm</vt:lpstr>
      <vt:lpstr>A crime is</vt:lpstr>
      <vt:lpstr>What is ‘crime’? (2)</vt:lpstr>
      <vt:lpstr>Classifying Crime (continued)</vt:lpstr>
      <vt:lpstr>Crime and Criminal Law</vt:lpstr>
      <vt:lpstr>Crime and Criminal Law</vt:lpstr>
      <vt:lpstr>Crime and Criminal Law</vt:lpstr>
      <vt:lpstr>Crime and Criminal Law</vt:lpstr>
      <vt:lpstr>Crime and Criminal Law</vt:lpstr>
      <vt:lpstr>The Crime Problem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Criminology</dc:title>
  <dc:creator>Satenik Margaryan</dc:creator>
  <cp:lastModifiedBy>Satenik Margaryan</cp:lastModifiedBy>
  <cp:revision>2</cp:revision>
  <dcterms:created xsi:type="dcterms:W3CDTF">2020-08-31T00:41:41Z</dcterms:created>
  <dcterms:modified xsi:type="dcterms:W3CDTF">2021-08-26T18:14:21Z</dcterms:modified>
</cp:coreProperties>
</file>