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4-1.png"/><Relationship Id="rId2" Type="http://schemas.openxmlformats.org/officeDocument/2006/relationships/image" Target="../media/image-4-2.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8-1.png"/><Relationship Id="rId2" Type="http://schemas.openxmlformats.org/officeDocument/2006/relationships/image" Target="../media/image-8-2.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6" Type="http://schemas.openxmlformats.org/officeDocument/2006/relationships/hyperlink" Target="https://gamma.app" TargetMode="External"/><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7" Type="http://schemas.openxmlformats.org/officeDocument/2006/relationships/hyperlink" Target="https://gamma.app" TargetMode="External"/><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12-1.png"/><Relationship Id="rId2" Type="http://schemas.openxmlformats.org/officeDocument/2006/relationships/image" Target="../media/image-12-2.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r>
          <p:cNvPicPr>
            <a:picLocks noChangeAspect="1"/>
          </p:cNvPicPr>
          <p:nvPr/>
        </p:nvPicPr>
        <p:blipFill>
          <a:blip r:embed="rId2"/>
          <a:stretch>
            <a:fillRect/>
          </a:stretch>
        </p:blipFill>
        <p:spPr>
          <a:xfrm>
            <a:off x="9151620" y="0"/>
            <a:ext cx="5486400" cy="8229600"/>
          </a:xfrm>
          <a:prstGeom prst="rect">
            <a:avLst/>
          </a:prstGeom>
        </p:spPr>
      </p:pic>
      <p:sp>
        <p:nvSpPr>
          <p:cNvPr id="5" name="Text 1"/>
          <p:cNvSpPr/>
          <p:nvPr/>
        </p:nvSpPr>
        <p:spPr>
          <a:xfrm>
            <a:off x="833199" y="2137410"/>
            <a:ext cx="7477601" cy="1916430"/>
          </a:xfrm>
          <a:prstGeom prst="rect">
            <a:avLst/>
          </a:prstGeom>
          <a:noFill/>
          <a:ln/>
        </p:spPr>
        <p:txBody>
          <a:bodyPr wrap="square" rtlCol="0" anchor="t"/>
          <a:lstStyle/>
          <a:p>
            <a:pPr indent="0" marL="0">
              <a:lnSpc>
                <a:spcPts val="7545"/>
              </a:lnSpc>
              <a:buNone/>
            </a:pPr>
            <a:r>
              <a:rPr lang="en-US" sz="6036" b="1" spc="-35" kern="0" dirty="0">
                <a:solidFill>
                  <a:srgbClr val="000000"/>
                </a:solidFill>
                <a:latin typeface="adonis-web" pitchFamily="34" charset="0"/>
                <a:ea typeface="adonis-web" pitchFamily="34" charset="-122"/>
                <a:cs typeface="adonis-web" pitchFamily="34" charset="-120"/>
              </a:rPr>
              <a:t>Introduction to Feminist Criminology</a:t>
            </a:r>
            <a:endParaRPr lang="en-US" sz="6036" dirty="0"/>
          </a:p>
        </p:txBody>
      </p:sp>
      <p:sp>
        <p:nvSpPr>
          <p:cNvPr id="6" name="Text 2"/>
          <p:cNvSpPr/>
          <p:nvPr/>
        </p:nvSpPr>
        <p:spPr>
          <a:xfrm>
            <a:off x="833199" y="4387096"/>
            <a:ext cx="7477601"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Feminist criminology is a field that examines the experiences of women and girls within the criminal justice system, challenging patriarchal biases and revealing the unique challenges they face.</a:t>
            </a:r>
            <a:endParaRPr lang="en-US" sz="1750" dirty="0"/>
          </a:p>
        </p:txBody>
      </p:sp>
      <p:sp>
        <p:nvSpPr>
          <p:cNvPr id="7" name="Shape 3"/>
          <p:cNvSpPr/>
          <p:nvPr/>
        </p:nvSpPr>
        <p:spPr>
          <a:xfrm>
            <a:off x="833199" y="5719882"/>
            <a:ext cx="355402" cy="355402"/>
          </a:xfrm>
          <a:prstGeom prst="roundRect">
            <a:avLst>
              <a:gd name="adj" fmla="val 25726039"/>
            </a:avLst>
          </a:prstGeom>
          <a:solidFill>
            <a:srgbClr val="807858"/>
          </a:solidFill>
          <a:ln w="7620">
            <a:solidFill>
              <a:srgbClr val="FFFFFF"/>
            </a:solidFill>
            <a:prstDash val="solid"/>
          </a:ln>
        </p:spPr>
      </p:sp>
      <p:sp>
        <p:nvSpPr>
          <p:cNvPr id="8" name="Text 4"/>
          <p:cNvSpPr/>
          <p:nvPr/>
        </p:nvSpPr>
        <p:spPr>
          <a:xfrm>
            <a:off x="936427" y="5824418"/>
            <a:ext cx="148828" cy="146328"/>
          </a:xfrm>
          <a:prstGeom prst="rect">
            <a:avLst/>
          </a:prstGeom>
          <a:noFill/>
          <a:ln/>
        </p:spPr>
        <p:txBody>
          <a:bodyPr wrap="none" rtlCol="0" anchor="t"/>
          <a:lstStyle/>
          <a:p>
            <a:pPr algn="ctr" indent="0" marL="0">
              <a:lnSpc>
                <a:spcPts val="1152"/>
              </a:lnSpc>
              <a:buNone/>
            </a:pPr>
            <a:r>
              <a:rPr lang="en-US" sz="1152" spc="-35" kern="0" dirty="0">
                <a:solidFill>
                  <a:srgbClr val="FFFFFF"/>
                </a:solidFill>
                <a:latin typeface="Source Sans Pro" pitchFamily="34" charset="0"/>
                <a:ea typeface="Source Sans Pro" pitchFamily="34" charset="-122"/>
                <a:cs typeface="Source Sans Pro" pitchFamily="34" charset="-120"/>
              </a:rPr>
              <a:t>Sa</a:t>
            </a:r>
            <a:endParaRPr lang="en-US" sz="1152" dirty="0"/>
          </a:p>
        </p:txBody>
      </p:sp>
      <p:sp>
        <p:nvSpPr>
          <p:cNvPr id="9" name="Text 5"/>
          <p:cNvSpPr/>
          <p:nvPr/>
        </p:nvSpPr>
        <p:spPr>
          <a:xfrm>
            <a:off x="1299686" y="5703213"/>
            <a:ext cx="2563892" cy="388858"/>
          </a:xfrm>
          <a:prstGeom prst="rect">
            <a:avLst/>
          </a:prstGeom>
          <a:noFill/>
          <a:ln/>
        </p:spPr>
        <p:txBody>
          <a:bodyPr wrap="none" rtlCol="0" anchor="t"/>
          <a:lstStyle/>
          <a:p>
            <a:pPr algn="l" indent="0" marL="0">
              <a:lnSpc>
                <a:spcPts val="3062"/>
              </a:lnSpc>
              <a:buNone/>
            </a:pPr>
            <a:r>
              <a:rPr lang="en-US" sz="2187" b="1" spc="-35" kern="0" dirty="0">
                <a:solidFill>
                  <a:srgbClr val="272525"/>
                </a:solidFill>
                <a:latin typeface="Source Sans Pro" pitchFamily="34" charset="0"/>
                <a:ea typeface="Source Sans Pro" pitchFamily="34" charset="-122"/>
                <a:cs typeface="Source Sans Pro" pitchFamily="34" charset="-120"/>
              </a:rPr>
              <a:t>by Satenik Margaryan</a:t>
            </a:r>
            <a:endParaRPr lang="en-US" sz="2187" dirty="0"/>
          </a:p>
        </p:txBody>
      </p:sp>
      <p:pic>
        <p:nvPicPr>
          <p:cNvPr id="10"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r>
          <p:cNvPicPr>
            <a:picLocks noChangeAspect="1"/>
          </p:cNvPicPr>
          <p:nvPr/>
        </p:nvPicPr>
        <p:blipFill>
          <a:blip r:embed="rId2"/>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542937"/>
            <a:ext cx="9933503" cy="1388745"/>
          </a:xfrm>
          <a:prstGeom prst="rect">
            <a:avLst/>
          </a:prstGeom>
          <a:noFill/>
          <a:ln/>
        </p:spPr>
        <p:txBody>
          <a:bodyPr wrap="square" rtlCol="0" anchor="t"/>
          <a:lstStyle/>
          <a:p>
            <a:pPr indent="0" marL="0">
              <a:lnSpc>
                <a:spcPts val="5468"/>
              </a:lnSpc>
              <a:buNone/>
            </a:pPr>
            <a:r>
              <a:rPr lang="en-US" sz="4374" b="1" spc="-35" kern="0" dirty="0">
                <a:solidFill>
                  <a:srgbClr val="000000"/>
                </a:solidFill>
                <a:latin typeface="adonis-web" pitchFamily="34" charset="0"/>
                <a:ea typeface="adonis-web" pitchFamily="34" charset="-122"/>
                <a:cs typeface="adonis-web" pitchFamily="34" charset="-120"/>
              </a:rPr>
              <a:t>Historical Context: The Rise of Feminist Criminology</a:t>
            </a:r>
            <a:endParaRPr lang="en-US" sz="4374" dirty="0"/>
          </a:p>
        </p:txBody>
      </p:sp>
      <p:sp>
        <p:nvSpPr>
          <p:cNvPr id="7" name="Text 3"/>
          <p:cNvSpPr/>
          <p:nvPr/>
        </p:nvSpPr>
        <p:spPr>
          <a:xfrm>
            <a:off x="2348389" y="4264938"/>
            <a:ext cx="9933503" cy="1421606"/>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Feminist criminology emerged in the 1970s, challenging the male-centric focus of traditional criminology. Scholars sought to understand how gender shapes experiences of crime and the criminal justice system. This movement was driven by the women's rights movement, which highlighted the systemic sexism and patriarchal biases within society.</a:t>
            </a:r>
            <a:endParaRPr lang="en-US" sz="1750" dirty="0"/>
          </a:p>
        </p:txBody>
      </p:sp>
      <p:pic>
        <p:nvPicPr>
          <p:cNvPr id="8"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r>
          <p:cNvPicPr>
            <a:picLocks noChangeAspect="1"/>
          </p:cNvPicPr>
          <p:nvPr/>
        </p:nvPicPr>
        <p:blipFill>
          <a:blip r:embed="rId2"/>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098715"/>
            <a:ext cx="9933503" cy="1388745"/>
          </a:xfrm>
          <a:prstGeom prst="rect">
            <a:avLst/>
          </a:prstGeom>
          <a:noFill/>
          <a:ln/>
        </p:spPr>
        <p:txBody>
          <a:bodyPr wrap="square" rtlCol="0" anchor="t"/>
          <a:lstStyle/>
          <a:p>
            <a:pPr indent="0" marL="0">
              <a:lnSpc>
                <a:spcPts val="5468"/>
              </a:lnSpc>
              <a:buNone/>
            </a:pPr>
            <a:r>
              <a:rPr lang="en-US" sz="4374" b="1" spc="-35" kern="0" dirty="0">
                <a:solidFill>
                  <a:srgbClr val="000000"/>
                </a:solidFill>
                <a:latin typeface="adonis-web" pitchFamily="34" charset="0"/>
                <a:ea typeface="adonis-web" pitchFamily="34" charset="-122"/>
                <a:cs typeface="adonis-web" pitchFamily="34" charset="-120"/>
              </a:rPr>
              <a:t>Patriarchal Bias in Traditional Criminology</a:t>
            </a:r>
            <a:endParaRPr lang="en-US" sz="4374" dirty="0"/>
          </a:p>
        </p:txBody>
      </p:sp>
      <p:sp>
        <p:nvSpPr>
          <p:cNvPr id="7" name="Text 3"/>
          <p:cNvSpPr/>
          <p:nvPr/>
        </p:nvSpPr>
        <p:spPr>
          <a:xfrm>
            <a:off x="2703790" y="3820716"/>
            <a:ext cx="9578102" cy="710803"/>
          </a:xfrm>
          <a:prstGeom prst="rect">
            <a:avLst/>
          </a:prstGeom>
          <a:noFill/>
          <a:ln/>
        </p:spPr>
        <p:txBody>
          <a:bodyPr wrap="square" rtlCol="0" anchor="t"/>
          <a:lstStyle/>
          <a:p>
            <a:pPr algn="l" marL="342900" indent="-342900">
              <a:lnSpc>
                <a:spcPts val="2799"/>
              </a:lnSpc>
              <a:buSzPct val="100000"/>
              <a:buFont typeface="+mj-lt"/>
              <a:buAutoNum type="arabicPeriod" startAt="1"/>
            </a:pPr>
            <a:r>
              <a:rPr lang="en-US" sz="1750" spc="-35" kern="0" dirty="0">
                <a:solidFill>
                  <a:srgbClr val="272525"/>
                </a:solidFill>
                <a:latin typeface="Source Sans Pro" pitchFamily="34" charset="0"/>
                <a:ea typeface="Source Sans Pro" pitchFamily="34" charset="-122"/>
                <a:cs typeface="Source Sans Pro" pitchFamily="34" charset="-120"/>
              </a:rPr>
              <a:t>Traditional criminology has historically been dominated by male scholars and researchers, leading to a </a:t>
            </a:r>
            <a:pPr algn="l" indent="0" marL="0">
              <a:lnSpc>
                <a:spcPts val="2799"/>
              </a:lnSpc>
              <a:buNone/>
            </a:pPr>
            <a:r>
              <a:rPr lang="en-US" sz="1750" b="1" spc="-35" kern="0" dirty="0">
                <a:solidFill>
                  <a:srgbClr val="272525"/>
                </a:solidFill>
                <a:latin typeface="Source Sans Pro" pitchFamily="34" charset="0"/>
                <a:ea typeface="Source Sans Pro" pitchFamily="34" charset="-122"/>
                <a:cs typeface="Source Sans Pro" pitchFamily="34" charset="-120"/>
              </a:rPr>
              <a:t>patriarchal bias</a:t>
            </a:r>
            <a:pPr algn="l"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 in the field.</a:t>
            </a:r>
            <a:endParaRPr lang="en-US" sz="1750" dirty="0"/>
          </a:p>
        </p:txBody>
      </p:sp>
      <p:sp>
        <p:nvSpPr>
          <p:cNvPr id="8" name="Text 4"/>
          <p:cNvSpPr/>
          <p:nvPr/>
        </p:nvSpPr>
        <p:spPr>
          <a:xfrm>
            <a:off x="2703790" y="4620339"/>
            <a:ext cx="9578102" cy="710803"/>
          </a:xfrm>
          <a:prstGeom prst="rect">
            <a:avLst/>
          </a:prstGeom>
          <a:noFill/>
          <a:ln/>
        </p:spPr>
        <p:txBody>
          <a:bodyPr wrap="square" rtlCol="0" anchor="t"/>
          <a:lstStyle/>
          <a:p>
            <a:pPr algn="l" marL="342900" indent="-342900">
              <a:lnSpc>
                <a:spcPts val="2799"/>
              </a:lnSpc>
              <a:buSzPct val="100000"/>
              <a:buFont typeface="+mj-lt"/>
              <a:buAutoNum type="arabicPeriod" startAt="2"/>
            </a:pPr>
            <a:r>
              <a:rPr lang="en-US" sz="1750" spc="-35" kern="0" dirty="0">
                <a:solidFill>
                  <a:srgbClr val="272525"/>
                </a:solidFill>
                <a:latin typeface="Source Sans Pro" pitchFamily="34" charset="0"/>
                <a:ea typeface="Source Sans Pro" pitchFamily="34" charset="-122"/>
                <a:cs typeface="Source Sans Pro" pitchFamily="34" charset="-120"/>
              </a:rPr>
              <a:t>Theories and models of crime were often developed based on the experiences and perspectives of </a:t>
            </a:r>
            <a:pPr algn="l" indent="0" marL="0">
              <a:lnSpc>
                <a:spcPts val="2799"/>
              </a:lnSpc>
              <a:buNone/>
            </a:pPr>
            <a:r>
              <a:rPr lang="en-US" sz="1750" u="sng" spc="-35" kern="0" dirty="0">
                <a:solidFill>
                  <a:srgbClr val="272525"/>
                </a:solidFill>
                <a:latin typeface="Source Sans Pro" pitchFamily="34" charset="0"/>
                <a:ea typeface="Source Sans Pro" pitchFamily="34" charset="-122"/>
                <a:cs typeface="Source Sans Pro" pitchFamily="34" charset="-120"/>
              </a:rPr>
              <a:t>men</a:t>
            </a:r>
            <a:pPr algn="l"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 neglecting the unique challenges and realities faced by </a:t>
            </a:r>
            <a:pPr algn="l" indent="0" marL="0">
              <a:lnSpc>
                <a:spcPts val="2799"/>
              </a:lnSpc>
              <a:buNone/>
            </a:pPr>
            <a:r>
              <a:rPr lang="en-US" sz="1750" b="1" spc="-35" kern="0" dirty="0">
                <a:solidFill>
                  <a:srgbClr val="272525"/>
                </a:solidFill>
                <a:latin typeface="Source Sans Pro" pitchFamily="34" charset="0"/>
                <a:ea typeface="Source Sans Pro" pitchFamily="34" charset="-122"/>
                <a:cs typeface="Source Sans Pro" pitchFamily="34" charset="-120"/>
              </a:rPr>
              <a:t>women</a:t>
            </a:r>
            <a:pPr algn="l"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a:t>
            </a:r>
            <a:endParaRPr lang="en-US" sz="1750" dirty="0"/>
          </a:p>
        </p:txBody>
      </p:sp>
      <p:sp>
        <p:nvSpPr>
          <p:cNvPr id="9" name="Text 5"/>
          <p:cNvSpPr/>
          <p:nvPr/>
        </p:nvSpPr>
        <p:spPr>
          <a:xfrm>
            <a:off x="2703790" y="5419963"/>
            <a:ext cx="9578102" cy="710803"/>
          </a:xfrm>
          <a:prstGeom prst="rect">
            <a:avLst/>
          </a:prstGeom>
          <a:noFill/>
          <a:ln/>
        </p:spPr>
        <p:txBody>
          <a:bodyPr wrap="square" rtlCol="0" anchor="t"/>
          <a:lstStyle/>
          <a:p>
            <a:pPr algn="l" marL="342900" indent="-342900">
              <a:lnSpc>
                <a:spcPts val="2799"/>
              </a:lnSpc>
              <a:buSzPct val="100000"/>
              <a:buFont typeface="+mj-lt"/>
              <a:buAutoNum type="arabicPeriod" startAt="3"/>
            </a:pPr>
            <a:r>
              <a:rPr lang="en-US" sz="1750" spc="-35" kern="0" dirty="0">
                <a:solidFill>
                  <a:srgbClr val="272525"/>
                </a:solidFill>
                <a:latin typeface="Source Sans Pro" pitchFamily="34" charset="0"/>
                <a:ea typeface="Source Sans Pro" pitchFamily="34" charset="-122"/>
                <a:cs typeface="Source Sans Pro" pitchFamily="34" charset="-120"/>
              </a:rPr>
              <a:t>This bias has resulted in a limited understanding of </a:t>
            </a:r>
            <a:pPr algn="l" indent="0" marL="0">
              <a:lnSpc>
                <a:spcPts val="2799"/>
              </a:lnSpc>
              <a:buNone/>
            </a:pPr>
            <a:r>
              <a:rPr lang="en-US" sz="1750" b="1" spc="-35" kern="0" dirty="0">
                <a:solidFill>
                  <a:srgbClr val="272525"/>
                </a:solidFill>
                <a:latin typeface="Source Sans Pro" pitchFamily="34" charset="0"/>
                <a:ea typeface="Source Sans Pro" pitchFamily="34" charset="-122"/>
                <a:cs typeface="Source Sans Pro" pitchFamily="34" charset="-120"/>
              </a:rPr>
              <a:t>female offending</a:t>
            </a:r>
            <a:pPr algn="l"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 and the </a:t>
            </a:r>
            <a:pPr algn="l" indent="0" marL="0">
              <a:lnSpc>
                <a:spcPts val="2799"/>
              </a:lnSpc>
              <a:buNone/>
            </a:pPr>
            <a:r>
              <a:rPr lang="en-US" sz="1750" b="1" spc="-35" kern="0" dirty="0">
                <a:solidFill>
                  <a:srgbClr val="272525"/>
                </a:solidFill>
                <a:latin typeface="Source Sans Pro" pitchFamily="34" charset="0"/>
                <a:ea typeface="Source Sans Pro" pitchFamily="34" charset="-122"/>
                <a:cs typeface="Source Sans Pro" pitchFamily="34" charset="-120"/>
              </a:rPr>
              <a:t>victimization of women</a:t>
            </a:r>
            <a:pPr algn="l"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 leading to inadequate policies and interventions.</a:t>
            </a:r>
            <a:endParaRPr lang="en-US" sz="1750" dirty="0"/>
          </a:p>
        </p:txBody>
      </p:sp>
      <p:pic>
        <p:nvPicPr>
          <p:cNvPr id="10"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1480185"/>
            <a:ext cx="5554980" cy="694373"/>
          </a:xfrm>
          <a:prstGeom prst="rect">
            <a:avLst/>
          </a:prstGeom>
          <a:noFill/>
          <a:ln/>
        </p:spPr>
        <p:txBody>
          <a:bodyPr wrap="none" rtlCol="0" anchor="t"/>
          <a:lstStyle/>
          <a:p>
            <a:pPr indent="0" marL="0">
              <a:lnSpc>
                <a:spcPts val="5468"/>
              </a:lnSpc>
              <a:buNone/>
            </a:pPr>
            <a:r>
              <a:rPr lang="en-US" sz="4374" b="1" spc="-35" kern="0" dirty="0">
                <a:solidFill>
                  <a:srgbClr val="000000"/>
                </a:solidFill>
                <a:latin typeface="adonis-web" pitchFamily="34" charset="0"/>
                <a:ea typeface="adonis-web" pitchFamily="34" charset="-122"/>
                <a:cs typeface="adonis-web" pitchFamily="34" charset="-120"/>
              </a:rPr>
              <a:t>Adler: Sisters in Crime</a:t>
            </a:r>
            <a:endParaRPr lang="en-US" sz="4374" dirty="0"/>
          </a:p>
        </p:txBody>
      </p:sp>
      <p:sp>
        <p:nvSpPr>
          <p:cNvPr id="5" name="Shape 2"/>
          <p:cNvSpPr/>
          <p:nvPr/>
        </p:nvSpPr>
        <p:spPr>
          <a:xfrm>
            <a:off x="2348389" y="2618899"/>
            <a:ext cx="3163014" cy="4130397"/>
          </a:xfrm>
          <a:prstGeom prst="roundRect">
            <a:avLst>
              <a:gd name="adj" fmla="val 3161"/>
            </a:avLst>
          </a:prstGeom>
          <a:solidFill>
            <a:srgbClr val="F0D4F7"/>
          </a:solidFill>
          <a:ln w="7620">
            <a:solidFill>
              <a:srgbClr val="D6BADD"/>
            </a:solidFill>
            <a:prstDash val="solid"/>
          </a:ln>
        </p:spPr>
      </p:sp>
      <p:sp>
        <p:nvSpPr>
          <p:cNvPr id="6" name="Text 3"/>
          <p:cNvSpPr/>
          <p:nvPr/>
        </p:nvSpPr>
        <p:spPr>
          <a:xfrm>
            <a:off x="2578179" y="2848689"/>
            <a:ext cx="2703433" cy="694373"/>
          </a:xfrm>
          <a:prstGeom prst="rect">
            <a:avLst/>
          </a:prstGeom>
          <a:noFill/>
          <a:ln/>
        </p:spPr>
        <p:txBody>
          <a:bodyPr wrap="square" rtlCol="0" anchor="t"/>
          <a:lstStyle/>
          <a:p>
            <a:pPr indent="0" marL="0">
              <a:lnSpc>
                <a:spcPts val="2734"/>
              </a:lnSpc>
              <a:buNone/>
            </a:pPr>
            <a:r>
              <a:rPr lang="en-US" sz="2187" b="1" spc="-35" kern="0" dirty="0">
                <a:solidFill>
                  <a:srgbClr val="272525"/>
                </a:solidFill>
                <a:latin typeface="adonis-web" pitchFamily="34" charset="0"/>
                <a:ea typeface="adonis-web" pitchFamily="34" charset="-122"/>
                <a:cs typeface="adonis-web" pitchFamily="34" charset="-120"/>
              </a:rPr>
              <a:t>Challenging Male-Centric Theories</a:t>
            </a:r>
            <a:endParaRPr lang="en-US" sz="2187" dirty="0"/>
          </a:p>
        </p:txBody>
      </p:sp>
      <p:sp>
        <p:nvSpPr>
          <p:cNvPr id="7" name="Text 4"/>
          <p:cNvSpPr/>
          <p:nvPr/>
        </p:nvSpPr>
        <p:spPr>
          <a:xfrm>
            <a:off x="2578179" y="3676293"/>
            <a:ext cx="2703433" cy="2843213"/>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Feminist criminologist Freda Adler challenged the male-centric focus of traditional criminology, arguing that women's experiences of crime and deviance were distinct and required unique theoretical frameworks.</a:t>
            </a:r>
            <a:endParaRPr lang="en-US" sz="1750" dirty="0"/>
          </a:p>
        </p:txBody>
      </p:sp>
      <p:sp>
        <p:nvSpPr>
          <p:cNvPr id="8" name="Shape 5"/>
          <p:cNvSpPr/>
          <p:nvPr/>
        </p:nvSpPr>
        <p:spPr>
          <a:xfrm>
            <a:off x="5733574" y="2618899"/>
            <a:ext cx="3163014" cy="4130397"/>
          </a:xfrm>
          <a:prstGeom prst="roundRect">
            <a:avLst>
              <a:gd name="adj" fmla="val 3161"/>
            </a:avLst>
          </a:prstGeom>
          <a:solidFill>
            <a:srgbClr val="F0D4F7"/>
          </a:solidFill>
          <a:ln w="7620">
            <a:solidFill>
              <a:srgbClr val="D6BADD"/>
            </a:solidFill>
            <a:prstDash val="solid"/>
          </a:ln>
        </p:spPr>
      </p:sp>
      <p:sp>
        <p:nvSpPr>
          <p:cNvPr id="9" name="Text 6"/>
          <p:cNvSpPr/>
          <p:nvPr/>
        </p:nvSpPr>
        <p:spPr>
          <a:xfrm>
            <a:off x="5963364" y="2848689"/>
            <a:ext cx="2703433" cy="694373"/>
          </a:xfrm>
          <a:prstGeom prst="rect">
            <a:avLst/>
          </a:prstGeom>
          <a:noFill/>
          <a:ln/>
        </p:spPr>
        <p:txBody>
          <a:bodyPr wrap="square" rtlCol="0" anchor="t"/>
          <a:lstStyle/>
          <a:p>
            <a:pPr indent="0" marL="0">
              <a:lnSpc>
                <a:spcPts val="2734"/>
              </a:lnSpc>
              <a:buNone/>
            </a:pPr>
            <a:r>
              <a:rPr lang="en-US" sz="2187" b="1" spc="-35" kern="0" dirty="0">
                <a:solidFill>
                  <a:srgbClr val="272525"/>
                </a:solidFill>
                <a:latin typeface="adonis-web" pitchFamily="34" charset="0"/>
                <a:ea typeface="adonis-web" pitchFamily="34" charset="-122"/>
                <a:cs typeface="adonis-web" pitchFamily="34" charset="-120"/>
              </a:rPr>
              <a:t>Exploring Female Offending</a:t>
            </a:r>
            <a:endParaRPr lang="en-US" sz="2187" dirty="0"/>
          </a:p>
        </p:txBody>
      </p:sp>
      <p:sp>
        <p:nvSpPr>
          <p:cNvPr id="10" name="Text 7"/>
          <p:cNvSpPr/>
          <p:nvPr/>
        </p:nvSpPr>
        <p:spPr>
          <a:xfrm>
            <a:off x="5963364" y="3676293"/>
            <a:ext cx="2703433" cy="2487811"/>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Adler's book "Sisters in Crime" examined the rise in female criminal activity, suggesting that as women gained more social and economic freedoms, they also engaged in more criminal behavior.</a:t>
            </a:r>
            <a:endParaRPr lang="en-US" sz="1750" dirty="0"/>
          </a:p>
        </p:txBody>
      </p:sp>
      <p:sp>
        <p:nvSpPr>
          <p:cNvPr id="11" name="Shape 8"/>
          <p:cNvSpPr/>
          <p:nvPr/>
        </p:nvSpPr>
        <p:spPr>
          <a:xfrm>
            <a:off x="9118759" y="2618899"/>
            <a:ext cx="3163014" cy="4130397"/>
          </a:xfrm>
          <a:prstGeom prst="roundRect">
            <a:avLst>
              <a:gd name="adj" fmla="val 3161"/>
            </a:avLst>
          </a:prstGeom>
          <a:solidFill>
            <a:srgbClr val="F0D4F7"/>
          </a:solidFill>
          <a:ln w="7620">
            <a:solidFill>
              <a:srgbClr val="D6BADD"/>
            </a:solidFill>
            <a:prstDash val="solid"/>
          </a:ln>
        </p:spPr>
      </p:sp>
      <p:sp>
        <p:nvSpPr>
          <p:cNvPr id="12" name="Text 9"/>
          <p:cNvSpPr/>
          <p:nvPr/>
        </p:nvSpPr>
        <p:spPr>
          <a:xfrm>
            <a:off x="9348549" y="2848689"/>
            <a:ext cx="2703433" cy="694373"/>
          </a:xfrm>
          <a:prstGeom prst="rect">
            <a:avLst/>
          </a:prstGeom>
          <a:noFill/>
          <a:ln/>
        </p:spPr>
        <p:txBody>
          <a:bodyPr wrap="square" rtlCol="0" anchor="t"/>
          <a:lstStyle/>
          <a:p>
            <a:pPr indent="0" marL="0">
              <a:lnSpc>
                <a:spcPts val="2734"/>
              </a:lnSpc>
              <a:buNone/>
            </a:pPr>
            <a:r>
              <a:rPr lang="en-US" sz="2187" b="1" spc="-35" kern="0" dirty="0">
                <a:solidFill>
                  <a:srgbClr val="272525"/>
                </a:solidFill>
                <a:latin typeface="adonis-web" pitchFamily="34" charset="0"/>
                <a:ea typeface="adonis-web" pitchFamily="34" charset="-122"/>
                <a:cs typeface="adonis-web" pitchFamily="34" charset="-120"/>
              </a:rPr>
              <a:t>Gendered Pathways to Crime</a:t>
            </a:r>
            <a:endParaRPr lang="en-US" sz="2187" dirty="0"/>
          </a:p>
        </p:txBody>
      </p:sp>
      <p:sp>
        <p:nvSpPr>
          <p:cNvPr id="13" name="Text 10"/>
          <p:cNvSpPr/>
          <p:nvPr/>
        </p:nvSpPr>
        <p:spPr>
          <a:xfrm>
            <a:off x="9348549" y="3676293"/>
            <a:ext cx="2703433" cy="2843213"/>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Adler emphasized that women's pathways to crime were often shaped by factors like domestic violence, economic marginalization, and societal pressures, differing from the traditional male-focused models.</a:t>
            </a:r>
            <a:endParaRPr lang="en-US" sz="1750" dirty="0"/>
          </a:p>
        </p:txBody>
      </p:sp>
      <p:pic>
        <p:nvPicPr>
          <p:cNvPr id="14"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r>
          <p:cNvPicPr>
            <a:picLocks noChangeAspect="1"/>
          </p:cNvPicPr>
          <p:nvPr/>
        </p:nvPicPr>
        <p:blipFill>
          <a:blip r:embed="rId2"/>
          <a:stretch>
            <a:fillRect/>
          </a:stretch>
        </p:blipFill>
        <p:spPr>
          <a:xfrm>
            <a:off x="9151620" y="0"/>
            <a:ext cx="5486400" cy="8229600"/>
          </a:xfrm>
          <a:prstGeom prst="rect">
            <a:avLst/>
          </a:prstGeom>
        </p:spPr>
      </p:pic>
      <p:sp>
        <p:nvSpPr>
          <p:cNvPr id="5" name="Text 1"/>
          <p:cNvSpPr/>
          <p:nvPr/>
        </p:nvSpPr>
        <p:spPr>
          <a:xfrm>
            <a:off x="833199" y="1707237"/>
            <a:ext cx="7477601" cy="1388745"/>
          </a:xfrm>
          <a:prstGeom prst="rect">
            <a:avLst/>
          </a:prstGeom>
          <a:noFill/>
          <a:ln/>
        </p:spPr>
        <p:txBody>
          <a:bodyPr wrap="square" rtlCol="0" anchor="t"/>
          <a:lstStyle/>
          <a:p>
            <a:pPr indent="0" marL="0">
              <a:lnSpc>
                <a:spcPts val="5468"/>
              </a:lnSpc>
              <a:buNone/>
            </a:pPr>
            <a:r>
              <a:rPr lang="en-US" sz="4374" b="1" spc="-35" kern="0" dirty="0">
                <a:solidFill>
                  <a:srgbClr val="000000"/>
                </a:solidFill>
                <a:latin typeface="adonis-web" pitchFamily="34" charset="0"/>
                <a:ea typeface="adonis-web" pitchFamily="34" charset="-122"/>
                <a:cs typeface="adonis-web" pitchFamily="34" charset="-120"/>
              </a:rPr>
              <a:t>Critique of Liberation Theory in Feminist Criminology</a:t>
            </a:r>
            <a:endParaRPr lang="en-US" sz="4374" dirty="0"/>
          </a:p>
        </p:txBody>
      </p:sp>
      <p:sp>
        <p:nvSpPr>
          <p:cNvPr id="6" name="Text 2"/>
          <p:cNvSpPr/>
          <p:nvPr/>
        </p:nvSpPr>
        <p:spPr>
          <a:xfrm>
            <a:off x="833199" y="3429238"/>
            <a:ext cx="7477601" cy="1421606"/>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Feminist scholars have critiqued the "liberation theory" proposed by Freda Adler, which suggested that as women gained more freedoms, they would engage in more criminal behavior. This theory was seen as oversimplifying the complex social, economic, and cultural factors that shape women's pathways to crime.</a:t>
            </a:r>
            <a:endParaRPr lang="en-US" sz="1750" dirty="0"/>
          </a:p>
        </p:txBody>
      </p:sp>
      <p:sp>
        <p:nvSpPr>
          <p:cNvPr id="7" name="Text 3"/>
          <p:cNvSpPr/>
          <p:nvPr/>
        </p:nvSpPr>
        <p:spPr>
          <a:xfrm>
            <a:off x="833199" y="5100757"/>
            <a:ext cx="7477601" cy="1421606"/>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Feminists argued that Adler's theory failed to account for the ongoing impacts of patriarchy, gender-based violence, and systemic discrimination that continue to constrain women's choices and opportunities, even in the face of expanding rights and liberties.</a:t>
            </a:r>
            <a:endParaRPr lang="en-US" sz="1750" dirty="0"/>
          </a:p>
        </p:txBody>
      </p:sp>
      <p:pic>
        <p:nvPicPr>
          <p:cNvPr id="8"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656034"/>
            <a:ext cx="9933503" cy="1388745"/>
          </a:xfrm>
          <a:prstGeom prst="rect">
            <a:avLst/>
          </a:prstGeom>
          <a:noFill/>
          <a:ln/>
        </p:spPr>
        <p:txBody>
          <a:bodyPr wrap="square" rtlCol="0" anchor="t"/>
          <a:lstStyle/>
          <a:p>
            <a:pPr indent="0" marL="0">
              <a:lnSpc>
                <a:spcPts val="5468"/>
              </a:lnSpc>
              <a:buNone/>
            </a:pPr>
            <a:r>
              <a:rPr lang="en-US" sz="4374" b="1" spc="-35" kern="0" dirty="0">
                <a:solidFill>
                  <a:srgbClr val="000000"/>
                </a:solidFill>
                <a:latin typeface="adonis-web" pitchFamily="34" charset="0"/>
                <a:ea typeface="adonis-web" pitchFamily="34" charset="-122"/>
                <a:cs typeface="adonis-web" pitchFamily="34" charset="-120"/>
              </a:rPr>
              <a:t>Chesney-Lind: "A Feminist Theory of Female Delinquency"</a:t>
            </a:r>
            <a:endParaRPr lang="en-US" sz="4374" dirty="0"/>
          </a:p>
        </p:txBody>
      </p:sp>
      <p:sp>
        <p:nvSpPr>
          <p:cNvPr id="5" name="Text 2"/>
          <p:cNvSpPr/>
          <p:nvPr/>
        </p:nvSpPr>
        <p:spPr>
          <a:xfrm>
            <a:off x="2348389" y="2577941"/>
            <a:ext cx="4695706" cy="2132409"/>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Feminist criminologist Meda Chesney-Lind challenged the male-centric focus of traditional delinquency theories. She argued that the pathways to female crime were distinct, shaped by gender-specific factors like sexual abuse, domestic violence, and economic marginalization.</a:t>
            </a:r>
            <a:endParaRPr lang="en-US" sz="1750" dirty="0"/>
          </a:p>
        </p:txBody>
      </p:sp>
      <p:sp>
        <p:nvSpPr>
          <p:cNvPr id="6" name="Text 3"/>
          <p:cNvSpPr/>
          <p:nvPr/>
        </p:nvSpPr>
        <p:spPr>
          <a:xfrm>
            <a:off x="2348389" y="4910257"/>
            <a:ext cx="4695706" cy="1777008"/>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Chesney-Lind's "feminist theory of female delinquency" emphasized the role of patriarchal oppression and social control in driving women's criminal behavior, in contrast to the "liberation theory" proposed by Adler.</a:t>
            </a:r>
            <a:endParaRPr lang="en-US" sz="1750" dirty="0"/>
          </a:p>
        </p:txBody>
      </p:sp>
      <p:pic>
        <p:nvPicPr>
          <p:cNvPr id="7" name="Image 1" descr="preencoded.png">    </p:cNvPr>
          <p:cNvPicPr>
            <a:picLocks noChangeAspect="1"/>
          </p:cNvPicPr>
          <p:nvPr/>
        </p:nvPicPr>
        <p:blipFill>
          <a:blip r:embed="rId2"/>
          <a:stretch>
            <a:fillRect/>
          </a:stretch>
        </p:blipFill>
        <p:spPr>
          <a:xfrm>
            <a:off x="7593687" y="2627948"/>
            <a:ext cx="4695706" cy="4695706"/>
          </a:xfrm>
          <a:prstGeom prst="rect">
            <a:avLst/>
          </a:prstGeom>
        </p:spPr>
      </p:pic>
      <p:pic>
        <p:nvPicPr>
          <p:cNvPr id="8"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r>
          <p:cNvPicPr>
            <a:picLocks noChangeAspect="1"/>
          </p:cNvPicPr>
          <p:nvPr/>
        </p:nvPicPr>
        <p:blipFill>
          <a:blip r:embed="rId2"/>
          <a:stretch>
            <a:fillRect/>
          </a:stretch>
        </p:blipFill>
        <p:spPr>
          <a:xfrm>
            <a:off x="9151620" y="0"/>
            <a:ext cx="5486400" cy="8229600"/>
          </a:xfrm>
          <a:prstGeom prst="rect">
            <a:avLst/>
          </a:prstGeom>
        </p:spPr>
      </p:pic>
      <p:sp>
        <p:nvSpPr>
          <p:cNvPr id="5" name="Text 1"/>
          <p:cNvSpPr/>
          <p:nvPr/>
        </p:nvSpPr>
        <p:spPr>
          <a:xfrm>
            <a:off x="833199" y="1884878"/>
            <a:ext cx="7477601" cy="1388745"/>
          </a:xfrm>
          <a:prstGeom prst="rect">
            <a:avLst/>
          </a:prstGeom>
          <a:noFill/>
          <a:ln/>
        </p:spPr>
        <p:txBody>
          <a:bodyPr wrap="square" rtlCol="0" anchor="t"/>
          <a:lstStyle/>
          <a:p>
            <a:pPr indent="0" marL="0">
              <a:lnSpc>
                <a:spcPts val="5468"/>
              </a:lnSpc>
              <a:buNone/>
            </a:pPr>
            <a:r>
              <a:rPr lang="en-US" sz="4374" b="1" spc="-35" kern="0" dirty="0">
                <a:solidFill>
                  <a:srgbClr val="000000"/>
                </a:solidFill>
                <a:latin typeface="adonis-web" pitchFamily="34" charset="0"/>
                <a:ea typeface="adonis-web" pitchFamily="34" charset="-122"/>
                <a:cs typeface="adonis-web" pitchFamily="34" charset="-120"/>
              </a:rPr>
              <a:t>Women's Experiences of Crime and Victimization</a:t>
            </a:r>
            <a:endParaRPr lang="en-US" sz="4374" dirty="0"/>
          </a:p>
        </p:txBody>
      </p:sp>
      <p:sp>
        <p:nvSpPr>
          <p:cNvPr id="6" name="Text 2"/>
          <p:cNvSpPr/>
          <p:nvPr/>
        </p:nvSpPr>
        <p:spPr>
          <a:xfrm>
            <a:off x="833199" y="3606879"/>
            <a:ext cx="7477601" cy="1421606"/>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Women often face unique challenges and vulnerabilities when it comes to crime and victimization. From fears of walking alone at night to higher rates of sexual assault, gender-based violence remains a pervasive issue that disproportionately impacts women's lives and sense of safety.</a:t>
            </a:r>
            <a:endParaRPr lang="en-US" sz="1750" dirty="0"/>
          </a:p>
        </p:txBody>
      </p:sp>
      <p:sp>
        <p:nvSpPr>
          <p:cNvPr id="7" name="Text 3"/>
          <p:cNvSpPr/>
          <p:nvPr/>
        </p:nvSpPr>
        <p:spPr>
          <a:xfrm>
            <a:off x="833199" y="5278398"/>
            <a:ext cx="7477601"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Feminist criminologists have shed light on how traditional criminological theories and the criminal justice system have often failed to adequately address women's experiences and needs, perpetuating gender biases and inequities.</a:t>
            </a:r>
            <a:endParaRPr lang="en-US" sz="1750" dirty="0"/>
          </a:p>
        </p:txBody>
      </p:sp>
      <p:pic>
        <p:nvPicPr>
          <p:cNvPr id="8"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1154668"/>
            <a:ext cx="9341168" cy="694373"/>
          </a:xfrm>
          <a:prstGeom prst="rect">
            <a:avLst/>
          </a:prstGeom>
          <a:noFill/>
          <a:ln/>
        </p:spPr>
        <p:txBody>
          <a:bodyPr wrap="none" rtlCol="0" anchor="t"/>
          <a:lstStyle/>
          <a:p>
            <a:pPr indent="0" marL="0">
              <a:lnSpc>
                <a:spcPts val="5468"/>
              </a:lnSpc>
              <a:buNone/>
            </a:pPr>
            <a:r>
              <a:rPr lang="en-US" sz="4374" b="1" spc="-35" kern="0" dirty="0">
                <a:solidFill>
                  <a:srgbClr val="000000"/>
                </a:solidFill>
                <a:latin typeface="adonis-web" pitchFamily="34" charset="0"/>
                <a:ea typeface="adonis-web" pitchFamily="34" charset="-122"/>
                <a:cs typeface="adonis-web" pitchFamily="34" charset="-120"/>
              </a:rPr>
              <a:t>Gender and the Criminal Justice System</a:t>
            </a:r>
            <a:endParaRPr lang="en-US" sz="4374" dirty="0"/>
          </a:p>
        </p:txBody>
      </p:sp>
      <p:sp>
        <p:nvSpPr>
          <p:cNvPr id="5" name="Text 2"/>
          <p:cNvSpPr/>
          <p:nvPr/>
        </p:nvSpPr>
        <p:spPr>
          <a:xfrm>
            <a:off x="2348389" y="2404467"/>
            <a:ext cx="2076807" cy="694373"/>
          </a:xfrm>
          <a:prstGeom prst="rect">
            <a:avLst/>
          </a:prstGeom>
          <a:noFill/>
          <a:ln/>
        </p:spPr>
        <p:txBody>
          <a:bodyPr wrap="square" rtlCol="0" anchor="t"/>
          <a:lstStyle/>
          <a:p>
            <a:pPr indent="0" marL="0">
              <a:lnSpc>
                <a:spcPts val="2734"/>
              </a:lnSpc>
              <a:buNone/>
            </a:pPr>
            <a:r>
              <a:rPr lang="en-US" sz="2187" b="1" spc="-35" kern="0" dirty="0">
                <a:solidFill>
                  <a:srgbClr val="000000"/>
                </a:solidFill>
                <a:latin typeface="adonis-web" pitchFamily="34" charset="0"/>
                <a:ea typeface="adonis-web" pitchFamily="34" charset="-122"/>
                <a:cs typeface="adonis-web" pitchFamily="34" charset="-120"/>
              </a:rPr>
              <a:t>Differential Treatment</a:t>
            </a:r>
            <a:endParaRPr lang="en-US" sz="2187" dirty="0"/>
          </a:p>
        </p:txBody>
      </p:sp>
      <p:sp>
        <p:nvSpPr>
          <p:cNvPr id="6" name="Text 3"/>
          <p:cNvSpPr/>
          <p:nvPr/>
        </p:nvSpPr>
        <p:spPr>
          <a:xfrm>
            <a:off x="2348389" y="3321010"/>
            <a:ext cx="2076807" cy="3554016"/>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Research shows that gender biases often lead to differential treatment of men and women within the criminal justice system, such as in sentencing, bail decisions, and access to rehabilitation programs.</a:t>
            </a:r>
            <a:endParaRPr lang="en-US" sz="1750" dirty="0"/>
          </a:p>
        </p:txBody>
      </p:sp>
      <p:sp>
        <p:nvSpPr>
          <p:cNvPr id="7" name="Text 4"/>
          <p:cNvSpPr/>
          <p:nvPr/>
        </p:nvSpPr>
        <p:spPr>
          <a:xfrm>
            <a:off x="4974788" y="2404467"/>
            <a:ext cx="2076807" cy="694373"/>
          </a:xfrm>
          <a:prstGeom prst="rect">
            <a:avLst/>
          </a:prstGeom>
          <a:noFill/>
          <a:ln/>
        </p:spPr>
        <p:txBody>
          <a:bodyPr wrap="square" rtlCol="0" anchor="t"/>
          <a:lstStyle/>
          <a:p>
            <a:pPr indent="0" marL="0">
              <a:lnSpc>
                <a:spcPts val="2734"/>
              </a:lnSpc>
              <a:buNone/>
            </a:pPr>
            <a:r>
              <a:rPr lang="en-US" sz="2187" b="1" spc="-35" kern="0" dirty="0">
                <a:solidFill>
                  <a:srgbClr val="000000"/>
                </a:solidFill>
                <a:latin typeface="adonis-web" pitchFamily="34" charset="0"/>
                <a:ea typeface="adonis-web" pitchFamily="34" charset="-122"/>
                <a:cs typeface="adonis-web" pitchFamily="34" charset="-120"/>
              </a:rPr>
              <a:t>Victimization Experiences</a:t>
            </a:r>
            <a:endParaRPr lang="en-US" sz="2187" dirty="0"/>
          </a:p>
        </p:txBody>
      </p:sp>
      <p:sp>
        <p:nvSpPr>
          <p:cNvPr id="8" name="Text 5"/>
          <p:cNvSpPr/>
          <p:nvPr/>
        </p:nvSpPr>
        <p:spPr>
          <a:xfrm>
            <a:off x="4974788" y="3321010"/>
            <a:ext cx="2076807" cy="3554016"/>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Feminist criminologists highlight how the criminal justice system often fails to adequately address the unique victimization experiences of women, such as domestic violence and sexual assault.</a:t>
            </a:r>
            <a:endParaRPr lang="en-US" sz="1750" dirty="0"/>
          </a:p>
        </p:txBody>
      </p:sp>
      <p:sp>
        <p:nvSpPr>
          <p:cNvPr id="9" name="Text 6"/>
          <p:cNvSpPr/>
          <p:nvPr/>
        </p:nvSpPr>
        <p:spPr>
          <a:xfrm>
            <a:off x="7601188" y="2404467"/>
            <a:ext cx="2076807" cy="694373"/>
          </a:xfrm>
          <a:prstGeom prst="rect">
            <a:avLst/>
          </a:prstGeom>
          <a:noFill/>
          <a:ln/>
        </p:spPr>
        <p:txBody>
          <a:bodyPr wrap="square" rtlCol="0" anchor="t"/>
          <a:lstStyle/>
          <a:p>
            <a:pPr indent="0" marL="0">
              <a:lnSpc>
                <a:spcPts val="2734"/>
              </a:lnSpc>
              <a:buNone/>
            </a:pPr>
            <a:r>
              <a:rPr lang="en-US" sz="2187" b="1" spc="-35" kern="0" dirty="0">
                <a:solidFill>
                  <a:srgbClr val="000000"/>
                </a:solidFill>
                <a:latin typeface="adonis-web" pitchFamily="34" charset="0"/>
                <a:ea typeface="adonis-web" pitchFamily="34" charset="-122"/>
                <a:cs typeface="adonis-web" pitchFamily="34" charset="-120"/>
              </a:rPr>
              <a:t>Incarceration Challenges</a:t>
            </a:r>
            <a:endParaRPr lang="en-US" sz="2187" dirty="0"/>
          </a:p>
        </p:txBody>
      </p:sp>
      <p:sp>
        <p:nvSpPr>
          <p:cNvPr id="10" name="Text 7"/>
          <p:cNvSpPr/>
          <p:nvPr/>
        </p:nvSpPr>
        <p:spPr>
          <a:xfrm>
            <a:off x="7601188" y="3321010"/>
            <a:ext cx="2076807" cy="3554016"/>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Women in the criminal justice system face distinct challenges, including higher rates of mental health issues, histories of trauma, and difficulties maintaining family connections while incarcerated.</a:t>
            </a:r>
            <a:endParaRPr lang="en-US" sz="1750" dirty="0"/>
          </a:p>
        </p:txBody>
      </p:sp>
      <p:sp>
        <p:nvSpPr>
          <p:cNvPr id="11" name="Text 8"/>
          <p:cNvSpPr/>
          <p:nvPr/>
        </p:nvSpPr>
        <p:spPr>
          <a:xfrm>
            <a:off x="10227588" y="2404467"/>
            <a:ext cx="2076807" cy="694373"/>
          </a:xfrm>
          <a:prstGeom prst="rect">
            <a:avLst/>
          </a:prstGeom>
          <a:noFill/>
          <a:ln/>
        </p:spPr>
        <p:txBody>
          <a:bodyPr wrap="square" rtlCol="0" anchor="t"/>
          <a:lstStyle/>
          <a:p>
            <a:pPr indent="0" marL="0">
              <a:lnSpc>
                <a:spcPts val="2734"/>
              </a:lnSpc>
              <a:buNone/>
            </a:pPr>
            <a:r>
              <a:rPr lang="en-US" sz="2187" b="1" spc="-35" kern="0" dirty="0">
                <a:solidFill>
                  <a:srgbClr val="000000"/>
                </a:solidFill>
                <a:latin typeface="adonis-web" pitchFamily="34" charset="0"/>
                <a:ea typeface="adonis-web" pitchFamily="34" charset="-122"/>
                <a:cs typeface="adonis-web" pitchFamily="34" charset="-120"/>
              </a:rPr>
              <a:t>Gendered Pathways</a:t>
            </a:r>
            <a:endParaRPr lang="en-US" sz="2187" dirty="0"/>
          </a:p>
        </p:txBody>
      </p:sp>
      <p:sp>
        <p:nvSpPr>
          <p:cNvPr id="12" name="Text 9"/>
          <p:cNvSpPr/>
          <p:nvPr/>
        </p:nvSpPr>
        <p:spPr>
          <a:xfrm>
            <a:off x="10227588" y="3321010"/>
            <a:ext cx="2076807" cy="3198614"/>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Feminist criminology examines how societal gender norms and expectations can shape women's pathways into and out of criminal behavior, often in different ways than men.</a:t>
            </a:r>
            <a:endParaRPr lang="en-US" sz="1750" dirty="0"/>
          </a:p>
        </p:txBody>
      </p:sp>
      <p:pic>
        <p:nvPicPr>
          <p:cNvPr id="13"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r>
          <p:cNvPicPr>
            <a:picLocks noChangeAspect="1"/>
          </p:cNvPicPr>
          <p:nvPr/>
        </p:nvPicPr>
        <p:blipFill>
          <a:blip r:embed="rId2"/>
          <a:stretch>
            <a:fillRect/>
          </a:stretch>
        </p:blipFill>
        <p:spPr>
          <a:xfrm>
            <a:off x="-7620" y="0"/>
            <a:ext cx="3657600" cy="8229600"/>
          </a:xfrm>
          <a:prstGeom prst="rect">
            <a:avLst/>
          </a:prstGeom>
        </p:spPr>
      </p:pic>
      <p:sp>
        <p:nvSpPr>
          <p:cNvPr id="5" name="Text 1"/>
          <p:cNvSpPr/>
          <p:nvPr/>
        </p:nvSpPr>
        <p:spPr>
          <a:xfrm>
            <a:off x="4490799" y="958810"/>
            <a:ext cx="9306401" cy="1388745"/>
          </a:xfrm>
          <a:prstGeom prst="rect">
            <a:avLst/>
          </a:prstGeom>
          <a:noFill/>
          <a:ln/>
        </p:spPr>
        <p:txBody>
          <a:bodyPr wrap="square" rtlCol="0" anchor="t"/>
          <a:lstStyle/>
          <a:p>
            <a:pPr indent="0" marL="0">
              <a:lnSpc>
                <a:spcPts val="5468"/>
              </a:lnSpc>
              <a:buNone/>
            </a:pPr>
            <a:r>
              <a:rPr lang="en-US" sz="4374" b="1" spc="-35" kern="0" dirty="0">
                <a:solidFill>
                  <a:srgbClr val="000000"/>
                </a:solidFill>
                <a:latin typeface="adonis-web" pitchFamily="34" charset="0"/>
                <a:ea typeface="adonis-web" pitchFamily="34" charset="-122"/>
                <a:cs typeface="adonis-web" pitchFamily="34" charset="-120"/>
              </a:rPr>
              <a:t>Intersectionality in Feminist Criminology</a:t>
            </a:r>
            <a:endParaRPr lang="en-US" sz="4374" dirty="0"/>
          </a:p>
        </p:txBody>
      </p:sp>
      <p:sp>
        <p:nvSpPr>
          <p:cNvPr id="6" name="Shape 2"/>
          <p:cNvSpPr/>
          <p:nvPr/>
        </p:nvSpPr>
        <p:spPr>
          <a:xfrm>
            <a:off x="4490799" y="2680811"/>
            <a:ext cx="4542115" cy="2717006"/>
          </a:xfrm>
          <a:prstGeom prst="roundRect">
            <a:avLst>
              <a:gd name="adj" fmla="val 3680"/>
            </a:avLst>
          </a:prstGeom>
          <a:solidFill>
            <a:srgbClr val="F0D4F7"/>
          </a:solidFill>
          <a:ln w="7620">
            <a:solidFill>
              <a:srgbClr val="D6BADD"/>
            </a:solidFill>
            <a:prstDash val="solid"/>
          </a:ln>
        </p:spPr>
      </p:sp>
      <p:sp>
        <p:nvSpPr>
          <p:cNvPr id="7" name="Text 3"/>
          <p:cNvSpPr/>
          <p:nvPr/>
        </p:nvSpPr>
        <p:spPr>
          <a:xfrm>
            <a:off x="4720590" y="2910602"/>
            <a:ext cx="2777490" cy="347186"/>
          </a:xfrm>
          <a:prstGeom prst="rect">
            <a:avLst/>
          </a:prstGeom>
          <a:noFill/>
          <a:ln/>
        </p:spPr>
        <p:txBody>
          <a:bodyPr wrap="none" rtlCol="0" anchor="t"/>
          <a:lstStyle/>
          <a:p>
            <a:pPr indent="0" marL="0">
              <a:lnSpc>
                <a:spcPts val="2734"/>
              </a:lnSpc>
              <a:buNone/>
            </a:pPr>
            <a:r>
              <a:rPr lang="en-US" sz="2187" b="1" spc="-35" kern="0" dirty="0">
                <a:solidFill>
                  <a:srgbClr val="272525"/>
                </a:solidFill>
                <a:latin typeface="adonis-web" pitchFamily="34" charset="0"/>
                <a:ea typeface="adonis-web" pitchFamily="34" charset="-122"/>
                <a:cs typeface="adonis-web" pitchFamily="34" charset="-120"/>
              </a:rPr>
              <a:t>Beyond Gender</a:t>
            </a:r>
            <a:endParaRPr lang="en-US" sz="2187" dirty="0"/>
          </a:p>
        </p:txBody>
      </p:sp>
      <p:sp>
        <p:nvSpPr>
          <p:cNvPr id="8" name="Text 4"/>
          <p:cNvSpPr/>
          <p:nvPr/>
        </p:nvSpPr>
        <p:spPr>
          <a:xfrm>
            <a:off x="4720590" y="3391019"/>
            <a:ext cx="4082534" cy="1421606"/>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Feminist criminology recognizes that the experiences of women are shaped not only by gender, but also by intersecting factors like race, class, sexuality, and disability.</a:t>
            </a:r>
            <a:endParaRPr lang="en-US" sz="1750" dirty="0"/>
          </a:p>
        </p:txBody>
      </p:sp>
      <p:sp>
        <p:nvSpPr>
          <p:cNvPr id="9" name="Shape 5"/>
          <p:cNvSpPr/>
          <p:nvPr/>
        </p:nvSpPr>
        <p:spPr>
          <a:xfrm>
            <a:off x="9255085" y="2680811"/>
            <a:ext cx="4542115" cy="2717006"/>
          </a:xfrm>
          <a:prstGeom prst="roundRect">
            <a:avLst>
              <a:gd name="adj" fmla="val 3680"/>
            </a:avLst>
          </a:prstGeom>
          <a:solidFill>
            <a:srgbClr val="F0D4F7"/>
          </a:solidFill>
          <a:ln w="7620">
            <a:solidFill>
              <a:srgbClr val="D6BADD"/>
            </a:solidFill>
            <a:prstDash val="solid"/>
          </a:ln>
        </p:spPr>
      </p:sp>
      <p:sp>
        <p:nvSpPr>
          <p:cNvPr id="10" name="Text 6"/>
          <p:cNvSpPr/>
          <p:nvPr/>
        </p:nvSpPr>
        <p:spPr>
          <a:xfrm>
            <a:off x="9484876" y="2910602"/>
            <a:ext cx="2777490" cy="347186"/>
          </a:xfrm>
          <a:prstGeom prst="rect">
            <a:avLst/>
          </a:prstGeom>
          <a:noFill/>
          <a:ln/>
        </p:spPr>
        <p:txBody>
          <a:bodyPr wrap="none" rtlCol="0" anchor="t"/>
          <a:lstStyle/>
          <a:p>
            <a:pPr indent="0" marL="0">
              <a:lnSpc>
                <a:spcPts val="2734"/>
              </a:lnSpc>
              <a:buNone/>
            </a:pPr>
            <a:r>
              <a:rPr lang="en-US" sz="2187" b="1" spc="-35" kern="0" dirty="0">
                <a:solidFill>
                  <a:srgbClr val="272525"/>
                </a:solidFill>
                <a:latin typeface="adonis-web" pitchFamily="34" charset="0"/>
                <a:ea typeface="adonis-web" pitchFamily="34" charset="-122"/>
                <a:cs typeface="adonis-web" pitchFamily="34" charset="-120"/>
              </a:rPr>
              <a:t>Systemic Biases</a:t>
            </a:r>
            <a:endParaRPr lang="en-US" sz="2187" dirty="0"/>
          </a:p>
        </p:txBody>
      </p:sp>
      <p:sp>
        <p:nvSpPr>
          <p:cNvPr id="11" name="Text 7"/>
          <p:cNvSpPr/>
          <p:nvPr/>
        </p:nvSpPr>
        <p:spPr>
          <a:xfrm>
            <a:off x="9484876" y="3391019"/>
            <a:ext cx="4082534" cy="1777008"/>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Intersectional analysis reveals how the criminal justice system disproportionately targets and punishes women and minorities, reflecting broader patterns of social inequality.</a:t>
            </a:r>
            <a:endParaRPr lang="en-US" sz="1750" dirty="0"/>
          </a:p>
        </p:txBody>
      </p:sp>
      <p:sp>
        <p:nvSpPr>
          <p:cNvPr id="12" name="Shape 8"/>
          <p:cNvSpPr/>
          <p:nvPr/>
        </p:nvSpPr>
        <p:spPr>
          <a:xfrm>
            <a:off x="4490799" y="5619988"/>
            <a:ext cx="9306401" cy="1650802"/>
          </a:xfrm>
          <a:prstGeom prst="roundRect">
            <a:avLst>
              <a:gd name="adj" fmla="val 6057"/>
            </a:avLst>
          </a:prstGeom>
          <a:solidFill>
            <a:srgbClr val="F0D4F7"/>
          </a:solidFill>
          <a:ln w="7620">
            <a:solidFill>
              <a:srgbClr val="D6BADD"/>
            </a:solidFill>
            <a:prstDash val="solid"/>
          </a:ln>
        </p:spPr>
      </p:sp>
      <p:sp>
        <p:nvSpPr>
          <p:cNvPr id="13" name="Text 9"/>
          <p:cNvSpPr/>
          <p:nvPr/>
        </p:nvSpPr>
        <p:spPr>
          <a:xfrm>
            <a:off x="4720590" y="5849779"/>
            <a:ext cx="2777490" cy="347186"/>
          </a:xfrm>
          <a:prstGeom prst="rect">
            <a:avLst/>
          </a:prstGeom>
          <a:noFill/>
          <a:ln/>
        </p:spPr>
        <p:txBody>
          <a:bodyPr wrap="none" rtlCol="0" anchor="t"/>
          <a:lstStyle/>
          <a:p>
            <a:pPr indent="0" marL="0">
              <a:lnSpc>
                <a:spcPts val="2734"/>
              </a:lnSpc>
              <a:buNone/>
            </a:pPr>
            <a:r>
              <a:rPr lang="en-US" sz="2187" b="1" spc="-35" kern="0" dirty="0">
                <a:solidFill>
                  <a:srgbClr val="272525"/>
                </a:solidFill>
                <a:latin typeface="adonis-web" pitchFamily="34" charset="0"/>
                <a:ea typeface="adonis-web" pitchFamily="34" charset="-122"/>
                <a:cs typeface="adonis-web" pitchFamily="34" charset="-120"/>
              </a:rPr>
              <a:t>Diverse Perspectives</a:t>
            </a:r>
            <a:endParaRPr lang="en-US" sz="2187" dirty="0"/>
          </a:p>
        </p:txBody>
      </p:sp>
      <p:sp>
        <p:nvSpPr>
          <p:cNvPr id="14" name="Text 10"/>
          <p:cNvSpPr/>
          <p:nvPr/>
        </p:nvSpPr>
        <p:spPr>
          <a:xfrm>
            <a:off x="4720590" y="6330196"/>
            <a:ext cx="8846820" cy="710803"/>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Incorporating diverse feminist voices, including women of color, LGBTQ+ individuals, and those from the Global South, is crucial for a comprehensive understanding of crime and justice.</a:t>
            </a:r>
            <a:endParaRPr lang="en-US" sz="1750" dirty="0"/>
          </a:p>
        </p:txBody>
      </p:sp>
      <p:pic>
        <p:nvPicPr>
          <p:cNvPr id="15"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613898" y="578644"/>
            <a:ext cx="9145429" cy="657225"/>
          </a:xfrm>
          <a:prstGeom prst="rect">
            <a:avLst/>
          </a:prstGeom>
          <a:noFill/>
          <a:ln/>
        </p:spPr>
        <p:txBody>
          <a:bodyPr wrap="none" rtlCol="0" anchor="t"/>
          <a:lstStyle/>
          <a:p>
            <a:pPr indent="0" marL="0">
              <a:lnSpc>
                <a:spcPts val="5175"/>
              </a:lnSpc>
              <a:buNone/>
            </a:pPr>
            <a:r>
              <a:rPr lang="en-US" sz="4140" b="1" spc="-33" kern="0" dirty="0">
                <a:solidFill>
                  <a:srgbClr val="000000"/>
                </a:solidFill>
                <a:latin typeface="adonis-web" pitchFamily="34" charset="0"/>
                <a:ea typeface="adonis-web" pitchFamily="34" charset="-122"/>
                <a:cs typeface="adonis-web" pitchFamily="34" charset="-120"/>
              </a:rPr>
              <a:t>Feminist Theories of Crime and Deviance</a:t>
            </a:r>
            <a:endParaRPr lang="en-US" sz="4140" dirty="0"/>
          </a:p>
        </p:txBody>
      </p:sp>
      <p:pic>
        <p:nvPicPr>
          <p:cNvPr id="5" name="Image 1" descr="preencoded.png">    </p:cNvPr>
          <p:cNvPicPr>
            <a:picLocks noChangeAspect="1"/>
          </p:cNvPicPr>
          <p:nvPr/>
        </p:nvPicPr>
        <p:blipFill>
          <a:blip r:embed="rId2"/>
          <a:stretch>
            <a:fillRect/>
          </a:stretch>
        </p:blipFill>
        <p:spPr>
          <a:xfrm>
            <a:off x="4188738" y="1656397"/>
            <a:ext cx="1639014" cy="1635562"/>
          </a:xfrm>
          <a:prstGeom prst="rect">
            <a:avLst/>
          </a:prstGeom>
        </p:spPr>
      </p:pic>
      <p:sp>
        <p:nvSpPr>
          <p:cNvPr id="6" name="Text 2"/>
          <p:cNvSpPr/>
          <p:nvPr/>
        </p:nvSpPr>
        <p:spPr>
          <a:xfrm>
            <a:off x="4891564" y="2420660"/>
            <a:ext cx="145494" cy="420529"/>
          </a:xfrm>
          <a:prstGeom prst="rect">
            <a:avLst/>
          </a:prstGeom>
          <a:noFill/>
          <a:ln/>
        </p:spPr>
        <p:txBody>
          <a:bodyPr wrap="none" rtlCol="0" anchor="t"/>
          <a:lstStyle/>
          <a:p>
            <a:pPr algn="ctr" indent="0" marL="0">
              <a:lnSpc>
                <a:spcPts val="3312"/>
              </a:lnSpc>
              <a:buNone/>
            </a:pPr>
            <a:r>
              <a:rPr lang="en-US" sz="2070" b="1" spc="-33" kern="0" dirty="0">
                <a:solidFill>
                  <a:srgbClr val="272525"/>
                </a:solidFill>
                <a:latin typeface="adonis-web" pitchFamily="34" charset="0"/>
                <a:ea typeface="adonis-web" pitchFamily="34" charset="-122"/>
                <a:cs typeface="adonis-web" pitchFamily="34" charset="-120"/>
              </a:rPr>
              <a:t>1</a:t>
            </a:r>
            <a:endParaRPr lang="en-US" sz="2070" dirty="0"/>
          </a:p>
        </p:txBody>
      </p:sp>
      <p:sp>
        <p:nvSpPr>
          <p:cNvPr id="7" name="Text 3"/>
          <p:cNvSpPr/>
          <p:nvPr/>
        </p:nvSpPr>
        <p:spPr>
          <a:xfrm>
            <a:off x="5950387" y="1866662"/>
            <a:ext cx="2628900" cy="328613"/>
          </a:xfrm>
          <a:prstGeom prst="rect">
            <a:avLst/>
          </a:prstGeom>
          <a:noFill/>
          <a:ln/>
        </p:spPr>
        <p:txBody>
          <a:bodyPr wrap="none" rtlCol="0" anchor="t"/>
          <a:lstStyle/>
          <a:p>
            <a:pPr algn="l" indent="0" marL="0">
              <a:lnSpc>
                <a:spcPts val="2588"/>
              </a:lnSpc>
              <a:buNone/>
            </a:pPr>
            <a:r>
              <a:rPr lang="en-US" sz="2070" b="1" spc="-33" kern="0" dirty="0">
                <a:solidFill>
                  <a:srgbClr val="272525"/>
                </a:solidFill>
                <a:latin typeface="adonis-web" pitchFamily="34" charset="0"/>
                <a:ea typeface="adonis-web" pitchFamily="34" charset="-122"/>
                <a:cs typeface="adonis-web" pitchFamily="34" charset="-120"/>
              </a:rPr>
              <a:t>Patriarchal Structure</a:t>
            </a:r>
            <a:endParaRPr lang="en-US" sz="2070" dirty="0"/>
          </a:p>
        </p:txBody>
      </p:sp>
      <p:sp>
        <p:nvSpPr>
          <p:cNvPr id="8" name="Text 4"/>
          <p:cNvSpPr/>
          <p:nvPr/>
        </p:nvSpPr>
        <p:spPr>
          <a:xfrm>
            <a:off x="5950387" y="2321362"/>
            <a:ext cx="5855732" cy="672703"/>
          </a:xfrm>
          <a:prstGeom prst="rect">
            <a:avLst/>
          </a:prstGeom>
          <a:noFill/>
          <a:ln/>
        </p:spPr>
        <p:txBody>
          <a:bodyPr wrap="square" rtlCol="0" anchor="t"/>
          <a:lstStyle/>
          <a:p>
            <a:pPr algn="l" indent="0" marL="0">
              <a:lnSpc>
                <a:spcPts val="2650"/>
              </a:lnSpc>
              <a:buNone/>
            </a:pPr>
            <a:r>
              <a:rPr lang="en-US" sz="1656" spc="-33" kern="0" dirty="0">
                <a:solidFill>
                  <a:srgbClr val="272525"/>
                </a:solidFill>
                <a:latin typeface="Source Sans Pro" pitchFamily="34" charset="0"/>
                <a:ea typeface="Source Sans Pro" pitchFamily="34" charset="-122"/>
                <a:cs typeface="Source Sans Pro" pitchFamily="34" charset="-120"/>
              </a:rPr>
              <a:t>Feminist theories view crime as rooted in the patriarchal structure of society.</a:t>
            </a:r>
            <a:endParaRPr lang="en-US" sz="1656" dirty="0"/>
          </a:p>
        </p:txBody>
      </p:sp>
      <p:sp>
        <p:nvSpPr>
          <p:cNvPr id="9" name="Shape 5"/>
          <p:cNvSpPr/>
          <p:nvPr/>
        </p:nvSpPr>
        <p:spPr>
          <a:xfrm>
            <a:off x="5792629" y="3206621"/>
            <a:ext cx="6171248" cy="21015"/>
          </a:xfrm>
          <a:prstGeom prst="roundRect">
            <a:avLst>
              <a:gd name="adj" fmla="val 450364"/>
            </a:avLst>
          </a:prstGeom>
          <a:solidFill>
            <a:srgbClr val="D6BADD"/>
          </a:solidFill>
          <a:ln/>
        </p:spPr>
      </p:sp>
      <p:pic>
        <p:nvPicPr>
          <p:cNvPr id="10" name="Image 2" descr="preencoded.png">    </p:cNvPr>
          <p:cNvPicPr>
            <a:picLocks noChangeAspect="1"/>
          </p:cNvPicPr>
          <p:nvPr/>
        </p:nvPicPr>
        <p:blipFill>
          <a:blip r:embed="rId3"/>
          <a:stretch>
            <a:fillRect/>
          </a:stretch>
        </p:blipFill>
        <p:spPr>
          <a:xfrm>
            <a:off x="3413046" y="3256836"/>
            <a:ext cx="3278029" cy="1635562"/>
          </a:xfrm>
          <a:prstGeom prst="rect">
            <a:avLst/>
          </a:prstGeom>
        </p:spPr>
      </p:pic>
      <p:sp>
        <p:nvSpPr>
          <p:cNvPr id="11" name="Text 6"/>
          <p:cNvSpPr/>
          <p:nvPr/>
        </p:nvSpPr>
        <p:spPr>
          <a:xfrm>
            <a:off x="4891683" y="3820478"/>
            <a:ext cx="145494" cy="420529"/>
          </a:xfrm>
          <a:prstGeom prst="rect">
            <a:avLst/>
          </a:prstGeom>
          <a:noFill/>
          <a:ln/>
        </p:spPr>
        <p:txBody>
          <a:bodyPr wrap="none" rtlCol="0" anchor="t"/>
          <a:lstStyle/>
          <a:p>
            <a:pPr algn="ctr" indent="0" marL="0">
              <a:lnSpc>
                <a:spcPts val="3312"/>
              </a:lnSpc>
              <a:buNone/>
            </a:pPr>
            <a:r>
              <a:rPr lang="en-US" sz="2070" b="1" spc="-33" kern="0" dirty="0">
                <a:solidFill>
                  <a:srgbClr val="272525"/>
                </a:solidFill>
                <a:latin typeface="adonis-web" pitchFamily="34" charset="0"/>
                <a:ea typeface="adonis-web" pitchFamily="34" charset="-122"/>
                <a:cs typeface="adonis-web" pitchFamily="34" charset="-120"/>
              </a:rPr>
              <a:t>2</a:t>
            </a:r>
            <a:endParaRPr lang="en-US" sz="2070" dirty="0"/>
          </a:p>
        </p:txBody>
      </p:sp>
      <p:sp>
        <p:nvSpPr>
          <p:cNvPr id="12" name="Text 7"/>
          <p:cNvSpPr/>
          <p:nvPr/>
        </p:nvSpPr>
        <p:spPr>
          <a:xfrm>
            <a:off x="6726079" y="3467100"/>
            <a:ext cx="2628900" cy="328613"/>
          </a:xfrm>
          <a:prstGeom prst="rect">
            <a:avLst/>
          </a:prstGeom>
          <a:noFill/>
          <a:ln/>
        </p:spPr>
        <p:txBody>
          <a:bodyPr wrap="none" rtlCol="0" anchor="t"/>
          <a:lstStyle/>
          <a:p>
            <a:pPr algn="l" indent="0" marL="0">
              <a:lnSpc>
                <a:spcPts val="2588"/>
              </a:lnSpc>
              <a:buNone/>
            </a:pPr>
            <a:r>
              <a:rPr lang="en-US" sz="2070" b="1" spc="-33" kern="0" dirty="0">
                <a:solidFill>
                  <a:srgbClr val="272525"/>
                </a:solidFill>
                <a:latin typeface="adonis-web" pitchFamily="34" charset="0"/>
                <a:ea typeface="adonis-web" pitchFamily="34" charset="-122"/>
                <a:cs typeface="adonis-web" pitchFamily="34" charset="-120"/>
              </a:rPr>
              <a:t>Gender Inequality</a:t>
            </a:r>
            <a:endParaRPr lang="en-US" sz="2070" dirty="0"/>
          </a:p>
        </p:txBody>
      </p:sp>
      <p:sp>
        <p:nvSpPr>
          <p:cNvPr id="13" name="Text 8"/>
          <p:cNvSpPr/>
          <p:nvPr/>
        </p:nvSpPr>
        <p:spPr>
          <a:xfrm>
            <a:off x="6726079" y="3921800"/>
            <a:ext cx="5080040" cy="672703"/>
          </a:xfrm>
          <a:prstGeom prst="rect">
            <a:avLst/>
          </a:prstGeom>
          <a:noFill/>
          <a:ln/>
        </p:spPr>
        <p:txBody>
          <a:bodyPr wrap="square" rtlCol="0" anchor="t"/>
          <a:lstStyle/>
          <a:p>
            <a:pPr algn="l" indent="0" marL="0">
              <a:lnSpc>
                <a:spcPts val="2650"/>
              </a:lnSpc>
              <a:buNone/>
            </a:pPr>
            <a:r>
              <a:rPr lang="en-US" sz="1656" spc="-33" kern="0" dirty="0">
                <a:solidFill>
                  <a:srgbClr val="272525"/>
                </a:solidFill>
                <a:latin typeface="Source Sans Pro" pitchFamily="34" charset="0"/>
                <a:ea typeface="Source Sans Pro" pitchFamily="34" charset="-122"/>
                <a:cs typeface="Source Sans Pro" pitchFamily="34" charset="-120"/>
              </a:rPr>
              <a:t>Crimes often stem from the unequal power dynamics and gender-based oppression.</a:t>
            </a:r>
            <a:endParaRPr lang="en-US" sz="1656" dirty="0"/>
          </a:p>
        </p:txBody>
      </p:sp>
      <p:sp>
        <p:nvSpPr>
          <p:cNvPr id="14" name="Shape 9"/>
          <p:cNvSpPr/>
          <p:nvPr/>
        </p:nvSpPr>
        <p:spPr>
          <a:xfrm>
            <a:off x="6568321" y="4807059"/>
            <a:ext cx="5395555" cy="21015"/>
          </a:xfrm>
          <a:prstGeom prst="roundRect">
            <a:avLst>
              <a:gd name="adj" fmla="val 450364"/>
            </a:avLst>
          </a:prstGeom>
          <a:solidFill>
            <a:srgbClr val="D6BADD"/>
          </a:solidFill>
          <a:ln/>
        </p:spPr>
      </p:sp>
      <p:pic>
        <p:nvPicPr>
          <p:cNvPr id="15" name="Image 3" descr="preencoded.png">    </p:cNvPr>
          <p:cNvPicPr>
            <a:picLocks noChangeAspect="1"/>
          </p:cNvPicPr>
          <p:nvPr/>
        </p:nvPicPr>
        <p:blipFill>
          <a:blip r:embed="rId4"/>
          <a:stretch>
            <a:fillRect/>
          </a:stretch>
        </p:blipFill>
        <p:spPr>
          <a:xfrm>
            <a:off x="2637353" y="4857274"/>
            <a:ext cx="4917043" cy="1635562"/>
          </a:xfrm>
          <a:prstGeom prst="rect">
            <a:avLst/>
          </a:prstGeom>
        </p:spPr>
      </p:pic>
      <p:sp>
        <p:nvSpPr>
          <p:cNvPr id="16" name="Text 10"/>
          <p:cNvSpPr/>
          <p:nvPr/>
        </p:nvSpPr>
        <p:spPr>
          <a:xfrm>
            <a:off x="4891683" y="5420916"/>
            <a:ext cx="145494" cy="420529"/>
          </a:xfrm>
          <a:prstGeom prst="rect">
            <a:avLst/>
          </a:prstGeom>
          <a:noFill/>
          <a:ln/>
        </p:spPr>
        <p:txBody>
          <a:bodyPr wrap="none" rtlCol="0" anchor="t"/>
          <a:lstStyle/>
          <a:p>
            <a:pPr algn="ctr" indent="0" marL="0">
              <a:lnSpc>
                <a:spcPts val="3312"/>
              </a:lnSpc>
              <a:buNone/>
            </a:pPr>
            <a:r>
              <a:rPr lang="en-US" sz="2070" b="1" spc="-33" kern="0" dirty="0">
                <a:solidFill>
                  <a:srgbClr val="272525"/>
                </a:solidFill>
                <a:latin typeface="adonis-web" pitchFamily="34" charset="0"/>
                <a:ea typeface="adonis-web" pitchFamily="34" charset="-122"/>
                <a:cs typeface="adonis-web" pitchFamily="34" charset="-120"/>
              </a:rPr>
              <a:t>3</a:t>
            </a:r>
            <a:endParaRPr lang="en-US" sz="2070" dirty="0"/>
          </a:p>
        </p:txBody>
      </p:sp>
      <p:sp>
        <p:nvSpPr>
          <p:cNvPr id="17" name="Text 11"/>
          <p:cNvSpPr/>
          <p:nvPr/>
        </p:nvSpPr>
        <p:spPr>
          <a:xfrm>
            <a:off x="7501771" y="5067538"/>
            <a:ext cx="2628900" cy="328613"/>
          </a:xfrm>
          <a:prstGeom prst="rect">
            <a:avLst/>
          </a:prstGeom>
          <a:noFill/>
          <a:ln/>
        </p:spPr>
        <p:txBody>
          <a:bodyPr wrap="none" rtlCol="0" anchor="t"/>
          <a:lstStyle/>
          <a:p>
            <a:pPr algn="l" indent="0" marL="0">
              <a:lnSpc>
                <a:spcPts val="2588"/>
              </a:lnSpc>
              <a:buNone/>
            </a:pPr>
            <a:r>
              <a:rPr lang="en-US" sz="2070" b="1" spc="-33" kern="0" dirty="0">
                <a:solidFill>
                  <a:srgbClr val="272525"/>
                </a:solidFill>
                <a:latin typeface="adonis-web" pitchFamily="34" charset="0"/>
                <a:ea typeface="adonis-web" pitchFamily="34" charset="-122"/>
                <a:cs typeface="adonis-web" pitchFamily="34" charset="-120"/>
              </a:rPr>
              <a:t>Intersectionality</a:t>
            </a:r>
            <a:endParaRPr lang="en-US" sz="2070" dirty="0"/>
          </a:p>
        </p:txBody>
      </p:sp>
      <p:sp>
        <p:nvSpPr>
          <p:cNvPr id="18" name="Text 12"/>
          <p:cNvSpPr/>
          <p:nvPr/>
        </p:nvSpPr>
        <p:spPr>
          <a:xfrm>
            <a:off x="7501771" y="5522238"/>
            <a:ext cx="4304348" cy="672703"/>
          </a:xfrm>
          <a:prstGeom prst="rect">
            <a:avLst/>
          </a:prstGeom>
          <a:noFill/>
          <a:ln/>
        </p:spPr>
        <p:txBody>
          <a:bodyPr wrap="square" rtlCol="0" anchor="t"/>
          <a:lstStyle/>
          <a:p>
            <a:pPr algn="l" indent="0" marL="0">
              <a:lnSpc>
                <a:spcPts val="2650"/>
              </a:lnSpc>
              <a:buNone/>
            </a:pPr>
            <a:r>
              <a:rPr lang="en-US" sz="1656" spc="-33" kern="0" dirty="0">
                <a:solidFill>
                  <a:srgbClr val="272525"/>
                </a:solidFill>
                <a:latin typeface="Source Sans Pro" pitchFamily="34" charset="0"/>
                <a:ea typeface="Source Sans Pro" pitchFamily="34" charset="-122"/>
                <a:cs typeface="Source Sans Pro" pitchFamily="34" charset="-120"/>
              </a:rPr>
              <a:t>Intersectionality examines how gender interacts with other social identities like race and class.</a:t>
            </a:r>
            <a:endParaRPr lang="en-US" sz="1656" dirty="0"/>
          </a:p>
        </p:txBody>
      </p:sp>
      <p:sp>
        <p:nvSpPr>
          <p:cNvPr id="19" name="Text 13"/>
          <p:cNvSpPr/>
          <p:nvPr/>
        </p:nvSpPr>
        <p:spPr>
          <a:xfrm>
            <a:off x="2613898" y="6641783"/>
            <a:ext cx="9402485" cy="1009055"/>
          </a:xfrm>
          <a:prstGeom prst="rect">
            <a:avLst/>
          </a:prstGeom>
          <a:noFill/>
          <a:ln/>
        </p:spPr>
        <p:txBody>
          <a:bodyPr wrap="square" rtlCol="0" anchor="t"/>
          <a:lstStyle/>
          <a:p>
            <a:pPr indent="0" marL="0">
              <a:lnSpc>
                <a:spcPts val="2650"/>
              </a:lnSpc>
              <a:buNone/>
            </a:pPr>
            <a:r>
              <a:rPr lang="en-US" sz="1656" spc="-33" kern="0" dirty="0">
                <a:solidFill>
                  <a:srgbClr val="272525"/>
                </a:solidFill>
                <a:latin typeface="Source Sans Pro" pitchFamily="34" charset="0"/>
                <a:ea typeface="Source Sans Pro" pitchFamily="34" charset="-122"/>
                <a:cs typeface="Source Sans Pro" pitchFamily="34" charset="-120"/>
              </a:rPr>
              <a:t>Feminist criminology has developed several key theoretical perspectives to understand crime and deviance. These theories emphasize how patriarchal structures, gender inequality, and intersectionality shape women's experiences with crime, both as offenders and victims.</a:t>
            </a:r>
            <a:endParaRPr lang="en-US" sz="1656" dirty="0"/>
          </a:p>
        </p:txBody>
      </p:sp>
      <p:pic>
        <p:nvPicPr>
          <p:cNvPr id="20" name="Image 4" descr="preencoded.png">
            <a:hlinkClick r:id="rId6" tooltip=""/>
          </p:cNvPr>
          <p:cNvPicPr>
            <a:picLocks noChangeAspect="1"/>
          </p:cNvPicPr>
          <p:nvPr/>
        </p:nvPicPr>
        <p:blipFill>
          <a:blip r:embed="rId5"/>
          <a:stretch>
            <a:fillRect/>
          </a:stretch>
        </p:blipFill>
        <p:spPr>
          <a:xfrm>
            <a:off x="12242153" y="7589520"/>
            <a:ext cx="2296807" cy="54864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31386"/>
          </a:xfrm>
          <a:prstGeom prst="rect">
            <a:avLst/>
          </a:prstGeom>
          <a:solidFill>
            <a:srgbClr val="FFFFFF">
              <a:alpha val="75000"/>
            </a:srgbClr>
          </a:solidFill>
          <a:ln/>
        </p:spPr>
      </p:sp>
      <p:sp>
        <p:nvSpPr>
          <p:cNvPr id="4" name="Text 1"/>
          <p:cNvSpPr/>
          <p:nvPr/>
        </p:nvSpPr>
        <p:spPr>
          <a:xfrm>
            <a:off x="2438757" y="599837"/>
            <a:ext cx="9752886" cy="1363504"/>
          </a:xfrm>
          <a:prstGeom prst="rect">
            <a:avLst/>
          </a:prstGeom>
          <a:noFill/>
          <a:ln/>
        </p:spPr>
        <p:txBody>
          <a:bodyPr wrap="square" rtlCol="0" anchor="t"/>
          <a:lstStyle/>
          <a:p>
            <a:pPr indent="0" marL="0">
              <a:lnSpc>
                <a:spcPts val="5368"/>
              </a:lnSpc>
              <a:buNone/>
            </a:pPr>
            <a:r>
              <a:rPr lang="en-US" sz="4294" b="1" spc="-34" kern="0" dirty="0">
                <a:solidFill>
                  <a:srgbClr val="000000"/>
                </a:solidFill>
                <a:latin typeface="adonis-web" pitchFamily="34" charset="0"/>
                <a:ea typeface="adonis-web" pitchFamily="34" charset="-122"/>
                <a:cs typeface="adonis-web" pitchFamily="34" charset="-120"/>
              </a:rPr>
              <a:t>Empirical Research in Feminist Criminology</a:t>
            </a:r>
            <a:endParaRPr lang="en-US" sz="4294" dirty="0"/>
          </a:p>
        </p:txBody>
      </p:sp>
      <p:pic>
        <p:nvPicPr>
          <p:cNvPr id="5" name="Image 1" descr="preencoded.png">    </p:cNvPr>
          <p:cNvPicPr>
            <a:picLocks noChangeAspect="1"/>
          </p:cNvPicPr>
          <p:nvPr/>
        </p:nvPicPr>
        <p:blipFill>
          <a:blip r:embed="rId2"/>
          <a:stretch>
            <a:fillRect/>
          </a:stretch>
        </p:blipFill>
        <p:spPr>
          <a:xfrm>
            <a:off x="2438757" y="2399586"/>
            <a:ext cx="2192774" cy="1355169"/>
          </a:xfrm>
          <a:prstGeom prst="rect">
            <a:avLst/>
          </a:prstGeom>
        </p:spPr>
      </p:pic>
      <p:sp>
        <p:nvSpPr>
          <p:cNvPr id="6" name="Text 2"/>
          <p:cNvSpPr/>
          <p:nvPr/>
        </p:nvSpPr>
        <p:spPr>
          <a:xfrm>
            <a:off x="2438757" y="4027408"/>
            <a:ext cx="2192774" cy="681514"/>
          </a:xfrm>
          <a:prstGeom prst="rect">
            <a:avLst/>
          </a:prstGeom>
          <a:noFill/>
          <a:ln/>
        </p:spPr>
        <p:txBody>
          <a:bodyPr wrap="square" rtlCol="0" anchor="t"/>
          <a:lstStyle/>
          <a:p>
            <a:pPr algn="l" indent="0" marL="0">
              <a:lnSpc>
                <a:spcPts val="2684"/>
              </a:lnSpc>
              <a:buNone/>
            </a:pPr>
            <a:r>
              <a:rPr lang="en-US" sz="2147" b="1" spc="-34" kern="0" dirty="0">
                <a:solidFill>
                  <a:srgbClr val="272525"/>
                </a:solidFill>
                <a:latin typeface="adonis-web" pitchFamily="34" charset="0"/>
                <a:ea typeface="adonis-web" pitchFamily="34" charset="-122"/>
                <a:cs typeface="adonis-web" pitchFamily="34" charset="-120"/>
              </a:rPr>
              <a:t>Evidence-Based Approach</a:t>
            </a:r>
            <a:endParaRPr lang="en-US" sz="2147" dirty="0"/>
          </a:p>
        </p:txBody>
      </p:sp>
      <p:sp>
        <p:nvSpPr>
          <p:cNvPr id="7" name="Text 3"/>
          <p:cNvSpPr/>
          <p:nvPr/>
        </p:nvSpPr>
        <p:spPr>
          <a:xfrm>
            <a:off x="2438757" y="4839772"/>
            <a:ext cx="2192774" cy="2093833"/>
          </a:xfrm>
          <a:prstGeom prst="rect">
            <a:avLst/>
          </a:prstGeom>
          <a:noFill/>
          <a:ln/>
        </p:spPr>
        <p:txBody>
          <a:bodyPr wrap="square" rtlCol="0" anchor="t"/>
          <a:lstStyle/>
          <a:p>
            <a:pPr algn="l" indent="0" marL="0">
              <a:lnSpc>
                <a:spcPts val="2748"/>
              </a:lnSpc>
              <a:buNone/>
            </a:pPr>
            <a:r>
              <a:rPr lang="en-US" sz="1718" spc="-34" kern="0" dirty="0">
                <a:solidFill>
                  <a:srgbClr val="272525"/>
                </a:solidFill>
                <a:latin typeface="Source Sans Pro" pitchFamily="34" charset="0"/>
                <a:ea typeface="Source Sans Pro" pitchFamily="34" charset="-122"/>
                <a:cs typeface="Source Sans Pro" pitchFamily="34" charset="-120"/>
              </a:rPr>
              <a:t>Feminist criminologists employ rigorous empirical methods to examine gender biases in crime data and the criminal justice system.</a:t>
            </a:r>
            <a:endParaRPr lang="en-US" sz="1718" dirty="0"/>
          </a:p>
        </p:txBody>
      </p:sp>
      <p:pic>
        <p:nvPicPr>
          <p:cNvPr id="8" name="Image 2" descr="preencoded.png">    </p:cNvPr>
          <p:cNvPicPr>
            <a:picLocks noChangeAspect="1"/>
          </p:cNvPicPr>
          <p:nvPr/>
        </p:nvPicPr>
        <p:blipFill>
          <a:blip r:embed="rId3"/>
          <a:stretch>
            <a:fillRect/>
          </a:stretch>
        </p:blipFill>
        <p:spPr>
          <a:xfrm>
            <a:off x="4958715" y="2399586"/>
            <a:ext cx="2192893" cy="1355288"/>
          </a:xfrm>
          <a:prstGeom prst="rect">
            <a:avLst/>
          </a:prstGeom>
        </p:spPr>
      </p:pic>
      <p:sp>
        <p:nvSpPr>
          <p:cNvPr id="9" name="Text 4"/>
          <p:cNvSpPr/>
          <p:nvPr/>
        </p:nvSpPr>
        <p:spPr>
          <a:xfrm>
            <a:off x="4958715" y="4027527"/>
            <a:ext cx="2192893" cy="681514"/>
          </a:xfrm>
          <a:prstGeom prst="rect">
            <a:avLst/>
          </a:prstGeom>
          <a:noFill/>
          <a:ln/>
        </p:spPr>
        <p:txBody>
          <a:bodyPr wrap="square" rtlCol="0" anchor="t"/>
          <a:lstStyle/>
          <a:p>
            <a:pPr algn="l" indent="0" marL="0">
              <a:lnSpc>
                <a:spcPts val="2684"/>
              </a:lnSpc>
              <a:buNone/>
            </a:pPr>
            <a:r>
              <a:rPr lang="en-US" sz="2147" b="1" spc="-34" kern="0" dirty="0">
                <a:solidFill>
                  <a:srgbClr val="272525"/>
                </a:solidFill>
                <a:latin typeface="adonis-web" pitchFamily="34" charset="0"/>
                <a:ea typeface="adonis-web" pitchFamily="34" charset="-122"/>
                <a:cs typeface="adonis-web" pitchFamily="34" charset="-120"/>
              </a:rPr>
              <a:t>Interdisciplinary Collaboration</a:t>
            </a:r>
            <a:endParaRPr lang="en-US" sz="2147" dirty="0"/>
          </a:p>
        </p:txBody>
      </p:sp>
      <p:sp>
        <p:nvSpPr>
          <p:cNvPr id="10" name="Text 5"/>
          <p:cNvSpPr/>
          <p:nvPr/>
        </p:nvSpPr>
        <p:spPr>
          <a:xfrm>
            <a:off x="4958715" y="4839891"/>
            <a:ext cx="2192893" cy="2442805"/>
          </a:xfrm>
          <a:prstGeom prst="rect">
            <a:avLst/>
          </a:prstGeom>
          <a:noFill/>
          <a:ln/>
        </p:spPr>
        <p:txBody>
          <a:bodyPr wrap="square" rtlCol="0" anchor="t"/>
          <a:lstStyle/>
          <a:p>
            <a:pPr algn="l" indent="0" marL="0">
              <a:lnSpc>
                <a:spcPts val="2748"/>
              </a:lnSpc>
              <a:buNone/>
            </a:pPr>
            <a:r>
              <a:rPr lang="en-US" sz="1718" spc="-34" kern="0" dirty="0">
                <a:solidFill>
                  <a:srgbClr val="272525"/>
                </a:solidFill>
                <a:latin typeface="Source Sans Pro" pitchFamily="34" charset="0"/>
                <a:ea typeface="Source Sans Pro" pitchFamily="34" charset="-122"/>
                <a:cs typeface="Source Sans Pro" pitchFamily="34" charset="-120"/>
              </a:rPr>
              <a:t>Feminist criminology draws on insights from sociology, psychology, and other disciplines to provide a comprehensive understanding of gender and crime.</a:t>
            </a:r>
            <a:endParaRPr lang="en-US" sz="1718" dirty="0"/>
          </a:p>
        </p:txBody>
      </p:sp>
      <p:pic>
        <p:nvPicPr>
          <p:cNvPr id="11" name="Image 3" descr="preencoded.png">    </p:cNvPr>
          <p:cNvPicPr>
            <a:picLocks noChangeAspect="1"/>
          </p:cNvPicPr>
          <p:nvPr/>
        </p:nvPicPr>
        <p:blipFill>
          <a:blip r:embed="rId4"/>
          <a:stretch>
            <a:fillRect/>
          </a:stretch>
        </p:blipFill>
        <p:spPr>
          <a:xfrm>
            <a:off x="7478792" y="2399586"/>
            <a:ext cx="2192774" cy="1355169"/>
          </a:xfrm>
          <a:prstGeom prst="rect">
            <a:avLst/>
          </a:prstGeom>
        </p:spPr>
      </p:pic>
      <p:sp>
        <p:nvSpPr>
          <p:cNvPr id="12" name="Text 6"/>
          <p:cNvSpPr/>
          <p:nvPr/>
        </p:nvSpPr>
        <p:spPr>
          <a:xfrm>
            <a:off x="7478792" y="4027408"/>
            <a:ext cx="2192774" cy="681514"/>
          </a:xfrm>
          <a:prstGeom prst="rect">
            <a:avLst/>
          </a:prstGeom>
          <a:noFill/>
          <a:ln/>
        </p:spPr>
        <p:txBody>
          <a:bodyPr wrap="square" rtlCol="0" anchor="t"/>
          <a:lstStyle/>
          <a:p>
            <a:pPr algn="l" indent="0" marL="0">
              <a:lnSpc>
                <a:spcPts val="2684"/>
              </a:lnSpc>
              <a:buNone/>
            </a:pPr>
            <a:r>
              <a:rPr lang="en-US" sz="2147" b="1" spc="-34" kern="0" dirty="0">
                <a:solidFill>
                  <a:srgbClr val="272525"/>
                </a:solidFill>
                <a:latin typeface="adonis-web" pitchFamily="34" charset="0"/>
                <a:ea typeface="adonis-web" pitchFamily="34" charset="-122"/>
                <a:cs typeface="adonis-web" pitchFamily="34" charset="-120"/>
              </a:rPr>
              <a:t>Impactful Scholarship</a:t>
            </a:r>
            <a:endParaRPr lang="en-US" sz="2147" dirty="0"/>
          </a:p>
        </p:txBody>
      </p:sp>
      <p:sp>
        <p:nvSpPr>
          <p:cNvPr id="13" name="Text 7"/>
          <p:cNvSpPr/>
          <p:nvPr/>
        </p:nvSpPr>
        <p:spPr>
          <a:xfrm>
            <a:off x="7478792" y="4839772"/>
            <a:ext cx="2192774" cy="2791778"/>
          </a:xfrm>
          <a:prstGeom prst="rect">
            <a:avLst/>
          </a:prstGeom>
          <a:noFill/>
          <a:ln/>
        </p:spPr>
        <p:txBody>
          <a:bodyPr wrap="square" rtlCol="0" anchor="t"/>
          <a:lstStyle/>
          <a:p>
            <a:pPr algn="l" indent="0" marL="0">
              <a:lnSpc>
                <a:spcPts val="2748"/>
              </a:lnSpc>
              <a:buNone/>
            </a:pPr>
            <a:r>
              <a:rPr lang="en-US" sz="1718" spc="-34" kern="0" dirty="0">
                <a:solidFill>
                  <a:srgbClr val="272525"/>
                </a:solidFill>
                <a:latin typeface="Source Sans Pro" pitchFamily="34" charset="0"/>
                <a:ea typeface="Source Sans Pro" pitchFamily="34" charset="-122"/>
                <a:cs typeface="Source Sans Pro" pitchFamily="34" charset="-120"/>
              </a:rPr>
              <a:t>Feminist criminologists publish groundbreaking studies that inform policy, challenge traditional narratives, and empower marginalized communities.</a:t>
            </a:r>
            <a:endParaRPr lang="en-US" sz="1718" dirty="0"/>
          </a:p>
        </p:txBody>
      </p:sp>
      <p:pic>
        <p:nvPicPr>
          <p:cNvPr id="14" name="Image 4" descr="preencoded.png">    </p:cNvPr>
          <p:cNvPicPr>
            <a:picLocks noChangeAspect="1"/>
          </p:cNvPicPr>
          <p:nvPr/>
        </p:nvPicPr>
        <p:blipFill>
          <a:blip r:embed="rId5"/>
          <a:stretch>
            <a:fillRect/>
          </a:stretch>
        </p:blipFill>
        <p:spPr>
          <a:xfrm>
            <a:off x="9998750" y="2399586"/>
            <a:ext cx="2192893" cy="1355288"/>
          </a:xfrm>
          <a:prstGeom prst="rect">
            <a:avLst/>
          </a:prstGeom>
        </p:spPr>
      </p:pic>
      <p:sp>
        <p:nvSpPr>
          <p:cNvPr id="15" name="Text 8"/>
          <p:cNvSpPr/>
          <p:nvPr/>
        </p:nvSpPr>
        <p:spPr>
          <a:xfrm>
            <a:off x="9998750" y="4027527"/>
            <a:ext cx="2192893" cy="681514"/>
          </a:xfrm>
          <a:prstGeom prst="rect">
            <a:avLst/>
          </a:prstGeom>
          <a:noFill/>
          <a:ln/>
        </p:spPr>
        <p:txBody>
          <a:bodyPr wrap="square" rtlCol="0" anchor="t"/>
          <a:lstStyle/>
          <a:p>
            <a:pPr algn="l" indent="0" marL="0">
              <a:lnSpc>
                <a:spcPts val="2684"/>
              </a:lnSpc>
              <a:buNone/>
            </a:pPr>
            <a:r>
              <a:rPr lang="en-US" sz="2147" b="1" spc="-34" kern="0" dirty="0">
                <a:solidFill>
                  <a:srgbClr val="272525"/>
                </a:solidFill>
                <a:latin typeface="adonis-web" pitchFamily="34" charset="0"/>
                <a:ea typeface="adonis-web" pitchFamily="34" charset="-122"/>
                <a:cs typeface="adonis-web" pitchFamily="34" charset="-120"/>
              </a:rPr>
              <a:t>Training the Next Generation</a:t>
            </a:r>
            <a:endParaRPr lang="en-US" sz="2147" dirty="0"/>
          </a:p>
        </p:txBody>
      </p:sp>
      <p:sp>
        <p:nvSpPr>
          <p:cNvPr id="16" name="Text 9"/>
          <p:cNvSpPr/>
          <p:nvPr/>
        </p:nvSpPr>
        <p:spPr>
          <a:xfrm>
            <a:off x="9998750" y="4839891"/>
            <a:ext cx="2192893" cy="2442805"/>
          </a:xfrm>
          <a:prstGeom prst="rect">
            <a:avLst/>
          </a:prstGeom>
          <a:noFill/>
          <a:ln/>
        </p:spPr>
        <p:txBody>
          <a:bodyPr wrap="square" rtlCol="0" anchor="t"/>
          <a:lstStyle/>
          <a:p>
            <a:pPr algn="l" indent="0" marL="0">
              <a:lnSpc>
                <a:spcPts val="2748"/>
              </a:lnSpc>
              <a:buNone/>
            </a:pPr>
            <a:r>
              <a:rPr lang="en-US" sz="1718" spc="-34" kern="0" dirty="0">
                <a:solidFill>
                  <a:srgbClr val="272525"/>
                </a:solidFill>
                <a:latin typeface="Source Sans Pro" pitchFamily="34" charset="0"/>
                <a:ea typeface="Source Sans Pro" pitchFamily="34" charset="-122"/>
                <a:cs typeface="Source Sans Pro" pitchFamily="34" charset="-120"/>
              </a:rPr>
              <a:t>Feminist criminology programs nurture a new wave of researchers dedicated to transforming the field through a gender-responsive lens.</a:t>
            </a:r>
            <a:endParaRPr lang="en-US" sz="1718" dirty="0"/>
          </a:p>
        </p:txBody>
      </p:sp>
      <p:pic>
        <p:nvPicPr>
          <p:cNvPr id="17" name="Image 5" descr="preencoded.png">
            <a:hlinkClick r:id="rId7" tooltip=""/>
          </p:cNvPr>
          <p:cNvPicPr>
            <a:picLocks noChangeAspect="1"/>
          </p:cNvPicPr>
          <p:nvPr/>
        </p:nvPicPr>
        <p:blipFill>
          <a:blip r:embed="rId6"/>
          <a:stretch>
            <a:fillRect/>
          </a:stretch>
        </p:blipFill>
        <p:spPr>
          <a:xfrm>
            <a:off x="12242153" y="7589520"/>
            <a:ext cx="2296807" cy="54864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1112877"/>
            <a:ext cx="9171742" cy="694373"/>
          </a:xfrm>
          <a:prstGeom prst="rect">
            <a:avLst/>
          </a:prstGeom>
          <a:noFill/>
          <a:ln/>
        </p:spPr>
        <p:txBody>
          <a:bodyPr wrap="none" rtlCol="0" anchor="t"/>
          <a:lstStyle/>
          <a:p>
            <a:pPr indent="0" marL="0">
              <a:lnSpc>
                <a:spcPts val="5468"/>
              </a:lnSpc>
              <a:buNone/>
            </a:pPr>
            <a:r>
              <a:rPr lang="en-US" sz="4374" b="1" spc="-35" kern="0" dirty="0">
                <a:solidFill>
                  <a:srgbClr val="000000"/>
                </a:solidFill>
                <a:latin typeface="adonis-web" pitchFamily="34" charset="0"/>
                <a:ea typeface="adonis-web" pitchFamily="34" charset="-122"/>
                <a:cs typeface="adonis-web" pitchFamily="34" charset="-120"/>
              </a:rPr>
              <a:t>Contemporary Challenges and Debates</a:t>
            </a:r>
            <a:endParaRPr lang="en-US" sz="4374" dirty="0"/>
          </a:p>
        </p:txBody>
      </p:sp>
      <p:sp>
        <p:nvSpPr>
          <p:cNvPr id="5" name="Shape 2"/>
          <p:cNvSpPr/>
          <p:nvPr/>
        </p:nvSpPr>
        <p:spPr>
          <a:xfrm>
            <a:off x="2348389" y="2425184"/>
            <a:ext cx="499943" cy="499943"/>
          </a:xfrm>
          <a:prstGeom prst="roundRect">
            <a:avLst>
              <a:gd name="adj" fmla="val 20000"/>
            </a:avLst>
          </a:prstGeom>
          <a:solidFill>
            <a:srgbClr val="F0D4F7"/>
          </a:solidFill>
          <a:ln w="7620">
            <a:solidFill>
              <a:srgbClr val="D6BADD"/>
            </a:solidFill>
            <a:prstDash val="solid"/>
          </a:ln>
        </p:spPr>
      </p:sp>
      <p:sp>
        <p:nvSpPr>
          <p:cNvPr id="6" name="Text 3"/>
          <p:cNvSpPr/>
          <p:nvPr/>
        </p:nvSpPr>
        <p:spPr>
          <a:xfrm>
            <a:off x="2505670" y="2466856"/>
            <a:ext cx="185261" cy="416481"/>
          </a:xfrm>
          <a:prstGeom prst="rect">
            <a:avLst/>
          </a:prstGeom>
          <a:noFill/>
          <a:ln/>
        </p:spPr>
        <p:txBody>
          <a:bodyPr wrap="none" rtlCol="0" anchor="t"/>
          <a:lstStyle/>
          <a:p>
            <a:pPr algn="ctr" indent="0" marL="0">
              <a:lnSpc>
                <a:spcPts val="3281"/>
              </a:lnSpc>
              <a:buNone/>
            </a:pPr>
            <a:r>
              <a:rPr lang="en-US" sz="2624" b="1" spc="-35" kern="0" dirty="0">
                <a:solidFill>
                  <a:srgbClr val="272525"/>
                </a:solidFill>
                <a:latin typeface="adonis-web" pitchFamily="34" charset="0"/>
                <a:ea typeface="adonis-web" pitchFamily="34" charset="-122"/>
                <a:cs typeface="adonis-web" pitchFamily="34" charset="-120"/>
              </a:rPr>
              <a:t>1</a:t>
            </a:r>
            <a:endParaRPr lang="en-US" sz="2624" dirty="0"/>
          </a:p>
        </p:txBody>
      </p:sp>
      <p:sp>
        <p:nvSpPr>
          <p:cNvPr id="7" name="Text 4"/>
          <p:cNvSpPr/>
          <p:nvPr/>
        </p:nvSpPr>
        <p:spPr>
          <a:xfrm>
            <a:off x="3070503" y="2501503"/>
            <a:ext cx="4133612" cy="694373"/>
          </a:xfrm>
          <a:prstGeom prst="rect">
            <a:avLst/>
          </a:prstGeom>
          <a:noFill/>
          <a:ln/>
        </p:spPr>
        <p:txBody>
          <a:bodyPr wrap="square" rtlCol="0" anchor="t"/>
          <a:lstStyle/>
          <a:p>
            <a:pPr indent="0" marL="0">
              <a:lnSpc>
                <a:spcPts val="2734"/>
              </a:lnSpc>
              <a:buNone/>
            </a:pPr>
            <a:r>
              <a:rPr lang="en-US" sz="2187" b="1" spc="-35" kern="0" dirty="0">
                <a:solidFill>
                  <a:srgbClr val="272525"/>
                </a:solidFill>
                <a:latin typeface="adonis-web" pitchFamily="34" charset="0"/>
                <a:ea typeface="adonis-web" pitchFamily="34" charset="-122"/>
                <a:cs typeface="adonis-web" pitchFamily="34" charset="-120"/>
              </a:rPr>
              <a:t>Intersectionality and Marginalized Experiences</a:t>
            </a:r>
            <a:endParaRPr lang="en-US" sz="2187" dirty="0"/>
          </a:p>
        </p:txBody>
      </p:sp>
      <p:sp>
        <p:nvSpPr>
          <p:cNvPr id="8" name="Text 5"/>
          <p:cNvSpPr/>
          <p:nvPr/>
        </p:nvSpPr>
        <p:spPr>
          <a:xfrm>
            <a:off x="3070503" y="3329107"/>
            <a:ext cx="4133612" cy="1421606"/>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Addressing the unique challenges faced by women with intersecting marginalized identities, such as race, class, sexuality, and disability.</a:t>
            </a:r>
            <a:endParaRPr lang="en-US" sz="1750" dirty="0"/>
          </a:p>
        </p:txBody>
      </p:sp>
      <p:sp>
        <p:nvSpPr>
          <p:cNvPr id="9" name="Shape 6"/>
          <p:cNvSpPr/>
          <p:nvPr/>
        </p:nvSpPr>
        <p:spPr>
          <a:xfrm>
            <a:off x="7426285" y="2425184"/>
            <a:ext cx="499943" cy="499943"/>
          </a:xfrm>
          <a:prstGeom prst="roundRect">
            <a:avLst>
              <a:gd name="adj" fmla="val 20000"/>
            </a:avLst>
          </a:prstGeom>
          <a:solidFill>
            <a:srgbClr val="F0D4F7"/>
          </a:solidFill>
          <a:ln w="7620">
            <a:solidFill>
              <a:srgbClr val="D6BADD"/>
            </a:solidFill>
            <a:prstDash val="solid"/>
          </a:ln>
        </p:spPr>
      </p:sp>
      <p:sp>
        <p:nvSpPr>
          <p:cNvPr id="10" name="Text 7"/>
          <p:cNvSpPr/>
          <p:nvPr/>
        </p:nvSpPr>
        <p:spPr>
          <a:xfrm>
            <a:off x="7583567" y="2466856"/>
            <a:ext cx="185261" cy="416481"/>
          </a:xfrm>
          <a:prstGeom prst="rect">
            <a:avLst/>
          </a:prstGeom>
          <a:noFill/>
          <a:ln/>
        </p:spPr>
        <p:txBody>
          <a:bodyPr wrap="none" rtlCol="0" anchor="t"/>
          <a:lstStyle/>
          <a:p>
            <a:pPr algn="ctr" indent="0" marL="0">
              <a:lnSpc>
                <a:spcPts val="3281"/>
              </a:lnSpc>
              <a:buNone/>
            </a:pPr>
            <a:r>
              <a:rPr lang="en-US" sz="2624" b="1" spc="-35" kern="0" dirty="0">
                <a:solidFill>
                  <a:srgbClr val="272525"/>
                </a:solidFill>
                <a:latin typeface="adonis-web" pitchFamily="34" charset="0"/>
                <a:ea typeface="adonis-web" pitchFamily="34" charset="-122"/>
                <a:cs typeface="adonis-web" pitchFamily="34" charset="-120"/>
              </a:rPr>
              <a:t>2</a:t>
            </a:r>
            <a:endParaRPr lang="en-US" sz="2624" dirty="0"/>
          </a:p>
        </p:txBody>
      </p:sp>
      <p:sp>
        <p:nvSpPr>
          <p:cNvPr id="11" name="Text 8"/>
          <p:cNvSpPr/>
          <p:nvPr/>
        </p:nvSpPr>
        <p:spPr>
          <a:xfrm>
            <a:off x="8148399" y="2501503"/>
            <a:ext cx="4133612" cy="694373"/>
          </a:xfrm>
          <a:prstGeom prst="rect">
            <a:avLst/>
          </a:prstGeom>
          <a:noFill/>
          <a:ln/>
        </p:spPr>
        <p:txBody>
          <a:bodyPr wrap="square" rtlCol="0" anchor="t"/>
          <a:lstStyle/>
          <a:p>
            <a:pPr indent="0" marL="0">
              <a:lnSpc>
                <a:spcPts val="2734"/>
              </a:lnSpc>
              <a:buNone/>
            </a:pPr>
            <a:r>
              <a:rPr lang="en-US" sz="2187" b="1" spc="-35" kern="0" dirty="0">
                <a:solidFill>
                  <a:srgbClr val="272525"/>
                </a:solidFill>
                <a:latin typeface="adonis-web" pitchFamily="34" charset="0"/>
                <a:ea typeface="adonis-web" pitchFamily="34" charset="-122"/>
                <a:cs typeface="adonis-web" pitchFamily="34" charset="-120"/>
              </a:rPr>
              <a:t>Backlash and Anti-Feminist Rhetoric</a:t>
            </a:r>
            <a:endParaRPr lang="en-US" sz="2187" dirty="0"/>
          </a:p>
        </p:txBody>
      </p:sp>
      <p:sp>
        <p:nvSpPr>
          <p:cNvPr id="12" name="Text 9"/>
          <p:cNvSpPr/>
          <p:nvPr/>
        </p:nvSpPr>
        <p:spPr>
          <a:xfrm>
            <a:off x="8148399" y="3329107"/>
            <a:ext cx="4133612"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Navigating the rise of anti-feminist narratives that seek to undermine the progress made by feminist criminology.</a:t>
            </a:r>
            <a:endParaRPr lang="en-US" sz="1750" dirty="0"/>
          </a:p>
        </p:txBody>
      </p:sp>
      <p:sp>
        <p:nvSpPr>
          <p:cNvPr id="13" name="Shape 10"/>
          <p:cNvSpPr/>
          <p:nvPr/>
        </p:nvSpPr>
        <p:spPr>
          <a:xfrm>
            <a:off x="2348389" y="5146477"/>
            <a:ext cx="499943" cy="499943"/>
          </a:xfrm>
          <a:prstGeom prst="roundRect">
            <a:avLst>
              <a:gd name="adj" fmla="val 20000"/>
            </a:avLst>
          </a:prstGeom>
          <a:solidFill>
            <a:srgbClr val="F0D4F7"/>
          </a:solidFill>
          <a:ln w="7620">
            <a:solidFill>
              <a:srgbClr val="D6BADD"/>
            </a:solidFill>
            <a:prstDash val="solid"/>
          </a:ln>
        </p:spPr>
      </p:sp>
      <p:sp>
        <p:nvSpPr>
          <p:cNvPr id="14" name="Text 11"/>
          <p:cNvSpPr/>
          <p:nvPr/>
        </p:nvSpPr>
        <p:spPr>
          <a:xfrm>
            <a:off x="2505670" y="5188148"/>
            <a:ext cx="185261" cy="416481"/>
          </a:xfrm>
          <a:prstGeom prst="rect">
            <a:avLst/>
          </a:prstGeom>
          <a:noFill/>
          <a:ln/>
        </p:spPr>
        <p:txBody>
          <a:bodyPr wrap="none" rtlCol="0" anchor="t"/>
          <a:lstStyle/>
          <a:p>
            <a:pPr algn="ctr" indent="0" marL="0">
              <a:lnSpc>
                <a:spcPts val="3281"/>
              </a:lnSpc>
              <a:buNone/>
            </a:pPr>
            <a:r>
              <a:rPr lang="en-US" sz="2624" b="1" spc="-35" kern="0" dirty="0">
                <a:solidFill>
                  <a:srgbClr val="272525"/>
                </a:solidFill>
                <a:latin typeface="adonis-web" pitchFamily="34" charset="0"/>
                <a:ea typeface="adonis-web" pitchFamily="34" charset="-122"/>
                <a:cs typeface="adonis-web" pitchFamily="34" charset="-120"/>
              </a:rPr>
              <a:t>3</a:t>
            </a:r>
            <a:endParaRPr lang="en-US" sz="2624" dirty="0"/>
          </a:p>
        </p:txBody>
      </p:sp>
      <p:sp>
        <p:nvSpPr>
          <p:cNvPr id="15" name="Text 12"/>
          <p:cNvSpPr/>
          <p:nvPr/>
        </p:nvSpPr>
        <p:spPr>
          <a:xfrm>
            <a:off x="3070503" y="5222796"/>
            <a:ext cx="4133612" cy="694373"/>
          </a:xfrm>
          <a:prstGeom prst="rect">
            <a:avLst/>
          </a:prstGeom>
          <a:noFill/>
          <a:ln/>
        </p:spPr>
        <p:txBody>
          <a:bodyPr wrap="square" rtlCol="0" anchor="t"/>
          <a:lstStyle/>
          <a:p>
            <a:pPr indent="0" marL="0">
              <a:lnSpc>
                <a:spcPts val="2734"/>
              </a:lnSpc>
              <a:buNone/>
            </a:pPr>
            <a:r>
              <a:rPr lang="en-US" sz="2187" b="1" spc="-35" kern="0" dirty="0">
                <a:solidFill>
                  <a:srgbClr val="272525"/>
                </a:solidFill>
                <a:latin typeface="adonis-web" pitchFamily="34" charset="0"/>
                <a:ea typeface="adonis-web" pitchFamily="34" charset="-122"/>
                <a:cs typeface="adonis-web" pitchFamily="34" charset="-120"/>
              </a:rPr>
              <a:t>Bridging the Gap with Mainstream Criminology</a:t>
            </a:r>
            <a:endParaRPr lang="en-US" sz="2187" dirty="0"/>
          </a:p>
        </p:txBody>
      </p:sp>
      <p:sp>
        <p:nvSpPr>
          <p:cNvPr id="16" name="Text 13"/>
          <p:cNvSpPr/>
          <p:nvPr/>
        </p:nvSpPr>
        <p:spPr>
          <a:xfrm>
            <a:off x="3070503" y="6050399"/>
            <a:ext cx="4133612"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Fostering greater collaboration and integration between feminist criminology and traditional criminological approaches.</a:t>
            </a:r>
            <a:endParaRPr lang="en-US" sz="1750" dirty="0"/>
          </a:p>
        </p:txBody>
      </p:sp>
      <p:sp>
        <p:nvSpPr>
          <p:cNvPr id="17" name="Shape 14"/>
          <p:cNvSpPr/>
          <p:nvPr/>
        </p:nvSpPr>
        <p:spPr>
          <a:xfrm>
            <a:off x="7426285" y="5146477"/>
            <a:ext cx="499943" cy="499943"/>
          </a:xfrm>
          <a:prstGeom prst="roundRect">
            <a:avLst>
              <a:gd name="adj" fmla="val 20000"/>
            </a:avLst>
          </a:prstGeom>
          <a:solidFill>
            <a:srgbClr val="F0D4F7"/>
          </a:solidFill>
          <a:ln w="7620">
            <a:solidFill>
              <a:srgbClr val="D6BADD"/>
            </a:solidFill>
            <a:prstDash val="solid"/>
          </a:ln>
        </p:spPr>
      </p:sp>
      <p:sp>
        <p:nvSpPr>
          <p:cNvPr id="18" name="Text 15"/>
          <p:cNvSpPr/>
          <p:nvPr/>
        </p:nvSpPr>
        <p:spPr>
          <a:xfrm>
            <a:off x="7583567" y="5188148"/>
            <a:ext cx="185261" cy="416481"/>
          </a:xfrm>
          <a:prstGeom prst="rect">
            <a:avLst/>
          </a:prstGeom>
          <a:noFill/>
          <a:ln/>
        </p:spPr>
        <p:txBody>
          <a:bodyPr wrap="none" rtlCol="0" anchor="t"/>
          <a:lstStyle/>
          <a:p>
            <a:pPr algn="ctr" indent="0" marL="0">
              <a:lnSpc>
                <a:spcPts val="3281"/>
              </a:lnSpc>
              <a:buNone/>
            </a:pPr>
            <a:r>
              <a:rPr lang="en-US" sz="2624" b="1" spc="-35" kern="0" dirty="0">
                <a:solidFill>
                  <a:srgbClr val="272525"/>
                </a:solidFill>
                <a:latin typeface="adonis-web" pitchFamily="34" charset="0"/>
                <a:ea typeface="adonis-web" pitchFamily="34" charset="-122"/>
                <a:cs typeface="adonis-web" pitchFamily="34" charset="-120"/>
              </a:rPr>
              <a:t>4</a:t>
            </a:r>
            <a:endParaRPr lang="en-US" sz="2624" dirty="0"/>
          </a:p>
        </p:txBody>
      </p:sp>
      <p:sp>
        <p:nvSpPr>
          <p:cNvPr id="19" name="Text 16"/>
          <p:cNvSpPr/>
          <p:nvPr/>
        </p:nvSpPr>
        <p:spPr>
          <a:xfrm>
            <a:off x="8148399" y="5222796"/>
            <a:ext cx="3581757" cy="347186"/>
          </a:xfrm>
          <a:prstGeom prst="rect">
            <a:avLst/>
          </a:prstGeom>
          <a:noFill/>
          <a:ln/>
        </p:spPr>
        <p:txBody>
          <a:bodyPr wrap="none" rtlCol="0" anchor="t"/>
          <a:lstStyle/>
          <a:p>
            <a:pPr indent="0" marL="0">
              <a:lnSpc>
                <a:spcPts val="2734"/>
              </a:lnSpc>
              <a:buNone/>
            </a:pPr>
            <a:r>
              <a:rPr lang="en-US" sz="2187" b="1" spc="-35" kern="0" dirty="0">
                <a:solidFill>
                  <a:srgbClr val="272525"/>
                </a:solidFill>
                <a:latin typeface="adonis-web" pitchFamily="34" charset="0"/>
                <a:ea typeface="adonis-web" pitchFamily="34" charset="-122"/>
                <a:cs typeface="adonis-web" pitchFamily="34" charset="-120"/>
              </a:rPr>
              <a:t>Methodological Advancements</a:t>
            </a:r>
            <a:endParaRPr lang="en-US" sz="2187" dirty="0"/>
          </a:p>
        </p:txBody>
      </p:sp>
      <p:sp>
        <p:nvSpPr>
          <p:cNvPr id="20" name="Text 17"/>
          <p:cNvSpPr/>
          <p:nvPr/>
        </p:nvSpPr>
        <p:spPr>
          <a:xfrm>
            <a:off x="8148399" y="5703213"/>
            <a:ext cx="4133612"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Exploring innovative research methods and data sources to better capture women's lived experiences and gendered patterns of crime.</a:t>
            </a:r>
            <a:endParaRPr lang="en-US" sz="1750" dirty="0"/>
          </a:p>
        </p:txBody>
      </p:sp>
      <p:pic>
        <p:nvPicPr>
          <p:cNvPr id="21"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r>
          <p:cNvPicPr>
            <a:picLocks noChangeAspect="1"/>
          </p:cNvPicPr>
          <p:nvPr/>
        </p:nvPicPr>
        <p:blipFill>
          <a:blip r:embed="rId2"/>
          <a:stretch>
            <a:fillRect/>
          </a:stretch>
        </p:blipFill>
        <p:spPr>
          <a:xfrm>
            <a:off x="0" y="0"/>
            <a:ext cx="14630400" cy="8229600"/>
          </a:xfrm>
          <a:prstGeom prst="rect">
            <a:avLst/>
          </a:prstGeom>
        </p:spPr>
      </p:pic>
      <p:sp>
        <p:nvSpPr>
          <p:cNvPr id="5" name="Shape 1"/>
          <p:cNvSpPr/>
          <p:nvPr/>
        </p:nvSpPr>
        <p:spPr>
          <a:xfrm>
            <a:off x="0" y="0"/>
            <a:ext cx="14630400" cy="8229600"/>
          </a:xfrm>
          <a:prstGeom prst="rect">
            <a:avLst/>
          </a:prstGeom>
          <a:solidFill>
            <a:srgbClr val="FFFFFF">
              <a:alpha val="85000"/>
            </a:srgbClr>
          </a:solidFill>
          <a:ln/>
        </p:spPr>
      </p:sp>
      <p:sp>
        <p:nvSpPr>
          <p:cNvPr id="6" name="Text 2"/>
          <p:cNvSpPr/>
          <p:nvPr/>
        </p:nvSpPr>
        <p:spPr>
          <a:xfrm>
            <a:off x="2348389" y="2409825"/>
            <a:ext cx="8346400" cy="694373"/>
          </a:xfrm>
          <a:prstGeom prst="rect">
            <a:avLst/>
          </a:prstGeom>
          <a:noFill/>
          <a:ln/>
        </p:spPr>
        <p:txBody>
          <a:bodyPr wrap="none" rtlCol="0" anchor="t"/>
          <a:lstStyle/>
          <a:p>
            <a:pPr indent="0" marL="0">
              <a:lnSpc>
                <a:spcPts val="5468"/>
              </a:lnSpc>
              <a:buNone/>
            </a:pPr>
            <a:r>
              <a:rPr lang="en-US" sz="4374" b="1" spc="-35" kern="0" dirty="0">
                <a:solidFill>
                  <a:srgbClr val="000000"/>
                </a:solidFill>
                <a:latin typeface="adonis-web" pitchFamily="34" charset="0"/>
                <a:ea typeface="adonis-web" pitchFamily="34" charset="-122"/>
                <a:cs typeface="adonis-web" pitchFamily="34" charset="-120"/>
              </a:rPr>
              <a:t>The Future of Feminist Criminology</a:t>
            </a:r>
            <a:endParaRPr lang="en-US" sz="4374" dirty="0"/>
          </a:p>
        </p:txBody>
      </p:sp>
      <p:sp>
        <p:nvSpPr>
          <p:cNvPr id="7" name="Text 3"/>
          <p:cNvSpPr/>
          <p:nvPr/>
        </p:nvSpPr>
        <p:spPr>
          <a:xfrm>
            <a:off x="2348389" y="3437453"/>
            <a:ext cx="9933503"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As feminist criminology continues to evolve, scholars foresee exciting new directions that will further challenge traditional perspectives and drive meaningful reforms. Intersectionality will be a key focus, exploring how gender intersects with race, class, and other social identities to shape experiences of crime and justice.</a:t>
            </a:r>
            <a:endParaRPr lang="en-US" sz="1750" dirty="0"/>
          </a:p>
        </p:txBody>
      </p:sp>
      <p:sp>
        <p:nvSpPr>
          <p:cNvPr id="8" name="Text 4"/>
          <p:cNvSpPr/>
          <p:nvPr/>
        </p:nvSpPr>
        <p:spPr>
          <a:xfrm>
            <a:off x="2348389" y="4753570"/>
            <a:ext cx="9933503"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Innovative qualitative and participatory research methodologies will give voice to marginalized groups, shedding light on their lived experiences. Feminist theorists will deepen their analyses of patriarchal power structures and their impact on the criminal legal system.</a:t>
            </a:r>
            <a:endParaRPr lang="en-US" sz="1750" dirty="0"/>
          </a:p>
        </p:txBody>
      </p:sp>
      <p:pic>
        <p:nvPicPr>
          <p:cNvPr id="9"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2024-04-30T20:08:52Z</dcterms:created>
  <dcterms:modified xsi:type="dcterms:W3CDTF">2024-04-30T20:08:52Z</dcterms:modified>
</cp:coreProperties>
</file>