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2"/>
  </p:notesMasterIdLst>
  <p:sldIdLst>
    <p:sldId id="292" r:id="rId5"/>
    <p:sldId id="258" r:id="rId6"/>
    <p:sldId id="311" r:id="rId7"/>
    <p:sldId id="309" r:id="rId8"/>
    <p:sldId id="317" r:id="rId9"/>
    <p:sldId id="310" r:id="rId10"/>
    <p:sldId id="312" r:id="rId11"/>
    <p:sldId id="260" r:id="rId12"/>
    <p:sldId id="264" r:id="rId13"/>
    <p:sldId id="263" r:id="rId14"/>
    <p:sldId id="262" r:id="rId15"/>
    <p:sldId id="261" r:id="rId16"/>
    <p:sldId id="265" r:id="rId17"/>
    <p:sldId id="282" r:id="rId18"/>
    <p:sldId id="315" r:id="rId19"/>
    <p:sldId id="273" r:id="rId20"/>
    <p:sldId id="290" r:id="rId21"/>
    <p:sldId id="272" r:id="rId22"/>
    <p:sldId id="271" r:id="rId23"/>
    <p:sldId id="316" r:id="rId24"/>
    <p:sldId id="293" r:id="rId25"/>
    <p:sldId id="269" r:id="rId26"/>
    <p:sldId id="268" r:id="rId27"/>
    <p:sldId id="267" r:id="rId28"/>
    <p:sldId id="274" r:id="rId29"/>
    <p:sldId id="276" r:id="rId30"/>
    <p:sldId id="27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19" autoAdjust="0"/>
  </p:normalViewPr>
  <p:slideViewPr>
    <p:cSldViewPr snapToGrid="0">
      <p:cViewPr varScale="1">
        <p:scale>
          <a:sx n="112" d="100"/>
          <a:sy n="112" d="100"/>
        </p:scale>
        <p:origin x="4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diagrams/_rels/data2.xml.rels><?xml version="1.0" encoding="UTF-8" standalone="yes"?>
<Relationships xmlns="http://schemas.openxmlformats.org/package/2006/relationships"><Relationship Id="rId1" Type="http://schemas.openxmlformats.org/officeDocument/2006/relationships/hyperlink" Target="http://www.monitoringthefuture.org/"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www.monitoringthefuture.org/"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509919-36B5-4162-8899-417A9F93473B}" type="doc">
      <dgm:prSet loTypeId="urn:microsoft.com/office/officeart/2016/7/layout/LinearBlockProcessNumbered#1" loCatId="process" qsTypeId="urn:microsoft.com/office/officeart/2005/8/quickstyle/simple2" qsCatId="simple" csTypeId="urn:microsoft.com/office/officeart/2005/8/colors/accent0_3" csCatId="mainScheme" phldr="1"/>
      <dgm:spPr/>
      <dgm:t>
        <a:bodyPr/>
        <a:lstStyle/>
        <a:p>
          <a:endParaRPr lang="en-US"/>
        </a:p>
      </dgm:t>
    </dgm:pt>
    <dgm:pt modelId="{AAF9DEE3-8444-4CA1-8BC2-D834D3ED6C74}">
      <dgm:prSet custT="1"/>
      <dgm:spPr/>
      <dgm:t>
        <a:bodyPr/>
        <a:lstStyle/>
        <a:p>
          <a:r>
            <a:rPr lang="en-US" sz="2400" dirty="0"/>
            <a:t>National Incident-Based Reporting System (NIBRS  </a:t>
          </a:r>
        </a:p>
        <a:p>
          <a:r>
            <a:rPr lang="en-US" sz="1800" dirty="0"/>
            <a:t>Collected by FBI </a:t>
          </a:r>
        </a:p>
      </dgm:t>
    </dgm:pt>
    <dgm:pt modelId="{205BDF49-153E-4CE8-8402-E23704595764}" type="parTrans" cxnId="{0A7DA706-17DD-412A-8BE0-4F6529274E66}">
      <dgm:prSet/>
      <dgm:spPr/>
      <dgm:t>
        <a:bodyPr/>
        <a:lstStyle/>
        <a:p>
          <a:endParaRPr lang="en-US"/>
        </a:p>
      </dgm:t>
    </dgm:pt>
    <dgm:pt modelId="{23210C7F-6847-491E-BE1F-A79529AF2B8B}" type="sibTrans" cxnId="{0A7DA706-17DD-412A-8BE0-4F6529274E66}">
      <dgm:prSet phldrT="01" phldr="0"/>
      <dgm:spPr/>
      <dgm:t>
        <a:bodyPr/>
        <a:lstStyle/>
        <a:p>
          <a:r>
            <a:rPr lang="en-US"/>
            <a:t>01</a:t>
          </a:r>
          <a:endParaRPr lang="en-US" dirty="0"/>
        </a:p>
      </dgm:t>
    </dgm:pt>
    <dgm:pt modelId="{CA9D674E-4FF1-45DC-82E4-0B2DB6A5363F}">
      <dgm:prSet/>
      <dgm:spPr/>
      <dgm:t>
        <a:bodyPr/>
        <a:lstStyle/>
        <a:p>
          <a:r>
            <a:rPr lang="en-US" dirty="0"/>
            <a:t>Self-Report Surveys of Criminality and Victimization</a:t>
          </a:r>
        </a:p>
        <a:p>
          <a:endParaRPr lang="en-US" dirty="0"/>
        </a:p>
        <a:p>
          <a:r>
            <a:rPr lang="en-US" dirty="0"/>
            <a:t>	</a:t>
          </a:r>
        </a:p>
      </dgm:t>
    </dgm:pt>
    <dgm:pt modelId="{F1F10F9B-925A-4787-9D00-91106497A02E}" type="parTrans" cxnId="{C5BD0B3A-2D82-4EC1-9975-05076C4418DA}">
      <dgm:prSet/>
      <dgm:spPr/>
      <dgm:t>
        <a:bodyPr/>
        <a:lstStyle/>
        <a:p>
          <a:endParaRPr lang="en-US"/>
        </a:p>
      </dgm:t>
    </dgm:pt>
    <dgm:pt modelId="{196DA4DC-9DD2-4A39-8A3A-D367BFE5A8BA}" type="sibTrans" cxnId="{C5BD0B3A-2D82-4EC1-9975-05076C4418DA}">
      <dgm:prSet phldrT="03" phldr="0"/>
      <dgm:spPr/>
      <dgm:t>
        <a:bodyPr/>
        <a:lstStyle/>
        <a:p>
          <a:r>
            <a:rPr lang="en-US"/>
            <a:t>03</a:t>
          </a:r>
          <a:endParaRPr lang="en-US" dirty="0"/>
        </a:p>
      </dgm:t>
    </dgm:pt>
    <dgm:pt modelId="{24906A8E-09BC-423A-915E-E684548F419E}">
      <dgm:prSet custT="1"/>
      <dgm:spPr/>
      <dgm:t>
        <a:bodyPr/>
        <a:lstStyle/>
        <a:p>
          <a:r>
            <a:rPr lang="en-US" sz="2400" dirty="0"/>
            <a:t>National Crime Victimization Survey (NCVS)</a:t>
          </a:r>
        </a:p>
        <a:p>
          <a:r>
            <a:rPr lang="en-US" sz="1600" dirty="0"/>
            <a:t>Conducted by the U.S. Census Bureau for the Bureau of Justice Statistics (BJS)  </a:t>
          </a:r>
        </a:p>
      </dgm:t>
    </dgm:pt>
    <dgm:pt modelId="{8D3C2177-7CF3-4B47-9019-35BE0DB1E19A}" type="parTrans" cxnId="{A729D8DB-554F-44B9-802B-035EB66A91BF}">
      <dgm:prSet/>
      <dgm:spPr/>
      <dgm:t>
        <a:bodyPr/>
        <a:lstStyle/>
        <a:p>
          <a:endParaRPr lang="en-US"/>
        </a:p>
      </dgm:t>
    </dgm:pt>
    <dgm:pt modelId="{4E151118-EB17-402D-BA78-4D280509E0C2}" type="sibTrans" cxnId="{A729D8DB-554F-44B9-802B-035EB66A91BF}">
      <dgm:prSet phldrT="02" phldr="0"/>
      <dgm:spPr/>
      <dgm:t>
        <a:bodyPr/>
        <a:lstStyle/>
        <a:p>
          <a:r>
            <a:rPr lang="en-US"/>
            <a:t>02</a:t>
          </a:r>
        </a:p>
      </dgm:t>
    </dgm:pt>
    <dgm:pt modelId="{09F899AB-70CA-46DA-8F8C-58514A9FEF67}" type="pres">
      <dgm:prSet presAssocID="{15509919-36B5-4162-8899-417A9F93473B}" presName="Name0" presStyleCnt="0">
        <dgm:presLayoutVars>
          <dgm:animLvl val="lvl"/>
          <dgm:resizeHandles val="exact"/>
        </dgm:presLayoutVars>
      </dgm:prSet>
      <dgm:spPr/>
    </dgm:pt>
    <dgm:pt modelId="{9E708B2C-9056-43B8-820C-8D4D2D591614}" type="pres">
      <dgm:prSet presAssocID="{AAF9DEE3-8444-4CA1-8BC2-D834D3ED6C74}" presName="compositeNode" presStyleCnt="0">
        <dgm:presLayoutVars>
          <dgm:bulletEnabled val="1"/>
        </dgm:presLayoutVars>
      </dgm:prSet>
      <dgm:spPr/>
    </dgm:pt>
    <dgm:pt modelId="{F4992080-7D4E-4F2B-B608-170DDBB6006A}" type="pres">
      <dgm:prSet presAssocID="{AAF9DEE3-8444-4CA1-8BC2-D834D3ED6C74}" presName="bgRect" presStyleLbl="alignNode1" presStyleIdx="0" presStyleCnt="3"/>
      <dgm:spPr/>
    </dgm:pt>
    <dgm:pt modelId="{15536E38-36FE-4A51-B620-2715BFAD5475}" type="pres">
      <dgm:prSet presAssocID="{23210C7F-6847-491E-BE1F-A79529AF2B8B}" presName="sibTransNodeRect" presStyleLbl="alignNode1" presStyleIdx="0" presStyleCnt="3">
        <dgm:presLayoutVars>
          <dgm:chMax val="0"/>
          <dgm:bulletEnabled val="1"/>
        </dgm:presLayoutVars>
      </dgm:prSet>
      <dgm:spPr/>
    </dgm:pt>
    <dgm:pt modelId="{B158057C-23C1-45AE-9273-5935A8F6104B}" type="pres">
      <dgm:prSet presAssocID="{AAF9DEE3-8444-4CA1-8BC2-D834D3ED6C74}" presName="nodeRect" presStyleLbl="alignNode1" presStyleIdx="0" presStyleCnt="3">
        <dgm:presLayoutVars>
          <dgm:bulletEnabled val="1"/>
        </dgm:presLayoutVars>
      </dgm:prSet>
      <dgm:spPr/>
    </dgm:pt>
    <dgm:pt modelId="{5D52B8B6-958E-480C-9455-911A104C8C73}" type="pres">
      <dgm:prSet presAssocID="{23210C7F-6847-491E-BE1F-A79529AF2B8B}" presName="sibTrans" presStyleCnt="0"/>
      <dgm:spPr/>
    </dgm:pt>
    <dgm:pt modelId="{345A8644-9753-458F-B97F-5B86C5261580}" type="pres">
      <dgm:prSet presAssocID="{24906A8E-09BC-423A-915E-E684548F419E}" presName="compositeNode" presStyleCnt="0">
        <dgm:presLayoutVars>
          <dgm:bulletEnabled val="1"/>
        </dgm:presLayoutVars>
      </dgm:prSet>
      <dgm:spPr/>
    </dgm:pt>
    <dgm:pt modelId="{04AEA7FB-35D4-482C-A99F-7E94A99DB26B}" type="pres">
      <dgm:prSet presAssocID="{24906A8E-09BC-423A-915E-E684548F419E}" presName="bgRect" presStyleLbl="alignNode1" presStyleIdx="1" presStyleCnt="3"/>
      <dgm:spPr/>
    </dgm:pt>
    <dgm:pt modelId="{A54F1B1D-04B8-47A9-9E8C-5452F5FF6690}" type="pres">
      <dgm:prSet presAssocID="{4E151118-EB17-402D-BA78-4D280509E0C2}" presName="sibTransNodeRect" presStyleLbl="alignNode1" presStyleIdx="1" presStyleCnt="3">
        <dgm:presLayoutVars>
          <dgm:chMax val="0"/>
          <dgm:bulletEnabled val="1"/>
        </dgm:presLayoutVars>
      </dgm:prSet>
      <dgm:spPr/>
    </dgm:pt>
    <dgm:pt modelId="{CDA3C344-34EE-4BFD-B571-4E23B2A67C6B}" type="pres">
      <dgm:prSet presAssocID="{24906A8E-09BC-423A-915E-E684548F419E}" presName="nodeRect" presStyleLbl="alignNode1" presStyleIdx="1" presStyleCnt="3">
        <dgm:presLayoutVars>
          <dgm:bulletEnabled val="1"/>
        </dgm:presLayoutVars>
      </dgm:prSet>
      <dgm:spPr/>
    </dgm:pt>
    <dgm:pt modelId="{6505A35A-1F89-43D7-A866-73A9CB0BA71E}" type="pres">
      <dgm:prSet presAssocID="{4E151118-EB17-402D-BA78-4D280509E0C2}" presName="sibTrans" presStyleCnt="0"/>
      <dgm:spPr/>
    </dgm:pt>
    <dgm:pt modelId="{4C550E1C-ACB2-4A5D-BD4A-3D5D60E405E6}" type="pres">
      <dgm:prSet presAssocID="{CA9D674E-4FF1-45DC-82E4-0B2DB6A5363F}" presName="compositeNode" presStyleCnt="0">
        <dgm:presLayoutVars>
          <dgm:bulletEnabled val="1"/>
        </dgm:presLayoutVars>
      </dgm:prSet>
      <dgm:spPr/>
    </dgm:pt>
    <dgm:pt modelId="{0802B4A8-7224-4B0A-95B7-D17AEB2B2AFF}" type="pres">
      <dgm:prSet presAssocID="{CA9D674E-4FF1-45DC-82E4-0B2DB6A5363F}" presName="bgRect" presStyleLbl="alignNode1" presStyleIdx="2" presStyleCnt="3"/>
      <dgm:spPr/>
    </dgm:pt>
    <dgm:pt modelId="{68AC9669-DC11-473A-AA2E-579A44E78C37}" type="pres">
      <dgm:prSet presAssocID="{196DA4DC-9DD2-4A39-8A3A-D367BFE5A8BA}" presName="sibTransNodeRect" presStyleLbl="alignNode1" presStyleIdx="2" presStyleCnt="3">
        <dgm:presLayoutVars>
          <dgm:chMax val="0"/>
          <dgm:bulletEnabled val="1"/>
        </dgm:presLayoutVars>
      </dgm:prSet>
      <dgm:spPr/>
    </dgm:pt>
    <dgm:pt modelId="{D085015A-41AF-4EFA-A104-4FD73B2362F0}" type="pres">
      <dgm:prSet presAssocID="{CA9D674E-4FF1-45DC-82E4-0B2DB6A5363F}" presName="nodeRect" presStyleLbl="alignNode1" presStyleIdx="2" presStyleCnt="3">
        <dgm:presLayoutVars>
          <dgm:bulletEnabled val="1"/>
        </dgm:presLayoutVars>
      </dgm:prSet>
      <dgm:spPr/>
    </dgm:pt>
  </dgm:ptLst>
  <dgm:cxnLst>
    <dgm:cxn modelId="{0A7DA706-17DD-412A-8BE0-4F6529274E66}" srcId="{15509919-36B5-4162-8899-417A9F93473B}" destId="{AAF9DEE3-8444-4CA1-8BC2-D834D3ED6C74}" srcOrd="0" destOrd="0" parTransId="{205BDF49-153E-4CE8-8402-E23704595764}" sibTransId="{23210C7F-6847-491E-BE1F-A79529AF2B8B}"/>
    <dgm:cxn modelId="{109C0B15-B806-4127-A7EA-6F2FD85C2B5C}" type="presOf" srcId="{AAF9DEE3-8444-4CA1-8BC2-D834D3ED6C74}" destId="{B158057C-23C1-45AE-9273-5935A8F6104B}" srcOrd="1" destOrd="0" presId="urn:microsoft.com/office/officeart/2016/7/layout/LinearBlockProcessNumbered#1"/>
    <dgm:cxn modelId="{284ED317-FBD3-4318-9DC1-43DD0A7A84DA}" type="presOf" srcId="{CA9D674E-4FF1-45DC-82E4-0B2DB6A5363F}" destId="{D085015A-41AF-4EFA-A104-4FD73B2362F0}" srcOrd="1" destOrd="0" presId="urn:microsoft.com/office/officeart/2016/7/layout/LinearBlockProcessNumbered#1"/>
    <dgm:cxn modelId="{28938E20-006F-438A-BC3B-539C09A41AF8}" type="presOf" srcId="{23210C7F-6847-491E-BE1F-A79529AF2B8B}" destId="{15536E38-36FE-4A51-B620-2715BFAD5475}" srcOrd="0" destOrd="0" presId="urn:microsoft.com/office/officeart/2016/7/layout/LinearBlockProcessNumbered#1"/>
    <dgm:cxn modelId="{9519B82E-A537-470B-AA27-A5E33C934F3E}" type="presOf" srcId="{196DA4DC-9DD2-4A39-8A3A-D367BFE5A8BA}" destId="{68AC9669-DC11-473A-AA2E-579A44E78C37}" srcOrd="0" destOrd="0" presId="urn:microsoft.com/office/officeart/2016/7/layout/LinearBlockProcessNumbered#1"/>
    <dgm:cxn modelId="{0A3C0834-2214-4701-8831-FD8511C38608}" type="presOf" srcId="{24906A8E-09BC-423A-915E-E684548F419E}" destId="{04AEA7FB-35D4-482C-A99F-7E94A99DB26B}" srcOrd="0" destOrd="0" presId="urn:microsoft.com/office/officeart/2016/7/layout/LinearBlockProcessNumbered#1"/>
    <dgm:cxn modelId="{C5BD0B3A-2D82-4EC1-9975-05076C4418DA}" srcId="{15509919-36B5-4162-8899-417A9F93473B}" destId="{CA9D674E-4FF1-45DC-82E4-0B2DB6A5363F}" srcOrd="2" destOrd="0" parTransId="{F1F10F9B-925A-4787-9D00-91106497A02E}" sibTransId="{196DA4DC-9DD2-4A39-8A3A-D367BFE5A8BA}"/>
    <dgm:cxn modelId="{6E5EF465-680F-4962-87CA-2B44BA61BBF3}" type="presOf" srcId="{AAF9DEE3-8444-4CA1-8BC2-D834D3ED6C74}" destId="{F4992080-7D4E-4F2B-B608-170DDBB6006A}" srcOrd="0" destOrd="0" presId="urn:microsoft.com/office/officeart/2016/7/layout/LinearBlockProcessNumbered#1"/>
    <dgm:cxn modelId="{AEC6D081-73F8-41AD-9101-B43295B68E14}" type="presOf" srcId="{CA9D674E-4FF1-45DC-82E4-0B2DB6A5363F}" destId="{0802B4A8-7224-4B0A-95B7-D17AEB2B2AFF}" srcOrd="0" destOrd="0" presId="urn:microsoft.com/office/officeart/2016/7/layout/LinearBlockProcessNumbered#1"/>
    <dgm:cxn modelId="{66C97DB0-4295-4BA3-9844-D1C02EEAED02}" type="presOf" srcId="{24906A8E-09BC-423A-915E-E684548F419E}" destId="{CDA3C344-34EE-4BFD-B571-4E23B2A67C6B}" srcOrd="1" destOrd="0" presId="urn:microsoft.com/office/officeart/2016/7/layout/LinearBlockProcessNumbered#1"/>
    <dgm:cxn modelId="{840BB0C7-181A-4BA4-9324-C35937B4BA77}" type="presOf" srcId="{15509919-36B5-4162-8899-417A9F93473B}" destId="{09F899AB-70CA-46DA-8F8C-58514A9FEF67}" srcOrd="0" destOrd="0" presId="urn:microsoft.com/office/officeart/2016/7/layout/LinearBlockProcessNumbered#1"/>
    <dgm:cxn modelId="{A729D8DB-554F-44B9-802B-035EB66A91BF}" srcId="{15509919-36B5-4162-8899-417A9F93473B}" destId="{24906A8E-09BC-423A-915E-E684548F419E}" srcOrd="1" destOrd="0" parTransId="{8D3C2177-7CF3-4B47-9019-35BE0DB1E19A}" sibTransId="{4E151118-EB17-402D-BA78-4D280509E0C2}"/>
    <dgm:cxn modelId="{DE7F52F3-3096-4D77-9054-48E0F629A7D2}" type="presOf" srcId="{4E151118-EB17-402D-BA78-4D280509E0C2}" destId="{A54F1B1D-04B8-47A9-9E8C-5452F5FF6690}" srcOrd="0" destOrd="0" presId="urn:microsoft.com/office/officeart/2016/7/layout/LinearBlockProcessNumbered#1"/>
    <dgm:cxn modelId="{90D3E440-E32E-4616-A794-C357B58C725C}" type="presParOf" srcId="{09F899AB-70CA-46DA-8F8C-58514A9FEF67}" destId="{9E708B2C-9056-43B8-820C-8D4D2D591614}" srcOrd="0" destOrd="0" presId="urn:microsoft.com/office/officeart/2016/7/layout/LinearBlockProcessNumbered#1"/>
    <dgm:cxn modelId="{94905F72-0547-4876-85BD-1CE201853F0E}" type="presParOf" srcId="{9E708B2C-9056-43B8-820C-8D4D2D591614}" destId="{F4992080-7D4E-4F2B-B608-170DDBB6006A}" srcOrd="0" destOrd="0" presId="urn:microsoft.com/office/officeart/2016/7/layout/LinearBlockProcessNumbered#1"/>
    <dgm:cxn modelId="{32F232D9-C82F-455D-A4CB-8A6F950974CB}" type="presParOf" srcId="{9E708B2C-9056-43B8-820C-8D4D2D591614}" destId="{15536E38-36FE-4A51-B620-2715BFAD5475}" srcOrd="1" destOrd="0" presId="urn:microsoft.com/office/officeart/2016/7/layout/LinearBlockProcessNumbered#1"/>
    <dgm:cxn modelId="{E1630E94-0972-452E-A256-8FE168492E2F}" type="presParOf" srcId="{9E708B2C-9056-43B8-820C-8D4D2D591614}" destId="{B158057C-23C1-45AE-9273-5935A8F6104B}" srcOrd="2" destOrd="0" presId="urn:microsoft.com/office/officeart/2016/7/layout/LinearBlockProcessNumbered#1"/>
    <dgm:cxn modelId="{3D53040A-6114-439D-91AE-A92823686B42}" type="presParOf" srcId="{09F899AB-70CA-46DA-8F8C-58514A9FEF67}" destId="{5D52B8B6-958E-480C-9455-911A104C8C73}" srcOrd="1" destOrd="0" presId="urn:microsoft.com/office/officeart/2016/7/layout/LinearBlockProcessNumbered#1"/>
    <dgm:cxn modelId="{4B61A1B6-837C-42AA-BFC5-6997F59F266D}" type="presParOf" srcId="{09F899AB-70CA-46DA-8F8C-58514A9FEF67}" destId="{345A8644-9753-458F-B97F-5B86C5261580}" srcOrd="2" destOrd="0" presId="urn:microsoft.com/office/officeart/2016/7/layout/LinearBlockProcessNumbered#1"/>
    <dgm:cxn modelId="{AB78E083-19B3-4564-B7A5-72CC7A176A55}" type="presParOf" srcId="{345A8644-9753-458F-B97F-5B86C5261580}" destId="{04AEA7FB-35D4-482C-A99F-7E94A99DB26B}" srcOrd="0" destOrd="0" presId="urn:microsoft.com/office/officeart/2016/7/layout/LinearBlockProcessNumbered#1"/>
    <dgm:cxn modelId="{7E37CA56-9649-4729-BE61-81CB1C324B52}" type="presParOf" srcId="{345A8644-9753-458F-B97F-5B86C5261580}" destId="{A54F1B1D-04B8-47A9-9E8C-5452F5FF6690}" srcOrd="1" destOrd="0" presId="urn:microsoft.com/office/officeart/2016/7/layout/LinearBlockProcessNumbered#1"/>
    <dgm:cxn modelId="{E7D4F9CD-21D6-45F0-9004-BBFC1D20E2C4}" type="presParOf" srcId="{345A8644-9753-458F-B97F-5B86C5261580}" destId="{CDA3C344-34EE-4BFD-B571-4E23B2A67C6B}" srcOrd="2" destOrd="0" presId="urn:microsoft.com/office/officeart/2016/7/layout/LinearBlockProcessNumbered#1"/>
    <dgm:cxn modelId="{E0A9F53B-97B9-471D-84F5-6631640B4E37}" type="presParOf" srcId="{09F899AB-70CA-46DA-8F8C-58514A9FEF67}" destId="{6505A35A-1F89-43D7-A866-73A9CB0BA71E}" srcOrd="3" destOrd="0" presId="urn:microsoft.com/office/officeart/2016/7/layout/LinearBlockProcessNumbered#1"/>
    <dgm:cxn modelId="{B7A23FED-2302-47D8-8E80-C7B4D99F0301}" type="presParOf" srcId="{09F899AB-70CA-46DA-8F8C-58514A9FEF67}" destId="{4C550E1C-ACB2-4A5D-BD4A-3D5D60E405E6}" srcOrd="4" destOrd="0" presId="urn:microsoft.com/office/officeart/2016/7/layout/LinearBlockProcessNumbered#1"/>
    <dgm:cxn modelId="{B9E766C8-B1F9-4299-93D9-C5605EEE5998}" type="presParOf" srcId="{4C550E1C-ACB2-4A5D-BD4A-3D5D60E405E6}" destId="{0802B4A8-7224-4B0A-95B7-D17AEB2B2AFF}" srcOrd="0" destOrd="0" presId="urn:microsoft.com/office/officeart/2016/7/layout/LinearBlockProcessNumbered#1"/>
    <dgm:cxn modelId="{DDDBCEBE-059F-40AD-A1D1-8D888A5BCC15}" type="presParOf" srcId="{4C550E1C-ACB2-4A5D-BD4A-3D5D60E405E6}" destId="{68AC9669-DC11-473A-AA2E-579A44E78C37}" srcOrd="1" destOrd="0" presId="urn:microsoft.com/office/officeart/2016/7/layout/LinearBlockProcessNumbered#1"/>
    <dgm:cxn modelId="{90FC101C-CCF0-411F-ABB9-797553DF6D08}" type="presParOf" srcId="{4C550E1C-ACB2-4A5D-BD4A-3D5D60E405E6}" destId="{D085015A-41AF-4EFA-A104-4FD73B2362F0}" srcOrd="2" destOrd="0" presId="urn:microsoft.com/office/officeart/2016/7/layout/LinearBlockProcessNumbere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DEA53F-5E7E-4F9C-805B-FC5B90AD2F4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B7C648C-D014-4950-8A8F-FDC8A09A8AF0}">
      <dgm:prSet/>
      <dgm:spPr/>
      <dgm:t>
        <a:bodyPr/>
        <a:lstStyle/>
        <a:p>
          <a:r>
            <a:rPr lang="en-US" dirty="0">
              <a:hlinkClick xmlns:r="http://schemas.openxmlformats.org/officeDocument/2006/relationships" r:id="rId1"/>
            </a:rPr>
            <a:t>Monitoring the Future</a:t>
          </a:r>
          <a:endParaRPr lang="en-US" dirty="0"/>
        </a:p>
      </dgm:t>
    </dgm:pt>
    <dgm:pt modelId="{90F7EDF7-B8DC-40F4-B2A1-84443944B2A9}" type="parTrans" cxnId="{054C9F6B-E21D-49C8-8D6C-3468AA120F96}">
      <dgm:prSet/>
      <dgm:spPr/>
      <dgm:t>
        <a:bodyPr/>
        <a:lstStyle/>
        <a:p>
          <a:endParaRPr lang="en-US"/>
        </a:p>
      </dgm:t>
    </dgm:pt>
    <dgm:pt modelId="{8C691821-D32D-4341-A5E7-7366A7688B81}" type="sibTrans" cxnId="{054C9F6B-E21D-49C8-8D6C-3468AA120F96}">
      <dgm:prSet/>
      <dgm:spPr/>
      <dgm:t>
        <a:bodyPr/>
        <a:lstStyle/>
        <a:p>
          <a:endParaRPr lang="en-US"/>
        </a:p>
      </dgm:t>
    </dgm:pt>
    <dgm:pt modelId="{FE53AE24-4452-435B-ACF6-33E47B5A3381}">
      <dgm:prSet/>
      <dgm:spPr/>
      <dgm:t>
        <a:bodyPr/>
        <a:lstStyle/>
        <a:p>
          <a:r>
            <a:rPr lang="en-US"/>
            <a:t>Collects information to measure substance and alcohol use patterns among youths.</a:t>
          </a:r>
        </a:p>
      </dgm:t>
    </dgm:pt>
    <dgm:pt modelId="{885C013C-14D6-4274-98C4-FEE63E3C2E2B}" type="parTrans" cxnId="{140A42E7-96B5-429B-89BB-965F544C338E}">
      <dgm:prSet/>
      <dgm:spPr/>
      <dgm:t>
        <a:bodyPr/>
        <a:lstStyle/>
        <a:p>
          <a:endParaRPr lang="en-US"/>
        </a:p>
      </dgm:t>
    </dgm:pt>
    <dgm:pt modelId="{46C0575D-D878-4C93-9F72-D4AF6C6BD68F}" type="sibTrans" cxnId="{140A42E7-96B5-429B-89BB-965F544C338E}">
      <dgm:prSet/>
      <dgm:spPr/>
      <dgm:t>
        <a:bodyPr/>
        <a:lstStyle/>
        <a:p>
          <a:endParaRPr lang="en-US"/>
        </a:p>
      </dgm:t>
    </dgm:pt>
    <dgm:pt modelId="{258D041D-CAF0-4F2E-B07A-43F1F67ED88C}">
      <dgm:prSet/>
      <dgm:spPr/>
      <dgm:t>
        <a:bodyPr/>
        <a:lstStyle/>
        <a:p>
          <a:r>
            <a:rPr lang="en-US"/>
            <a:t>Survey on the 12th-grade students contains about 1,400 variables.</a:t>
          </a:r>
        </a:p>
      </dgm:t>
    </dgm:pt>
    <dgm:pt modelId="{0C3B120B-7B49-40F3-BB4A-84E8BF1D2F09}" type="parTrans" cxnId="{AC3D5795-6175-43C2-9978-54109A6ACC96}">
      <dgm:prSet/>
      <dgm:spPr/>
      <dgm:t>
        <a:bodyPr/>
        <a:lstStyle/>
        <a:p>
          <a:endParaRPr lang="en-US"/>
        </a:p>
      </dgm:t>
    </dgm:pt>
    <dgm:pt modelId="{46C85449-8AF9-4204-9B5C-D8D2564A9186}" type="sibTrans" cxnId="{AC3D5795-6175-43C2-9978-54109A6ACC96}">
      <dgm:prSet/>
      <dgm:spPr/>
      <dgm:t>
        <a:bodyPr/>
        <a:lstStyle/>
        <a:p>
          <a:endParaRPr lang="en-US"/>
        </a:p>
      </dgm:t>
    </dgm:pt>
    <dgm:pt modelId="{D6FABD22-75B3-4451-9987-FAA783760AA6}">
      <dgm:prSet/>
      <dgm:spPr/>
      <dgm:t>
        <a:bodyPr/>
        <a:lstStyle/>
        <a:p>
          <a:r>
            <a:rPr lang="en-US" dirty="0"/>
            <a:t>Limitation: Does not survey those youth who drop out of high school.</a:t>
          </a:r>
        </a:p>
      </dgm:t>
    </dgm:pt>
    <dgm:pt modelId="{96BC8ECC-A863-4754-BBD8-A451BC110A48}" type="parTrans" cxnId="{72FFC926-737B-4DEA-A7ED-B8BE81B34D6D}">
      <dgm:prSet/>
      <dgm:spPr/>
      <dgm:t>
        <a:bodyPr/>
        <a:lstStyle/>
        <a:p>
          <a:endParaRPr lang="en-US"/>
        </a:p>
      </dgm:t>
    </dgm:pt>
    <dgm:pt modelId="{06A6B70B-567D-4F5A-BBC1-CA58591C4879}" type="sibTrans" cxnId="{72FFC926-737B-4DEA-A7ED-B8BE81B34D6D}">
      <dgm:prSet/>
      <dgm:spPr/>
      <dgm:t>
        <a:bodyPr/>
        <a:lstStyle/>
        <a:p>
          <a:endParaRPr lang="en-US"/>
        </a:p>
      </dgm:t>
    </dgm:pt>
    <dgm:pt modelId="{161C9CB0-1706-403A-8891-A74363DB3F82}" type="pres">
      <dgm:prSet presAssocID="{2DDEA53F-5E7E-4F9C-805B-FC5B90AD2F4A}" presName="linear" presStyleCnt="0">
        <dgm:presLayoutVars>
          <dgm:animLvl val="lvl"/>
          <dgm:resizeHandles val="exact"/>
        </dgm:presLayoutVars>
      </dgm:prSet>
      <dgm:spPr/>
    </dgm:pt>
    <dgm:pt modelId="{82EA26A8-1572-49E4-B360-40E2623F3CE3}" type="pres">
      <dgm:prSet presAssocID="{CB7C648C-D014-4950-8A8F-FDC8A09A8AF0}" presName="parentText" presStyleLbl="node1" presStyleIdx="0" presStyleCnt="1">
        <dgm:presLayoutVars>
          <dgm:chMax val="0"/>
          <dgm:bulletEnabled val="1"/>
        </dgm:presLayoutVars>
      </dgm:prSet>
      <dgm:spPr/>
    </dgm:pt>
    <dgm:pt modelId="{7445F616-B9E1-41A3-A3D1-B4330594F224}" type="pres">
      <dgm:prSet presAssocID="{CB7C648C-D014-4950-8A8F-FDC8A09A8AF0}" presName="childText" presStyleLbl="revTx" presStyleIdx="0" presStyleCnt="1">
        <dgm:presLayoutVars>
          <dgm:bulletEnabled val="1"/>
        </dgm:presLayoutVars>
      </dgm:prSet>
      <dgm:spPr/>
    </dgm:pt>
  </dgm:ptLst>
  <dgm:cxnLst>
    <dgm:cxn modelId="{85EED31C-3D6A-4BAD-9C61-47C1A1D1825A}" type="presOf" srcId="{FE53AE24-4452-435B-ACF6-33E47B5A3381}" destId="{7445F616-B9E1-41A3-A3D1-B4330594F224}" srcOrd="0" destOrd="0" presId="urn:microsoft.com/office/officeart/2005/8/layout/vList2"/>
    <dgm:cxn modelId="{72FFC926-737B-4DEA-A7ED-B8BE81B34D6D}" srcId="{CB7C648C-D014-4950-8A8F-FDC8A09A8AF0}" destId="{D6FABD22-75B3-4451-9987-FAA783760AA6}" srcOrd="2" destOrd="0" parTransId="{96BC8ECC-A863-4754-BBD8-A451BC110A48}" sibTransId="{06A6B70B-567D-4F5A-BBC1-CA58591C4879}"/>
    <dgm:cxn modelId="{054C9F6B-E21D-49C8-8D6C-3468AA120F96}" srcId="{2DDEA53F-5E7E-4F9C-805B-FC5B90AD2F4A}" destId="{CB7C648C-D014-4950-8A8F-FDC8A09A8AF0}" srcOrd="0" destOrd="0" parTransId="{90F7EDF7-B8DC-40F4-B2A1-84443944B2A9}" sibTransId="{8C691821-D32D-4341-A5E7-7366A7688B81}"/>
    <dgm:cxn modelId="{AC3D5795-6175-43C2-9978-54109A6ACC96}" srcId="{CB7C648C-D014-4950-8A8F-FDC8A09A8AF0}" destId="{258D041D-CAF0-4F2E-B07A-43F1F67ED88C}" srcOrd="1" destOrd="0" parTransId="{0C3B120B-7B49-40F3-BB4A-84E8BF1D2F09}" sibTransId="{46C85449-8AF9-4204-9B5C-D8D2564A9186}"/>
    <dgm:cxn modelId="{DD41DAA6-1790-4179-BF64-97833C1FD7FD}" type="presOf" srcId="{258D041D-CAF0-4F2E-B07A-43F1F67ED88C}" destId="{7445F616-B9E1-41A3-A3D1-B4330594F224}" srcOrd="0" destOrd="1" presId="urn:microsoft.com/office/officeart/2005/8/layout/vList2"/>
    <dgm:cxn modelId="{63E5A0B6-577F-4D69-A504-3FADD800306D}" type="presOf" srcId="{2DDEA53F-5E7E-4F9C-805B-FC5B90AD2F4A}" destId="{161C9CB0-1706-403A-8891-A74363DB3F82}" srcOrd="0" destOrd="0" presId="urn:microsoft.com/office/officeart/2005/8/layout/vList2"/>
    <dgm:cxn modelId="{C47EF2C6-820B-45F8-A346-A435B7B09881}" type="presOf" srcId="{D6FABD22-75B3-4451-9987-FAA783760AA6}" destId="{7445F616-B9E1-41A3-A3D1-B4330594F224}" srcOrd="0" destOrd="2" presId="urn:microsoft.com/office/officeart/2005/8/layout/vList2"/>
    <dgm:cxn modelId="{140A42E7-96B5-429B-89BB-965F544C338E}" srcId="{CB7C648C-D014-4950-8A8F-FDC8A09A8AF0}" destId="{FE53AE24-4452-435B-ACF6-33E47B5A3381}" srcOrd="0" destOrd="0" parTransId="{885C013C-14D6-4274-98C4-FEE63E3C2E2B}" sibTransId="{46C0575D-D878-4C93-9F72-D4AF6C6BD68F}"/>
    <dgm:cxn modelId="{0CDEDDFD-D434-4212-BC59-9C0B05A7722A}" type="presOf" srcId="{CB7C648C-D014-4950-8A8F-FDC8A09A8AF0}" destId="{82EA26A8-1572-49E4-B360-40E2623F3CE3}" srcOrd="0" destOrd="0" presId="urn:microsoft.com/office/officeart/2005/8/layout/vList2"/>
    <dgm:cxn modelId="{252EBEBD-B0AC-481B-89BD-CF01D71BC7DE}" type="presParOf" srcId="{161C9CB0-1706-403A-8891-A74363DB3F82}" destId="{82EA26A8-1572-49E4-B360-40E2623F3CE3}" srcOrd="0" destOrd="0" presId="urn:microsoft.com/office/officeart/2005/8/layout/vList2"/>
    <dgm:cxn modelId="{A9A27DA6-E735-4D5E-B31F-CC74C38C44D0}" type="presParOf" srcId="{161C9CB0-1706-403A-8891-A74363DB3F82}" destId="{7445F616-B9E1-41A3-A3D1-B4330594F22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92080-7D4E-4F2B-B608-170DDBB6006A}">
      <dsp:nvSpPr>
        <dsp:cNvPr id="0" name=""/>
        <dsp:cNvSpPr/>
      </dsp:nvSpPr>
      <dsp:spPr>
        <a:xfrm>
          <a:off x="785" y="0"/>
          <a:ext cx="3182540" cy="372561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4364" tIns="0" rIns="314364" bIns="330200" numCol="1" spcCol="1270" anchor="t" anchorCtr="0">
          <a:noAutofit/>
        </a:bodyPr>
        <a:lstStyle/>
        <a:p>
          <a:pPr marL="0" lvl="0" indent="0" algn="l" defTabSz="1066800">
            <a:lnSpc>
              <a:spcPct val="90000"/>
            </a:lnSpc>
            <a:spcBef>
              <a:spcPct val="0"/>
            </a:spcBef>
            <a:spcAft>
              <a:spcPct val="35000"/>
            </a:spcAft>
            <a:buNone/>
          </a:pPr>
          <a:r>
            <a:rPr lang="en-US" sz="2400" kern="1200" dirty="0"/>
            <a:t>National Incident-Based Reporting System (NIBRS  </a:t>
          </a:r>
        </a:p>
        <a:p>
          <a:pPr marL="0" lvl="0" indent="0" algn="l" defTabSz="1066800">
            <a:lnSpc>
              <a:spcPct val="90000"/>
            </a:lnSpc>
            <a:spcBef>
              <a:spcPct val="0"/>
            </a:spcBef>
            <a:spcAft>
              <a:spcPct val="35000"/>
            </a:spcAft>
            <a:buNone/>
          </a:pPr>
          <a:r>
            <a:rPr lang="en-US" sz="1800" kern="1200" dirty="0"/>
            <a:t>Collected by FBI </a:t>
          </a:r>
        </a:p>
      </dsp:txBody>
      <dsp:txXfrm>
        <a:off x="785" y="1490244"/>
        <a:ext cx="3182540" cy="2235367"/>
      </dsp:txXfrm>
    </dsp:sp>
    <dsp:sp modelId="{15536E38-36FE-4A51-B620-2715BFAD5475}">
      <dsp:nvSpPr>
        <dsp:cNvPr id="0" name=""/>
        <dsp:cNvSpPr/>
      </dsp:nvSpPr>
      <dsp:spPr>
        <a:xfrm>
          <a:off x="785" y="0"/>
          <a:ext cx="3182540" cy="1490244"/>
        </a:xfrm>
        <a:prstGeom prst="rect">
          <a:avLst/>
        </a:prstGeom>
        <a:noFill/>
        <a:ln w="12700" cap="flat" cmpd="sng" algn="ctr">
          <a:noFill/>
          <a:prstDash val="solid"/>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14364" tIns="165100" rIns="314364"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endParaRPr lang="en-US" sz="6600" kern="1200" dirty="0"/>
        </a:p>
      </dsp:txBody>
      <dsp:txXfrm>
        <a:off x="785" y="0"/>
        <a:ext cx="3182540" cy="1490244"/>
      </dsp:txXfrm>
    </dsp:sp>
    <dsp:sp modelId="{04AEA7FB-35D4-482C-A99F-7E94A99DB26B}">
      <dsp:nvSpPr>
        <dsp:cNvPr id="0" name=""/>
        <dsp:cNvSpPr/>
      </dsp:nvSpPr>
      <dsp:spPr>
        <a:xfrm>
          <a:off x="3437929" y="0"/>
          <a:ext cx="3182540" cy="372561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4364" tIns="0" rIns="314364" bIns="330200" numCol="1" spcCol="1270" anchor="t" anchorCtr="0">
          <a:noAutofit/>
        </a:bodyPr>
        <a:lstStyle/>
        <a:p>
          <a:pPr marL="0" lvl="0" indent="0" algn="l" defTabSz="1066800">
            <a:lnSpc>
              <a:spcPct val="90000"/>
            </a:lnSpc>
            <a:spcBef>
              <a:spcPct val="0"/>
            </a:spcBef>
            <a:spcAft>
              <a:spcPct val="35000"/>
            </a:spcAft>
            <a:buNone/>
          </a:pPr>
          <a:r>
            <a:rPr lang="en-US" sz="2400" kern="1200" dirty="0"/>
            <a:t>National Crime Victimization Survey (NCVS)</a:t>
          </a:r>
        </a:p>
        <a:p>
          <a:pPr marL="0" lvl="0" indent="0" algn="l" defTabSz="1066800">
            <a:lnSpc>
              <a:spcPct val="90000"/>
            </a:lnSpc>
            <a:spcBef>
              <a:spcPct val="0"/>
            </a:spcBef>
            <a:spcAft>
              <a:spcPct val="35000"/>
            </a:spcAft>
            <a:buNone/>
          </a:pPr>
          <a:r>
            <a:rPr lang="en-US" sz="1600" kern="1200" dirty="0"/>
            <a:t>Conducted by the U.S. Census Bureau for the Bureau of Justice Statistics (BJS)  </a:t>
          </a:r>
        </a:p>
      </dsp:txBody>
      <dsp:txXfrm>
        <a:off x="3437929" y="1490244"/>
        <a:ext cx="3182540" cy="2235367"/>
      </dsp:txXfrm>
    </dsp:sp>
    <dsp:sp modelId="{A54F1B1D-04B8-47A9-9E8C-5452F5FF6690}">
      <dsp:nvSpPr>
        <dsp:cNvPr id="0" name=""/>
        <dsp:cNvSpPr/>
      </dsp:nvSpPr>
      <dsp:spPr>
        <a:xfrm>
          <a:off x="3437929" y="0"/>
          <a:ext cx="3182540" cy="1490244"/>
        </a:xfrm>
        <a:prstGeom prst="rect">
          <a:avLst/>
        </a:prstGeom>
        <a:noFill/>
        <a:ln w="12700" cap="flat" cmpd="sng" algn="ctr">
          <a:noFill/>
          <a:prstDash val="solid"/>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14364" tIns="165100" rIns="314364"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437929" y="0"/>
        <a:ext cx="3182540" cy="1490244"/>
      </dsp:txXfrm>
    </dsp:sp>
    <dsp:sp modelId="{0802B4A8-7224-4B0A-95B7-D17AEB2B2AFF}">
      <dsp:nvSpPr>
        <dsp:cNvPr id="0" name=""/>
        <dsp:cNvSpPr/>
      </dsp:nvSpPr>
      <dsp:spPr>
        <a:xfrm>
          <a:off x="6875073" y="0"/>
          <a:ext cx="3182540" cy="372561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4364" tIns="0" rIns="314364" bIns="330200" numCol="1" spcCol="1270" anchor="t" anchorCtr="0">
          <a:noAutofit/>
        </a:bodyPr>
        <a:lstStyle/>
        <a:p>
          <a:pPr marL="0" lvl="0" indent="0" algn="l" defTabSz="933450">
            <a:lnSpc>
              <a:spcPct val="90000"/>
            </a:lnSpc>
            <a:spcBef>
              <a:spcPct val="0"/>
            </a:spcBef>
            <a:spcAft>
              <a:spcPct val="35000"/>
            </a:spcAft>
            <a:buNone/>
          </a:pPr>
          <a:r>
            <a:rPr lang="en-US" sz="2100" kern="1200" dirty="0"/>
            <a:t>Self-Report Surveys of Criminality and Victimization</a:t>
          </a:r>
        </a:p>
        <a:p>
          <a:pPr marL="0" lvl="0" indent="0" algn="l" defTabSz="933450">
            <a:lnSpc>
              <a:spcPct val="90000"/>
            </a:lnSpc>
            <a:spcBef>
              <a:spcPct val="0"/>
            </a:spcBef>
            <a:spcAft>
              <a:spcPct val="35000"/>
            </a:spcAft>
            <a:buNone/>
          </a:pPr>
          <a:endParaRPr lang="en-US" sz="2100" kern="1200" dirty="0"/>
        </a:p>
        <a:p>
          <a:pPr marL="0" lvl="0" indent="0" algn="l" defTabSz="933450">
            <a:lnSpc>
              <a:spcPct val="90000"/>
            </a:lnSpc>
            <a:spcBef>
              <a:spcPct val="0"/>
            </a:spcBef>
            <a:spcAft>
              <a:spcPct val="35000"/>
            </a:spcAft>
            <a:buNone/>
          </a:pPr>
          <a:r>
            <a:rPr lang="en-US" sz="2100" kern="1200" dirty="0"/>
            <a:t>	</a:t>
          </a:r>
        </a:p>
      </dsp:txBody>
      <dsp:txXfrm>
        <a:off x="6875073" y="1490244"/>
        <a:ext cx="3182540" cy="2235367"/>
      </dsp:txXfrm>
    </dsp:sp>
    <dsp:sp modelId="{68AC9669-DC11-473A-AA2E-579A44E78C37}">
      <dsp:nvSpPr>
        <dsp:cNvPr id="0" name=""/>
        <dsp:cNvSpPr/>
      </dsp:nvSpPr>
      <dsp:spPr>
        <a:xfrm>
          <a:off x="6875073" y="0"/>
          <a:ext cx="3182540" cy="1490244"/>
        </a:xfrm>
        <a:prstGeom prst="rect">
          <a:avLst/>
        </a:prstGeom>
        <a:noFill/>
        <a:ln w="12700" cap="flat" cmpd="sng" algn="ctr">
          <a:noFill/>
          <a:prstDash val="solid"/>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14364" tIns="165100" rIns="314364"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endParaRPr lang="en-US" sz="6600" kern="1200" dirty="0"/>
        </a:p>
      </dsp:txBody>
      <dsp:txXfrm>
        <a:off x="6875073" y="0"/>
        <a:ext cx="3182540" cy="14902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A26A8-1572-49E4-B360-40E2623F3CE3}">
      <dsp:nvSpPr>
        <dsp:cNvPr id="0" name=""/>
        <dsp:cNvSpPr/>
      </dsp:nvSpPr>
      <dsp:spPr>
        <a:xfrm>
          <a:off x="0" y="27116"/>
          <a:ext cx="5906181" cy="88744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hlinkClick xmlns:r="http://schemas.openxmlformats.org/officeDocument/2006/relationships" r:id="rId1"/>
            </a:rPr>
            <a:t>Monitoring the Future</a:t>
          </a:r>
          <a:endParaRPr lang="en-US" sz="3700" kern="1200" dirty="0"/>
        </a:p>
      </dsp:txBody>
      <dsp:txXfrm>
        <a:off x="43321" y="70437"/>
        <a:ext cx="5819539" cy="800803"/>
      </dsp:txXfrm>
    </dsp:sp>
    <dsp:sp modelId="{7445F616-B9E1-41A3-A3D1-B4330594F224}">
      <dsp:nvSpPr>
        <dsp:cNvPr id="0" name=""/>
        <dsp:cNvSpPr/>
      </dsp:nvSpPr>
      <dsp:spPr>
        <a:xfrm>
          <a:off x="0" y="914561"/>
          <a:ext cx="5906181" cy="428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521"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a:t>Collects information to measure substance and alcohol use patterns among youths.</a:t>
          </a:r>
        </a:p>
        <a:p>
          <a:pPr marL="285750" lvl="1" indent="-285750" algn="l" defTabSz="1289050">
            <a:lnSpc>
              <a:spcPct val="90000"/>
            </a:lnSpc>
            <a:spcBef>
              <a:spcPct val="0"/>
            </a:spcBef>
            <a:spcAft>
              <a:spcPct val="20000"/>
            </a:spcAft>
            <a:buChar char="•"/>
          </a:pPr>
          <a:r>
            <a:rPr lang="en-US" sz="2900" kern="1200"/>
            <a:t>Survey on the 12th-grade students contains about 1,400 variables.</a:t>
          </a:r>
        </a:p>
        <a:p>
          <a:pPr marL="285750" lvl="1" indent="-285750" algn="l" defTabSz="1289050">
            <a:lnSpc>
              <a:spcPct val="90000"/>
            </a:lnSpc>
            <a:spcBef>
              <a:spcPct val="0"/>
            </a:spcBef>
            <a:spcAft>
              <a:spcPct val="20000"/>
            </a:spcAft>
            <a:buChar char="•"/>
          </a:pPr>
          <a:r>
            <a:rPr lang="en-US" sz="2900" kern="1200" dirty="0"/>
            <a:t>Limitation: Does not survey those youth who drop out of high school.</a:t>
          </a:r>
        </a:p>
      </dsp:txBody>
      <dsp:txXfrm>
        <a:off x="0" y="914561"/>
        <a:ext cx="5906181" cy="428904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1">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97D4F0E7-A380-4E8A-A5E6-02A2C57BE889}">
          <dgm:prSet phldrT="1"/>
          <dgm:t>
            <a:bodyPr/>
            <a:lstStyle/>
            <a:p>
              <a:r>
                <a:t>01</a:t>
              </a:r>
            </a:p>
          </dgm:t>
        </dgm:pt>
        <dgm:pt modelId="201" type="sibTrans" cxnId="{5712BDC4-329B-45B2-9194-A148ABB6560A}">
          <dgm:prSet phldrT="2"/>
          <dgm:t>
            <a:bodyPr/>
            <a:lstStyle/>
            <a:p>
              <a:r>
                <a:t>02</a:t>
              </a:r>
            </a:p>
          </dgm:t>
        </dgm:pt>
        <dgm:pt modelId="301" type="sibTrans" cxnId="{8984278A-33F0-4B08-ABC0-F48449CE37F3}">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F732CE-5C98-4BAC-923E-29C392E14917}" type="datetimeFigureOut">
              <a:rPr lang="en-US" smtClean="0"/>
              <a:t>2/14/2022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DDC299-F42C-4E0A-A043-A9254FD722BA}" type="slidenum">
              <a:rPr lang="en-US" smtClean="0"/>
              <a:t>‹#›</a:t>
            </a:fld>
            <a:endParaRPr lang="en-US"/>
          </a:p>
        </p:txBody>
      </p:sp>
    </p:spTree>
    <p:extLst>
      <p:ext uri="{BB962C8B-B14F-4D97-AF65-F5344CB8AC3E}">
        <p14:creationId xmlns:p14="http://schemas.microsoft.com/office/powerpoint/2010/main" val="398460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UCR Program distinguishes between line-of-duty, felonious, and accidental deaths:</a:t>
            </a:r>
          </a:p>
          <a:p>
            <a:pPr marL="228600" lvl="0" indent="-228600">
              <a:buFont typeface="+mj-lt"/>
              <a:buAutoNum type="arabicPeriod"/>
            </a:pPr>
            <a:r>
              <a:rPr lang="en-US" sz="1200" kern="1200" dirty="0">
                <a:solidFill>
                  <a:schemeClr val="tx1"/>
                </a:solidFill>
                <a:effectLst/>
                <a:latin typeface="+mn-lt"/>
                <a:ea typeface="+mn-ea"/>
                <a:cs typeface="+mn-cs"/>
              </a:rPr>
              <a:t>Line-of-duty death: This type of death occurs when the officer is on or off duty and acting in an official capacity while reacting to a situation that would ordinarily fall within the scope of his or her official duties as a law enforcement officer.</a:t>
            </a:r>
          </a:p>
          <a:p>
            <a:pPr marL="228600" lvl="0" indent="-228600">
              <a:buFont typeface="+mj-lt"/>
              <a:buAutoNum type="arabicPeriod"/>
            </a:pPr>
            <a:r>
              <a:rPr lang="en-US" sz="1200" kern="1200" dirty="0">
                <a:solidFill>
                  <a:schemeClr val="tx1"/>
                </a:solidFill>
                <a:effectLst/>
                <a:latin typeface="+mn-lt"/>
                <a:ea typeface="+mn-ea"/>
                <a:cs typeface="+mn-cs"/>
              </a:rPr>
              <a:t>Felonious death: This type of death occurs when an officer is killed because of or while performing his or her official duties and as a direct result of a criminal act by a subject.</a:t>
            </a:r>
          </a:p>
          <a:p>
            <a:pPr marL="228600" lvl="0" indent="-228600">
              <a:buFont typeface="+mj-lt"/>
              <a:buAutoNum type="arabicPeriod"/>
            </a:pPr>
            <a:r>
              <a:rPr lang="en-US" sz="1200" kern="1200" dirty="0">
                <a:solidFill>
                  <a:schemeClr val="tx1"/>
                </a:solidFill>
                <a:effectLst/>
                <a:latin typeface="+mn-lt"/>
                <a:ea typeface="+mn-ea"/>
                <a:cs typeface="+mn-cs"/>
              </a:rPr>
              <a:t>Accidental death: This type of death occurs when an officer dies as a result of an accident he or she is involved in while performing his or her duties.</a:t>
            </a:r>
            <a:r>
              <a:rPr lang="en-US" sz="1200" kern="1200" baseline="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5</a:t>
            </a:fld>
            <a:endParaRPr lang="en-US"/>
          </a:p>
        </p:txBody>
      </p:sp>
    </p:spTree>
    <p:extLst>
      <p:ext uri="{BB962C8B-B14F-4D97-AF65-F5344CB8AC3E}">
        <p14:creationId xmlns:p14="http://schemas.microsoft.com/office/powerpoint/2010/main" val="3176314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1</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Identify and distinguish the various crime data from law enforcement agencies.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Generate a consistent set of crime statistics that can be used in law enforcement: </a:t>
            </a:r>
            <a:r>
              <a:rPr lang="en-US" sz="1200" b="0" kern="1200" dirty="0">
                <a:solidFill>
                  <a:schemeClr val="tx1"/>
                </a:solidFill>
                <a:effectLst/>
                <a:latin typeface="+mn-lt"/>
                <a:ea typeface="+mn-ea"/>
                <a:cs typeface="+mn-cs"/>
              </a:rPr>
              <a:t>The primary objective of the Uniform Crime Reports (UCR) is to generate a consistent (or reliable) set of crime statistics that can be used in law enforcement administration, operation, and management. Over the years, however, the UCR has become one of the country’s foremost indicators of crime. The UCR has provided information on fluctuations in the level of crime for criminologists, sociologists, legislators, municipal planners, and the media—information that has subsequently been used for both research and planning purposes.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lvl="0"/>
            <a:r>
              <a:rPr lang="en-US" dirty="0"/>
              <a:t>Classifying and scoring crimes are the two most important functions of agencies participating in the UCR Program: </a:t>
            </a:r>
            <a:r>
              <a:rPr lang="en-US" sz="1200" kern="1200" dirty="0">
                <a:solidFill>
                  <a:schemeClr val="tx1"/>
                </a:solidFill>
                <a:effectLst/>
                <a:latin typeface="+mn-lt"/>
                <a:ea typeface="+mn-ea"/>
                <a:cs typeface="+mn-cs"/>
              </a:rPr>
              <a:t>The FBI emphasizes that classifying and scoring crimes are the two most important functions of agencies participating in the Uniform Crime Reporting Program.</a:t>
            </a:r>
          </a:p>
          <a:p>
            <a:pPr lvl="0"/>
            <a:r>
              <a:rPr lang="en-US" dirty="0"/>
              <a:t>Determining the appropriate crime category: </a:t>
            </a:r>
            <a:r>
              <a:rPr lang="en-US" sz="1200" kern="1200" dirty="0">
                <a:solidFill>
                  <a:schemeClr val="tx1"/>
                </a:solidFill>
                <a:effectLst/>
                <a:latin typeface="+mn-lt"/>
                <a:ea typeface="+mn-ea"/>
                <a:cs typeface="+mn-cs"/>
              </a:rPr>
              <a:t>Classifying is defined as determining the appropriate crime category in which to report an offense in the UCR.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endParaRPr lang="en-US" dirty="0"/>
          </a:p>
          <a:p>
            <a:endParaRPr lang="en-US" dirty="0"/>
          </a:p>
          <a:p>
            <a:r>
              <a:rPr lang="en-US" dirty="0"/>
              <a:t>An annual report published by the FBI:</a:t>
            </a:r>
            <a:r>
              <a:rPr lang="en-US" baseline="0" dirty="0"/>
              <a:t> </a:t>
            </a:r>
            <a:r>
              <a:rPr lang="en-US" sz="1200" kern="1200" dirty="0">
                <a:solidFill>
                  <a:schemeClr val="tx1"/>
                </a:solidFill>
                <a:latin typeface="+mn-lt"/>
                <a:ea typeface="+mn-ea"/>
                <a:cs typeface="+mn-cs"/>
              </a:rPr>
              <a:t>An annual report published by the Federal Bureau of Investigation in the U.S. Department of Justice. It is meant to estimate most of the major street crimes in the United States.</a:t>
            </a:r>
          </a:p>
          <a:p>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FBI emphasizes that classifying and scoring crimes are the two most important functions of agencies</a:t>
            </a:r>
            <a:r>
              <a:rPr lang="en-IN" dirty="0"/>
              <a:t>:</a:t>
            </a:r>
            <a:r>
              <a:rPr lang="en-IN" baseline="0" dirty="0"/>
              <a:t> </a:t>
            </a:r>
            <a:r>
              <a:rPr lang="en-US" sz="1200" kern="1200" dirty="0">
                <a:solidFill>
                  <a:schemeClr val="tx1"/>
                </a:solidFill>
                <a:latin typeface="+mn-lt"/>
                <a:ea typeface="+mn-ea"/>
                <a:cs typeface="+mn-cs"/>
              </a:rPr>
              <a:t>The FBI emphasizes that classifying and scoring crimes are the two most important functions of agencies participating in the Uniform Crime Reporting Program.</a:t>
            </a:r>
            <a:endParaRPr lang="en-US" dirty="0"/>
          </a:p>
          <a:p>
            <a:endParaRPr lang="en-US" dirty="0"/>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8</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sz="1200" kern="1200" dirty="0">
              <a:solidFill>
                <a:schemeClr val="tx1"/>
              </a:solidFill>
              <a:latin typeface="+mn-lt"/>
              <a:ea typeface="+mn-ea"/>
              <a:cs typeface="+mn-cs"/>
            </a:endParaRPr>
          </a:p>
          <a:p>
            <a:pPr lvl="0"/>
            <a:r>
              <a:rPr lang="en-US" dirty="0"/>
              <a:t>Even with criticisms, the UCR continues to be a major source of information:</a:t>
            </a:r>
            <a:r>
              <a:rPr lang="en-US" baseline="0" dirty="0"/>
              <a:t> </a:t>
            </a:r>
            <a:r>
              <a:rPr lang="en-US" sz="1200" kern="1200" dirty="0">
                <a:solidFill>
                  <a:schemeClr val="tx1"/>
                </a:solidFill>
                <a:effectLst/>
                <a:latin typeface="+mn-lt"/>
                <a:ea typeface="+mn-ea"/>
                <a:cs typeface="+mn-cs"/>
              </a:rPr>
              <a:t>As early as 1931, there were criticisms concerning the UCR, and some of these still apply to the current UCR. Even with these criticisms, the UCR continues to be a major source of information pertaining to crime in the United States.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UCR is a summary-based system: </a:t>
            </a:r>
            <a:r>
              <a:rPr lang="en-US" sz="1200" kern="1200" dirty="0">
                <a:solidFill>
                  <a:schemeClr val="tx1"/>
                </a:solidFill>
                <a:latin typeface="+mn-lt"/>
                <a:ea typeface="+mn-ea"/>
                <a:cs typeface="+mn-cs"/>
              </a:rPr>
              <a:t>It is essential to note that the UCR is a “summary-based system.” These data are a summary, or total count, of crimes based on the reporting agencies. The best-known summary UCR measures are numbers of Part I and Part II offenses.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Obtain total counts of crimes on a city/country level using UCR data:</a:t>
            </a:r>
            <a:r>
              <a:rPr lang="en-US" baseline="0" dirty="0"/>
              <a:t> </a:t>
            </a:r>
            <a:r>
              <a:rPr lang="en-US" sz="1200" kern="1200" dirty="0">
                <a:solidFill>
                  <a:schemeClr val="tx1"/>
                </a:solidFill>
                <a:latin typeface="+mn-lt"/>
                <a:ea typeface="+mn-ea"/>
                <a:cs typeface="+mn-cs"/>
              </a:rPr>
              <a:t>Using UCR data, one can obtain total counts of crimes on a city or county level and move upward to a state or regional level. One cannot obtain information on individual crimes, offenders, or victims.</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9</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baseline="0" dirty="0"/>
          </a:p>
          <a:p>
            <a:r>
              <a:rPr lang="en-IN" dirty="0"/>
              <a:t>Provides detailed information on the incident</a:t>
            </a:r>
            <a:r>
              <a:rPr lang="en-US" dirty="0"/>
              <a:t>:</a:t>
            </a:r>
            <a:r>
              <a:rPr lang="en-US" baseline="0" dirty="0"/>
              <a:t> </a:t>
            </a:r>
            <a:r>
              <a:rPr lang="en-US" sz="1200" kern="1200" dirty="0">
                <a:solidFill>
                  <a:schemeClr val="tx1"/>
                </a:solidFill>
                <a:latin typeface="+mn-lt"/>
                <a:ea typeface="+mn-ea"/>
                <a:cs typeface="+mn-cs"/>
              </a:rPr>
              <a:t>Part of the UCR Program. These data provide more detailed information on the incident.</a:t>
            </a:r>
            <a:endParaRPr lang="en-US" dirty="0"/>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national data collection system: CDC: </a:t>
            </a:r>
            <a:r>
              <a:rPr lang="en-US" sz="1200" kern="1200" dirty="0">
                <a:solidFill>
                  <a:schemeClr val="tx1"/>
                </a:solidFill>
                <a:effectLst/>
                <a:latin typeface="+mn-lt"/>
                <a:ea typeface="+mn-ea"/>
                <a:cs typeface="+mn-cs"/>
              </a:rPr>
              <a:t>In addition to the SHR, another national data collection system administered in the United States to collect detailed information on homicides is from the Centers for Disease Control and Prevention (CDC). They developed the National Vital Statistics System (NVSS).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SHR is regarded the precursor of the NIBRS:</a:t>
            </a:r>
            <a:r>
              <a:rPr lang="en-US" baseline="0" dirty="0"/>
              <a:t> The</a:t>
            </a:r>
            <a:r>
              <a:rPr lang="en-US" sz="1200" kern="1200" dirty="0">
                <a:solidFill>
                  <a:schemeClr val="tx1"/>
                </a:solidFill>
                <a:effectLst/>
                <a:latin typeface="+mn-lt"/>
                <a:ea typeface="+mn-ea"/>
                <a:cs typeface="+mn-cs"/>
              </a:rPr>
              <a:t> SHR may also be regarded the precursor of the National Incident Reporting System (NIBRS), as it supplied extra incident data.</a:t>
            </a:r>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10</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NIBRS Program, enhanced version of the UCR program:</a:t>
            </a:r>
            <a:r>
              <a:rPr lang="en-US" baseline="0" dirty="0"/>
              <a:t> </a:t>
            </a:r>
            <a:r>
              <a:rPr lang="en-US" sz="1200" kern="1200" dirty="0">
                <a:solidFill>
                  <a:schemeClr val="tx1"/>
                </a:solidFill>
                <a:latin typeface="+mn-lt"/>
                <a:ea typeface="+mn-ea"/>
                <a:cs typeface="+mn-cs"/>
              </a:rPr>
              <a:t>An enhanced version of the UCR Program that collects more detailed information on incidents.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lvl="0"/>
            <a:r>
              <a:rPr lang="en-US" dirty="0"/>
              <a:t>The National Crime Statistics Exchange (NCS-X): </a:t>
            </a:r>
            <a:r>
              <a:rPr lang="en-US" sz="1200" kern="1200" dirty="0">
                <a:solidFill>
                  <a:schemeClr val="tx1"/>
                </a:solidFill>
                <a:effectLst/>
                <a:latin typeface="+mn-lt"/>
                <a:ea typeface="+mn-ea"/>
                <a:cs typeface="+mn-cs"/>
              </a:rPr>
              <a:t>To further enhance participation, the UCR Program is working with the Bureau of Justice Statistics on what has been referred to as the National Crime Statistics Exchange (NCS-X). The NCS-X is a “collaborative undertaking, supported by the Federal Bureau of Investigation and other Department of Justice agencies” to generate nationally representative, incident-based data on those crimes reported to law enforcement agencies.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two goals of the NIBRS data collection program:</a:t>
            </a:r>
          </a:p>
          <a:p>
            <a:pPr marL="228600" indent="-228600">
              <a:buFont typeface="+mj-lt"/>
              <a:buAutoNum type="arabicPeriod"/>
            </a:pPr>
            <a:r>
              <a:rPr lang="en-US" dirty="0"/>
              <a:t>Enhance the quantity, quality, and timeliness of crime statistical data:</a:t>
            </a:r>
            <a:r>
              <a:rPr lang="en-US" baseline="0" dirty="0"/>
              <a:t> </a:t>
            </a:r>
            <a:r>
              <a:rPr lang="en-US" sz="1200" kern="1200" dirty="0">
                <a:solidFill>
                  <a:schemeClr val="tx1"/>
                </a:solidFill>
                <a:effectLst/>
                <a:latin typeface="+mn-lt"/>
                <a:ea typeface="+mn-ea"/>
                <a:cs typeface="+mn-cs"/>
              </a:rPr>
              <a:t>To enhance the quantity, quality, and timeliness of crime statistical data collected by law enforcement entities; </a:t>
            </a:r>
            <a:endParaRPr lang="en-US" dirty="0"/>
          </a:p>
          <a:p>
            <a:pPr marL="228600" indent="-228600">
              <a:buFont typeface="+mj-lt"/>
              <a:buAutoNum type="arabicPeriod"/>
            </a:pPr>
            <a:r>
              <a:rPr lang="en-US" dirty="0"/>
              <a:t>Improve the methodology: </a:t>
            </a:r>
            <a:r>
              <a:rPr lang="en-US" sz="1200" kern="1200" dirty="0">
                <a:solidFill>
                  <a:schemeClr val="tx1"/>
                </a:solidFill>
                <a:effectLst/>
                <a:latin typeface="+mn-lt"/>
                <a:ea typeface="+mn-ea"/>
                <a:cs typeface="+mn-cs"/>
              </a:rPr>
              <a:t>To improve the methodology used for compiling, analyzing, auditing, and publishing the collected crime data.</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11</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sz="1200" kern="1200" dirty="0">
              <a:solidFill>
                <a:schemeClr val="tx1"/>
              </a:solidFill>
              <a:latin typeface="+mn-lt"/>
              <a:ea typeface="+mn-ea"/>
              <a:cs typeface="+mn-cs"/>
            </a:endParaRPr>
          </a:p>
          <a:p>
            <a:pPr lvl="0"/>
            <a:r>
              <a:rPr lang="en-US" dirty="0"/>
              <a:t>NIBRS expands the types of offenses: </a:t>
            </a:r>
            <a:r>
              <a:rPr lang="en-US" sz="1200" kern="1200" dirty="0">
                <a:solidFill>
                  <a:schemeClr val="tx1"/>
                </a:solidFill>
                <a:effectLst/>
                <a:latin typeface="+mn-lt"/>
                <a:ea typeface="+mn-ea"/>
                <a:cs typeface="+mn-cs"/>
              </a:rPr>
              <a:t>While the UCR Program collects counts on the number of criminal incidents involving eight offenses, and NIBRS expands the types of offenses reported.</a:t>
            </a:r>
          </a:p>
          <a:p>
            <a:pPr lvl="0"/>
            <a:endParaRPr lang="en-US" sz="1200" kern="1200" dirty="0">
              <a:solidFill>
                <a:schemeClr val="tx1"/>
              </a:solidFill>
              <a:effectLst/>
              <a:latin typeface="+mn-lt"/>
              <a:ea typeface="+mn-ea"/>
              <a:cs typeface="+mn-cs"/>
            </a:endParaRPr>
          </a:p>
          <a:p>
            <a:pPr lvl="0"/>
            <a:r>
              <a:rPr lang="en-US" dirty="0"/>
              <a:t>NIBRS includes a greater degree of detail in reporting: </a:t>
            </a:r>
            <a:r>
              <a:rPr lang="en-US" sz="1200" kern="1200" dirty="0">
                <a:solidFill>
                  <a:schemeClr val="tx1"/>
                </a:solidFill>
                <a:effectLst/>
                <a:latin typeface="+mn-lt"/>
                <a:ea typeface="+mn-ea"/>
                <a:cs typeface="+mn-cs"/>
              </a:rPr>
              <a:t>Since NIBRS uses an incident-based reporting system, it includes a greater degree of detail in reporting. </a:t>
            </a:r>
          </a:p>
          <a:p>
            <a:pPr lvl="0"/>
            <a:r>
              <a:rPr lang="en-US" sz="1200" kern="1200" dirty="0">
                <a:solidFill>
                  <a:schemeClr val="tx1"/>
                </a:solidFill>
                <a:effectLst/>
                <a:latin typeface="+mn-lt"/>
                <a:ea typeface="+mn-ea"/>
                <a:cs typeface="+mn-cs"/>
              </a:rPr>
              <a:t>The unit of analysis for the UCR is the reporting agency.</a:t>
            </a:r>
          </a:p>
          <a:p>
            <a:pPr lvl="0"/>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12</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Unreported and unrecorded crimes are not included in NIBRS: </a:t>
            </a:r>
            <a:r>
              <a:rPr lang="en-US" sz="1200" kern="1200" dirty="0">
                <a:solidFill>
                  <a:schemeClr val="tx1"/>
                </a:solidFill>
                <a:latin typeface="+mn-lt"/>
                <a:ea typeface="+mn-ea"/>
                <a:cs typeface="+mn-cs"/>
              </a:rPr>
              <a:t>As with the UCR Program, NIBRS data include only crimes reported to law enforcement; unreported and unrecorded crimes are not included in NIBRS.</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Inflexible specifications and problems with reporting procedures: </a:t>
            </a:r>
            <a:r>
              <a:rPr lang="en-US" sz="1200" kern="1200" dirty="0">
                <a:solidFill>
                  <a:schemeClr val="tx1"/>
                </a:solidFill>
                <a:latin typeface="+mn-lt"/>
                <a:ea typeface="+mn-ea"/>
                <a:cs typeface="+mn-cs"/>
              </a:rPr>
              <a:t>Since the NIBRS specifications were developed by a federal agency, participating local agencies may find it difficult to work with inflexible specifications and impose problems with reporting procedures. </a:t>
            </a:r>
            <a:r>
              <a:rPr lang="en-US" sz="1200" kern="1200" dirty="0">
                <a:solidFill>
                  <a:schemeClr val="tx1"/>
                </a:solidFill>
                <a:effectLst/>
                <a:latin typeface="+mn-lt"/>
                <a:ea typeface="+mn-ea"/>
                <a:cs typeface="+mn-cs"/>
              </a:rPr>
              <a:t>Various organizations may have different goals and incentives, while the FBI and other national agencies are interested in a national monitoring system and national-level research applications, local and state agencies may have different organizational interests.</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NIBRS record structure is more complex: </a:t>
            </a:r>
            <a:r>
              <a:rPr lang="en-US" sz="1200" kern="1200" dirty="0">
                <a:solidFill>
                  <a:schemeClr val="tx1"/>
                </a:solidFill>
                <a:effectLst/>
                <a:latin typeface="+mn-lt"/>
                <a:ea typeface="+mn-ea"/>
                <a:cs typeface="+mn-cs"/>
              </a:rPr>
              <a:t>While NIBRS data include more detailed information than the UCR Program, this is also a drawback, and the NIBRS record structure is more complex.</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13</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sz="1200" kern="1200" dirty="0">
              <a:solidFill>
                <a:schemeClr val="tx1"/>
              </a:solidFill>
              <a:latin typeface="+mn-lt"/>
              <a:ea typeface="+mn-ea"/>
              <a:cs typeface="+mn-cs"/>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a:t>The Hate Crime Statistics Act of 1990:</a:t>
            </a:r>
            <a:r>
              <a:rPr lang="en-US" baseline="0" dirty="0"/>
              <a:t> </a:t>
            </a:r>
            <a:r>
              <a:rPr lang="en-US" sz="1200" kern="1200" dirty="0">
                <a:solidFill>
                  <a:schemeClr val="tx1"/>
                </a:solidFill>
                <a:latin typeface="+mn-lt"/>
                <a:ea typeface="+mn-ea"/>
                <a:cs typeface="+mn-cs"/>
              </a:rPr>
              <a:t>On April 23, 1990, the president signed into law the “Hate Crime Statistics Act of 1990.”</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Collect information on traditional offenses</a:t>
            </a:r>
            <a:r>
              <a:rPr lang="en-IN" dirty="0"/>
              <a:t>:</a:t>
            </a:r>
            <a:r>
              <a:rPr lang="en-IN" baseline="0" dirty="0"/>
              <a:t> </a:t>
            </a:r>
            <a:r>
              <a:rPr lang="en-US" sz="1200" kern="1200" dirty="0">
                <a:solidFill>
                  <a:schemeClr val="tx1"/>
                </a:solidFill>
                <a:latin typeface="+mn-lt"/>
                <a:ea typeface="+mn-ea"/>
                <a:cs typeface="+mn-cs"/>
              </a:rPr>
              <a:t> The best-known hate crime data source is the Hate Crime Statistics, which collect information on traditional offenses, such as murder and vandalism that have an additional factor of bias.</a:t>
            </a:r>
            <a:endParaRPr lang="en-IN" dirty="0"/>
          </a:p>
          <a:p>
            <a:endParaRPr lang="en-US" dirty="0"/>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16</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Provides additional information on traditional UCR collection: </a:t>
            </a:r>
            <a:r>
              <a:rPr lang="en-US" sz="1200" kern="1200" dirty="0">
                <a:solidFill>
                  <a:schemeClr val="tx1"/>
                </a:solidFill>
                <a:latin typeface="+mn-lt"/>
                <a:ea typeface="+mn-ea"/>
                <a:cs typeface="+mn-cs"/>
              </a:rPr>
              <a:t>The collection of hate crime data provides additional information on traditional UCR collection.</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Hate crimes are not separate, distinct crimes, but rather traditional offenses</a:t>
            </a:r>
            <a:r>
              <a:rPr lang="en-IN" dirty="0"/>
              <a:t>:</a:t>
            </a:r>
            <a:r>
              <a:rPr lang="en-IN" baseline="0" dirty="0"/>
              <a:t> </a:t>
            </a:r>
            <a:r>
              <a:rPr lang="en-US" sz="1200" kern="1200" dirty="0">
                <a:solidFill>
                  <a:schemeClr val="tx1"/>
                </a:solidFill>
                <a:latin typeface="+mn-lt"/>
                <a:ea typeface="+mn-ea"/>
                <a:cs typeface="+mn-cs"/>
              </a:rPr>
              <a:t>Hate crimes are not separate, distinct crimes, but rather traditional offenses motivated by the offender’s bias.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Hate Crime Incident Report: </a:t>
            </a:r>
            <a:r>
              <a:rPr lang="en-US" sz="1200" kern="1200" dirty="0">
                <a:solidFill>
                  <a:schemeClr val="tx1"/>
                </a:solidFill>
                <a:effectLst/>
                <a:latin typeface="+mn-lt"/>
                <a:ea typeface="+mn-ea"/>
                <a:cs typeface="+mn-cs"/>
              </a:rPr>
              <a:t>If a traditional offense has been motivated by the offender’s bias, the reporting agency is to complete the “Hate Crime Incident Report”.</a:t>
            </a:r>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17</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a:t>The FBI collects data in the United States each year:</a:t>
            </a:r>
            <a:r>
              <a:rPr lang="en-US" baseline="0" dirty="0"/>
              <a:t> </a:t>
            </a:r>
            <a:r>
              <a:rPr lang="en-US" sz="1200" kern="1200" dirty="0">
                <a:solidFill>
                  <a:schemeClr val="tx1"/>
                </a:solidFill>
                <a:effectLst/>
                <a:latin typeface="+mn-lt"/>
                <a:ea typeface="+mn-ea"/>
                <a:cs typeface="+mn-cs"/>
              </a:rPr>
              <a:t>The FBI also collects data on the number of law enforcement officers killed and assaulted in the United States each year. </a:t>
            </a:r>
          </a:p>
          <a:p>
            <a:endParaRPr lang="en-US" dirty="0"/>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a:t>This is important information that has been used for several reasons: </a:t>
            </a:r>
            <a:r>
              <a:rPr lang="en-US" sz="1200" kern="1200" dirty="0">
                <a:solidFill>
                  <a:schemeClr val="tx1"/>
                </a:solidFill>
                <a:effectLst/>
                <a:latin typeface="+mn-lt"/>
                <a:ea typeface="+mn-ea"/>
                <a:cs typeface="+mn-cs"/>
              </a:rPr>
              <a:t>This is important information that has been used for several reasons, including estimates of the risk involved in police work and analyses of what influences assaults against, and killings of, police officers. </a:t>
            </a:r>
          </a:p>
        </p:txBody>
      </p:sp>
      <p:sp>
        <p:nvSpPr>
          <p:cNvPr id="4" name="Slide Number Placeholder 3"/>
          <p:cNvSpPr>
            <a:spLocks noGrp="1"/>
          </p:cNvSpPr>
          <p:nvPr>
            <p:ph type="sldNum" sz="quarter" idx="10"/>
          </p:nvPr>
        </p:nvSpPr>
        <p:spPr/>
        <p:txBody>
          <a:bodyPr/>
          <a:lstStyle/>
          <a:p>
            <a:fld id="{39974C31-EB4A-4B21-8134-CB5741A1DC5F}" type="slidenum">
              <a:rPr lang="en-US" smtClean="0"/>
              <a:pPr/>
              <a:t>18</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UCR Program distinguishes between line-of-duty, felonious, and accidental deaths:</a:t>
            </a:r>
          </a:p>
          <a:p>
            <a:pPr marL="228600" lvl="0" indent="-228600">
              <a:buFont typeface="+mj-lt"/>
              <a:buAutoNum type="arabicPeriod"/>
            </a:pPr>
            <a:r>
              <a:rPr lang="en-US" sz="1200" kern="1200" dirty="0">
                <a:solidFill>
                  <a:schemeClr val="tx1"/>
                </a:solidFill>
                <a:effectLst/>
                <a:latin typeface="+mn-lt"/>
                <a:ea typeface="+mn-ea"/>
                <a:cs typeface="+mn-cs"/>
              </a:rPr>
              <a:t>Line-of-duty death: This type of death occurs when the officer is on or off duty and acting in an official capacity while reacting to a situation that would ordinarily fall within the scope of his or her official duties as a law enforcement officer.</a:t>
            </a:r>
          </a:p>
          <a:p>
            <a:pPr marL="228600" lvl="0" indent="-228600">
              <a:buFont typeface="+mj-lt"/>
              <a:buAutoNum type="arabicPeriod"/>
            </a:pPr>
            <a:r>
              <a:rPr lang="en-US" sz="1200" kern="1200" dirty="0">
                <a:solidFill>
                  <a:schemeClr val="tx1"/>
                </a:solidFill>
                <a:effectLst/>
                <a:latin typeface="+mn-lt"/>
                <a:ea typeface="+mn-ea"/>
                <a:cs typeface="+mn-cs"/>
              </a:rPr>
              <a:t>Felonious death: This type of death occurs when an officer is killed because of or while performing his or her official duties and as a direct result of a criminal act by a subject.</a:t>
            </a:r>
          </a:p>
          <a:p>
            <a:pPr marL="228600" lvl="0" indent="-228600">
              <a:buFont typeface="+mj-lt"/>
              <a:buAutoNum type="arabicPeriod"/>
            </a:pPr>
            <a:r>
              <a:rPr lang="en-US" sz="1200" kern="1200" dirty="0">
                <a:solidFill>
                  <a:schemeClr val="tx1"/>
                </a:solidFill>
                <a:effectLst/>
                <a:latin typeface="+mn-lt"/>
                <a:ea typeface="+mn-ea"/>
                <a:cs typeface="+mn-cs"/>
              </a:rPr>
              <a:t>Accidental death: This type of death occurs when an officer dies as a result of an accident he or she is involved in while performing his or her duties.</a:t>
            </a:r>
            <a:r>
              <a:rPr lang="en-US" sz="1200" kern="1200" baseline="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19</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the major differences between the Uniform Crime Reports and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Primary measure of crime in the United States: National Crime Victimization Survey</a:t>
            </a:r>
            <a:r>
              <a:rPr lang="en-US" baseline="0" dirty="0"/>
              <a:t> is a</a:t>
            </a:r>
            <a:r>
              <a:rPr lang="en-US" dirty="0"/>
              <a:t> primary measure of crime in the United States. It is collected by the Department of Justice and the Census Bureau and is based on interviews with victims of crime.</a:t>
            </a:r>
            <a:endParaRPr lang="en-US" sz="1200" kern="1200" dirty="0">
              <a:solidFill>
                <a:schemeClr val="tx1"/>
              </a:solidFill>
              <a:latin typeface="+mn-lt"/>
              <a:ea typeface="+mn-ea"/>
              <a:cs typeface="+mn-cs"/>
            </a:endParaRPr>
          </a:p>
          <a:p>
            <a:endParaRPr lang="en-US" dirty="0"/>
          </a:p>
          <a:p>
            <a:pPr marL="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Law enforcement agencies use the NCVS for: </a:t>
            </a:r>
          </a:p>
          <a:p>
            <a:pPr marL="2286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Enhancing citizen cooperation with officials in deterring and detecting crime.</a:t>
            </a:r>
          </a:p>
          <a:p>
            <a:pPr marL="2286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Establishing special police strike forces to combat those crimes that the NCVS reported as being most prevalent.</a:t>
            </a:r>
          </a:p>
          <a:p>
            <a:pPr marL="2286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Developing street and park lighting programs in those areas with high reported crime rates. </a:t>
            </a:r>
          </a:p>
        </p:txBody>
      </p:sp>
      <p:sp>
        <p:nvSpPr>
          <p:cNvPr id="4" name="Slide Number Placeholder 3"/>
          <p:cNvSpPr>
            <a:spLocks noGrp="1"/>
          </p:cNvSpPr>
          <p:nvPr>
            <p:ph type="sldNum" sz="quarter" idx="10"/>
          </p:nvPr>
        </p:nvSpPr>
        <p:spPr/>
        <p:txBody>
          <a:bodyPr/>
          <a:lstStyle/>
          <a:p>
            <a:fld id="{39974C31-EB4A-4B21-8134-CB5741A1DC5F}" type="slidenum">
              <a:rPr lang="en-US" smtClean="0"/>
              <a:pPr/>
              <a:t>20</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the major differences between the Uniform Crime Reports and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a:t>The LEAA commissioned the Committee on Social Statistics of the NRC to evaluate the victim surveys: </a:t>
            </a:r>
            <a:r>
              <a:rPr lang="en-US" sz="1200" kern="1200" dirty="0">
                <a:solidFill>
                  <a:schemeClr val="tx1"/>
                </a:solidFill>
                <a:effectLst/>
                <a:latin typeface="+mn-lt"/>
                <a:ea typeface="+mn-ea"/>
                <a:cs typeface="+mn-cs"/>
              </a:rPr>
              <a:t>The Law Enforcement Assistance Administration commissioned the Committee on Social Statistics of the National Academy of Sciences–National Research Council (NRC) to evaluate the victim surveys.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21</a:t>
            </a:fld>
            <a:endParaRPr lang="en-US"/>
          </a:p>
        </p:txBody>
      </p:sp>
    </p:spTree>
    <p:extLst>
      <p:ext uri="{BB962C8B-B14F-4D97-AF65-F5344CB8AC3E}">
        <p14:creationId xmlns:p14="http://schemas.microsoft.com/office/powerpoint/2010/main" val="2127722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the major differences between the Uniform Crime Reports and the National Crime Victimization Survey.</a:t>
            </a:r>
            <a:endParaRPr lang="en-US" sz="1200" b="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Prostitution, drug dealing, and gambling are not revealed in interviews:</a:t>
            </a:r>
            <a:r>
              <a:rPr lang="en-US" baseline="0" dirty="0"/>
              <a:t> </a:t>
            </a:r>
            <a:r>
              <a:rPr lang="en-US" sz="1200" kern="1200" dirty="0">
                <a:solidFill>
                  <a:schemeClr val="tx1"/>
                </a:solidFill>
                <a:latin typeface="+mn-lt"/>
                <a:ea typeface="+mn-ea"/>
                <a:cs typeface="+mn-cs"/>
              </a:rPr>
              <a:t>Crimes such as prostitution, drug dealing, and gambling are not often revealed in interviews for obvious reasons.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NCVS surveys only households</a:t>
            </a:r>
            <a:r>
              <a:rPr lang="en-IN" dirty="0"/>
              <a:t>:</a:t>
            </a:r>
            <a:r>
              <a:rPr lang="en-IN" baseline="0" dirty="0"/>
              <a:t> </a:t>
            </a:r>
            <a:r>
              <a:rPr lang="en-US" sz="1200" kern="1200" dirty="0">
                <a:solidFill>
                  <a:schemeClr val="tx1"/>
                </a:solidFill>
                <a:latin typeface="+mn-lt"/>
                <a:ea typeface="+mn-ea"/>
                <a:cs typeface="+mn-cs"/>
              </a:rPr>
              <a:t>NCVS surveys only households, crimes committed against commercial businesses (e.g., stores) are not included.</a:t>
            </a:r>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Validity of the NCVS is also an issue:</a:t>
            </a:r>
            <a:r>
              <a:rPr lang="en-US" baseline="0" dirty="0"/>
              <a:t> </a:t>
            </a:r>
            <a:r>
              <a:rPr lang="en-US" sz="1200" kern="1200" dirty="0">
                <a:solidFill>
                  <a:schemeClr val="tx1"/>
                </a:solidFill>
                <a:latin typeface="+mn-lt"/>
                <a:ea typeface="+mn-ea"/>
                <a:cs typeface="+mn-cs"/>
              </a:rPr>
              <a:t>The validity of the NCVS refers to whether it is appropriately measuring individuals who have been victims of crimes.</a:t>
            </a:r>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Two different procedures: Forward record checks and reverse record check:</a:t>
            </a:r>
            <a:r>
              <a:rPr lang="en-US" baseline="0" dirty="0"/>
              <a:t> </a:t>
            </a:r>
            <a:r>
              <a:rPr lang="en-US" sz="1200" kern="1200" dirty="0">
                <a:solidFill>
                  <a:schemeClr val="tx1"/>
                </a:solidFill>
                <a:effectLst/>
                <a:latin typeface="+mn-lt"/>
                <a:ea typeface="+mn-ea"/>
                <a:cs typeface="+mn-cs"/>
              </a:rPr>
              <a:t>Two different procedures have been used to test the validity of the participants’ responses: forward record checks and reverse record checks.</a:t>
            </a:r>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A forward record check begins with victims’ reports, and these are subsequently checked against crimes known to police.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A reverse record check starts with police records and then traces these back to victims to determine whether these crimes were reported to NCVS interviewers.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IN" dirty="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22</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the major differences between the Uniform Crime Reports and the National Crime Victimization Survey.</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program was developed to serve different purposes: While both programs collect information on overlapping types of crimes, these types of crimes are not necessarily identical.</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Both programs use different methods to collect crime data: </a:t>
            </a:r>
            <a:r>
              <a:rPr lang="en-US" sz="1200" kern="1200" dirty="0">
                <a:solidFill>
                  <a:schemeClr val="tx1"/>
                </a:solidFill>
                <a:effectLst/>
                <a:latin typeface="+mn-lt"/>
                <a:ea typeface="+mn-ea"/>
                <a:cs typeface="+mn-cs"/>
              </a:rPr>
              <a:t>The UCR and the NCVS programs use different methods to collect crime data. Thus, for some crimes, they use different definitions.</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Both programs implement different sampling procedures:</a:t>
            </a:r>
            <a:r>
              <a:rPr lang="en-US" baseline="0" dirty="0"/>
              <a:t> </a:t>
            </a:r>
            <a:r>
              <a:rPr lang="en-US" sz="1200" kern="1200" dirty="0">
                <a:solidFill>
                  <a:schemeClr val="tx1"/>
                </a:solidFill>
                <a:effectLst/>
                <a:latin typeface="+mn-lt"/>
                <a:ea typeface="+mn-ea"/>
                <a:cs typeface="+mn-cs"/>
              </a:rPr>
              <a:t>Since the UCR and the NCVS implement different sampling procedures, there may be variations in estimates of crime.</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23</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2.4 </a:t>
            </a:r>
            <a:r>
              <a:rPr lang="en-US" sz="1200" kern="1200" dirty="0">
                <a:solidFill>
                  <a:schemeClr val="tx1"/>
                </a:solidFill>
                <a:latin typeface="+mn-lt"/>
                <a:ea typeface="+mn-ea"/>
                <a:cs typeface="+mn-cs"/>
              </a:rPr>
              <a:t>Identify different types of self-report surveys.</a:t>
            </a:r>
          </a:p>
          <a:p>
            <a:endParaRPr lang="en-US" sz="1200" kern="1200" dirty="0">
              <a:solidFill>
                <a:schemeClr val="tx1"/>
              </a:solidFill>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Four broad classes of questions are addressed by surveys: 	</a:t>
            </a:r>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The prevalence of attitudes, beliefs, and behaviors.</a:t>
            </a:r>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Changes in these attitudes, beliefs, and behaviors over time.</a:t>
            </a:r>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Differences between groups of people in their attitudes, beliefs, and behaviors.</a:t>
            </a:r>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Causal propositions about these attitudes, beliefs, and behaviors.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24</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4</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Identify different types of self-report surveys.</a:t>
            </a:r>
          </a:p>
          <a:p>
            <a:endParaRPr lang="en-US"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Collects information to measure substance and alcohol use patterns among youths:</a:t>
            </a:r>
            <a:r>
              <a:rPr lang="en-US" baseline="0" dirty="0"/>
              <a:t> </a:t>
            </a:r>
            <a:r>
              <a:rPr lang="en-US" sz="1200" kern="1200" dirty="0">
                <a:solidFill>
                  <a:schemeClr val="tx1"/>
                </a:solidFill>
                <a:latin typeface="+mn-lt"/>
                <a:ea typeface="+mn-ea"/>
                <a:cs typeface="+mn-cs"/>
              </a:rPr>
              <a:t>An annual self-report survey that collects information to measure substance and alcohol use patterns among youths.</a:t>
            </a:r>
          </a:p>
        </p:txBody>
      </p:sp>
      <p:sp>
        <p:nvSpPr>
          <p:cNvPr id="4" name="Slide Number Placeholder 3"/>
          <p:cNvSpPr>
            <a:spLocks noGrp="1"/>
          </p:cNvSpPr>
          <p:nvPr>
            <p:ph type="sldNum" sz="quarter" idx="10"/>
          </p:nvPr>
        </p:nvSpPr>
        <p:spPr/>
        <p:txBody>
          <a:bodyPr/>
          <a:lstStyle/>
          <a:p>
            <a:fld id="{39974C31-EB4A-4B21-8134-CB5741A1DC5F}" type="slidenum">
              <a:rPr lang="en-US" smtClean="0"/>
              <a:pPr/>
              <a:t>25</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4</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Identify different types of self-report surveys.</a:t>
            </a:r>
          </a:p>
          <a:p>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Collects information annually on the use of illegal drugs by individuals</a:t>
            </a:r>
            <a:r>
              <a:rPr lang="en-IN" dirty="0"/>
              <a:t>:</a:t>
            </a:r>
            <a:r>
              <a:rPr lang="en-IN" baseline="0" dirty="0"/>
              <a:t> </a:t>
            </a:r>
            <a:r>
              <a:rPr lang="en-US" sz="1200" kern="1200" dirty="0">
                <a:solidFill>
                  <a:schemeClr val="tx1"/>
                </a:solidFill>
                <a:latin typeface="+mn-lt"/>
                <a:ea typeface="+mn-ea"/>
                <a:cs typeface="+mn-cs"/>
              </a:rPr>
              <a:t>Since 1971, the NSDUH been used to collect information annually on the use of illegal drugs by individuals in the United States.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26</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4</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Identify different types of self-report surveys.</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1977, NYS got implemented by University of Colorado:</a:t>
            </a:r>
            <a:r>
              <a:rPr lang="en-US" baseline="0" dirty="0"/>
              <a:t> </a:t>
            </a:r>
            <a:r>
              <a:rPr lang="en-US" sz="1200" kern="1200" dirty="0">
                <a:solidFill>
                  <a:schemeClr val="tx1"/>
                </a:solidFill>
                <a:latin typeface="+mn-lt"/>
                <a:ea typeface="+mn-ea"/>
                <a:cs typeface="+mn-cs"/>
              </a:rPr>
              <a:t>In 1977, researchers at the University of Colorado implemented the National Youth Survey (NYS).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NYS changed the name to NYS—Family Study, in 2000:</a:t>
            </a:r>
            <a:r>
              <a:rPr lang="en-US" baseline="0" dirty="0"/>
              <a:t> </a:t>
            </a:r>
            <a:r>
              <a:rPr lang="en-US" sz="1200" kern="1200" dirty="0">
                <a:solidFill>
                  <a:schemeClr val="tx1"/>
                </a:solidFill>
                <a:latin typeface="+mn-lt"/>
                <a:ea typeface="+mn-ea"/>
                <a:cs typeface="+mn-cs"/>
              </a:rPr>
              <a:t>In 2000, the name of the survey was changed to the National Youth Survey—Family Study.</a:t>
            </a:r>
          </a:p>
        </p:txBody>
      </p:sp>
      <p:sp>
        <p:nvSpPr>
          <p:cNvPr id="4" name="Slide Number Placeholder 3"/>
          <p:cNvSpPr>
            <a:spLocks noGrp="1"/>
          </p:cNvSpPr>
          <p:nvPr>
            <p:ph type="sldNum" sz="quarter" idx="10"/>
          </p:nvPr>
        </p:nvSpPr>
        <p:spPr/>
        <p:txBody>
          <a:bodyPr/>
          <a:lstStyle/>
          <a:p>
            <a:fld id="{39974C31-EB4A-4B21-8134-CB5741A1DC5F}" type="slidenum">
              <a:rPr lang="en-US" smtClean="0"/>
              <a:pPr/>
              <a:t>27</a:t>
            </a:fld>
            <a:endParaRPr lang="en-US"/>
          </a:p>
        </p:txBody>
      </p:sp>
    </p:spTree>
    <p:extLst>
      <p:ext uri="{BB962C8B-B14F-4D97-AF65-F5344CB8AC3E}">
        <p14:creationId xmlns:p14="http://schemas.microsoft.com/office/powerpoint/2010/main" val="92176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2/14/2022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95775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2/14/2022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7031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2/14/2022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49905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2/14/2022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90950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2/14/2022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545147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2/14/2022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38170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2/14/2022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969161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2/14/2022</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007531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2/14/2022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88086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2/14/2022</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16409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36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20000"/>
        </a:lnSpc>
        <a:spcBef>
          <a:spcPts val="900"/>
        </a:spcBef>
        <a:spcAft>
          <a:spcPts val="0"/>
        </a:spcAft>
        <a:buClr>
          <a:schemeClr val="tx1">
            <a:lumMod val="85000"/>
            <a:lumOff val="15000"/>
          </a:schemeClr>
        </a:buClr>
        <a:buFont typeface="Garamond" pitchFamily="18" charset="0"/>
        <a:buChar char="◦"/>
        <a:defRPr sz="14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fbi.gov/services/cjis/ucr"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ucr.fbi.gov/crime-in-the-u.s/2018/crime-in-the-u.s.-2018/topic-pages/expanded-homicid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fbi.gov/services/cjis/ucr/nibr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RcR-RwHcsdE"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fbi.gov/services/cjis/ucr/hate-crim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fbi.gov/services/cjis/ucr/leoka"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bjs.gov/index.cfm?ty=dcdetail&amp;iid=245"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nsduhweb.rti.org/respweb/homepage.cf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colorado.edu/ibg/national-youth-survey-family-study"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BA1780-A246-4C7F-9267-727EF2F4E785}"/>
              </a:ext>
              <a:ext uri="{C183D7F6-B498-43B3-948B-1728B52AA6E4}">
                <adec:decorative xmlns:adec="http://schemas.microsoft.com/office/drawing/2017/decorative" val="1"/>
              </a:ext>
            </a:extLst>
          </p:cNvPr>
          <p:cNvPicPr>
            <a:picLocks noChangeAspect="1"/>
          </p:cNvPicPr>
          <p:nvPr/>
        </p:nvPicPr>
        <p:blipFill rotWithShape="1">
          <a:blip r:embed="rId3"/>
          <a:srcRect t="3846"/>
          <a:stretch/>
        </p:blipFill>
        <p:spPr>
          <a:xfrm>
            <a:off x="20" y="10"/>
            <a:ext cx="12191979" cy="6857990"/>
          </a:xfrm>
          <a:prstGeom prst="rect">
            <a:avLst/>
          </a:prstGeom>
        </p:spPr>
      </p:pic>
      <p:sp>
        <p:nvSpPr>
          <p:cNvPr id="19" name="Rectangle 1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21" name="Rectangle 2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C0D7398C-75E5-4CB0-BA4F-D7D5CF2495D4}"/>
              </a:ext>
            </a:extLst>
          </p:cNvPr>
          <p:cNvSpPr>
            <a:spLocks noGrp="1"/>
          </p:cNvSpPr>
          <p:nvPr>
            <p:ph type="ctrTitle"/>
          </p:nvPr>
        </p:nvSpPr>
        <p:spPr>
          <a:xfrm>
            <a:off x="1276055" y="2350017"/>
            <a:ext cx="4775075" cy="1630906"/>
          </a:xfrm>
        </p:spPr>
        <p:txBody>
          <a:bodyPr>
            <a:normAutofit/>
          </a:bodyPr>
          <a:lstStyle/>
          <a:p>
            <a:r>
              <a:rPr lang="en-US" sz="2400" dirty="0"/>
              <a:t>MEASURING CRIME </a:t>
            </a:r>
            <a:endParaRPr lang="en-US" sz="8800" dirty="0">
              <a:solidFill>
                <a:schemeClr val="tx1"/>
              </a:solidFill>
            </a:endParaRPr>
          </a:p>
        </p:txBody>
      </p:sp>
      <p:sp>
        <p:nvSpPr>
          <p:cNvPr id="3" name="Subtitle 2">
            <a:extLst>
              <a:ext uri="{FF2B5EF4-FFF2-40B4-BE49-F238E27FC236}">
                <a16:creationId xmlns:a16="http://schemas.microsoft.com/office/drawing/2014/main" id="{5C5BFB45-FC34-495C-9C68-F9641246C2EE}"/>
              </a:ext>
            </a:extLst>
          </p:cNvPr>
          <p:cNvSpPr>
            <a:spLocks noGrp="1"/>
          </p:cNvSpPr>
          <p:nvPr>
            <p:ph type="subTitle" idx="1"/>
          </p:nvPr>
        </p:nvSpPr>
        <p:spPr>
          <a:xfrm>
            <a:off x="1276055" y="3990546"/>
            <a:ext cx="4775075" cy="559656"/>
          </a:xfrm>
        </p:spPr>
        <p:txBody>
          <a:bodyPr>
            <a:normAutofit/>
          </a:bodyPr>
          <a:lstStyle/>
          <a:p>
            <a:endParaRPr lang="en-US" dirty="0">
              <a:solidFill>
                <a:schemeClr val="tx1"/>
              </a:solidFill>
            </a:endParaRPr>
          </a:p>
        </p:txBody>
      </p:sp>
    </p:spTree>
    <p:extLst>
      <p:ext uri="{BB962C8B-B14F-4D97-AF65-F5344CB8AC3E}">
        <p14:creationId xmlns:p14="http://schemas.microsoft.com/office/powerpoint/2010/main" val="215208291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CRIME DATA in the United States</a:t>
            </a:r>
          </a:p>
        </p:txBody>
      </p:sp>
      <p:sp>
        <p:nvSpPr>
          <p:cNvPr id="5" name="Text Placeholder 4"/>
          <p:cNvSpPr>
            <a:spLocks noGrp="1"/>
          </p:cNvSpPr>
          <p:nvPr>
            <p:ph type="body" idx="1"/>
          </p:nvPr>
        </p:nvSpPr>
        <p:spPr>
          <a:xfrm>
            <a:off x="1141804" y="1964024"/>
            <a:ext cx="4879199" cy="823912"/>
          </a:xfrm>
        </p:spPr>
        <p:txBody>
          <a:bodyPr/>
          <a:lstStyle/>
          <a:p>
            <a:r>
              <a:rPr lang="en-US" dirty="0"/>
              <a:t>FBI: Violent Crime in the U.S.</a:t>
            </a:r>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248897" y="2912232"/>
            <a:ext cx="4245906" cy="3135098"/>
          </a:xfrm>
        </p:spPr>
      </p:pic>
      <p:sp>
        <p:nvSpPr>
          <p:cNvPr id="7" name="Text Placeholder 6"/>
          <p:cNvSpPr>
            <a:spLocks noGrp="1"/>
          </p:cNvSpPr>
          <p:nvPr>
            <p:ph type="body" sz="quarter" idx="3"/>
          </p:nvPr>
        </p:nvSpPr>
        <p:spPr/>
        <p:txBody>
          <a:bodyPr/>
          <a:lstStyle/>
          <a:p>
            <a:r>
              <a:rPr lang="en-US" dirty="0"/>
              <a:t>BJS: National Crime Victimization</a:t>
            </a:r>
          </a:p>
        </p:txBody>
      </p:sp>
      <p:pic>
        <p:nvPicPr>
          <p:cNvPr id="10" name="Content Placehold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721024" y="3065389"/>
            <a:ext cx="3998226" cy="2879725"/>
          </a:xfrm>
        </p:spPr>
      </p:pic>
    </p:spTree>
    <p:extLst>
      <p:ext uri="{BB962C8B-B14F-4D97-AF65-F5344CB8AC3E}">
        <p14:creationId xmlns:p14="http://schemas.microsoft.com/office/powerpoint/2010/main" val="2591134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6B19B-7BC8-4E04-8CB3-7D4E1D80EC5B}"/>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3B19F38-25E1-4B39-B84B-771AA135699B}"/>
              </a:ext>
            </a:extLst>
          </p:cNvPr>
          <p:cNvSpPr>
            <a:spLocks noGrp="1"/>
          </p:cNvSpPr>
          <p:nvPr>
            <p:ph idx="1"/>
          </p:nvPr>
        </p:nvSpPr>
        <p:spPr/>
        <p:txBody>
          <a:bodyPr/>
          <a:lstStyle/>
          <a:p>
            <a:r>
              <a:rPr lang="en-US" sz="2400" dirty="0"/>
              <a:t>Undetected, or unreported, crimes are referred to as </a:t>
            </a:r>
            <a:r>
              <a:rPr lang="en-US" sz="2400" b="1" dirty="0"/>
              <a:t>the dark figure of crime. </a:t>
            </a:r>
          </a:p>
          <a:p>
            <a:r>
              <a:rPr lang="en-US" sz="2400" dirty="0"/>
              <a:t>Measuring crime is necessary for various reasons.</a:t>
            </a:r>
          </a:p>
          <a:p>
            <a:pPr lvl="1"/>
            <a:r>
              <a:rPr lang="en-US" sz="2200" dirty="0"/>
              <a:t>Describe or gauge, criminal activity. </a:t>
            </a:r>
          </a:p>
          <a:p>
            <a:pPr lvl="1"/>
            <a:r>
              <a:rPr lang="en-US" sz="2200" dirty="0"/>
              <a:t>Risk assessment of different social groups.</a:t>
            </a:r>
          </a:p>
          <a:p>
            <a:pPr lvl="1"/>
            <a:r>
              <a:rPr lang="en-US" sz="2200" dirty="0"/>
              <a:t>Explanation.  </a:t>
            </a:r>
          </a:p>
          <a:p>
            <a:pPr lvl="1"/>
            <a:r>
              <a:rPr lang="en-US" sz="2200" dirty="0"/>
              <a:t>Evaluate and justify programs and policies. </a:t>
            </a:r>
          </a:p>
          <a:p>
            <a:pPr marL="0" indent="0">
              <a:buNone/>
            </a:pPr>
            <a:endParaRPr lang="en-US" dirty="0"/>
          </a:p>
        </p:txBody>
      </p:sp>
    </p:spTree>
    <p:extLst>
      <p:ext uri="{BB962C8B-B14F-4D97-AF65-F5344CB8AC3E}">
        <p14:creationId xmlns:p14="http://schemas.microsoft.com/office/powerpoint/2010/main" val="267430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B8085-1FFF-44DD-A144-D794D923CF00}"/>
              </a:ext>
            </a:extLst>
          </p:cNvPr>
          <p:cNvSpPr>
            <a:spLocks noGrp="1"/>
          </p:cNvSpPr>
          <p:nvPr>
            <p:ph type="title"/>
          </p:nvPr>
        </p:nvSpPr>
        <p:spPr>
          <a:xfrm>
            <a:off x="1066800" y="642594"/>
            <a:ext cx="10058400" cy="1371600"/>
          </a:xfrm>
        </p:spPr>
        <p:txBody>
          <a:bodyPr>
            <a:normAutofit/>
          </a:bodyPr>
          <a:lstStyle/>
          <a:p>
            <a:pPr algn="ctr"/>
            <a:r>
              <a:rPr lang="en-US" dirty="0"/>
              <a:t>Sources of Official Crime Data in the U.S.</a:t>
            </a:r>
          </a:p>
        </p:txBody>
      </p:sp>
      <p:graphicFrame>
        <p:nvGraphicFramePr>
          <p:cNvPr id="5" name="Content Placeholder 2" descr="SmartArt Process Diagram">
            <a:extLst>
              <a:ext uri="{FF2B5EF4-FFF2-40B4-BE49-F238E27FC236}">
                <a16:creationId xmlns:a16="http://schemas.microsoft.com/office/drawing/2014/main" id="{60233515-42BF-4401-AB7F-458C06159D34}"/>
              </a:ext>
            </a:extLst>
          </p:cNvPr>
          <p:cNvGraphicFramePr>
            <a:graphicFrameLocks noGrp="1"/>
          </p:cNvGraphicFramePr>
          <p:nvPr>
            <p:ph idx="1"/>
            <p:extLst>
              <p:ext uri="{D42A27DB-BD31-4B8C-83A1-F6EECF244321}">
                <p14:modId xmlns:p14="http://schemas.microsoft.com/office/powerpoint/2010/main" val="320319923"/>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3773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676400" y="609600"/>
            <a:ext cx="8839200" cy="1143000"/>
          </a:xfrm>
        </p:spPr>
        <p:txBody>
          <a:bodyPr>
            <a:normAutofit/>
          </a:bodyPr>
          <a:lstStyle/>
          <a:p>
            <a:r>
              <a:rPr lang="en-US" dirty="0"/>
              <a:t>Crime Data From Law Enforcement Agencies </a:t>
            </a:r>
            <a:r>
              <a:rPr lang="en-US" sz="2700" dirty="0"/>
              <a:t>(13 of 13)</a:t>
            </a:r>
          </a:p>
        </p:txBody>
      </p:sp>
      <p:sp>
        <p:nvSpPr>
          <p:cNvPr id="9" name="Content Placeholder 8"/>
          <p:cNvSpPr>
            <a:spLocks noGrp="1"/>
          </p:cNvSpPr>
          <p:nvPr>
            <p:ph idx="1"/>
          </p:nvPr>
        </p:nvSpPr>
        <p:spPr>
          <a:xfrm>
            <a:off x="1676400" y="1752600"/>
            <a:ext cx="8839200" cy="4603750"/>
          </a:xfrm>
        </p:spPr>
        <p:txBody>
          <a:bodyPr>
            <a:normAutofit/>
          </a:bodyPr>
          <a:lstStyle/>
          <a:p>
            <a:pPr marL="0" indent="0">
              <a:buNone/>
            </a:pPr>
            <a:r>
              <a:rPr lang="en-US" dirty="0"/>
              <a:t>Data Collection</a:t>
            </a:r>
          </a:p>
          <a:p>
            <a:r>
              <a:rPr lang="en-US" dirty="0"/>
              <a:t>Supplementary data collection program of the UCR.</a:t>
            </a:r>
          </a:p>
          <a:p>
            <a:pPr lvl="1"/>
            <a:r>
              <a:rPr lang="en-US" dirty="0"/>
              <a:t>Information obtained assists agencies in developing policies to enhance officer safety.</a:t>
            </a:r>
          </a:p>
          <a:p>
            <a:r>
              <a:rPr lang="en-US" dirty="0"/>
              <a:t>The UCR Program distinguishes between: Line-of-duty, felonious, and accidental deaths.</a:t>
            </a:r>
          </a:p>
        </p:txBody>
      </p:sp>
      <p:sp>
        <p:nvSpPr>
          <p:cNvPr id="6" name="Footer Placeholder 5"/>
          <p:cNvSpPr>
            <a:spLocks noGrp="1"/>
          </p:cNvSpPr>
          <p:nvPr>
            <p:ph type="ftr" sz="quarter" idx="11"/>
          </p:nvPr>
        </p:nvSpPr>
        <p:spPr/>
        <p:txBody>
          <a:bodyPr/>
          <a:lstStyle/>
          <a:p>
            <a:r>
              <a:rPr lang="en-IN" dirty="0"/>
              <a:t>Schram, </a:t>
            </a:r>
            <a:r>
              <a:rPr lang="en-IN" i="1" dirty="0"/>
              <a:t>Introduction to Criminology</a:t>
            </a:r>
            <a:r>
              <a:rPr lang="en-IN" dirty="0"/>
              <a:t>, Third Edition. © SAGE Publications, 2021.</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5</a:t>
            </a:fld>
            <a:endParaRPr lang="en-US"/>
          </a:p>
        </p:txBody>
      </p:sp>
      <p:pic>
        <p:nvPicPr>
          <p:cNvPr id="2" name="Picture 1"/>
          <p:cNvPicPr>
            <a:picLocks noChangeAspect="1"/>
          </p:cNvPicPr>
          <p:nvPr/>
        </p:nvPicPr>
        <p:blipFill>
          <a:blip r:embed="rId3"/>
          <a:stretch>
            <a:fillRect/>
          </a:stretch>
        </p:blipFill>
        <p:spPr>
          <a:xfrm>
            <a:off x="0" y="408007"/>
            <a:ext cx="12192000" cy="6041985"/>
          </a:xfrm>
          <a:prstGeom prst="rect">
            <a:avLst/>
          </a:prstGeom>
        </p:spPr>
      </p:pic>
    </p:spTree>
    <p:extLst>
      <p:ext uri="{BB962C8B-B14F-4D97-AF65-F5344CB8AC3E}">
        <p14:creationId xmlns:p14="http://schemas.microsoft.com/office/powerpoint/2010/main" val="3084041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683AB-C0D1-4D85-88B4-2CDF866A09E6}"/>
              </a:ext>
            </a:extLst>
          </p:cNvPr>
          <p:cNvSpPr>
            <a:spLocks noGrp="1"/>
          </p:cNvSpPr>
          <p:nvPr>
            <p:ph type="title"/>
          </p:nvPr>
        </p:nvSpPr>
        <p:spPr/>
        <p:txBody>
          <a:bodyPr/>
          <a:lstStyle/>
          <a:p>
            <a:r>
              <a:rPr lang="en-US" dirty="0"/>
              <a:t>Crime Data From Law Enforcement Agencies (1 of 13)</a:t>
            </a:r>
          </a:p>
        </p:txBody>
      </p:sp>
      <p:sp>
        <p:nvSpPr>
          <p:cNvPr id="3" name="Content Placeholder 2">
            <a:extLst>
              <a:ext uri="{FF2B5EF4-FFF2-40B4-BE49-F238E27FC236}">
                <a16:creationId xmlns:a16="http://schemas.microsoft.com/office/drawing/2014/main" id="{B5A4E8C0-1FE8-4092-B72A-D0F740BDCFC1}"/>
              </a:ext>
            </a:extLst>
          </p:cNvPr>
          <p:cNvSpPr>
            <a:spLocks noGrp="1"/>
          </p:cNvSpPr>
          <p:nvPr>
            <p:ph idx="1"/>
          </p:nvPr>
        </p:nvSpPr>
        <p:spPr/>
        <p:txBody>
          <a:bodyPr/>
          <a:lstStyle/>
          <a:p>
            <a:r>
              <a:rPr lang="en-US" sz="2400" dirty="0"/>
              <a:t>Law enforcement agencies gather a number of crime statistics.</a:t>
            </a:r>
          </a:p>
          <a:p>
            <a:r>
              <a:rPr lang="en-US" sz="2400" dirty="0"/>
              <a:t>Five techniques. </a:t>
            </a:r>
          </a:p>
          <a:p>
            <a:pPr lvl="1"/>
            <a:r>
              <a:rPr lang="en-US" sz="2200" dirty="0"/>
              <a:t>National Incident-Based Reporting System (NIBRS</a:t>
            </a:r>
          </a:p>
          <a:p>
            <a:pPr lvl="1"/>
            <a:r>
              <a:rPr lang="en-US" sz="2200" dirty="0"/>
              <a:t>The Uniform Crime Reports (retired)</a:t>
            </a:r>
          </a:p>
          <a:p>
            <a:pPr lvl="1"/>
            <a:r>
              <a:rPr lang="en-US" sz="2200" dirty="0"/>
              <a:t>The Supplementary Homicide Reports, </a:t>
            </a:r>
          </a:p>
          <a:p>
            <a:pPr lvl="1"/>
            <a:r>
              <a:rPr lang="en-US" sz="2200" dirty="0"/>
              <a:t>The National Incident-Based Reporting System,</a:t>
            </a:r>
          </a:p>
          <a:p>
            <a:pPr lvl="1"/>
            <a:r>
              <a:rPr lang="en-US" sz="2200" dirty="0"/>
              <a:t>Hate Crime Statistics, and</a:t>
            </a:r>
          </a:p>
          <a:p>
            <a:pPr lvl="1"/>
            <a:r>
              <a:rPr lang="en-US" sz="2200" dirty="0"/>
              <a:t>The Law Enforcement Officers.</a:t>
            </a:r>
          </a:p>
          <a:p>
            <a:endParaRPr lang="en-US" dirty="0"/>
          </a:p>
        </p:txBody>
      </p:sp>
    </p:spTree>
    <p:extLst>
      <p:ext uri="{BB962C8B-B14F-4D97-AF65-F5344CB8AC3E}">
        <p14:creationId xmlns:p14="http://schemas.microsoft.com/office/powerpoint/2010/main" val="2528218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138BC-07BF-42C1-8F5F-377B482DD156}"/>
              </a:ext>
            </a:extLst>
          </p:cNvPr>
          <p:cNvSpPr>
            <a:spLocks noGrp="1"/>
          </p:cNvSpPr>
          <p:nvPr>
            <p:ph type="title"/>
          </p:nvPr>
        </p:nvSpPr>
        <p:spPr/>
        <p:txBody>
          <a:bodyPr/>
          <a:lstStyle/>
          <a:p>
            <a:r>
              <a:rPr lang="en-US" dirty="0"/>
              <a:t>Crime Data From Law Enforcement Agencies (2 of 13)</a:t>
            </a:r>
          </a:p>
        </p:txBody>
      </p:sp>
      <p:sp>
        <p:nvSpPr>
          <p:cNvPr id="3" name="Content Placeholder 2">
            <a:extLst>
              <a:ext uri="{FF2B5EF4-FFF2-40B4-BE49-F238E27FC236}">
                <a16:creationId xmlns:a16="http://schemas.microsoft.com/office/drawing/2014/main" id="{D011A85C-ED49-4EFE-832E-C961D2337E50}"/>
              </a:ext>
            </a:extLst>
          </p:cNvPr>
          <p:cNvSpPr>
            <a:spLocks noGrp="1"/>
          </p:cNvSpPr>
          <p:nvPr>
            <p:ph idx="1"/>
          </p:nvPr>
        </p:nvSpPr>
        <p:spPr/>
        <p:txBody>
          <a:bodyPr/>
          <a:lstStyle/>
          <a:p>
            <a:r>
              <a:rPr lang="en-US" sz="2800" dirty="0">
                <a:hlinkClick r:id="rId2"/>
              </a:rPr>
              <a:t>Uniform Crime Reports </a:t>
            </a:r>
            <a:r>
              <a:rPr lang="en-US" sz="2800" dirty="0"/>
              <a:t>(UCR): Historical Overview</a:t>
            </a:r>
          </a:p>
          <a:p>
            <a:pPr lvl="1"/>
            <a:r>
              <a:rPr lang="en-US" sz="2600" dirty="0"/>
              <a:t>Between 1830 and 1930, the collection of crime statistics involved various agencies. </a:t>
            </a:r>
          </a:p>
          <a:p>
            <a:pPr lvl="1"/>
            <a:r>
              <a:rPr lang="en-US" sz="2600" dirty="0"/>
              <a:t>In 1927, efforts were made to collect crime statistics in an uniform manner.</a:t>
            </a:r>
          </a:p>
          <a:p>
            <a:pPr lvl="1"/>
            <a:r>
              <a:rPr lang="en-US" sz="2600" dirty="0"/>
              <a:t>In 1960, Part I crimes were termed the Crime Index. </a:t>
            </a:r>
          </a:p>
          <a:p>
            <a:endParaRPr lang="en-US" dirty="0"/>
          </a:p>
        </p:txBody>
      </p:sp>
    </p:spTree>
    <p:extLst>
      <p:ext uri="{BB962C8B-B14F-4D97-AF65-F5344CB8AC3E}">
        <p14:creationId xmlns:p14="http://schemas.microsoft.com/office/powerpoint/2010/main" val="215685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066800" y="685800"/>
            <a:ext cx="9372600" cy="1143000"/>
          </a:xfrm>
        </p:spPr>
        <p:txBody>
          <a:bodyPr>
            <a:normAutofit/>
          </a:bodyPr>
          <a:lstStyle/>
          <a:p>
            <a:r>
              <a:rPr lang="en-US" dirty="0"/>
              <a:t>Crime Data From Law Enforcement Agencies </a:t>
            </a:r>
            <a:r>
              <a:rPr lang="en-US" sz="2700" dirty="0"/>
              <a:t>(4 of 13)</a:t>
            </a:r>
          </a:p>
        </p:txBody>
      </p:sp>
      <p:sp>
        <p:nvSpPr>
          <p:cNvPr id="9" name="Content Placeholder 8"/>
          <p:cNvSpPr>
            <a:spLocks noGrp="1"/>
          </p:cNvSpPr>
          <p:nvPr>
            <p:ph idx="1"/>
          </p:nvPr>
        </p:nvSpPr>
        <p:spPr>
          <a:xfrm>
            <a:off x="1600200" y="1828800"/>
            <a:ext cx="8991600" cy="4419600"/>
          </a:xfrm>
        </p:spPr>
        <p:txBody>
          <a:bodyPr>
            <a:noAutofit/>
          </a:bodyPr>
          <a:lstStyle/>
          <a:p>
            <a:pPr marL="0" indent="0">
              <a:buNone/>
            </a:pPr>
            <a:r>
              <a:rPr lang="en-US" sz="2600" dirty="0"/>
              <a:t>Uniform Crime Reports (UCR): The UCR Program</a:t>
            </a:r>
          </a:p>
          <a:p>
            <a:r>
              <a:rPr lang="en-US" sz="2600" dirty="0"/>
              <a:t>Generate a consistent set of crime statistics that can be used in law enforcement.</a:t>
            </a:r>
          </a:p>
          <a:p>
            <a:pPr lvl="0"/>
            <a:r>
              <a:rPr lang="en-US" sz="2600" dirty="0"/>
              <a:t>Classifying and scoring crimes are important functions of agencies participating in the UCR Program.</a:t>
            </a:r>
          </a:p>
          <a:p>
            <a:pPr lvl="1"/>
            <a:r>
              <a:rPr lang="en-US" sz="2600" dirty="0"/>
              <a:t>Classifying: Determining the appropriate crime category. </a:t>
            </a:r>
          </a:p>
          <a:p>
            <a:pPr lvl="1"/>
            <a:r>
              <a:rPr lang="en-US" sz="2600" dirty="0"/>
              <a:t>The hierarchy rule. </a:t>
            </a:r>
          </a:p>
        </p:txBody>
      </p:sp>
      <p:sp>
        <p:nvSpPr>
          <p:cNvPr id="7" name="Slide Number Placeholder 6"/>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1187023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80176" y="609600"/>
            <a:ext cx="9735424" cy="1143000"/>
          </a:xfrm>
        </p:spPr>
        <p:txBody>
          <a:bodyPr>
            <a:normAutofit/>
          </a:bodyPr>
          <a:lstStyle/>
          <a:p>
            <a:r>
              <a:rPr lang="en-US" dirty="0"/>
              <a:t>Crime Data From Law Enforcement Agencies (5 of 13)</a:t>
            </a:r>
          </a:p>
        </p:txBody>
      </p:sp>
      <p:sp>
        <p:nvSpPr>
          <p:cNvPr id="9" name="Content Placeholder 8"/>
          <p:cNvSpPr>
            <a:spLocks noGrp="1"/>
          </p:cNvSpPr>
          <p:nvPr>
            <p:ph idx="1"/>
          </p:nvPr>
        </p:nvSpPr>
        <p:spPr>
          <a:xfrm>
            <a:off x="1752600" y="1752600"/>
            <a:ext cx="8763000" cy="4603750"/>
          </a:xfrm>
        </p:spPr>
        <p:txBody>
          <a:bodyPr>
            <a:normAutofit/>
          </a:bodyPr>
          <a:lstStyle/>
          <a:p>
            <a:pPr marL="0" indent="0">
              <a:buNone/>
            </a:pPr>
            <a:r>
              <a:rPr lang="en-US" sz="2400" dirty="0"/>
              <a:t>Uniform Crime Reports (UCR): Limitations of the UCR</a:t>
            </a:r>
          </a:p>
          <a:p>
            <a:r>
              <a:rPr lang="en-US" sz="2400" dirty="0"/>
              <a:t>Even with criticisms, the UCR continued to be a major source of information.</a:t>
            </a:r>
          </a:p>
          <a:p>
            <a:r>
              <a:rPr lang="en-US" sz="2400" dirty="0"/>
              <a:t>UCR is a summary-based system.</a:t>
            </a:r>
          </a:p>
          <a:p>
            <a:pPr lvl="1"/>
            <a:r>
              <a:rPr lang="en-US" sz="2000" dirty="0"/>
              <a:t>Obtain total counts of crimes on a city/country level using UCR data. </a:t>
            </a:r>
          </a:p>
          <a:p>
            <a:r>
              <a:rPr lang="en-US" sz="2400" dirty="0"/>
              <a:t>Types of crime measures: </a:t>
            </a:r>
          </a:p>
          <a:p>
            <a:pPr lvl="1"/>
            <a:r>
              <a:rPr lang="en-US" sz="2000" dirty="0"/>
              <a:t>Supplementary Homicide Reports. </a:t>
            </a:r>
          </a:p>
          <a:p>
            <a:pPr lvl="1"/>
            <a:r>
              <a:rPr lang="en-US" sz="2000" dirty="0"/>
              <a:t>National Incident-Based Reporting System.</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2677380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80845" y="760413"/>
            <a:ext cx="9406156" cy="1143000"/>
          </a:xfrm>
        </p:spPr>
        <p:txBody>
          <a:bodyPr>
            <a:normAutofit/>
          </a:bodyPr>
          <a:lstStyle/>
          <a:p>
            <a:r>
              <a:rPr lang="en-US" dirty="0"/>
              <a:t>Crime Data From Law Enforcement Agencies (6 of 13)</a:t>
            </a:r>
          </a:p>
        </p:txBody>
      </p:sp>
      <p:sp>
        <p:nvSpPr>
          <p:cNvPr id="9" name="Content Placeholder 8"/>
          <p:cNvSpPr>
            <a:spLocks noGrp="1"/>
          </p:cNvSpPr>
          <p:nvPr>
            <p:ph idx="1"/>
          </p:nvPr>
        </p:nvSpPr>
        <p:spPr>
          <a:xfrm>
            <a:off x="1716504" y="1903414"/>
            <a:ext cx="8799096" cy="4452937"/>
          </a:xfrm>
        </p:spPr>
        <p:txBody>
          <a:bodyPr>
            <a:normAutofit/>
          </a:bodyPr>
          <a:lstStyle/>
          <a:p>
            <a:pPr marL="0" indent="0">
              <a:buNone/>
            </a:pPr>
            <a:r>
              <a:rPr lang="en-US" sz="2600" dirty="0">
                <a:hlinkClick r:id="rId3"/>
              </a:rPr>
              <a:t>Supplementary Homicide Reports</a:t>
            </a:r>
            <a:endParaRPr lang="en-US" sz="2600" dirty="0"/>
          </a:p>
          <a:p>
            <a:r>
              <a:rPr lang="en-IN" sz="2600" dirty="0"/>
              <a:t>Provides detailed information on the incident</a:t>
            </a:r>
            <a:r>
              <a:rPr lang="en-US" sz="2600" dirty="0"/>
              <a:t>.</a:t>
            </a:r>
          </a:p>
          <a:p>
            <a:r>
              <a:rPr lang="en-US" sz="2600" dirty="0"/>
              <a:t>Another national data collection system: CDC.</a:t>
            </a:r>
          </a:p>
          <a:p>
            <a:r>
              <a:rPr lang="en-US" sz="2600" dirty="0"/>
              <a:t>NVSS consistently demonstrates a higher number of homicides than the SHR.</a:t>
            </a:r>
          </a:p>
          <a:p>
            <a:r>
              <a:rPr lang="en-US" sz="2600" dirty="0"/>
              <a:t>The SHR is regarded the precursor of the NIBRS. </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706921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47289" y="760413"/>
            <a:ext cx="9515912" cy="1143000"/>
          </a:xfrm>
        </p:spPr>
        <p:txBody>
          <a:bodyPr>
            <a:normAutofit/>
          </a:bodyPr>
          <a:lstStyle/>
          <a:p>
            <a:r>
              <a:rPr lang="en-US" dirty="0"/>
              <a:t>Crime Data From Law Enforcement Agencies (7 of 13)</a:t>
            </a:r>
          </a:p>
        </p:txBody>
      </p:sp>
      <p:sp>
        <p:nvSpPr>
          <p:cNvPr id="9" name="Content Placeholder 8"/>
          <p:cNvSpPr>
            <a:spLocks noGrp="1"/>
          </p:cNvSpPr>
          <p:nvPr>
            <p:ph idx="1"/>
          </p:nvPr>
        </p:nvSpPr>
        <p:spPr>
          <a:xfrm>
            <a:off x="1600200" y="1981200"/>
            <a:ext cx="8991600" cy="4375150"/>
          </a:xfrm>
        </p:spPr>
        <p:txBody>
          <a:bodyPr>
            <a:normAutofit lnSpcReduction="10000"/>
          </a:bodyPr>
          <a:lstStyle/>
          <a:p>
            <a:pPr marL="0" indent="0">
              <a:buNone/>
            </a:pPr>
            <a:r>
              <a:rPr lang="en-US" sz="2600" dirty="0">
                <a:hlinkClick r:id="rId3"/>
              </a:rPr>
              <a:t>The National Incident-Based Reporting System </a:t>
            </a:r>
            <a:r>
              <a:rPr lang="en-US" sz="2600" dirty="0"/>
              <a:t>(NIBRS): The NIBRS Program</a:t>
            </a:r>
          </a:p>
          <a:p>
            <a:r>
              <a:rPr lang="en-US" sz="2600" dirty="0"/>
              <a:t>Enhanced version of the UCR program.</a:t>
            </a:r>
          </a:p>
          <a:p>
            <a:pPr lvl="0"/>
            <a:r>
              <a:rPr lang="en-US" sz="2600" dirty="0"/>
              <a:t>The National Crime Statistics Exchange (NCS-X).</a:t>
            </a:r>
          </a:p>
          <a:p>
            <a:r>
              <a:rPr lang="en-US" sz="2600" dirty="0"/>
              <a:t>There are two goals of the NIBRS data collection program:</a:t>
            </a:r>
          </a:p>
          <a:p>
            <a:pPr lvl="1"/>
            <a:r>
              <a:rPr lang="en-US" sz="2600" dirty="0"/>
              <a:t>Enhance the quantity, quality, and timeliness of crime statistical data. </a:t>
            </a:r>
          </a:p>
          <a:p>
            <a:pPr lvl="1"/>
            <a:r>
              <a:rPr lang="en-US" sz="2600" dirty="0"/>
              <a:t>Improve the methodology. </a:t>
            </a:r>
          </a:p>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363323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31178" y="685800"/>
            <a:ext cx="9279622" cy="1066800"/>
          </a:xfrm>
        </p:spPr>
        <p:txBody>
          <a:bodyPr>
            <a:noAutofit/>
          </a:bodyPr>
          <a:lstStyle/>
          <a:p>
            <a:r>
              <a:rPr lang="en-US" dirty="0"/>
              <a:t>Crime Data From Law Enforcement Agencies (8 of 13)</a:t>
            </a:r>
          </a:p>
        </p:txBody>
      </p:sp>
      <p:sp>
        <p:nvSpPr>
          <p:cNvPr id="9" name="Content Placeholder 8"/>
          <p:cNvSpPr>
            <a:spLocks noGrp="1"/>
          </p:cNvSpPr>
          <p:nvPr>
            <p:ph idx="1"/>
          </p:nvPr>
        </p:nvSpPr>
        <p:spPr>
          <a:xfrm>
            <a:off x="1752600" y="1752601"/>
            <a:ext cx="8763000" cy="4373563"/>
          </a:xfrm>
        </p:spPr>
        <p:txBody>
          <a:bodyPr>
            <a:normAutofit/>
          </a:bodyPr>
          <a:lstStyle/>
          <a:p>
            <a:pPr marL="0" indent="0">
              <a:buNone/>
            </a:pPr>
            <a:r>
              <a:rPr lang="en-US" sz="2600" dirty="0"/>
              <a:t>The National Incident-Based Reporting System (</a:t>
            </a:r>
            <a:r>
              <a:rPr lang="en-US" sz="2600" dirty="0" err="1"/>
              <a:t>NIBRS</a:t>
            </a:r>
            <a:r>
              <a:rPr lang="en-US" sz="2600" dirty="0"/>
              <a:t>): Data Collection</a:t>
            </a:r>
          </a:p>
          <a:p>
            <a:r>
              <a:rPr lang="en-US" sz="2600" dirty="0"/>
              <a:t>NIBRS expands the types of offenses.</a:t>
            </a:r>
          </a:p>
          <a:p>
            <a:r>
              <a:rPr lang="en-US" sz="2600" dirty="0"/>
              <a:t>NIBRS includes a greater degree of detail in reporting.</a:t>
            </a:r>
          </a:p>
          <a:p>
            <a:r>
              <a:rPr lang="en-US" sz="2600" dirty="0"/>
              <a:t>The UCR Program uses the hierarchy rule with some exceptions</a:t>
            </a:r>
            <a:r>
              <a:rPr lang="en-IN" sz="2600" dirty="0"/>
              <a:t>.</a:t>
            </a:r>
            <a:endParaRPr lang="en-US" sz="2600"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4261290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676400" y="760413"/>
            <a:ext cx="8839200" cy="1143000"/>
          </a:xfrm>
        </p:spPr>
        <p:txBody>
          <a:bodyPr>
            <a:normAutofit/>
          </a:bodyPr>
          <a:lstStyle/>
          <a:p>
            <a:r>
              <a:rPr lang="en-US" dirty="0"/>
              <a:t>Crime Data From Law Enforcement Agencies </a:t>
            </a:r>
            <a:r>
              <a:rPr lang="en-US" sz="2700" dirty="0"/>
              <a:t>(9 of 13)</a:t>
            </a:r>
          </a:p>
        </p:txBody>
      </p:sp>
      <p:sp>
        <p:nvSpPr>
          <p:cNvPr id="9" name="Content Placeholder 8"/>
          <p:cNvSpPr>
            <a:spLocks noGrp="1"/>
          </p:cNvSpPr>
          <p:nvPr>
            <p:ph idx="1"/>
          </p:nvPr>
        </p:nvSpPr>
        <p:spPr>
          <a:xfrm>
            <a:off x="1676400" y="1981200"/>
            <a:ext cx="8839200" cy="4375150"/>
          </a:xfrm>
        </p:spPr>
        <p:txBody>
          <a:bodyPr>
            <a:normAutofit/>
          </a:bodyPr>
          <a:lstStyle/>
          <a:p>
            <a:pPr marL="0" indent="0">
              <a:buNone/>
            </a:pPr>
            <a:r>
              <a:rPr lang="en-US" sz="2600" dirty="0"/>
              <a:t>The National Incident-Based Reporting System (NIBRS): Limitations of NIBRS</a:t>
            </a:r>
          </a:p>
          <a:p>
            <a:r>
              <a:rPr lang="en-US" sz="2600" dirty="0"/>
              <a:t>Unreported and unrecorded crimes are not included in NIBRS.</a:t>
            </a:r>
          </a:p>
          <a:p>
            <a:r>
              <a:rPr lang="en-US" sz="2600" dirty="0"/>
              <a:t>Inflexible specifications and problems with reporting procedures.</a:t>
            </a:r>
          </a:p>
          <a:p>
            <a:r>
              <a:rPr lang="en-US" sz="2600" dirty="0"/>
              <a:t>The NIBRS record structure is more complex.</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3202446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435091" y="628651"/>
            <a:ext cx="5080634" cy="3495674"/>
          </a:xfrm>
        </p:spPr>
        <p:txBody>
          <a:bodyPr vert="horz" lIns="91440" tIns="45720" rIns="91440" bIns="45720" rtlCol="0" anchor="b">
            <a:normAutofit/>
          </a:bodyPr>
          <a:lstStyle/>
          <a:p>
            <a:r>
              <a:rPr lang="en-US" sz="4800"/>
              <a:t>All about NIBRS</a:t>
            </a:r>
          </a:p>
        </p:txBody>
      </p:sp>
      <p:pic>
        <p:nvPicPr>
          <p:cNvPr id="11" name="RcR-RwHcsdE"/>
          <p:cNvPicPr>
            <a:picLocks noGrp="1" noRot="1" noChangeAspect="1"/>
          </p:cNvPicPr>
          <p:nvPr>
            <p:ph idx="1"/>
            <a:videoFile r:link="rId1"/>
          </p:nvPr>
        </p:nvPicPr>
        <p:blipFill>
          <a:blip r:embed="rId3"/>
          <a:stretch>
            <a:fillRect/>
          </a:stretch>
        </p:blipFill>
        <p:spPr>
          <a:xfrm>
            <a:off x="1141857" y="1760078"/>
            <a:ext cx="4450460" cy="3337845"/>
          </a:xfrm>
          <a:prstGeom prst="rect">
            <a:avLst/>
          </a:prstGeom>
        </p:spPr>
      </p:pic>
    </p:spTree>
    <p:extLst>
      <p:ext uri="{BB962C8B-B14F-4D97-AF65-F5344CB8AC3E}">
        <p14:creationId xmlns:p14="http://schemas.microsoft.com/office/powerpoint/2010/main" val="4001682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82E2A95-1A08-4118-83C6-B1CA5648E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FEFC7E-85EE-4AC9-A351-FBEB13A1D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34" y="237744"/>
            <a:ext cx="2926080" cy="6382512"/>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CB2511BB-FC4C-45F3-94EB-661D6806C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9100" y="413053"/>
            <a:ext cx="2616201" cy="606459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7A7299-1978-434C-BA32-6AA0657D0479}"/>
              </a:ext>
            </a:extLst>
          </p:cNvPr>
          <p:cNvSpPr>
            <a:spLocks noGrp="1"/>
          </p:cNvSpPr>
          <p:nvPr>
            <p:ph type="title"/>
          </p:nvPr>
        </p:nvSpPr>
        <p:spPr>
          <a:xfrm>
            <a:off x="557720" y="612843"/>
            <a:ext cx="2312480" cy="1499738"/>
          </a:xfrm>
        </p:spPr>
        <p:txBody>
          <a:bodyPr anchor="b">
            <a:normAutofit/>
          </a:bodyPr>
          <a:lstStyle/>
          <a:p>
            <a:r>
              <a:rPr lang="en-US" sz="2800" dirty="0"/>
              <a:t>Comparing the UCR and NIBRS</a:t>
            </a:r>
          </a:p>
        </p:txBody>
      </p:sp>
      <p:sp>
        <p:nvSpPr>
          <p:cNvPr id="9" name="Content Placeholder 8">
            <a:extLst>
              <a:ext uri="{FF2B5EF4-FFF2-40B4-BE49-F238E27FC236}">
                <a16:creationId xmlns:a16="http://schemas.microsoft.com/office/drawing/2014/main" id="{DD54FAF2-D4E4-4091-A679-DAC2288B61CF}"/>
              </a:ext>
            </a:extLst>
          </p:cNvPr>
          <p:cNvSpPr>
            <a:spLocks noGrp="1"/>
          </p:cNvSpPr>
          <p:nvPr>
            <p:ph idx="1"/>
          </p:nvPr>
        </p:nvSpPr>
        <p:spPr>
          <a:xfrm>
            <a:off x="557720" y="2149813"/>
            <a:ext cx="2312479" cy="3854197"/>
          </a:xfrm>
        </p:spPr>
        <p:txBody>
          <a:bodyPr>
            <a:normAutofit/>
          </a:bodyPr>
          <a:lstStyle/>
          <a:p>
            <a:endParaRPr lang="en-US" dirty="0">
              <a:solidFill>
                <a:schemeClr val="tx1">
                  <a:lumMod val="85000"/>
                  <a:lumOff val="15000"/>
                </a:schemeClr>
              </a:solidFill>
            </a:endParaRPr>
          </a:p>
        </p:txBody>
      </p:sp>
      <p:sp>
        <p:nvSpPr>
          <p:cNvPr id="18" name="Rectangle 17">
            <a:extLst>
              <a:ext uri="{FF2B5EF4-FFF2-40B4-BE49-F238E27FC236}">
                <a16:creationId xmlns:a16="http://schemas.microsoft.com/office/drawing/2014/main" id="{68DC0EC7-60EA-4BD3-BC04-D547DE1B2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9764" y="413053"/>
            <a:ext cx="8212114" cy="6064596"/>
          </a:xfrm>
          <a:prstGeom prst="rect">
            <a:avLst/>
          </a:prstGeom>
          <a:noFill/>
          <a:ln w="6350" cap="sq" cmpd="sng" algn="ctr">
            <a:solidFill>
              <a:srgbClr val="404040"/>
            </a:solidFill>
            <a:prstDash val="solid"/>
            <a:miter lim="800000"/>
          </a:ln>
          <a:effectLst/>
        </p:spPr>
      </p:sp>
      <p:pic>
        <p:nvPicPr>
          <p:cNvPr id="5" name="Google Shape;109;p21" descr="pic3.jpg">
            <a:extLst>
              <a:ext uri="{FF2B5EF4-FFF2-40B4-BE49-F238E27FC236}">
                <a16:creationId xmlns:a16="http://schemas.microsoft.com/office/drawing/2014/main" id="{9A4271BA-2595-4C64-8A83-BB0B48BBB8B5}"/>
              </a:ext>
            </a:extLst>
          </p:cNvPr>
          <p:cNvPicPr preferRelativeResize="0">
            <a:picLocks/>
          </p:cNvPicPr>
          <p:nvPr/>
        </p:nvPicPr>
        <p:blipFill rotWithShape="1">
          <a:blip r:embed="rId2"/>
          <a:stretch/>
        </p:blipFill>
        <p:spPr>
          <a:xfrm>
            <a:off x="4049422" y="1697066"/>
            <a:ext cx="7237877" cy="3492275"/>
          </a:xfrm>
          <a:prstGeom prst="rect">
            <a:avLst/>
          </a:prstGeom>
          <a:noFill/>
        </p:spPr>
      </p:pic>
    </p:spTree>
    <p:extLst>
      <p:ext uri="{BB962C8B-B14F-4D97-AF65-F5344CB8AC3E}">
        <p14:creationId xmlns:p14="http://schemas.microsoft.com/office/powerpoint/2010/main" val="1075054175"/>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a:t>Crime Data From Law Enforcement Agencies (10 of 13)</a:t>
            </a:r>
          </a:p>
        </p:txBody>
      </p:sp>
      <p:sp>
        <p:nvSpPr>
          <p:cNvPr id="9" name="Content Placeholder 8"/>
          <p:cNvSpPr>
            <a:spLocks noGrp="1"/>
          </p:cNvSpPr>
          <p:nvPr>
            <p:ph idx="1"/>
          </p:nvPr>
        </p:nvSpPr>
        <p:spPr>
          <a:xfrm>
            <a:off x="1752600" y="2133601"/>
            <a:ext cx="8686800" cy="3992563"/>
          </a:xfrm>
        </p:spPr>
        <p:txBody>
          <a:bodyPr/>
          <a:lstStyle/>
          <a:p>
            <a:pPr marL="0" indent="0">
              <a:buNone/>
            </a:pPr>
            <a:r>
              <a:rPr lang="en-US" sz="2600" dirty="0">
                <a:hlinkClick r:id="rId3"/>
              </a:rPr>
              <a:t>Hate Crime Data</a:t>
            </a:r>
            <a:endParaRPr lang="en-US" sz="2600" dirty="0"/>
          </a:p>
          <a:p>
            <a:r>
              <a:rPr lang="en-US" sz="2600" dirty="0"/>
              <a:t>The Hate Crime Statistics Act of 1990.</a:t>
            </a:r>
          </a:p>
          <a:p>
            <a:r>
              <a:rPr lang="en-US" sz="2600" dirty="0"/>
              <a:t>The Hate Crime Statistics collects information on traditional offenses.  </a:t>
            </a:r>
          </a:p>
          <a:p>
            <a:pPr lvl="1"/>
            <a:r>
              <a:rPr lang="en-US" sz="2600" dirty="0"/>
              <a:t>Murder and vandalism that have an additional factor of bias.</a:t>
            </a:r>
          </a:p>
          <a:p>
            <a:pPr lvl="1"/>
            <a:endParaRPr lang="en-IN"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2093262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367589" y="609600"/>
            <a:ext cx="8839200" cy="1143000"/>
          </a:xfrm>
        </p:spPr>
        <p:txBody>
          <a:bodyPr>
            <a:normAutofit/>
          </a:bodyPr>
          <a:lstStyle/>
          <a:p>
            <a:r>
              <a:rPr lang="en-US" dirty="0"/>
              <a:t>Crime Data From Law Enforcement Agencies (11 of 13)</a:t>
            </a:r>
          </a:p>
        </p:txBody>
      </p:sp>
      <p:sp>
        <p:nvSpPr>
          <p:cNvPr id="9" name="Content Placeholder 8"/>
          <p:cNvSpPr>
            <a:spLocks noGrp="1"/>
          </p:cNvSpPr>
          <p:nvPr>
            <p:ph idx="1"/>
          </p:nvPr>
        </p:nvSpPr>
        <p:spPr>
          <a:xfrm>
            <a:off x="1676400" y="1752601"/>
            <a:ext cx="8839200" cy="4373563"/>
          </a:xfrm>
        </p:spPr>
        <p:txBody>
          <a:bodyPr>
            <a:normAutofit/>
          </a:bodyPr>
          <a:lstStyle/>
          <a:p>
            <a:pPr marL="0" indent="0">
              <a:buNone/>
            </a:pPr>
            <a:r>
              <a:rPr lang="en-US" sz="2600" dirty="0"/>
              <a:t>Data Collection</a:t>
            </a:r>
          </a:p>
          <a:p>
            <a:r>
              <a:rPr lang="en-US" sz="2600" dirty="0"/>
              <a:t>Provides additional information on traditional UCR collection.</a:t>
            </a:r>
          </a:p>
          <a:p>
            <a:r>
              <a:rPr lang="en-US" sz="2600" dirty="0"/>
              <a:t>Hate crimes are not separate, distinct crimes, but rather traditional offenses</a:t>
            </a:r>
            <a:r>
              <a:rPr lang="en-IN" sz="2600" dirty="0"/>
              <a:t>. </a:t>
            </a:r>
          </a:p>
          <a:p>
            <a:r>
              <a:rPr lang="en-US" sz="2600" dirty="0"/>
              <a:t>Hate Crime Incident Report.</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1235729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752600" y="760413"/>
            <a:ext cx="8534400" cy="1143000"/>
          </a:xfrm>
        </p:spPr>
        <p:txBody>
          <a:bodyPr>
            <a:normAutofit/>
          </a:bodyPr>
          <a:lstStyle/>
          <a:p>
            <a:r>
              <a:rPr lang="en-US" dirty="0"/>
              <a:t>Crime Data From Law Enforcement Agencies (12 of 13)</a:t>
            </a:r>
          </a:p>
        </p:txBody>
      </p:sp>
      <p:sp>
        <p:nvSpPr>
          <p:cNvPr id="9" name="Content Placeholder 8"/>
          <p:cNvSpPr>
            <a:spLocks noGrp="1"/>
          </p:cNvSpPr>
          <p:nvPr>
            <p:ph idx="1"/>
          </p:nvPr>
        </p:nvSpPr>
        <p:spPr>
          <a:xfrm>
            <a:off x="1676400" y="2057400"/>
            <a:ext cx="8839200" cy="4298950"/>
          </a:xfrm>
        </p:spPr>
        <p:txBody>
          <a:bodyPr>
            <a:normAutofit/>
          </a:bodyPr>
          <a:lstStyle/>
          <a:p>
            <a:pPr marL="0" indent="0">
              <a:buNone/>
            </a:pPr>
            <a:r>
              <a:rPr lang="en-US" sz="2600" dirty="0">
                <a:hlinkClick r:id="rId3"/>
              </a:rPr>
              <a:t>Law Enforcement Officers Killed and Assaulted Statistics</a:t>
            </a:r>
            <a:endParaRPr lang="en-US" sz="2600" dirty="0"/>
          </a:p>
          <a:p>
            <a:r>
              <a:rPr lang="en-US" sz="2600" dirty="0"/>
              <a:t>The FBI collects data in the United States each year. </a:t>
            </a:r>
          </a:p>
          <a:p>
            <a:r>
              <a:rPr lang="en-US" sz="2600" dirty="0"/>
              <a:t>This is important information that has been used for several reasons: </a:t>
            </a:r>
          </a:p>
          <a:p>
            <a:pPr lvl="1"/>
            <a:r>
              <a:rPr lang="en-US" sz="2600" dirty="0"/>
              <a:t>Estimates of the risk involved in police work. </a:t>
            </a:r>
          </a:p>
          <a:p>
            <a:pPr lvl="1"/>
            <a:r>
              <a:rPr lang="en-US" sz="2600" dirty="0"/>
              <a:t>Analyses of what influences assaults.</a:t>
            </a:r>
          </a:p>
          <a:p>
            <a:r>
              <a:rPr lang="en-US" sz="2600" dirty="0"/>
              <a:t>The UCR Program began gathering the data in 1972.</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2381225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676400" y="609600"/>
            <a:ext cx="8839200" cy="1143000"/>
          </a:xfrm>
        </p:spPr>
        <p:txBody>
          <a:bodyPr>
            <a:normAutofit/>
          </a:bodyPr>
          <a:lstStyle/>
          <a:p>
            <a:r>
              <a:rPr lang="en-US" dirty="0"/>
              <a:t>Crime Data From Law Enforcement Agencies (13 of 13)</a:t>
            </a:r>
          </a:p>
        </p:txBody>
      </p:sp>
      <p:sp>
        <p:nvSpPr>
          <p:cNvPr id="9" name="Content Placeholder 8"/>
          <p:cNvSpPr>
            <a:spLocks noGrp="1"/>
          </p:cNvSpPr>
          <p:nvPr>
            <p:ph idx="1"/>
          </p:nvPr>
        </p:nvSpPr>
        <p:spPr>
          <a:xfrm>
            <a:off x="1676400" y="1752600"/>
            <a:ext cx="8839200" cy="4603750"/>
          </a:xfrm>
        </p:spPr>
        <p:txBody>
          <a:bodyPr>
            <a:normAutofit/>
          </a:bodyPr>
          <a:lstStyle/>
          <a:p>
            <a:pPr marL="0" indent="0">
              <a:buNone/>
            </a:pPr>
            <a:r>
              <a:rPr lang="en-US" sz="2600" dirty="0"/>
              <a:t>Data Collection</a:t>
            </a:r>
          </a:p>
          <a:p>
            <a:r>
              <a:rPr lang="en-US" sz="2600" dirty="0"/>
              <a:t>Supplementary data collection program of the UCR.</a:t>
            </a:r>
          </a:p>
          <a:p>
            <a:pPr lvl="1"/>
            <a:r>
              <a:rPr lang="en-US" sz="2600" dirty="0"/>
              <a:t>Information obtained assists agencies in developing policies to enhance officer safety.</a:t>
            </a:r>
          </a:p>
          <a:p>
            <a:r>
              <a:rPr lang="en-US" sz="2600" dirty="0"/>
              <a:t>The UCR Program distinguishes between: Line-of-duty, felonious, and accidental deaths.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945454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27" name="Rectangle 26">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8" name="Title 7"/>
          <p:cNvSpPr>
            <a:spLocks noGrp="1"/>
          </p:cNvSpPr>
          <p:nvPr>
            <p:ph type="title"/>
          </p:nvPr>
        </p:nvSpPr>
        <p:spPr>
          <a:xfrm>
            <a:off x="1066800" y="1089090"/>
            <a:ext cx="10058400" cy="1371600"/>
          </a:xfrm>
        </p:spPr>
        <p:txBody>
          <a:bodyPr>
            <a:normAutofit/>
          </a:bodyPr>
          <a:lstStyle/>
          <a:p>
            <a:pPr algn="ctr"/>
            <a:r>
              <a:rPr lang="en-US">
                <a:solidFill>
                  <a:schemeClr val="bg1"/>
                </a:solidFill>
              </a:rPr>
              <a:t>Crime Data From Victims of Crime: The National Crime Victimization Survey (1 of 4)</a:t>
            </a:r>
          </a:p>
        </p:txBody>
      </p:sp>
      <p:sp>
        <p:nvSpPr>
          <p:cNvPr id="9" name="Content Placeholder 8"/>
          <p:cNvSpPr>
            <a:spLocks noGrp="1"/>
          </p:cNvSpPr>
          <p:nvPr>
            <p:ph idx="1"/>
          </p:nvPr>
        </p:nvSpPr>
        <p:spPr>
          <a:xfrm>
            <a:off x="1066800" y="3429000"/>
            <a:ext cx="10058400" cy="2508384"/>
          </a:xfrm>
        </p:spPr>
        <p:txBody>
          <a:bodyPr anchor="t">
            <a:normAutofit/>
          </a:bodyPr>
          <a:lstStyle/>
          <a:p>
            <a:pPr>
              <a:lnSpc>
                <a:spcPct val="90000"/>
              </a:lnSpc>
            </a:pPr>
            <a:r>
              <a:rPr lang="en-US" sz="2000" dirty="0"/>
              <a:t>Primary measure of crime in the United States</a:t>
            </a:r>
          </a:p>
          <a:p>
            <a:pPr lvl="1">
              <a:lnSpc>
                <a:spcPct val="90000"/>
              </a:lnSpc>
            </a:pPr>
            <a:r>
              <a:rPr lang="en-US" sz="2000" dirty="0"/>
              <a:t>The purpose of the data is to provide additional insight into dark figure of crime.</a:t>
            </a:r>
          </a:p>
          <a:p>
            <a:pPr>
              <a:lnSpc>
                <a:spcPct val="90000"/>
              </a:lnSpc>
            </a:pPr>
            <a:r>
              <a:rPr lang="en-US" sz="2000" dirty="0">
                <a:hlinkClick r:id="rId3"/>
              </a:rPr>
              <a:t>NCVS</a:t>
            </a:r>
            <a:r>
              <a:rPr lang="en-US" sz="2000" dirty="0"/>
              <a:t> are used by law enforcement agencies.</a:t>
            </a:r>
          </a:p>
          <a:p>
            <a:pPr lvl="1">
              <a:lnSpc>
                <a:spcPct val="90000"/>
              </a:lnSpc>
            </a:pPr>
            <a:r>
              <a:rPr lang="en-US" sz="2000" dirty="0"/>
              <a:t>Deterring and detecting crime enhances citizen cooperation with officials.</a:t>
            </a:r>
          </a:p>
          <a:p>
            <a:pPr lvl="1">
              <a:lnSpc>
                <a:spcPct val="90000"/>
              </a:lnSpc>
            </a:pPr>
            <a:r>
              <a:rPr lang="en-US" sz="2000" dirty="0"/>
              <a:t>Establishing special police strike forces. </a:t>
            </a:r>
          </a:p>
          <a:p>
            <a:pPr lvl="1">
              <a:lnSpc>
                <a:spcPct val="90000"/>
              </a:lnSpc>
            </a:pPr>
            <a:r>
              <a:rPr lang="en-US" sz="2000" dirty="0"/>
              <a:t>Developing street and park lighting programs. </a:t>
            </a:r>
          </a:p>
        </p:txBody>
      </p:sp>
      <p:sp>
        <p:nvSpPr>
          <p:cNvPr id="7" name="Slide Number Placeholder 6"/>
          <p:cNvSpPr>
            <a:spLocks noGrp="1"/>
          </p:cNvSpPr>
          <p:nvPr>
            <p:ph type="sldNum" sz="quarter" idx="12"/>
          </p:nvPr>
        </p:nvSpPr>
        <p:spPr>
          <a:xfrm>
            <a:off x="10287000" y="6035040"/>
            <a:ext cx="838200" cy="365760"/>
          </a:xfrm>
        </p:spPr>
        <p:txBody>
          <a:bodyPr>
            <a:normAutofit/>
          </a:bodyPr>
          <a:lstStyle/>
          <a:p>
            <a:pPr>
              <a:spcAft>
                <a:spcPts val="600"/>
              </a:spcAft>
            </a:pPr>
            <a:fld id="{B6F15528-21DE-4FAA-801E-634DDDAF4B2B}" type="slidenum">
              <a:rPr lang="en-US">
                <a:solidFill>
                  <a:schemeClr val="tx1"/>
                </a:solidFill>
              </a:rPr>
              <a:pPr>
                <a:spcAft>
                  <a:spcPts val="600"/>
                </a:spcAft>
              </a:pPr>
              <a:t>20</a:t>
            </a:fld>
            <a:endParaRPr lang="en-US">
              <a:solidFill>
                <a:schemeClr val="tx1"/>
              </a:solidFill>
            </a:endParaRPr>
          </a:p>
        </p:txBody>
      </p:sp>
    </p:spTree>
    <p:extLst>
      <p:ext uri="{BB962C8B-B14F-4D97-AF65-F5344CB8AC3E}">
        <p14:creationId xmlns:p14="http://schemas.microsoft.com/office/powerpoint/2010/main" val="3414755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203729A-66E4-4139-B3DB-CECEF6DA5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48B0185-BF60-40FC-A3B6-BF883AD4E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75FF99E5-A26E-4AC8-AA09-A9F829E3A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
        <p:nvSpPr>
          <p:cNvPr id="8" name="Title 7"/>
          <p:cNvSpPr>
            <a:spLocks noGrp="1"/>
          </p:cNvSpPr>
          <p:nvPr>
            <p:ph type="title"/>
          </p:nvPr>
        </p:nvSpPr>
        <p:spPr>
          <a:xfrm>
            <a:off x="723619" y="891241"/>
            <a:ext cx="3939084" cy="5075519"/>
          </a:xfrm>
        </p:spPr>
        <p:txBody>
          <a:bodyPr>
            <a:normAutofit/>
          </a:bodyPr>
          <a:lstStyle/>
          <a:p>
            <a:pPr algn="r"/>
            <a:r>
              <a:rPr lang="en-US" sz="4000"/>
              <a:t>Crime Data From Victims of Crime: The National Crime Victimization Survey (2 of 4)</a:t>
            </a:r>
          </a:p>
        </p:txBody>
      </p:sp>
      <p:cxnSp>
        <p:nvCxnSpPr>
          <p:cNvPr id="20" name="Straight Connector 19">
            <a:extLst>
              <a:ext uri="{FF2B5EF4-FFF2-40B4-BE49-F238E27FC236}">
                <a16:creationId xmlns:a16="http://schemas.microsoft.com/office/drawing/2014/main" id="{8A5AEE14-4971-4A17-9134-2678A90F29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9078"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p:cNvSpPr>
            <a:spLocks noGrp="1"/>
          </p:cNvSpPr>
          <p:nvPr>
            <p:ph idx="1"/>
          </p:nvPr>
        </p:nvSpPr>
        <p:spPr>
          <a:xfrm>
            <a:off x="5300812" y="891241"/>
            <a:ext cx="5978834" cy="5075519"/>
          </a:xfrm>
        </p:spPr>
        <p:txBody>
          <a:bodyPr anchor="ctr">
            <a:normAutofit/>
          </a:bodyPr>
          <a:lstStyle/>
          <a:p>
            <a:r>
              <a:rPr lang="en-US" sz="2400" dirty="0"/>
              <a:t>The Law Enforcement Assistance Administration commissioned the Committee on Social Statistics of the NRC to evaluate the victim surveys.</a:t>
            </a:r>
          </a:p>
          <a:p>
            <a:r>
              <a:rPr lang="en-US" sz="2400" dirty="0"/>
              <a:t>The NCVS converted to a computer-assisted personal interviewing (CAPI) environment.</a:t>
            </a:r>
          </a:p>
          <a:p>
            <a:endParaRPr lang="en-US" dirty="0"/>
          </a:p>
        </p:txBody>
      </p:sp>
      <p:sp>
        <p:nvSpPr>
          <p:cNvPr id="6" name="Footer Placeholder 5"/>
          <p:cNvSpPr>
            <a:spLocks noGrp="1"/>
          </p:cNvSpPr>
          <p:nvPr>
            <p:ph type="ftr" sz="quarter" idx="11"/>
          </p:nvPr>
        </p:nvSpPr>
        <p:spPr>
          <a:xfrm>
            <a:off x="866440" y="6103920"/>
            <a:ext cx="5212080" cy="274320"/>
          </a:xfrm>
        </p:spPr>
        <p:txBody>
          <a:bodyPr>
            <a:normAutofit/>
          </a:bodyPr>
          <a:lstStyle/>
          <a:p>
            <a:pPr>
              <a:spcAft>
                <a:spcPts val="600"/>
              </a:spcAft>
            </a:pPr>
            <a:r>
              <a:rPr lang="en-IN" dirty="0"/>
              <a:t>Schram, </a:t>
            </a:r>
            <a:r>
              <a:rPr lang="en-IN" i="1" dirty="0"/>
              <a:t>Introduction to Criminology</a:t>
            </a:r>
            <a:r>
              <a:rPr lang="en-IN" dirty="0"/>
              <a:t>, Third Edition. © SAGE Publications, 2021.</a:t>
            </a:r>
            <a:endParaRPr lang="en-US"/>
          </a:p>
        </p:txBody>
      </p:sp>
      <p:sp>
        <p:nvSpPr>
          <p:cNvPr id="7" name="Slide Number Placeholder 6"/>
          <p:cNvSpPr>
            <a:spLocks noGrp="1"/>
          </p:cNvSpPr>
          <p:nvPr>
            <p:ph type="sldNum" sz="quarter" idx="12"/>
          </p:nvPr>
        </p:nvSpPr>
        <p:spPr>
          <a:xfrm>
            <a:off x="10591847" y="6103920"/>
            <a:ext cx="731520" cy="274320"/>
          </a:xfrm>
        </p:spPr>
        <p:txBody>
          <a:bodyPr>
            <a:normAutofit/>
          </a:bodyPr>
          <a:lstStyle/>
          <a:p>
            <a:pPr>
              <a:spcAft>
                <a:spcPts val="600"/>
              </a:spcAft>
            </a:pPr>
            <a:fld id="{B6F15528-21DE-4FAA-801E-634DDDAF4B2B}" type="slidenum">
              <a:rPr lang="en-US" smtClean="0"/>
              <a:pPr>
                <a:spcAft>
                  <a:spcPts val="600"/>
                </a:spcAft>
              </a:pPr>
              <a:t>21</a:t>
            </a:fld>
            <a:endParaRPr lang="en-US"/>
          </a:p>
        </p:txBody>
      </p:sp>
    </p:spTree>
    <p:extLst>
      <p:ext uri="{BB962C8B-B14F-4D97-AF65-F5344CB8AC3E}">
        <p14:creationId xmlns:p14="http://schemas.microsoft.com/office/powerpoint/2010/main" val="2462802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D15573D-0E45-4691-B525-471152EC1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E448559-19A4-4252-8C27-54C1DA906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1B19C35E-4E30-4F1D-9FC2-F2FA6191E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19" y="466344"/>
            <a:ext cx="3959352" cy="5925312"/>
          </a:xfrm>
          <a:prstGeom prst="rect">
            <a:avLst/>
          </a:prstGeom>
          <a:noFill/>
          <a:ln w="6350" cap="sq" cmpd="sng" algn="ctr">
            <a:solidFill>
              <a:schemeClr val="tx1">
                <a:lumMod val="75000"/>
                <a:lumOff val="25000"/>
              </a:schemeClr>
            </a:solidFill>
            <a:prstDash val="solid"/>
            <a:miter lim="800000"/>
          </a:ln>
          <a:effectLst/>
        </p:spPr>
      </p:sp>
      <p:sp>
        <p:nvSpPr>
          <p:cNvPr id="8" name="Title 7"/>
          <p:cNvSpPr>
            <a:spLocks noGrp="1"/>
          </p:cNvSpPr>
          <p:nvPr>
            <p:ph type="title"/>
          </p:nvPr>
        </p:nvSpPr>
        <p:spPr>
          <a:xfrm>
            <a:off x="676240" y="875324"/>
            <a:ext cx="3536510" cy="5093520"/>
          </a:xfrm>
        </p:spPr>
        <p:txBody>
          <a:bodyPr>
            <a:normAutofit/>
          </a:bodyPr>
          <a:lstStyle/>
          <a:p>
            <a:pPr algn="ctr"/>
            <a:r>
              <a:rPr lang="en-US" sz="4100" dirty="0">
                <a:solidFill>
                  <a:schemeClr val="tx1"/>
                </a:solidFill>
              </a:rPr>
              <a:t>Crime Data From Victims of Crime: The National Crime Victimization Survey (3 of 4)</a:t>
            </a:r>
          </a:p>
        </p:txBody>
      </p:sp>
      <p:sp>
        <p:nvSpPr>
          <p:cNvPr id="9" name="Content Placeholder 8"/>
          <p:cNvSpPr>
            <a:spLocks noGrp="1"/>
          </p:cNvSpPr>
          <p:nvPr>
            <p:ph idx="1"/>
          </p:nvPr>
        </p:nvSpPr>
        <p:spPr>
          <a:xfrm>
            <a:off x="5478124" y="559477"/>
            <a:ext cx="5647076" cy="5475563"/>
          </a:xfrm>
        </p:spPr>
        <p:txBody>
          <a:bodyPr anchor="ctr">
            <a:normAutofit/>
          </a:bodyPr>
          <a:lstStyle/>
          <a:p>
            <a:pPr marL="0" indent="0">
              <a:buNone/>
            </a:pPr>
            <a:r>
              <a:rPr lang="en-US" sz="2600" dirty="0"/>
              <a:t>Limitations of the NCVS</a:t>
            </a:r>
          </a:p>
          <a:p>
            <a:r>
              <a:rPr lang="en-US" sz="2600" dirty="0"/>
              <a:t>Prostitution, drug dealing, and gambling are not revealed in interviews.</a:t>
            </a:r>
          </a:p>
          <a:p>
            <a:r>
              <a:rPr lang="en-US" sz="2600" dirty="0"/>
              <a:t>NCVS surveys only households</a:t>
            </a:r>
            <a:r>
              <a:rPr lang="en-IN" sz="2600" dirty="0"/>
              <a:t>.</a:t>
            </a:r>
          </a:p>
          <a:p>
            <a:r>
              <a:rPr lang="en-US" sz="2600" dirty="0"/>
              <a:t>Validity of the NCVS is also an issue.</a:t>
            </a:r>
          </a:p>
          <a:p>
            <a:pPr lvl="0"/>
            <a:r>
              <a:rPr lang="en-US" sz="2600" dirty="0"/>
              <a:t>Two different procedures: Forward record checks and reverse record checks.</a:t>
            </a:r>
          </a:p>
          <a:p>
            <a:endParaRPr lang="en-US" sz="2000" dirty="0"/>
          </a:p>
        </p:txBody>
      </p:sp>
      <p:sp>
        <p:nvSpPr>
          <p:cNvPr id="7" name="Slide Number Placeholder 6"/>
          <p:cNvSpPr>
            <a:spLocks noGrp="1"/>
          </p:cNvSpPr>
          <p:nvPr>
            <p:ph type="sldNum" sz="quarter" idx="12"/>
          </p:nvPr>
        </p:nvSpPr>
        <p:spPr>
          <a:xfrm>
            <a:off x="11066609" y="6307672"/>
            <a:ext cx="822960" cy="274320"/>
          </a:xfrm>
        </p:spPr>
        <p:txBody>
          <a:bodyPr>
            <a:normAutofit/>
          </a:bodyPr>
          <a:lstStyle/>
          <a:p>
            <a:pPr>
              <a:spcAft>
                <a:spcPts val="600"/>
              </a:spcAft>
            </a:pPr>
            <a:fld id="{B6F15528-21DE-4FAA-801E-634DDDAF4B2B}" type="slidenum">
              <a:rPr lang="en-US">
                <a:solidFill>
                  <a:schemeClr val="tx1"/>
                </a:solidFill>
              </a:rPr>
              <a:pPr>
                <a:spcAft>
                  <a:spcPts val="600"/>
                </a:spcAft>
              </a:pPr>
              <a:t>22</a:t>
            </a:fld>
            <a:endParaRPr lang="en-US">
              <a:solidFill>
                <a:schemeClr val="tx1"/>
              </a:solidFill>
            </a:endParaRPr>
          </a:p>
        </p:txBody>
      </p:sp>
    </p:spTree>
    <p:extLst>
      <p:ext uri="{BB962C8B-B14F-4D97-AF65-F5344CB8AC3E}">
        <p14:creationId xmlns:p14="http://schemas.microsoft.com/office/powerpoint/2010/main" val="1399009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31" name="Rectangle 30">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8" name="Title 7"/>
          <p:cNvSpPr>
            <a:spLocks noGrp="1"/>
          </p:cNvSpPr>
          <p:nvPr>
            <p:ph type="title"/>
          </p:nvPr>
        </p:nvSpPr>
        <p:spPr>
          <a:xfrm>
            <a:off x="1175512" y="870132"/>
            <a:ext cx="9792208" cy="1527078"/>
          </a:xfrm>
        </p:spPr>
        <p:txBody>
          <a:bodyPr>
            <a:normAutofit/>
          </a:bodyPr>
          <a:lstStyle/>
          <a:p>
            <a:r>
              <a:rPr lang="en-US" dirty="0"/>
              <a:t>Crime Data From Victims of Crime: The National Crime Victimization Survey (4 of 4)</a:t>
            </a:r>
          </a:p>
        </p:txBody>
      </p:sp>
      <p:sp>
        <p:nvSpPr>
          <p:cNvPr id="9" name="Content Placeholder 8"/>
          <p:cNvSpPr>
            <a:spLocks noGrp="1"/>
          </p:cNvSpPr>
          <p:nvPr>
            <p:ph idx="1"/>
          </p:nvPr>
        </p:nvSpPr>
        <p:spPr>
          <a:xfrm>
            <a:off x="1175512" y="2557849"/>
            <a:ext cx="9792208" cy="3407862"/>
          </a:xfrm>
        </p:spPr>
        <p:txBody>
          <a:bodyPr>
            <a:normAutofit/>
          </a:bodyPr>
          <a:lstStyle/>
          <a:p>
            <a:pPr marL="0" indent="0">
              <a:buNone/>
            </a:pPr>
            <a:r>
              <a:rPr lang="en-US" sz="2600" dirty="0"/>
              <a:t>Comparing the NCVS With the UCR</a:t>
            </a:r>
          </a:p>
          <a:p>
            <a:r>
              <a:rPr lang="en-US" sz="2600" dirty="0"/>
              <a:t>Each program was developed to serve different purposes.</a:t>
            </a:r>
          </a:p>
          <a:p>
            <a:pPr lvl="1"/>
            <a:r>
              <a:rPr lang="en-US" sz="2600" dirty="0"/>
              <a:t>Both programs use different methods to collect crime data</a:t>
            </a:r>
            <a:r>
              <a:rPr lang="en-IN" sz="2600" dirty="0"/>
              <a:t>.</a:t>
            </a:r>
          </a:p>
          <a:p>
            <a:pPr lvl="1"/>
            <a:r>
              <a:rPr lang="en-US" sz="2600" dirty="0"/>
              <a:t>Use different bases to calculate rates for certain crimes. </a:t>
            </a:r>
          </a:p>
          <a:p>
            <a:pPr lvl="1"/>
            <a:r>
              <a:rPr lang="en-US" sz="2600" dirty="0"/>
              <a:t>Both programs implement different sampling procedures. </a:t>
            </a:r>
          </a:p>
        </p:txBody>
      </p:sp>
      <p:sp>
        <p:nvSpPr>
          <p:cNvPr id="7" name="Slide Number Placeholder 6"/>
          <p:cNvSpPr>
            <a:spLocks noGrp="1"/>
          </p:cNvSpPr>
          <p:nvPr>
            <p:ph type="sldNum" sz="quarter" idx="12"/>
          </p:nvPr>
        </p:nvSpPr>
        <p:spPr>
          <a:xfrm>
            <a:off x="9504680" y="6221173"/>
            <a:ext cx="1463040" cy="274320"/>
          </a:xfrm>
        </p:spPr>
        <p:txBody>
          <a:bodyPr>
            <a:normAutofit/>
          </a:bodyPr>
          <a:lstStyle/>
          <a:p>
            <a:pPr>
              <a:spcAft>
                <a:spcPts val="600"/>
              </a:spcAft>
            </a:pPr>
            <a:fld id="{B6F15528-21DE-4FAA-801E-634DDDAF4B2B}" type="slidenum">
              <a:rPr lang="en-US" smtClean="0"/>
              <a:pPr>
                <a:spcAft>
                  <a:spcPts val="600"/>
                </a:spcAft>
              </a:pPr>
              <a:t>23</a:t>
            </a:fld>
            <a:endParaRPr lang="en-US"/>
          </a:p>
        </p:txBody>
      </p:sp>
    </p:spTree>
    <p:extLst>
      <p:ext uri="{BB962C8B-B14F-4D97-AF65-F5344CB8AC3E}">
        <p14:creationId xmlns:p14="http://schemas.microsoft.com/office/powerpoint/2010/main" val="3516483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8" name="Rectangle 17">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8" name="Title 7"/>
          <p:cNvSpPr>
            <a:spLocks noGrp="1"/>
          </p:cNvSpPr>
          <p:nvPr>
            <p:ph type="title"/>
          </p:nvPr>
        </p:nvSpPr>
        <p:spPr>
          <a:xfrm>
            <a:off x="1066800" y="1089090"/>
            <a:ext cx="10058400" cy="1371600"/>
          </a:xfrm>
        </p:spPr>
        <p:txBody>
          <a:bodyPr>
            <a:normAutofit/>
          </a:bodyPr>
          <a:lstStyle/>
          <a:p>
            <a:pPr algn="ctr"/>
            <a:r>
              <a:rPr lang="en-US">
                <a:solidFill>
                  <a:schemeClr val="bg1"/>
                </a:solidFill>
              </a:rPr>
              <a:t>Crime Data From Self-Report Surveys (1 of 4)</a:t>
            </a:r>
          </a:p>
        </p:txBody>
      </p:sp>
      <p:sp>
        <p:nvSpPr>
          <p:cNvPr id="9" name="Content Placeholder 8"/>
          <p:cNvSpPr>
            <a:spLocks noGrp="1"/>
          </p:cNvSpPr>
          <p:nvPr>
            <p:ph idx="1"/>
          </p:nvPr>
        </p:nvSpPr>
        <p:spPr>
          <a:xfrm>
            <a:off x="1066800" y="3429000"/>
            <a:ext cx="10058400" cy="2508384"/>
          </a:xfrm>
        </p:spPr>
        <p:txBody>
          <a:bodyPr anchor="t">
            <a:normAutofit/>
          </a:bodyPr>
          <a:lstStyle/>
          <a:p>
            <a:r>
              <a:rPr lang="en-US" sz="2000"/>
              <a:t>Four broad classes of questions are addressed by surveys.</a:t>
            </a:r>
          </a:p>
          <a:p>
            <a:r>
              <a:rPr lang="en-US" sz="2000"/>
              <a:t>Collected either through written questionnaires or through in-person interviews.</a:t>
            </a:r>
          </a:p>
          <a:p>
            <a:r>
              <a:rPr lang="en-US" sz="2000"/>
              <a:t>Also administered to measure drug and alcohol use. </a:t>
            </a:r>
          </a:p>
        </p:txBody>
      </p:sp>
      <p:sp>
        <p:nvSpPr>
          <p:cNvPr id="7" name="Slide Number Placeholder 6"/>
          <p:cNvSpPr>
            <a:spLocks noGrp="1"/>
          </p:cNvSpPr>
          <p:nvPr>
            <p:ph type="sldNum" sz="quarter" idx="12"/>
          </p:nvPr>
        </p:nvSpPr>
        <p:spPr>
          <a:xfrm>
            <a:off x="10287000" y="6035040"/>
            <a:ext cx="838200" cy="365760"/>
          </a:xfrm>
        </p:spPr>
        <p:txBody>
          <a:bodyPr>
            <a:normAutofit/>
          </a:bodyPr>
          <a:lstStyle/>
          <a:p>
            <a:pPr>
              <a:spcAft>
                <a:spcPts val="600"/>
              </a:spcAft>
            </a:pPr>
            <a:fld id="{B6F15528-21DE-4FAA-801E-634DDDAF4B2B}" type="slidenum">
              <a:rPr lang="en-US">
                <a:solidFill>
                  <a:schemeClr val="tx1"/>
                </a:solidFill>
              </a:rPr>
              <a:pPr>
                <a:spcAft>
                  <a:spcPts val="600"/>
                </a:spcAft>
              </a:pPr>
              <a:t>24</a:t>
            </a:fld>
            <a:endParaRPr lang="en-US">
              <a:solidFill>
                <a:schemeClr val="tx1"/>
              </a:solidFill>
            </a:endParaRPr>
          </a:p>
        </p:txBody>
      </p:sp>
    </p:spTree>
    <p:extLst>
      <p:ext uri="{BB962C8B-B14F-4D97-AF65-F5344CB8AC3E}">
        <p14:creationId xmlns:p14="http://schemas.microsoft.com/office/powerpoint/2010/main" val="3935754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8" name="Title 7"/>
          <p:cNvSpPr>
            <a:spLocks noGrp="1"/>
          </p:cNvSpPr>
          <p:nvPr>
            <p:ph type="title"/>
          </p:nvPr>
        </p:nvSpPr>
        <p:spPr>
          <a:xfrm>
            <a:off x="573409" y="559477"/>
            <a:ext cx="3765200" cy="5709931"/>
          </a:xfrm>
        </p:spPr>
        <p:txBody>
          <a:bodyPr>
            <a:normAutofit/>
          </a:bodyPr>
          <a:lstStyle/>
          <a:p>
            <a:pPr algn="ctr"/>
            <a:r>
              <a:rPr lang="en-US"/>
              <a:t>Crime Data From Self-Report Surveys (2 of 4)</a:t>
            </a:r>
          </a:p>
        </p:txBody>
      </p:sp>
      <p:sp>
        <p:nvSpPr>
          <p:cNvPr id="19" name="Rectangle 18">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sp>
        <p:nvSpPr>
          <p:cNvPr id="7" name="Slide Number Placeholder 6"/>
          <p:cNvSpPr>
            <a:spLocks noGrp="1"/>
          </p:cNvSpPr>
          <p:nvPr>
            <p:ph type="sldNum" sz="quarter" idx="12"/>
          </p:nvPr>
        </p:nvSpPr>
        <p:spPr>
          <a:xfrm>
            <a:off x="10972825" y="6200664"/>
            <a:ext cx="822960" cy="274320"/>
          </a:xfrm>
        </p:spPr>
        <p:txBody>
          <a:bodyPr>
            <a:normAutofit/>
          </a:bodyPr>
          <a:lstStyle/>
          <a:p>
            <a:pPr>
              <a:spcAft>
                <a:spcPts val="600"/>
              </a:spcAft>
            </a:pPr>
            <a:fld id="{B6F15528-21DE-4FAA-801E-634DDDAF4B2B}" type="slidenum">
              <a:rPr lang="en-US" smtClean="0"/>
              <a:pPr>
                <a:spcAft>
                  <a:spcPts val="600"/>
                </a:spcAft>
              </a:pPr>
              <a:t>25</a:t>
            </a:fld>
            <a:endParaRPr lang="en-US"/>
          </a:p>
        </p:txBody>
      </p:sp>
      <p:graphicFrame>
        <p:nvGraphicFramePr>
          <p:cNvPr id="12" name="Content Placeholder 8">
            <a:extLst>
              <a:ext uri="{FF2B5EF4-FFF2-40B4-BE49-F238E27FC236}">
                <a16:creationId xmlns:a16="http://schemas.microsoft.com/office/drawing/2014/main" id="{877DD219-534C-4A82-A07F-7BF480A3D9B8}"/>
              </a:ext>
            </a:extLst>
          </p:cNvPr>
          <p:cNvGraphicFramePr>
            <a:graphicFrameLocks noGrp="1"/>
          </p:cNvGraphicFramePr>
          <p:nvPr>
            <p:ph idx="1"/>
            <p:extLst>
              <p:ext uri="{D42A27DB-BD31-4B8C-83A1-F6EECF244321}">
                <p14:modId xmlns:p14="http://schemas.microsoft.com/office/powerpoint/2010/main" val="715837893"/>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9269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useBgFill="1">
        <p:nvSpPr>
          <p:cNvPr id="18" name="Rectangle 17">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ln w="6350" cap="sq" cmpd="sng" algn="ctr">
            <a:solidFill>
              <a:schemeClr val="tx1">
                <a:lumMod val="75000"/>
                <a:lumOff val="25000"/>
              </a:schemeClr>
            </a:solidFill>
            <a:prstDash val="solid"/>
            <a:miter lim="800000"/>
          </a:ln>
          <a:effectLst/>
        </p:spPr>
      </p:sp>
      <p:sp>
        <p:nvSpPr>
          <p:cNvPr id="8" name="Title 7"/>
          <p:cNvSpPr>
            <a:spLocks noGrp="1"/>
          </p:cNvSpPr>
          <p:nvPr>
            <p:ph type="title"/>
          </p:nvPr>
        </p:nvSpPr>
        <p:spPr>
          <a:xfrm>
            <a:off x="1192625" y="1420706"/>
            <a:ext cx="3466540" cy="4016587"/>
          </a:xfrm>
        </p:spPr>
        <p:txBody>
          <a:bodyPr>
            <a:normAutofit/>
          </a:bodyPr>
          <a:lstStyle/>
          <a:p>
            <a:r>
              <a:rPr lang="en-US" dirty="0"/>
              <a:t>Crime Data From Self-Report Surveys </a:t>
            </a:r>
            <a:r>
              <a:rPr lang="en-US"/>
              <a:t>(3 of 4)</a:t>
            </a:r>
          </a:p>
        </p:txBody>
      </p:sp>
      <p:cxnSp>
        <p:nvCxnSpPr>
          <p:cNvPr id="20" name="Straight Connector 19">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6269"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p:cNvSpPr>
            <a:spLocks noGrp="1"/>
          </p:cNvSpPr>
          <p:nvPr>
            <p:ph idx="1"/>
          </p:nvPr>
        </p:nvSpPr>
        <p:spPr>
          <a:xfrm>
            <a:off x="5236723" y="1420706"/>
            <a:ext cx="5514758" cy="4016587"/>
          </a:xfrm>
        </p:spPr>
        <p:txBody>
          <a:bodyPr anchor="ctr">
            <a:normAutofit fontScale="77500" lnSpcReduction="20000"/>
          </a:bodyPr>
          <a:lstStyle/>
          <a:p>
            <a:pPr marL="0" indent="0">
              <a:buNone/>
            </a:pPr>
            <a:r>
              <a:rPr lang="en-US" sz="2400" dirty="0">
                <a:solidFill>
                  <a:schemeClr val="tx1">
                    <a:lumMod val="75000"/>
                    <a:lumOff val="25000"/>
                  </a:schemeClr>
                </a:solidFill>
                <a:hlinkClick r:id="rId3"/>
              </a:rPr>
              <a:t>The National Survey on Drug Use and Health</a:t>
            </a:r>
            <a:endParaRPr lang="en-US" sz="2400" dirty="0">
              <a:solidFill>
                <a:schemeClr val="tx1">
                  <a:lumMod val="75000"/>
                  <a:lumOff val="25000"/>
                </a:schemeClr>
              </a:solidFill>
            </a:endParaRPr>
          </a:p>
          <a:p>
            <a:r>
              <a:rPr lang="en-US" sz="2400" dirty="0">
                <a:solidFill>
                  <a:schemeClr val="tx1">
                    <a:lumMod val="75000"/>
                    <a:lumOff val="25000"/>
                  </a:schemeClr>
                </a:solidFill>
              </a:rPr>
              <a:t>Collects information on the use of illegal drugs by individuals in the United States</a:t>
            </a:r>
          </a:p>
          <a:p>
            <a:r>
              <a:rPr lang="en-US" sz="2400" dirty="0">
                <a:solidFill>
                  <a:schemeClr val="tx1">
                    <a:lumMod val="75000"/>
                    <a:lumOff val="25000"/>
                  </a:schemeClr>
                </a:solidFill>
              </a:rPr>
              <a:t>Goal of NSDUH is to provide estimates on: </a:t>
            </a:r>
          </a:p>
          <a:p>
            <a:pPr lvl="1"/>
            <a:r>
              <a:rPr lang="en-US" sz="2400" dirty="0">
                <a:solidFill>
                  <a:schemeClr val="tx1">
                    <a:lumMod val="75000"/>
                    <a:lumOff val="25000"/>
                  </a:schemeClr>
                </a:solidFill>
              </a:rPr>
              <a:t>The level and patterns of alcohol, tobacco, and illegal substance use and abuse.</a:t>
            </a:r>
          </a:p>
          <a:p>
            <a:pPr lvl="1"/>
            <a:r>
              <a:rPr lang="en-US" sz="2400" dirty="0">
                <a:solidFill>
                  <a:schemeClr val="tx1">
                    <a:lumMod val="75000"/>
                    <a:lumOff val="25000"/>
                  </a:schemeClr>
                </a:solidFill>
              </a:rPr>
              <a:t>Trends in the use of alcohol, tobacco, and other types of drugs.</a:t>
            </a:r>
          </a:p>
          <a:p>
            <a:pPr lvl="1"/>
            <a:r>
              <a:rPr lang="en-US" sz="2400" dirty="0">
                <a:solidFill>
                  <a:schemeClr val="tx1">
                    <a:lumMod val="75000"/>
                    <a:lumOff val="25000"/>
                  </a:schemeClr>
                </a:solidFill>
              </a:rPr>
              <a:t>The consequences of substance use and abuse.</a:t>
            </a:r>
          </a:p>
          <a:p>
            <a:pPr lvl="1"/>
            <a:r>
              <a:rPr lang="en-US" sz="2400" dirty="0">
                <a:solidFill>
                  <a:schemeClr val="tx1">
                    <a:lumMod val="75000"/>
                    <a:lumOff val="25000"/>
                  </a:schemeClr>
                </a:solidFill>
              </a:rPr>
              <a:t>Groups at high risk for substance use and abuse.</a:t>
            </a:r>
          </a:p>
          <a:p>
            <a:endParaRPr lang="en-US" dirty="0">
              <a:solidFill>
                <a:schemeClr val="tx1">
                  <a:lumMod val="75000"/>
                  <a:lumOff val="25000"/>
                </a:schemeClr>
              </a:solidFill>
            </a:endParaRPr>
          </a:p>
        </p:txBody>
      </p:sp>
      <p:sp>
        <p:nvSpPr>
          <p:cNvPr id="7" name="Slide Number Placeholder 6"/>
          <p:cNvSpPr>
            <a:spLocks noGrp="1"/>
          </p:cNvSpPr>
          <p:nvPr>
            <p:ph type="sldNum" sz="quarter" idx="12"/>
          </p:nvPr>
        </p:nvSpPr>
        <p:spPr>
          <a:xfrm>
            <a:off x="10287000" y="6400800"/>
            <a:ext cx="838200" cy="365760"/>
          </a:xfrm>
        </p:spPr>
        <p:txBody>
          <a:bodyPr>
            <a:normAutofit/>
          </a:bodyPr>
          <a:lstStyle/>
          <a:p>
            <a:pPr>
              <a:spcAft>
                <a:spcPts val="600"/>
              </a:spcAft>
            </a:pPr>
            <a:fld id="{B6F15528-21DE-4FAA-801E-634DDDAF4B2B}" type="slidenum">
              <a:rPr lang="en-US" smtClean="0"/>
              <a:pPr>
                <a:spcAft>
                  <a:spcPts val="600"/>
                </a:spcAft>
              </a:pPr>
              <a:t>26</a:t>
            </a:fld>
            <a:endParaRPr lang="en-US"/>
          </a:p>
        </p:txBody>
      </p:sp>
    </p:spTree>
    <p:extLst>
      <p:ext uri="{BB962C8B-B14F-4D97-AF65-F5344CB8AC3E}">
        <p14:creationId xmlns:p14="http://schemas.microsoft.com/office/powerpoint/2010/main" val="429475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useBgFill="1">
        <p:nvSpPr>
          <p:cNvPr id="18" name="Rectangle 17">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ln w="6350" cap="sq" cmpd="sng" algn="ctr">
            <a:solidFill>
              <a:schemeClr val="tx1">
                <a:lumMod val="75000"/>
                <a:lumOff val="25000"/>
              </a:schemeClr>
            </a:solidFill>
            <a:prstDash val="solid"/>
            <a:miter lim="800000"/>
          </a:ln>
          <a:effectLst/>
        </p:spPr>
      </p:sp>
      <p:sp>
        <p:nvSpPr>
          <p:cNvPr id="8" name="Title 7"/>
          <p:cNvSpPr>
            <a:spLocks noGrp="1"/>
          </p:cNvSpPr>
          <p:nvPr>
            <p:ph type="title"/>
          </p:nvPr>
        </p:nvSpPr>
        <p:spPr>
          <a:xfrm>
            <a:off x="1192625" y="1420706"/>
            <a:ext cx="3466540" cy="4016587"/>
          </a:xfrm>
        </p:spPr>
        <p:txBody>
          <a:bodyPr>
            <a:normAutofit/>
          </a:bodyPr>
          <a:lstStyle/>
          <a:p>
            <a:r>
              <a:rPr lang="en-US" dirty="0"/>
              <a:t>Crime Data From Self-Report Surveys </a:t>
            </a:r>
            <a:r>
              <a:rPr lang="en-US"/>
              <a:t>(4 of 4)</a:t>
            </a:r>
          </a:p>
        </p:txBody>
      </p:sp>
      <p:cxnSp>
        <p:nvCxnSpPr>
          <p:cNvPr id="20" name="Straight Connector 19">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6269"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p:cNvSpPr>
            <a:spLocks noGrp="1"/>
          </p:cNvSpPr>
          <p:nvPr>
            <p:ph idx="1"/>
          </p:nvPr>
        </p:nvSpPr>
        <p:spPr>
          <a:xfrm>
            <a:off x="5236723" y="1420706"/>
            <a:ext cx="5514758" cy="4016587"/>
          </a:xfrm>
        </p:spPr>
        <p:txBody>
          <a:bodyPr anchor="ctr">
            <a:noAutofit/>
          </a:bodyPr>
          <a:lstStyle/>
          <a:p>
            <a:pPr marL="0" indent="0">
              <a:buNone/>
            </a:pPr>
            <a:r>
              <a:rPr lang="en-US" sz="2000" dirty="0">
                <a:solidFill>
                  <a:schemeClr val="tx1">
                    <a:lumMod val="75000"/>
                    <a:lumOff val="25000"/>
                  </a:schemeClr>
                </a:solidFill>
                <a:hlinkClick r:id="rId3"/>
              </a:rPr>
              <a:t>National Youth Survey—Family Study</a:t>
            </a:r>
            <a:endParaRPr lang="en-US" sz="2000" dirty="0">
              <a:solidFill>
                <a:schemeClr val="tx1">
                  <a:lumMod val="75000"/>
                  <a:lumOff val="25000"/>
                </a:schemeClr>
              </a:solidFill>
            </a:endParaRPr>
          </a:p>
          <a:p>
            <a:r>
              <a:rPr lang="en-US" sz="2000" dirty="0">
                <a:solidFill>
                  <a:schemeClr val="tx1">
                    <a:lumMod val="75000"/>
                    <a:lumOff val="25000"/>
                  </a:schemeClr>
                </a:solidFill>
              </a:rPr>
              <a:t>In 1977, NYS got implemented by University of Colorado.</a:t>
            </a:r>
          </a:p>
          <a:p>
            <a:r>
              <a:rPr lang="en-US" sz="2000" dirty="0">
                <a:solidFill>
                  <a:schemeClr val="tx1">
                    <a:lumMod val="75000"/>
                    <a:lumOff val="25000"/>
                  </a:schemeClr>
                </a:solidFill>
              </a:rPr>
              <a:t>NYS changed the name to NYS—Family Study, in 2000.</a:t>
            </a:r>
          </a:p>
          <a:p>
            <a:pPr lvl="1"/>
            <a:r>
              <a:rPr lang="en-US" sz="2000" dirty="0">
                <a:solidFill>
                  <a:schemeClr val="tx1">
                    <a:lumMod val="75000"/>
                    <a:lumOff val="25000"/>
                  </a:schemeClr>
                </a:solidFill>
              </a:rPr>
              <a:t>Includes additional questions that cover the respondent’s family, family relationships, educational attainment, and careers.</a:t>
            </a:r>
          </a:p>
        </p:txBody>
      </p:sp>
      <p:sp>
        <p:nvSpPr>
          <p:cNvPr id="7" name="Slide Number Placeholder 6"/>
          <p:cNvSpPr>
            <a:spLocks noGrp="1"/>
          </p:cNvSpPr>
          <p:nvPr>
            <p:ph type="sldNum" sz="quarter" idx="12"/>
          </p:nvPr>
        </p:nvSpPr>
        <p:spPr>
          <a:xfrm>
            <a:off x="10287000" y="6400800"/>
            <a:ext cx="838200" cy="365760"/>
          </a:xfrm>
        </p:spPr>
        <p:txBody>
          <a:bodyPr>
            <a:normAutofit/>
          </a:bodyPr>
          <a:lstStyle/>
          <a:p>
            <a:pPr>
              <a:spcAft>
                <a:spcPts val="600"/>
              </a:spcAft>
            </a:pPr>
            <a:fld id="{B6F15528-21DE-4FAA-801E-634DDDAF4B2B}" type="slidenum">
              <a:rPr lang="en-US" smtClean="0"/>
              <a:pPr>
                <a:spcAft>
                  <a:spcPts val="600"/>
                </a:spcAft>
              </a:pPr>
              <a:t>27</a:t>
            </a:fld>
            <a:endParaRPr lang="en-US"/>
          </a:p>
        </p:txBody>
      </p:sp>
    </p:spTree>
    <p:extLst>
      <p:ext uri="{BB962C8B-B14F-4D97-AF65-F5344CB8AC3E}">
        <p14:creationId xmlns:p14="http://schemas.microsoft.com/office/powerpoint/2010/main" val="42558671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Sagona Extra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Sagona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DB95DD-0319-4EE5-8C5C-9CEDF75E02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F3B215-496E-4790-A364-7C1C46DEC771}">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AE2713E1-6312-427E-BFCB-C5A5DA3013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TotalTime>
  <Words>3734</Words>
  <Application>Microsoft Office PowerPoint</Application>
  <PresentationFormat>Widescreen</PresentationFormat>
  <Paragraphs>330</Paragraphs>
  <Slides>27</Slides>
  <Notes>19</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Calibri</vt:lpstr>
      <vt:lpstr>Garamond</vt:lpstr>
      <vt:lpstr>Sagona Book</vt:lpstr>
      <vt:lpstr>Sagona ExtraLight</vt:lpstr>
      <vt:lpstr>SavonVTI</vt:lpstr>
      <vt:lpstr>MEASURING CRIME </vt:lpstr>
      <vt:lpstr>CRIME DATA in the United States</vt:lpstr>
      <vt:lpstr>Introduction</vt:lpstr>
      <vt:lpstr>Sources of Official Crime Data in the U.S.</vt:lpstr>
      <vt:lpstr>Crime Data From Law Enforcement Agencies (13 of 13)</vt:lpstr>
      <vt:lpstr>Crime Data From Law Enforcement Agencies (1 of 13)</vt:lpstr>
      <vt:lpstr>Crime Data From Law Enforcement Agencies (2 of 13)</vt:lpstr>
      <vt:lpstr>Crime Data From Law Enforcement Agencies (4 of 13)</vt:lpstr>
      <vt:lpstr>Crime Data From Law Enforcement Agencies (5 of 13)</vt:lpstr>
      <vt:lpstr>Crime Data From Law Enforcement Agencies (6 of 13)</vt:lpstr>
      <vt:lpstr>Crime Data From Law Enforcement Agencies (7 of 13)</vt:lpstr>
      <vt:lpstr>Crime Data From Law Enforcement Agencies (8 of 13)</vt:lpstr>
      <vt:lpstr>Crime Data From Law Enforcement Agencies (9 of 13)</vt:lpstr>
      <vt:lpstr>All about NIBRS</vt:lpstr>
      <vt:lpstr>Comparing the UCR and NIBRS</vt:lpstr>
      <vt:lpstr>Crime Data From Law Enforcement Agencies (10 of 13)</vt:lpstr>
      <vt:lpstr>Crime Data From Law Enforcement Agencies (11 of 13)</vt:lpstr>
      <vt:lpstr>Crime Data From Law Enforcement Agencies (12 of 13)</vt:lpstr>
      <vt:lpstr>Crime Data From Law Enforcement Agencies (13 of 13)</vt:lpstr>
      <vt:lpstr>Crime Data From Victims of Crime: The National Crime Victimization Survey (1 of 4)</vt:lpstr>
      <vt:lpstr>Crime Data From Victims of Crime: The National Crime Victimization Survey (2 of 4)</vt:lpstr>
      <vt:lpstr>Crime Data From Victims of Crime: The National Crime Victimization Survey (3 of 4)</vt:lpstr>
      <vt:lpstr>Crime Data From Victims of Crime: The National Crime Victimization Survey (4 of 4)</vt:lpstr>
      <vt:lpstr>Crime Data From Self-Report Surveys (1 of 4)</vt:lpstr>
      <vt:lpstr>Crime Data From Self-Report Surveys (2 of 4)</vt:lpstr>
      <vt:lpstr>Crime Data From Self-Report Surveys (3 of 4)</vt:lpstr>
      <vt:lpstr>Crime Data From Self-Report Surveys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CRIME </dc:title>
  <dc:creator>Satenik Margaryan</dc:creator>
  <cp:lastModifiedBy>Satenik Margaryan</cp:lastModifiedBy>
  <cp:revision>4</cp:revision>
  <dcterms:created xsi:type="dcterms:W3CDTF">2020-09-07T02:14:28Z</dcterms:created>
  <dcterms:modified xsi:type="dcterms:W3CDTF">2022-02-14T13:55:19Z</dcterms:modified>
</cp:coreProperties>
</file>