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29"/>
  </p:notesMasterIdLst>
  <p:sldIdLst>
    <p:sldId id="256" r:id="rId2"/>
    <p:sldId id="257" r:id="rId3"/>
    <p:sldId id="258" r:id="rId4"/>
    <p:sldId id="280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9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29983-5E5D-405B-ADA7-0A4397D5B355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9674955-0F78-4DB3-BA12-EFA59C718737}">
      <dgm:prSet/>
      <dgm:spPr/>
      <dgm:t>
        <a:bodyPr/>
        <a:lstStyle/>
        <a:p>
          <a:r>
            <a:rPr lang="en-US" b="0" i="0"/>
            <a:t>Place matters!</a:t>
          </a:r>
          <a:endParaRPr lang="en-US"/>
        </a:p>
      </dgm:t>
    </dgm:pt>
    <dgm:pt modelId="{32AE2A7C-EA83-4243-AAA7-AB1CB94816AF}" type="parTrans" cxnId="{D5D318F0-99E2-4A1F-AC8E-94689A79D011}">
      <dgm:prSet/>
      <dgm:spPr/>
      <dgm:t>
        <a:bodyPr/>
        <a:lstStyle/>
        <a:p>
          <a:endParaRPr lang="en-US"/>
        </a:p>
      </dgm:t>
    </dgm:pt>
    <dgm:pt modelId="{62399D51-71B3-462A-BF70-2222C27627CA}" type="sibTrans" cxnId="{D5D318F0-99E2-4A1F-AC8E-94689A79D011}">
      <dgm:prSet/>
      <dgm:spPr/>
      <dgm:t>
        <a:bodyPr/>
        <a:lstStyle/>
        <a:p>
          <a:endParaRPr lang="en-US"/>
        </a:p>
      </dgm:t>
    </dgm:pt>
    <dgm:pt modelId="{B54F849A-52C7-44D3-8059-C4C64BA70F48}">
      <dgm:prSet/>
      <dgm:spPr/>
      <dgm:t>
        <a:bodyPr/>
        <a:lstStyle/>
        <a:p>
          <a:r>
            <a:rPr lang="en-US" b="0" i="0" dirty="0"/>
            <a:t>Crime was NOT to due to inferior biology or ethnic pathology</a:t>
          </a:r>
          <a:endParaRPr lang="en-US" dirty="0"/>
        </a:p>
      </dgm:t>
    </dgm:pt>
    <dgm:pt modelId="{F285384F-1B32-4D5F-B6AC-C56F3EF97C53}" type="parTrans" cxnId="{4A10A49C-B456-48AF-B142-B3E85F5B31B3}">
      <dgm:prSet/>
      <dgm:spPr/>
      <dgm:t>
        <a:bodyPr/>
        <a:lstStyle/>
        <a:p>
          <a:endParaRPr lang="en-US"/>
        </a:p>
      </dgm:t>
    </dgm:pt>
    <dgm:pt modelId="{175ACAEF-C68C-4E58-9390-2496E5E57B72}" type="sibTrans" cxnId="{4A10A49C-B456-48AF-B142-B3E85F5B31B3}">
      <dgm:prSet/>
      <dgm:spPr/>
      <dgm:t>
        <a:bodyPr/>
        <a:lstStyle/>
        <a:p>
          <a:endParaRPr lang="en-US"/>
        </a:p>
      </dgm:t>
    </dgm:pt>
    <dgm:pt modelId="{2FBBEA9C-8A60-4537-9DE8-1BECE86D8FA1}">
      <dgm:prSet/>
      <dgm:spPr/>
      <dgm:t>
        <a:bodyPr/>
        <a:lstStyle/>
        <a:p>
          <a:r>
            <a:rPr lang="en-US" b="0" i="0"/>
            <a:t>The causes of crime were in the place</a:t>
          </a:r>
          <a:endParaRPr lang="en-US"/>
        </a:p>
      </dgm:t>
    </dgm:pt>
    <dgm:pt modelId="{9CD5AF05-BEA2-4067-A087-9D07183CD4B9}" type="parTrans" cxnId="{BC077CF4-D7BB-4068-8360-0CF17251048B}">
      <dgm:prSet/>
      <dgm:spPr/>
      <dgm:t>
        <a:bodyPr/>
        <a:lstStyle/>
        <a:p>
          <a:endParaRPr lang="en-US"/>
        </a:p>
      </dgm:t>
    </dgm:pt>
    <dgm:pt modelId="{77E4B922-B532-4F01-8AFD-09B3AB48CB0A}" type="sibTrans" cxnId="{BC077CF4-D7BB-4068-8360-0CF17251048B}">
      <dgm:prSet/>
      <dgm:spPr/>
      <dgm:t>
        <a:bodyPr/>
        <a:lstStyle/>
        <a:p>
          <a:endParaRPr lang="en-US"/>
        </a:p>
      </dgm:t>
    </dgm:pt>
    <dgm:pt modelId="{2C16943D-B7C6-422F-A281-1759E561F7EA}" type="pres">
      <dgm:prSet presAssocID="{DB429983-5E5D-405B-ADA7-0A4397D5B355}" presName="linear" presStyleCnt="0">
        <dgm:presLayoutVars>
          <dgm:animLvl val="lvl"/>
          <dgm:resizeHandles val="exact"/>
        </dgm:presLayoutVars>
      </dgm:prSet>
      <dgm:spPr/>
    </dgm:pt>
    <dgm:pt modelId="{141A8134-30A8-438E-89E4-9C7FC411959F}" type="pres">
      <dgm:prSet presAssocID="{C9674955-0F78-4DB3-BA12-EFA59C71873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55C6B9-A1FA-467A-A40B-AA1B2D78B307}" type="pres">
      <dgm:prSet presAssocID="{62399D51-71B3-462A-BF70-2222C27627CA}" presName="spacer" presStyleCnt="0"/>
      <dgm:spPr/>
    </dgm:pt>
    <dgm:pt modelId="{00E15775-CB0B-44FB-AF3B-8C183F74870E}" type="pres">
      <dgm:prSet presAssocID="{B54F849A-52C7-44D3-8059-C4C64BA70F4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C6DB625-896D-41E1-9D2F-0617F6221D6B}" type="pres">
      <dgm:prSet presAssocID="{175ACAEF-C68C-4E58-9390-2496E5E57B72}" presName="spacer" presStyleCnt="0"/>
      <dgm:spPr/>
    </dgm:pt>
    <dgm:pt modelId="{88C58ABA-E09A-44E8-8732-CE14E5BC9D54}" type="pres">
      <dgm:prSet presAssocID="{2FBBEA9C-8A60-4537-9DE8-1BECE86D8FA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0709A02-C625-4B62-823B-C406C939D888}" type="presOf" srcId="{2FBBEA9C-8A60-4537-9DE8-1BECE86D8FA1}" destId="{88C58ABA-E09A-44E8-8732-CE14E5BC9D54}" srcOrd="0" destOrd="0" presId="urn:microsoft.com/office/officeart/2005/8/layout/vList2"/>
    <dgm:cxn modelId="{82B86960-242E-4559-A47E-CFE774FD5271}" type="presOf" srcId="{B54F849A-52C7-44D3-8059-C4C64BA70F48}" destId="{00E15775-CB0B-44FB-AF3B-8C183F74870E}" srcOrd="0" destOrd="0" presId="urn:microsoft.com/office/officeart/2005/8/layout/vList2"/>
    <dgm:cxn modelId="{C22DD048-3C54-42F3-9CFC-496320576218}" type="presOf" srcId="{DB429983-5E5D-405B-ADA7-0A4397D5B355}" destId="{2C16943D-B7C6-422F-A281-1759E561F7EA}" srcOrd="0" destOrd="0" presId="urn:microsoft.com/office/officeart/2005/8/layout/vList2"/>
    <dgm:cxn modelId="{4A10A49C-B456-48AF-B142-B3E85F5B31B3}" srcId="{DB429983-5E5D-405B-ADA7-0A4397D5B355}" destId="{B54F849A-52C7-44D3-8059-C4C64BA70F48}" srcOrd="1" destOrd="0" parTransId="{F285384F-1B32-4D5F-B6AC-C56F3EF97C53}" sibTransId="{175ACAEF-C68C-4E58-9390-2496E5E57B72}"/>
    <dgm:cxn modelId="{6C3815E4-3AF7-4DCF-A170-489136DAE3B3}" type="presOf" srcId="{C9674955-0F78-4DB3-BA12-EFA59C718737}" destId="{141A8134-30A8-438E-89E4-9C7FC411959F}" srcOrd="0" destOrd="0" presId="urn:microsoft.com/office/officeart/2005/8/layout/vList2"/>
    <dgm:cxn modelId="{D5D318F0-99E2-4A1F-AC8E-94689A79D011}" srcId="{DB429983-5E5D-405B-ADA7-0A4397D5B355}" destId="{C9674955-0F78-4DB3-BA12-EFA59C718737}" srcOrd="0" destOrd="0" parTransId="{32AE2A7C-EA83-4243-AAA7-AB1CB94816AF}" sibTransId="{62399D51-71B3-462A-BF70-2222C27627CA}"/>
    <dgm:cxn modelId="{BC077CF4-D7BB-4068-8360-0CF17251048B}" srcId="{DB429983-5E5D-405B-ADA7-0A4397D5B355}" destId="{2FBBEA9C-8A60-4537-9DE8-1BECE86D8FA1}" srcOrd="2" destOrd="0" parTransId="{9CD5AF05-BEA2-4067-A087-9D07183CD4B9}" sibTransId="{77E4B922-B532-4F01-8AFD-09B3AB48CB0A}"/>
    <dgm:cxn modelId="{72CDAE6F-FED8-4B56-867D-3B9C3B9B2F56}" type="presParOf" srcId="{2C16943D-B7C6-422F-A281-1759E561F7EA}" destId="{141A8134-30A8-438E-89E4-9C7FC411959F}" srcOrd="0" destOrd="0" presId="urn:microsoft.com/office/officeart/2005/8/layout/vList2"/>
    <dgm:cxn modelId="{01EC7EC6-572E-4ABD-93E7-80B4307F5B63}" type="presParOf" srcId="{2C16943D-B7C6-422F-A281-1759E561F7EA}" destId="{2755C6B9-A1FA-467A-A40B-AA1B2D78B307}" srcOrd="1" destOrd="0" presId="urn:microsoft.com/office/officeart/2005/8/layout/vList2"/>
    <dgm:cxn modelId="{F8BF0FBE-F233-4BB0-943B-5D3867A71A60}" type="presParOf" srcId="{2C16943D-B7C6-422F-A281-1759E561F7EA}" destId="{00E15775-CB0B-44FB-AF3B-8C183F74870E}" srcOrd="2" destOrd="0" presId="urn:microsoft.com/office/officeart/2005/8/layout/vList2"/>
    <dgm:cxn modelId="{AF3EC87E-19D1-46DE-B56E-790BCF440862}" type="presParOf" srcId="{2C16943D-B7C6-422F-A281-1759E561F7EA}" destId="{1C6DB625-896D-41E1-9D2F-0617F6221D6B}" srcOrd="3" destOrd="0" presId="urn:microsoft.com/office/officeart/2005/8/layout/vList2"/>
    <dgm:cxn modelId="{92B47066-3687-45D4-AC54-474303ABB4DB}" type="presParOf" srcId="{2C16943D-B7C6-422F-A281-1759E561F7EA}" destId="{88C58ABA-E09A-44E8-8732-CE14E5BC9D5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24EAC7-C89E-47E9-9D4F-0AD69D50DCF2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C7DE2ED-A7AC-4FD2-9A6D-6ACD8CF8DD08}">
      <dgm:prSet/>
      <dgm:spPr/>
      <dgm:t>
        <a:bodyPr/>
        <a:lstStyle/>
        <a:p>
          <a:r>
            <a:rPr lang="en-US" b="0" i="0"/>
            <a:t>Poverty</a:t>
          </a:r>
          <a:endParaRPr lang="en-US"/>
        </a:p>
      </dgm:t>
    </dgm:pt>
    <dgm:pt modelId="{3D61FB32-D86F-4582-A157-9549741AF5CB}" type="parTrans" cxnId="{756F8F75-5641-477C-A2E5-BB50D2203B22}">
      <dgm:prSet/>
      <dgm:spPr/>
      <dgm:t>
        <a:bodyPr/>
        <a:lstStyle/>
        <a:p>
          <a:endParaRPr lang="en-US"/>
        </a:p>
      </dgm:t>
    </dgm:pt>
    <dgm:pt modelId="{5B9442CE-2428-4C18-97E7-CE51BCF12CF2}" type="sibTrans" cxnId="{756F8F75-5641-477C-A2E5-BB50D2203B22}">
      <dgm:prSet/>
      <dgm:spPr/>
      <dgm:t>
        <a:bodyPr/>
        <a:lstStyle/>
        <a:p>
          <a:endParaRPr lang="en-US"/>
        </a:p>
      </dgm:t>
    </dgm:pt>
    <dgm:pt modelId="{3A337582-AE2C-4088-9044-8CEFC3EF4DB3}">
      <dgm:prSet/>
      <dgm:spPr/>
      <dgm:t>
        <a:bodyPr/>
        <a:lstStyle/>
        <a:p>
          <a:r>
            <a:rPr lang="en-US" b="0" i="0"/>
            <a:t>Ethnic heterogeneity (foreign born)</a:t>
          </a:r>
          <a:endParaRPr lang="en-US"/>
        </a:p>
      </dgm:t>
    </dgm:pt>
    <dgm:pt modelId="{50CA0A8F-52CE-45AF-94B8-BBC7770C7225}" type="parTrans" cxnId="{EF2D3855-C509-49B0-A056-8987393F16EA}">
      <dgm:prSet/>
      <dgm:spPr/>
      <dgm:t>
        <a:bodyPr/>
        <a:lstStyle/>
        <a:p>
          <a:endParaRPr lang="en-US"/>
        </a:p>
      </dgm:t>
    </dgm:pt>
    <dgm:pt modelId="{065D3639-F219-4600-853C-97A82E15A7BF}" type="sibTrans" cxnId="{EF2D3855-C509-49B0-A056-8987393F16EA}">
      <dgm:prSet/>
      <dgm:spPr/>
      <dgm:t>
        <a:bodyPr/>
        <a:lstStyle/>
        <a:p>
          <a:endParaRPr lang="en-US"/>
        </a:p>
      </dgm:t>
    </dgm:pt>
    <dgm:pt modelId="{A923CAFF-BA80-44C1-8037-80D7E2428E33}">
      <dgm:prSet/>
      <dgm:spPr/>
      <dgm:t>
        <a:bodyPr/>
        <a:lstStyle/>
        <a:p>
          <a:r>
            <a:rPr lang="en-US" b="0" i="0"/>
            <a:t>Residential mobility (to other zones)</a:t>
          </a:r>
          <a:endParaRPr lang="en-US"/>
        </a:p>
      </dgm:t>
    </dgm:pt>
    <dgm:pt modelId="{3F18C51B-06F9-466F-9C7C-9D220D57A46A}" type="parTrans" cxnId="{0C75B6A9-2573-487B-BCF9-80352D06823F}">
      <dgm:prSet/>
      <dgm:spPr/>
      <dgm:t>
        <a:bodyPr/>
        <a:lstStyle/>
        <a:p>
          <a:endParaRPr lang="en-US"/>
        </a:p>
      </dgm:t>
    </dgm:pt>
    <dgm:pt modelId="{1E435FF7-0BD7-4640-A45F-3E01A96D06BC}" type="sibTrans" cxnId="{0C75B6A9-2573-487B-BCF9-80352D06823F}">
      <dgm:prSet/>
      <dgm:spPr/>
      <dgm:t>
        <a:bodyPr/>
        <a:lstStyle/>
        <a:p>
          <a:endParaRPr lang="en-US"/>
        </a:p>
      </dgm:t>
    </dgm:pt>
    <dgm:pt modelId="{708AAB07-B57B-4E9C-B861-85AE1ECD55C1}">
      <dgm:prSet/>
      <dgm:spPr/>
      <dgm:t>
        <a:bodyPr/>
        <a:lstStyle/>
        <a:p>
          <a:r>
            <a:rPr lang="en-US" b="0" i="0"/>
            <a:t>Disorder, incivilities</a:t>
          </a:r>
          <a:endParaRPr lang="en-US"/>
        </a:p>
      </dgm:t>
    </dgm:pt>
    <dgm:pt modelId="{871618A6-300F-48FB-A313-19ED29172E01}" type="parTrans" cxnId="{F00A69E8-CF35-4F21-9E0B-22C683D42F4E}">
      <dgm:prSet/>
      <dgm:spPr/>
      <dgm:t>
        <a:bodyPr/>
        <a:lstStyle/>
        <a:p>
          <a:endParaRPr lang="en-US"/>
        </a:p>
      </dgm:t>
    </dgm:pt>
    <dgm:pt modelId="{77A8263F-35B4-4E83-A076-B3EADDAB45B0}" type="sibTrans" cxnId="{F00A69E8-CF35-4F21-9E0B-22C683D42F4E}">
      <dgm:prSet/>
      <dgm:spPr/>
      <dgm:t>
        <a:bodyPr/>
        <a:lstStyle/>
        <a:p>
          <a:endParaRPr lang="en-US"/>
        </a:p>
      </dgm:t>
    </dgm:pt>
    <dgm:pt modelId="{413C1512-315E-4DBC-BCCB-CE04D7C09D4D}">
      <dgm:prSet/>
      <dgm:spPr/>
      <dgm:t>
        <a:bodyPr/>
        <a:lstStyle/>
        <a:p>
          <a:r>
            <a:rPr lang="en-US" b="0" i="0"/>
            <a:t>Competing ways of life – subcultures</a:t>
          </a:r>
          <a:endParaRPr lang="en-US"/>
        </a:p>
      </dgm:t>
    </dgm:pt>
    <dgm:pt modelId="{C30212D4-F7D8-414B-81E2-0D4F8A7F52ED}" type="parTrans" cxnId="{3CAD1571-7DB9-4FE3-AC4F-2E929F86E480}">
      <dgm:prSet/>
      <dgm:spPr/>
      <dgm:t>
        <a:bodyPr/>
        <a:lstStyle/>
        <a:p>
          <a:endParaRPr lang="en-US"/>
        </a:p>
      </dgm:t>
    </dgm:pt>
    <dgm:pt modelId="{9B7E82E2-8D4D-4412-8710-E146C3C37E89}" type="sibTrans" cxnId="{3CAD1571-7DB9-4FE3-AC4F-2E929F86E480}">
      <dgm:prSet/>
      <dgm:spPr/>
      <dgm:t>
        <a:bodyPr/>
        <a:lstStyle/>
        <a:p>
          <a:endParaRPr lang="en-US"/>
        </a:p>
      </dgm:t>
    </dgm:pt>
    <dgm:pt modelId="{941029F7-ACCA-454F-B9F6-BAAABB450DE4}">
      <dgm:prSet/>
      <dgm:spPr/>
      <dgm:t>
        <a:bodyPr/>
        <a:lstStyle/>
        <a:p>
          <a:r>
            <a:rPr lang="en-US" b="0" i="0"/>
            <a:t>Led to social disorganization, which led to crime</a:t>
          </a:r>
          <a:endParaRPr lang="en-US"/>
        </a:p>
      </dgm:t>
    </dgm:pt>
    <dgm:pt modelId="{4E9A1F8F-6C71-4C00-B528-576ACA1AE194}" type="parTrans" cxnId="{9CF5BBEF-53E7-479E-A315-AB530EA30448}">
      <dgm:prSet/>
      <dgm:spPr/>
      <dgm:t>
        <a:bodyPr/>
        <a:lstStyle/>
        <a:p>
          <a:endParaRPr lang="en-US"/>
        </a:p>
      </dgm:t>
    </dgm:pt>
    <dgm:pt modelId="{CFA26CB1-6F87-4DB2-9103-2E11405F76B1}" type="sibTrans" cxnId="{9CF5BBEF-53E7-479E-A315-AB530EA30448}">
      <dgm:prSet/>
      <dgm:spPr/>
      <dgm:t>
        <a:bodyPr/>
        <a:lstStyle/>
        <a:p>
          <a:endParaRPr lang="en-US"/>
        </a:p>
      </dgm:t>
    </dgm:pt>
    <dgm:pt modelId="{E9AD5440-28BB-47B0-9F1C-9B14F2C0DA07}" type="pres">
      <dgm:prSet presAssocID="{C424EAC7-C89E-47E9-9D4F-0AD69D50DCF2}" presName="linear" presStyleCnt="0">
        <dgm:presLayoutVars>
          <dgm:animLvl val="lvl"/>
          <dgm:resizeHandles val="exact"/>
        </dgm:presLayoutVars>
      </dgm:prSet>
      <dgm:spPr/>
    </dgm:pt>
    <dgm:pt modelId="{0BE84876-62C7-4044-A5EA-C119875BF300}" type="pres">
      <dgm:prSet presAssocID="{EC7DE2ED-A7AC-4FD2-9A6D-6ACD8CF8DD0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44B10E5-BC59-4FA3-BF64-E8DAD405A7C8}" type="pres">
      <dgm:prSet presAssocID="{5B9442CE-2428-4C18-97E7-CE51BCF12CF2}" presName="spacer" presStyleCnt="0"/>
      <dgm:spPr/>
    </dgm:pt>
    <dgm:pt modelId="{75A2650C-9E4D-4CB4-BAC4-56CD6CA34B27}" type="pres">
      <dgm:prSet presAssocID="{3A337582-AE2C-4088-9044-8CEFC3EF4DB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63B28A0-AD19-4C48-A60F-098D7FA770EA}" type="pres">
      <dgm:prSet presAssocID="{065D3639-F219-4600-853C-97A82E15A7BF}" presName="spacer" presStyleCnt="0"/>
      <dgm:spPr/>
    </dgm:pt>
    <dgm:pt modelId="{24F22059-19D6-4F44-924C-B60ED5E934A4}" type="pres">
      <dgm:prSet presAssocID="{A923CAFF-BA80-44C1-8037-80D7E2428E3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51C3A8B-15C3-4B4E-B870-FC366D3E8113}" type="pres">
      <dgm:prSet presAssocID="{1E435FF7-0BD7-4640-A45F-3E01A96D06BC}" presName="spacer" presStyleCnt="0"/>
      <dgm:spPr/>
    </dgm:pt>
    <dgm:pt modelId="{95D14683-C2D9-4CF7-8AF9-D82D0356926B}" type="pres">
      <dgm:prSet presAssocID="{708AAB07-B57B-4E9C-B861-85AE1ECD55C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EAE0B4E-B6E4-4980-841D-BFFAAF0A8411}" type="pres">
      <dgm:prSet presAssocID="{77A8263F-35B4-4E83-A076-B3EADDAB45B0}" presName="spacer" presStyleCnt="0"/>
      <dgm:spPr/>
    </dgm:pt>
    <dgm:pt modelId="{75977A2F-6A81-41F2-BB61-BD7ABFC224E1}" type="pres">
      <dgm:prSet presAssocID="{413C1512-315E-4DBC-BCCB-CE04D7C09D4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571B58C6-CB95-49C5-B649-5C08A4C9AE0C}" type="pres">
      <dgm:prSet presAssocID="{9B7E82E2-8D4D-4412-8710-E146C3C37E89}" presName="spacer" presStyleCnt="0"/>
      <dgm:spPr/>
    </dgm:pt>
    <dgm:pt modelId="{265C8C3D-9E65-411C-8AD3-9C68D9A3ACAF}" type="pres">
      <dgm:prSet presAssocID="{941029F7-ACCA-454F-B9F6-BAAABB450DE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2EC840A-D522-492A-9E1D-F2C8E941ADAD}" type="presOf" srcId="{EC7DE2ED-A7AC-4FD2-9A6D-6ACD8CF8DD08}" destId="{0BE84876-62C7-4044-A5EA-C119875BF300}" srcOrd="0" destOrd="0" presId="urn:microsoft.com/office/officeart/2005/8/layout/vList2"/>
    <dgm:cxn modelId="{069AA518-3C3C-4C71-AE18-768084973DD2}" type="presOf" srcId="{941029F7-ACCA-454F-B9F6-BAAABB450DE4}" destId="{265C8C3D-9E65-411C-8AD3-9C68D9A3ACAF}" srcOrd="0" destOrd="0" presId="urn:microsoft.com/office/officeart/2005/8/layout/vList2"/>
    <dgm:cxn modelId="{3CAD1571-7DB9-4FE3-AC4F-2E929F86E480}" srcId="{C424EAC7-C89E-47E9-9D4F-0AD69D50DCF2}" destId="{413C1512-315E-4DBC-BCCB-CE04D7C09D4D}" srcOrd="4" destOrd="0" parTransId="{C30212D4-F7D8-414B-81E2-0D4F8A7F52ED}" sibTransId="{9B7E82E2-8D4D-4412-8710-E146C3C37E89}"/>
    <dgm:cxn modelId="{19434C71-C9A8-4911-A46F-75A45E415DA8}" type="presOf" srcId="{A923CAFF-BA80-44C1-8037-80D7E2428E33}" destId="{24F22059-19D6-4F44-924C-B60ED5E934A4}" srcOrd="0" destOrd="0" presId="urn:microsoft.com/office/officeart/2005/8/layout/vList2"/>
    <dgm:cxn modelId="{EF2D3855-C509-49B0-A056-8987393F16EA}" srcId="{C424EAC7-C89E-47E9-9D4F-0AD69D50DCF2}" destId="{3A337582-AE2C-4088-9044-8CEFC3EF4DB3}" srcOrd="1" destOrd="0" parTransId="{50CA0A8F-52CE-45AF-94B8-BBC7770C7225}" sibTransId="{065D3639-F219-4600-853C-97A82E15A7BF}"/>
    <dgm:cxn modelId="{756F8F75-5641-477C-A2E5-BB50D2203B22}" srcId="{C424EAC7-C89E-47E9-9D4F-0AD69D50DCF2}" destId="{EC7DE2ED-A7AC-4FD2-9A6D-6ACD8CF8DD08}" srcOrd="0" destOrd="0" parTransId="{3D61FB32-D86F-4582-A157-9549741AF5CB}" sibTransId="{5B9442CE-2428-4C18-97E7-CE51BCF12CF2}"/>
    <dgm:cxn modelId="{0C75B6A9-2573-487B-BCF9-80352D06823F}" srcId="{C424EAC7-C89E-47E9-9D4F-0AD69D50DCF2}" destId="{A923CAFF-BA80-44C1-8037-80D7E2428E33}" srcOrd="2" destOrd="0" parTransId="{3F18C51B-06F9-466F-9C7C-9D220D57A46A}" sibTransId="{1E435FF7-0BD7-4640-A45F-3E01A96D06BC}"/>
    <dgm:cxn modelId="{FED7A8C5-438D-4E6E-AE4E-F04BFB3F20F4}" type="presOf" srcId="{C424EAC7-C89E-47E9-9D4F-0AD69D50DCF2}" destId="{E9AD5440-28BB-47B0-9F1C-9B14F2C0DA07}" srcOrd="0" destOrd="0" presId="urn:microsoft.com/office/officeart/2005/8/layout/vList2"/>
    <dgm:cxn modelId="{F33B67CA-2EBE-4D47-B2C4-96DA944DDC5B}" type="presOf" srcId="{413C1512-315E-4DBC-BCCB-CE04D7C09D4D}" destId="{75977A2F-6A81-41F2-BB61-BD7ABFC224E1}" srcOrd="0" destOrd="0" presId="urn:microsoft.com/office/officeart/2005/8/layout/vList2"/>
    <dgm:cxn modelId="{2EFE74CD-B0A4-4E64-A16E-9328B2C8765A}" type="presOf" srcId="{3A337582-AE2C-4088-9044-8CEFC3EF4DB3}" destId="{75A2650C-9E4D-4CB4-BAC4-56CD6CA34B27}" srcOrd="0" destOrd="0" presId="urn:microsoft.com/office/officeart/2005/8/layout/vList2"/>
    <dgm:cxn modelId="{F00A69E8-CF35-4F21-9E0B-22C683D42F4E}" srcId="{C424EAC7-C89E-47E9-9D4F-0AD69D50DCF2}" destId="{708AAB07-B57B-4E9C-B861-85AE1ECD55C1}" srcOrd="3" destOrd="0" parTransId="{871618A6-300F-48FB-A313-19ED29172E01}" sibTransId="{77A8263F-35B4-4E83-A076-B3EADDAB45B0}"/>
    <dgm:cxn modelId="{9CF5BBEF-53E7-479E-A315-AB530EA30448}" srcId="{C424EAC7-C89E-47E9-9D4F-0AD69D50DCF2}" destId="{941029F7-ACCA-454F-B9F6-BAAABB450DE4}" srcOrd="5" destOrd="0" parTransId="{4E9A1F8F-6C71-4C00-B528-576ACA1AE194}" sibTransId="{CFA26CB1-6F87-4DB2-9103-2E11405F76B1}"/>
    <dgm:cxn modelId="{CC6F2DF9-D0CE-4B2D-B9D3-471498D20E97}" type="presOf" srcId="{708AAB07-B57B-4E9C-B861-85AE1ECD55C1}" destId="{95D14683-C2D9-4CF7-8AF9-D82D0356926B}" srcOrd="0" destOrd="0" presId="urn:microsoft.com/office/officeart/2005/8/layout/vList2"/>
    <dgm:cxn modelId="{9EAA2D07-092A-4924-BCE1-80C691D13A76}" type="presParOf" srcId="{E9AD5440-28BB-47B0-9F1C-9B14F2C0DA07}" destId="{0BE84876-62C7-4044-A5EA-C119875BF300}" srcOrd="0" destOrd="0" presId="urn:microsoft.com/office/officeart/2005/8/layout/vList2"/>
    <dgm:cxn modelId="{B369A3C7-0DA1-4C95-A681-40CC5F6CC499}" type="presParOf" srcId="{E9AD5440-28BB-47B0-9F1C-9B14F2C0DA07}" destId="{D44B10E5-BC59-4FA3-BF64-E8DAD405A7C8}" srcOrd="1" destOrd="0" presId="urn:microsoft.com/office/officeart/2005/8/layout/vList2"/>
    <dgm:cxn modelId="{D20C1F91-EA75-4D02-83FB-798DF9F32EBE}" type="presParOf" srcId="{E9AD5440-28BB-47B0-9F1C-9B14F2C0DA07}" destId="{75A2650C-9E4D-4CB4-BAC4-56CD6CA34B27}" srcOrd="2" destOrd="0" presId="urn:microsoft.com/office/officeart/2005/8/layout/vList2"/>
    <dgm:cxn modelId="{3B9410A0-1DE1-4C45-B8A1-02639DC022E4}" type="presParOf" srcId="{E9AD5440-28BB-47B0-9F1C-9B14F2C0DA07}" destId="{763B28A0-AD19-4C48-A60F-098D7FA770EA}" srcOrd="3" destOrd="0" presId="urn:microsoft.com/office/officeart/2005/8/layout/vList2"/>
    <dgm:cxn modelId="{7BBA2045-EFD5-40AC-9C78-38D3BC13D384}" type="presParOf" srcId="{E9AD5440-28BB-47B0-9F1C-9B14F2C0DA07}" destId="{24F22059-19D6-4F44-924C-B60ED5E934A4}" srcOrd="4" destOrd="0" presId="urn:microsoft.com/office/officeart/2005/8/layout/vList2"/>
    <dgm:cxn modelId="{6284E975-C340-4E42-BCDC-D36C3F77A13B}" type="presParOf" srcId="{E9AD5440-28BB-47B0-9F1C-9B14F2C0DA07}" destId="{E51C3A8B-15C3-4B4E-B870-FC366D3E8113}" srcOrd="5" destOrd="0" presId="urn:microsoft.com/office/officeart/2005/8/layout/vList2"/>
    <dgm:cxn modelId="{D447B240-F710-4D2D-91C6-E0903B4FC242}" type="presParOf" srcId="{E9AD5440-28BB-47B0-9F1C-9B14F2C0DA07}" destId="{95D14683-C2D9-4CF7-8AF9-D82D0356926B}" srcOrd="6" destOrd="0" presId="urn:microsoft.com/office/officeart/2005/8/layout/vList2"/>
    <dgm:cxn modelId="{EB23EFF4-49F5-42D8-BA1A-2BF67418FD2D}" type="presParOf" srcId="{E9AD5440-28BB-47B0-9F1C-9B14F2C0DA07}" destId="{8EAE0B4E-B6E4-4980-841D-BFFAAF0A8411}" srcOrd="7" destOrd="0" presId="urn:microsoft.com/office/officeart/2005/8/layout/vList2"/>
    <dgm:cxn modelId="{37EFA3DD-0D47-4886-A6DF-5E47923A4278}" type="presParOf" srcId="{E9AD5440-28BB-47B0-9F1C-9B14F2C0DA07}" destId="{75977A2F-6A81-41F2-BB61-BD7ABFC224E1}" srcOrd="8" destOrd="0" presId="urn:microsoft.com/office/officeart/2005/8/layout/vList2"/>
    <dgm:cxn modelId="{2824D9A0-9A67-4FA6-9C94-D9AEC41EAAB4}" type="presParOf" srcId="{E9AD5440-28BB-47B0-9F1C-9B14F2C0DA07}" destId="{571B58C6-CB95-49C5-B649-5C08A4C9AE0C}" srcOrd="9" destOrd="0" presId="urn:microsoft.com/office/officeart/2005/8/layout/vList2"/>
    <dgm:cxn modelId="{5D86520A-E945-4816-B712-E896550517DB}" type="presParOf" srcId="{E9AD5440-28BB-47B0-9F1C-9B14F2C0DA07}" destId="{265C8C3D-9E65-411C-8AD3-9C68D9A3ACA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D8C15B-322E-41B6-BAF3-1A613A99CF07}" type="doc">
      <dgm:prSet loTypeId="urn:microsoft.com/office/officeart/2009/3/layout/OpposingIdeas" loCatId="relationship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D5ACEFE-6E3C-4B67-BB42-DD893C1648F4}">
      <dgm:prSet phldrT="[Text]"/>
      <dgm:spPr/>
      <dgm:t>
        <a:bodyPr/>
        <a:lstStyle/>
        <a:p>
          <a:r>
            <a:rPr lang="en-US" dirty="0"/>
            <a:t>Increase in </a:t>
          </a:r>
        </a:p>
      </dgm:t>
    </dgm:pt>
    <dgm:pt modelId="{D57CE38F-2ACE-4C76-95CA-48919F7D2347}" type="parTrans" cxnId="{AD5D8D9F-FA5F-4F5D-9EA8-0CF8D0AE01FD}">
      <dgm:prSet/>
      <dgm:spPr/>
      <dgm:t>
        <a:bodyPr/>
        <a:lstStyle/>
        <a:p>
          <a:endParaRPr lang="en-US"/>
        </a:p>
      </dgm:t>
    </dgm:pt>
    <dgm:pt modelId="{FE8D40EA-5E3B-42A8-9B06-5815D2A9593C}" type="sibTrans" cxnId="{AD5D8D9F-FA5F-4F5D-9EA8-0CF8D0AE01FD}">
      <dgm:prSet/>
      <dgm:spPr/>
      <dgm:t>
        <a:bodyPr/>
        <a:lstStyle/>
        <a:p>
          <a:endParaRPr lang="en-US"/>
        </a:p>
      </dgm:t>
    </dgm:pt>
    <dgm:pt modelId="{E040306E-7F27-4714-A1A1-18E3BB263A1D}">
      <dgm:prSet phldrT="[Text]"/>
      <dgm:spPr/>
      <dgm:t>
        <a:bodyPr/>
        <a:lstStyle/>
        <a:p>
          <a:r>
            <a:rPr lang="en-US" dirty="0"/>
            <a:t>Collective Efficacy	</a:t>
          </a:r>
        </a:p>
      </dgm:t>
    </dgm:pt>
    <dgm:pt modelId="{9F941812-ACBA-434C-A8BF-E7851EECB0D6}" type="parTrans" cxnId="{C63B3696-91A4-4AAA-9ACF-3714A44BB86A}">
      <dgm:prSet/>
      <dgm:spPr/>
      <dgm:t>
        <a:bodyPr/>
        <a:lstStyle/>
        <a:p>
          <a:endParaRPr lang="en-US"/>
        </a:p>
      </dgm:t>
    </dgm:pt>
    <dgm:pt modelId="{E6B63648-2A64-459A-B519-93AC759DF7E5}" type="sibTrans" cxnId="{C63B3696-91A4-4AAA-9ACF-3714A44BB86A}">
      <dgm:prSet/>
      <dgm:spPr/>
      <dgm:t>
        <a:bodyPr/>
        <a:lstStyle/>
        <a:p>
          <a:endParaRPr lang="en-US"/>
        </a:p>
      </dgm:t>
    </dgm:pt>
    <dgm:pt modelId="{2E07B8AF-409F-4BCC-9BCF-A5547647BA20}">
      <dgm:prSet phldrT="[Text]"/>
      <dgm:spPr/>
      <dgm:t>
        <a:bodyPr/>
        <a:lstStyle/>
        <a:p>
          <a:r>
            <a:rPr lang="en-US" dirty="0"/>
            <a:t>Decrease in</a:t>
          </a:r>
        </a:p>
      </dgm:t>
    </dgm:pt>
    <dgm:pt modelId="{DF313A75-2E24-4EDD-88E7-5B567D1934E2}" type="parTrans" cxnId="{DCC58556-4F8F-4400-99C5-D0FCB119FD2D}">
      <dgm:prSet/>
      <dgm:spPr/>
      <dgm:t>
        <a:bodyPr/>
        <a:lstStyle/>
        <a:p>
          <a:endParaRPr lang="en-US"/>
        </a:p>
      </dgm:t>
    </dgm:pt>
    <dgm:pt modelId="{2D17FDF8-2CF9-4ECE-AB6E-683640A1BF74}" type="sibTrans" cxnId="{DCC58556-4F8F-4400-99C5-D0FCB119FD2D}">
      <dgm:prSet/>
      <dgm:spPr/>
      <dgm:t>
        <a:bodyPr/>
        <a:lstStyle/>
        <a:p>
          <a:endParaRPr lang="en-US"/>
        </a:p>
      </dgm:t>
    </dgm:pt>
    <dgm:pt modelId="{5B0D36BF-D32C-4468-8C8B-1C8369F7C04D}">
      <dgm:prSet phldrT="[Text]"/>
      <dgm:spPr/>
      <dgm:t>
        <a:bodyPr/>
        <a:lstStyle/>
        <a:p>
          <a:r>
            <a:rPr lang="en-US" dirty="0"/>
            <a:t>Criminal Behavior</a:t>
          </a:r>
        </a:p>
      </dgm:t>
    </dgm:pt>
    <dgm:pt modelId="{0381E51C-DC02-46AA-B2CB-3D9208DD43FA}" type="parTrans" cxnId="{1C2C6936-5B37-4002-B210-D99067E94D1E}">
      <dgm:prSet/>
      <dgm:spPr/>
      <dgm:t>
        <a:bodyPr/>
        <a:lstStyle/>
        <a:p>
          <a:endParaRPr lang="en-US"/>
        </a:p>
      </dgm:t>
    </dgm:pt>
    <dgm:pt modelId="{0C002E1E-592F-4758-8CD1-A7D0CA22ED8C}" type="sibTrans" cxnId="{1C2C6936-5B37-4002-B210-D99067E94D1E}">
      <dgm:prSet/>
      <dgm:spPr/>
      <dgm:t>
        <a:bodyPr/>
        <a:lstStyle/>
        <a:p>
          <a:endParaRPr lang="en-US"/>
        </a:p>
      </dgm:t>
    </dgm:pt>
    <dgm:pt modelId="{8C700F8E-ECC7-4CF3-9832-91F6D0A632A0}" type="pres">
      <dgm:prSet presAssocID="{F6D8C15B-322E-41B6-BAF3-1A613A99CF07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4EE0B167-39DF-4B71-8638-082DCEE9C535}" type="pres">
      <dgm:prSet presAssocID="{F6D8C15B-322E-41B6-BAF3-1A613A99CF07}" presName="Background" presStyleLbl="node1" presStyleIdx="0" presStyleCnt="1"/>
      <dgm:spPr/>
    </dgm:pt>
    <dgm:pt modelId="{2B0C9D9B-29DC-4CBC-A05F-7601444F54A4}" type="pres">
      <dgm:prSet presAssocID="{F6D8C15B-322E-41B6-BAF3-1A613A99CF07}" presName="Divider" presStyleLbl="callout" presStyleIdx="0" presStyleCnt="1"/>
      <dgm:spPr/>
    </dgm:pt>
    <dgm:pt modelId="{8F360992-AF0B-48D8-8283-E194CDACB7A9}" type="pres">
      <dgm:prSet presAssocID="{F6D8C15B-322E-41B6-BAF3-1A613A99CF07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EE558B-19A5-40D9-B6CD-8752C31B488A}" type="pres">
      <dgm:prSet presAssocID="{F6D8C15B-322E-41B6-BAF3-1A613A99CF07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DF0DC00-BD03-4AFD-94E4-5D8C756488B3}" type="pres">
      <dgm:prSet presAssocID="{F6D8C15B-322E-41B6-BAF3-1A613A99CF07}" presName="ParentText1" presStyleLbl="revTx" presStyleIdx="0" presStyleCnt="0">
        <dgm:presLayoutVars>
          <dgm:chMax val="1"/>
          <dgm:chPref val="1"/>
        </dgm:presLayoutVars>
      </dgm:prSet>
      <dgm:spPr/>
    </dgm:pt>
    <dgm:pt modelId="{7367569A-3AAB-41F7-9DE7-83559B4223F1}" type="pres">
      <dgm:prSet presAssocID="{F6D8C15B-322E-41B6-BAF3-1A613A99CF07}" presName="ParentShape1" presStyleLbl="alignImgPlace1" presStyleIdx="0" presStyleCnt="2">
        <dgm:presLayoutVars/>
      </dgm:prSet>
      <dgm:spPr/>
    </dgm:pt>
    <dgm:pt modelId="{6434C3B4-8E6A-4EA4-BC06-E3F8163E8D0C}" type="pres">
      <dgm:prSet presAssocID="{F6D8C15B-322E-41B6-BAF3-1A613A99CF07}" presName="ParentText2" presStyleLbl="revTx" presStyleIdx="0" presStyleCnt="0">
        <dgm:presLayoutVars>
          <dgm:chMax val="1"/>
          <dgm:chPref val="1"/>
        </dgm:presLayoutVars>
      </dgm:prSet>
      <dgm:spPr/>
    </dgm:pt>
    <dgm:pt modelId="{9BAA486B-182B-42A8-8671-8616D150ADAC}" type="pres">
      <dgm:prSet presAssocID="{F6D8C15B-322E-41B6-BAF3-1A613A99CF07}" presName="ParentShape2" presStyleLbl="alignImgPlace1" presStyleIdx="1" presStyleCnt="2">
        <dgm:presLayoutVars/>
      </dgm:prSet>
      <dgm:spPr/>
    </dgm:pt>
  </dgm:ptLst>
  <dgm:cxnLst>
    <dgm:cxn modelId="{1C91901C-74E2-49D8-8F7E-D8B4BDAB931A}" type="presOf" srcId="{5B0D36BF-D32C-4468-8C8B-1C8369F7C04D}" destId="{ADEE558B-19A5-40D9-B6CD-8752C31B488A}" srcOrd="0" destOrd="0" presId="urn:microsoft.com/office/officeart/2009/3/layout/OpposingIdeas"/>
    <dgm:cxn modelId="{1C2C6936-5B37-4002-B210-D99067E94D1E}" srcId="{2E07B8AF-409F-4BCC-9BCF-A5547647BA20}" destId="{5B0D36BF-D32C-4468-8C8B-1C8369F7C04D}" srcOrd="0" destOrd="0" parTransId="{0381E51C-DC02-46AA-B2CB-3D9208DD43FA}" sibTransId="{0C002E1E-592F-4758-8CD1-A7D0CA22ED8C}"/>
    <dgm:cxn modelId="{7B5BEE4E-982F-45F2-8E0E-CA91D2C4C0BA}" type="presOf" srcId="{F6D8C15B-322E-41B6-BAF3-1A613A99CF07}" destId="{8C700F8E-ECC7-4CF3-9832-91F6D0A632A0}" srcOrd="0" destOrd="0" presId="urn:microsoft.com/office/officeart/2009/3/layout/OpposingIdeas"/>
    <dgm:cxn modelId="{6A3EAF53-762D-40F0-B1C8-468AF7D606F1}" type="presOf" srcId="{AD5ACEFE-6E3C-4B67-BB42-DD893C1648F4}" destId="{1DF0DC00-BD03-4AFD-94E4-5D8C756488B3}" srcOrd="0" destOrd="0" presId="urn:microsoft.com/office/officeart/2009/3/layout/OpposingIdeas"/>
    <dgm:cxn modelId="{DCC58556-4F8F-4400-99C5-D0FCB119FD2D}" srcId="{F6D8C15B-322E-41B6-BAF3-1A613A99CF07}" destId="{2E07B8AF-409F-4BCC-9BCF-A5547647BA20}" srcOrd="1" destOrd="0" parTransId="{DF313A75-2E24-4EDD-88E7-5B567D1934E2}" sibTransId="{2D17FDF8-2CF9-4ECE-AB6E-683640A1BF74}"/>
    <dgm:cxn modelId="{DB89A089-FD4C-4AD8-ADD4-7A0EA7175644}" type="presOf" srcId="{2E07B8AF-409F-4BCC-9BCF-A5547647BA20}" destId="{9BAA486B-182B-42A8-8671-8616D150ADAC}" srcOrd="1" destOrd="0" presId="urn:microsoft.com/office/officeart/2009/3/layout/OpposingIdeas"/>
    <dgm:cxn modelId="{C63B3696-91A4-4AAA-9ACF-3714A44BB86A}" srcId="{AD5ACEFE-6E3C-4B67-BB42-DD893C1648F4}" destId="{E040306E-7F27-4714-A1A1-18E3BB263A1D}" srcOrd="0" destOrd="0" parTransId="{9F941812-ACBA-434C-A8BF-E7851EECB0D6}" sibTransId="{E6B63648-2A64-459A-B519-93AC759DF7E5}"/>
    <dgm:cxn modelId="{AD5D8D9F-FA5F-4F5D-9EA8-0CF8D0AE01FD}" srcId="{F6D8C15B-322E-41B6-BAF3-1A613A99CF07}" destId="{AD5ACEFE-6E3C-4B67-BB42-DD893C1648F4}" srcOrd="0" destOrd="0" parTransId="{D57CE38F-2ACE-4C76-95CA-48919F7D2347}" sibTransId="{FE8D40EA-5E3B-42A8-9B06-5815D2A9593C}"/>
    <dgm:cxn modelId="{7696DECC-AC1D-444F-AEF9-915297F2E21D}" type="presOf" srcId="{2E07B8AF-409F-4BCC-9BCF-A5547647BA20}" destId="{6434C3B4-8E6A-4EA4-BC06-E3F8163E8D0C}" srcOrd="0" destOrd="0" presId="urn:microsoft.com/office/officeart/2009/3/layout/OpposingIdeas"/>
    <dgm:cxn modelId="{A7AB17DF-5EE5-4367-AC5B-A6B00388CD03}" type="presOf" srcId="{AD5ACEFE-6E3C-4B67-BB42-DD893C1648F4}" destId="{7367569A-3AAB-41F7-9DE7-83559B4223F1}" srcOrd="1" destOrd="0" presId="urn:microsoft.com/office/officeart/2009/3/layout/OpposingIdeas"/>
    <dgm:cxn modelId="{AF30D0DF-4785-4A45-8E4C-1FBAB219AF16}" type="presOf" srcId="{E040306E-7F27-4714-A1A1-18E3BB263A1D}" destId="{8F360992-AF0B-48D8-8283-E194CDACB7A9}" srcOrd="0" destOrd="0" presId="urn:microsoft.com/office/officeart/2009/3/layout/OpposingIdeas"/>
    <dgm:cxn modelId="{44D11B27-BFFF-4422-B0D3-321C90CD1FEC}" type="presParOf" srcId="{8C700F8E-ECC7-4CF3-9832-91F6D0A632A0}" destId="{4EE0B167-39DF-4B71-8638-082DCEE9C535}" srcOrd="0" destOrd="0" presId="urn:microsoft.com/office/officeart/2009/3/layout/OpposingIdeas"/>
    <dgm:cxn modelId="{EF3C4866-4AB9-40C0-92C4-22A21D44DAB5}" type="presParOf" srcId="{8C700F8E-ECC7-4CF3-9832-91F6D0A632A0}" destId="{2B0C9D9B-29DC-4CBC-A05F-7601444F54A4}" srcOrd="1" destOrd="0" presId="urn:microsoft.com/office/officeart/2009/3/layout/OpposingIdeas"/>
    <dgm:cxn modelId="{C0DE4B90-3C43-4D94-B493-7A915768C8EA}" type="presParOf" srcId="{8C700F8E-ECC7-4CF3-9832-91F6D0A632A0}" destId="{8F360992-AF0B-48D8-8283-E194CDACB7A9}" srcOrd="2" destOrd="0" presId="urn:microsoft.com/office/officeart/2009/3/layout/OpposingIdeas"/>
    <dgm:cxn modelId="{6D40DBB9-34D4-4FE7-AE1A-CD0450995EF1}" type="presParOf" srcId="{8C700F8E-ECC7-4CF3-9832-91F6D0A632A0}" destId="{ADEE558B-19A5-40D9-B6CD-8752C31B488A}" srcOrd="3" destOrd="0" presId="urn:microsoft.com/office/officeart/2009/3/layout/OpposingIdeas"/>
    <dgm:cxn modelId="{88D2FCA9-399A-455A-B88F-92A554E1464D}" type="presParOf" srcId="{8C700F8E-ECC7-4CF3-9832-91F6D0A632A0}" destId="{1DF0DC00-BD03-4AFD-94E4-5D8C756488B3}" srcOrd="4" destOrd="0" presId="urn:microsoft.com/office/officeart/2009/3/layout/OpposingIdeas"/>
    <dgm:cxn modelId="{CB32BE27-3095-446D-958D-29A42A4299BD}" type="presParOf" srcId="{8C700F8E-ECC7-4CF3-9832-91F6D0A632A0}" destId="{7367569A-3AAB-41F7-9DE7-83559B4223F1}" srcOrd="5" destOrd="0" presId="urn:microsoft.com/office/officeart/2009/3/layout/OpposingIdeas"/>
    <dgm:cxn modelId="{73351CE1-D0BD-4CFF-B669-4F141E6D0B6D}" type="presParOf" srcId="{8C700F8E-ECC7-4CF3-9832-91F6D0A632A0}" destId="{6434C3B4-8E6A-4EA4-BC06-E3F8163E8D0C}" srcOrd="6" destOrd="0" presId="urn:microsoft.com/office/officeart/2009/3/layout/OpposingIdeas"/>
    <dgm:cxn modelId="{E22885E2-B7CD-417D-A263-830A49D3B8FD}" type="presParOf" srcId="{8C700F8E-ECC7-4CF3-9832-91F6D0A632A0}" destId="{9BAA486B-182B-42A8-8671-8616D150ADAC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A8134-30A8-438E-89E4-9C7FC411959F}">
      <dsp:nvSpPr>
        <dsp:cNvPr id="0" name=""/>
        <dsp:cNvSpPr/>
      </dsp:nvSpPr>
      <dsp:spPr>
        <a:xfrm>
          <a:off x="0" y="77957"/>
          <a:ext cx="4691043" cy="17194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Place matters!</a:t>
          </a:r>
          <a:endParaRPr lang="en-US" sz="3100" kern="1200"/>
        </a:p>
      </dsp:txBody>
      <dsp:txXfrm>
        <a:off x="83935" y="161892"/>
        <a:ext cx="4523173" cy="1551554"/>
      </dsp:txXfrm>
    </dsp:sp>
    <dsp:sp modelId="{00E15775-CB0B-44FB-AF3B-8C183F74870E}">
      <dsp:nvSpPr>
        <dsp:cNvPr id="0" name=""/>
        <dsp:cNvSpPr/>
      </dsp:nvSpPr>
      <dsp:spPr>
        <a:xfrm>
          <a:off x="0" y="1886662"/>
          <a:ext cx="4691043" cy="1719424"/>
        </a:xfrm>
        <a:prstGeom prst="roundRect">
          <a:avLst/>
        </a:prstGeom>
        <a:solidFill>
          <a:schemeClr val="accent2">
            <a:hueOff val="1499832"/>
            <a:satOff val="-5124"/>
            <a:lumOff val="-5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dirty="0"/>
            <a:t>Crime was NOT to due to inferior biology or ethnic pathology</a:t>
          </a:r>
          <a:endParaRPr lang="en-US" sz="3100" kern="1200" dirty="0"/>
        </a:p>
      </dsp:txBody>
      <dsp:txXfrm>
        <a:off x="83935" y="1970597"/>
        <a:ext cx="4523173" cy="1551554"/>
      </dsp:txXfrm>
    </dsp:sp>
    <dsp:sp modelId="{88C58ABA-E09A-44E8-8732-CE14E5BC9D54}">
      <dsp:nvSpPr>
        <dsp:cNvPr id="0" name=""/>
        <dsp:cNvSpPr/>
      </dsp:nvSpPr>
      <dsp:spPr>
        <a:xfrm>
          <a:off x="0" y="3695367"/>
          <a:ext cx="4691043" cy="1719424"/>
        </a:xfrm>
        <a:prstGeom prst="roundRect">
          <a:avLst/>
        </a:prstGeom>
        <a:solidFill>
          <a:schemeClr val="accent2">
            <a:hueOff val="2999665"/>
            <a:satOff val="-10248"/>
            <a:lumOff val="-107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The causes of crime were in the place</a:t>
          </a:r>
          <a:endParaRPr lang="en-US" sz="3100" kern="1200"/>
        </a:p>
      </dsp:txBody>
      <dsp:txXfrm>
        <a:off x="83935" y="3779302"/>
        <a:ext cx="4523173" cy="1551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84876-62C7-4044-A5EA-C119875BF300}">
      <dsp:nvSpPr>
        <dsp:cNvPr id="0" name=""/>
        <dsp:cNvSpPr/>
      </dsp:nvSpPr>
      <dsp:spPr>
        <a:xfrm>
          <a:off x="0" y="15583"/>
          <a:ext cx="4691043" cy="8574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Poverty</a:t>
          </a:r>
          <a:endParaRPr lang="en-US" sz="2200" kern="1200"/>
        </a:p>
      </dsp:txBody>
      <dsp:txXfrm>
        <a:off x="41858" y="57441"/>
        <a:ext cx="4607327" cy="773747"/>
      </dsp:txXfrm>
    </dsp:sp>
    <dsp:sp modelId="{75A2650C-9E4D-4CB4-BAC4-56CD6CA34B27}">
      <dsp:nvSpPr>
        <dsp:cNvPr id="0" name=""/>
        <dsp:cNvSpPr/>
      </dsp:nvSpPr>
      <dsp:spPr>
        <a:xfrm>
          <a:off x="0" y="936407"/>
          <a:ext cx="4691043" cy="857463"/>
        </a:xfrm>
        <a:prstGeom prst="roundRect">
          <a:avLst/>
        </a:prstGeom>
        <a:solidFill>
          <a:schemeClr val="accent2">
            <a:hueOff val="599933"/>
            <a:satOff val="-2050"/>
            <a:lumOff val="-21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Ethnic heterogeneity (foreign born)</a:t>
          </a:r>
          <a:endParaRPr lang="en-US" sz="2200" kern="1200"/>
        </a:p>
      </dsp:txBody>
      <dsp:txXfrm>
        <a:off x="41858" y="978265"/>
        <a:ext cx="4607327" cy="773747"/>
      </dsp:txXfrm>
    </dsp:sp>
    <dsp:sp modelId="{24F22059-19D6-4F44-924C-B60ED5E934A4}">
      <dsp:nvSpPr>
        <dsp:cNvPr id="0" name=""/>
        <dsp:cNvSpPr/>
      </dsp:nvSpPr>
      <dsp:spPr>
        <a:xfrm>
          <a:off x="0" y="1857231"/>
          <a:ext cx="4691043" cy="857463"/>
        </a:xfrm>
        <a:prstGeom prst="roundRect">
          <a:avLst/>
        </a:prstGeom>
        <a:solidFill>
          <a:schemeClr val="accent2">
            <a:hueOff val="1199866"/>
            <a:satOff val="-4099"/>
            <a:lumOff val="-431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Residential mobility (to other zones)</a:t>
          </a:r>
          <a:endParaRPr lang="en-US" sz="2200" kern="1200"/>
        </a:p>
      </dsp:txBody>
      <dsp:txXfrm>
        <a:off x="41858" y="1899089"/>
        <a:ext cx="4607327" cy="773747"/>
      </dsp:txXfrm>
    </dsp:sp>
    <dsp:sp modelId="{95D14683-C2D9-4CF7-8AF9-D82D0356926B}">
      <dsp:nvSpPr>
        <dsp:cNvPr id="0" name=""/>
        <dsp:cNvSpPr/>
      </dsp:nvSpPr>
      <dsp:spPr>
        <a:xfrm>
          <a:off x="0" y="2778054"/>
          <a:ext cx="4691043" cy="857463"/>
        </a:xfrm>
        <a:prstGeom prst="roundRect">
          <a:avLst/>
        </a:prstGeom>
        <a:solidFill>
          <a:schemeClr val="accent2">
            <a:hueOff val="1799799"/>
            <a:satOff val="-6149"/>
            <a:lumOff val="-64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Disorder, incivilities</a:t>
          </a:r>
          <a:endParaRPr lang="en-US" sz="2200" kern="1200"/>
        </a:p>
      </dsp:txBody>
      <dsp:txXfrm>
        <a:off x="41858" y="2819912"/>
        <a:ext cx="4607327" cy="773747"/>
      </dsp:txXfrm>
    </dsp:sp>
    <dsp:sp modelId="{75977A2F-6A81-41F2-BB61-BD7ABFC224E1}">
      <dsp:nvSpPr>
        <dsp:cNvPr id="0" name=""/>
        <dsp:cNvSpPr/>
      </dsp:nvSpPr>
      <dsp:spPr>
        <a:xfrm>
          <a:off x="0" y="3698878"/>
          <a:ext cx="4691043" cy="857463"/>
        </a:xfrm>
        <a:prstGeom prst="roundRect">
          <a:avLst/>
        </a:prstGeom>
        <a:solidFill>
          <a:schemeClr val="accent2">
            <a:hueOff val="2399732"/>
            <a:satOff val="-8198"/>
            <a:lumOff val="-86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Competing ways of life – subcultures</a:t>
          </a:r>
          <a:endParaRPr lang="en-US" sz="2200" kern="1200"/>
        </a:p>
      </dsp:txBody>
      <dsp:txXfrm>
        <a:off x="41858" y="3740736"/>
        <a:ext cx="4607327" cy="773747"/>
      </dsp:txXfrm>
    </dsp:sp>
    <dsp:sp modelId="{265C8C3D-9E65-411C-8AD3-9C68D9A3ACAF}">
      <dsp:nvSpPr>
        <dsp:cNvPr id="0" name=""/>
        <dsp:cNvSpPr/>
      </dsp:nvSpPr>
      <dsp:spPr>
        <a:xfrm>
          <a:off x="0" y="4619702"/>
          <a:ext cx="4691043" cy="857463"/>
        </a:xfrm>
        <a:prstGeom prst="roundRect">
          <a:avLst/>
        </a:prstGeom>
        <a:solidFill>
          <a:schemeClr val="accent2">
            <a:hueOff val="2999665"/>
            <a:satOff val="-10248"/>
            <a:lumOff val="-107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Led to social disorganization, which led to crime</a:t>
          </a:r>
          <a:endParaRPr lang="en-US" sz="2200" kern="1200"/>
        </a:p>
      </dsp:txBody>
      <dsp:txXfrm>
        <a:off x="41858" y="4661560"/>
        <a:ext cx="4607327" cy="7737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0B167-39DF-4B71-8638-082DCEE9C535}">
      <dsp:nvSpPr>
        <dsp:cNvPr id="0" name=""/>
        <dsp:cNvSpPr/>
      </dsp:nvSpPr>
      <dsp:spPr>
        <a:xfrm>
          <a:off x="724995" y="1615895"/>
          <a:ext cx="4349971" cy="2339266"/>
        </a:xfrm>
        <a:prstGeom prst="round2DiagRect">
          <a:avLst>
            <a:gd name="adj1" fmla="val 0"/>
            <a:gd name="adj2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0C9D9B-29DC-4CBC-A05F-7601444F54A4}">
      <dsp:nvSpPr>
        <dsp:cNvPr id="0" name=""/>
        <dsp:cNvSpPr/>
      </dsp:nvSpPr>
      <dsp:spPr>
        <a:xfrm>
          <a:off x="2899980" y="1863999"/>
          <a:ext cx="579" cy="1843058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60992-AF0B-48D8-8283-E194CDACB7A9}">
      <dsp:nvSpPr>
        <dsp:cNvPr id="0" name=""/>
        <dsp:cNvSpPr/>
      </dsp:nvSpPr>
      <dsp:spPr>
        <a:xfrm>
          <a:off x="869994" y="1793113"/>
          <a:ext cx="1884987" cy="198483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Collective Efficacy	</a:t>
          </a:r>
        </a:p>
      </dsp:txBody>
      <dsp:txXfrm>
        <a:off x="869994" y="1793113"/>
        <a:ext cx="1884987" cy="1984831"/>
      </dsp:txXfrm>
    </dsp:sp>
    <dsp:sp modelId="{ADEE558B-19A5-40D9-B6CD-8752C31B488A}">
      <dsp:nvSpPr>
        <dsp:cNvPr id="0" name=""/>
        <dsp:cNvSpPr/>
      </dsp:nvSpPr>
      <dsp:spPr>
        <a:xfrm>
          <a:off x="3044980" y="1793113"/>
          <a:ext cx="1884987" cy="198483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Criminal Behavior</a:t>
          </a:r>
        </a:p>
      </dsp:txBody>
      <dsp:txXfrm>
        <a:off x="3044980" y="1793113"/>
        <a:ext cx="1884987" cy="1984831"/>
      </dsp:txXfrm>
    </dsp:sp>
    <dsp:sp modelId="{7367569A-3AAB-41F7-9DE7-83559B4223F1}">
      <dsp:nvSpPr>
        <dsp:cNvPr id="0" name=""/>
        <dsp:cNvSpPr/>
      </dsp:nvSpPr>
      <dsp:spPr>
        <a:xfrm rot="16200000">
          <a:off x="-913465" y="1926823"/>
          <a:ext cx="2551926" cy="724995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Increase in </a:t>
          </a:r>
        </a:p>
      </dsp:txBody>
      <dsp:txXfrm>
        <a:off x="-803894" y="2218260"/>
        <a:ext cx="2332783" cy="361265"/>
      </dsp:txXfrm>
    </dsp:sp>
    <dsp:sp modelId="{9BAA486B-182B-42A8-8671-8616D150ADAC}">
      <dsp:nvSpPr>
        <dsp:cNvPr id="0" name=""/>
        <dsp:cNvSpPr/>
      </dsp:nvSpPr>
      <dsp:spPr>
        <a:xfrm rot="5400000">
          <a:off x="4161501" y="2919239"/>
          <a:ext cx="2551926" cy="724995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Decrease in</a:t>
          </a:r>
        </a:p>
      </dsp:txBody>
      <dsp:txXfrm>
        <a:off x="4271073" y="2991533"/>
        <a:ext cx="2332783" cy="361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ED07C-D504-4086-A423-03203352157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8B3F9-BE5C-471B-B269-55237E15E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08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081B0-70D7-46D7-99FE-3F91C8D8F910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59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1DDB-0314-46B7-8955-26D4D043D399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3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539CA-6CE8-4349-AE75-9005FFE1CBFD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8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154D0-E6F7-40F4-9A18-5E01EF7EDB1D}" type="datetime1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9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3453-164F-46BA-938A-1B77D9120DC8}" type="datetime1">
              <a:rPr lang="en-US" smtClean="0"/>
              <a:t>10/29/2023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4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5DA4A-9F4C-4FD1-8F95-AE188C6602F3}" type="datetime1">
              <a:rPr lang="en-US" smtClean="0"/>
              <a:t>10/29/2023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4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F7290-6DEA-4828-995C-7B91B0DB0B3B}" type="datetime1">
              <a:rPr lang="en-US" smtClean="0"/>
              <a:t>10/29/2023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0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5A12F-F7CC-4E5F-8364-38CD6D9D8DBC}" type="datetime1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7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3970-1FB8-4739-B68D-C21E06B1104A}" type="datetime1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2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EEA5-B2CE-4934-99C9-6109981147A6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0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4755-5937-4FB5-8D7A-784B0CD4864A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559171"/>
            <a:ext cx="10363200" cy="338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E8A35FE2-90E4-4DEE-86A9-04BE1F690C82}" type="datetime1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912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atersonhealingcollective/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ST1y-MeEwE?feature=oembed" TargetMode="Externa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96BF193-7CC1-592E-B7F2-5BE19B41A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0" y="-38446"/>
            <a:ext cx="1219200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30DD7D3-2712-4491-B2C2-5FC23330C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7051" y="1066800"/>
            <a:ext cx="5699422" cy="47244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D0734C-004D-4938-8EA0-2C3867A11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0419" y="5780876"/>
            <a:ext cx="570258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AB6A72-9549-043F-BD3C-96FF78A40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6256" y="1562101"/>
            <a:ext cx="4359744" cy="2738530"/>
          </a:xfrm>
        </p:spPr>
        <p:txBody>
          <a:bodyPr anchor="t">
            <a:noAutofit/>
          </a:bodyPr>
          <a:lstStyle/>
          <a:p>
            <a:r>
              <a:rPr lang="en-US" sz="2800" b="1" dirty="0"/>
              <a:t>Social Disorganization Theory in Criminology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4FB42-A790-B5DC-F4B9-FE2541F31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7792" y="4300631"/>
            <a:ext cx="4358208" cy="933760"/>
          </a:xfrm>
        </p:spPr>
        <p:txBody>
          <a:bodyPr>
            <a:normAutofit/>
          </a:bodyPr>
          <a:lstStyle/>
          <a:p>
            <a:r>
              <a:rPr lang="en-US" dirty="0"/>
              <a:t>WEEK 10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D4C7EB-5946-3817-E4E2-84F6EE983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4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3027E91-4FD4-6445-DD2B-6CB88B5DB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77646"/>
            <a:ext cx="10363200" cy="836635"/>
          </a:xfrm>
        </p:spPr>
        <p:txBody>
          <a:bodyPr anchor="b">
            <a:normAutofit/>
          </a:bodyPr>
          <a:lstStyle/>
          <a:p>
            <a:r>
              <a:rPr lang="en-US"/>
              <a:t>Introduction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2AB4444-BD51-252D-9892-270B732BF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8026" y="2007381"/>
            <a:ext cx="2739571" cy="39939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/>
              <a:t>Crime is not evenly distributed across urban areas.</a:t>
            </a:r>
          </a:p>
          <a:p>
            <a:pPr>
              <a:lnSpc>
                <a:spcPct val="110000"/>
              </a:lnSpc>
            </a:pPr>
            <a:r>
              <a:rPr lang="en-US" sz="1700"/>
              <a:t>This phenomenon has been consistent since the 1800s.</a:t>
            </a:r>
          </a:p>
          <a:p>
            <a:pPr>
              <a:lnSpc>
                <a:spcPct val="110000"/>
              </a:lnSpc>
            </a:pPr>
            <a:r>
              <a:rPr lang="en-US" sz="1700"/>
              <a:t>This week we will explore the intellectual history of criminological responses to this spatial inequality in crime.</a:t>
            </a:r>
          </a:p>
        </p:txBody>
      </p:sp>
      <p:pic>
        <p:nvPicPr>
          <p:cNvPr id="12" name="Picture 11" descr="Empty street surrounded with buildings">
            <a:extLst>
              <a:ext uri="{FF2B5EF4-FFF2-40B4-BE49-F238E27FC236}">
                <a16:creationId xmlns:a16="http://schemas.microsoft.com/office/drawing/2014/main" id="{2F8A9B30-D08C-C228-B072-6FC6A6BAD8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0" r="1" b="1"/>
          <a:stretch/>
        </p:blipFill>
        <p:spPr>
          <a:xfrm>
            <a:off x="990599" y="2092362"/>
            <a:ext cx="6971708" cy="4765632"/>
          </a:xfrm>
          <a:prstGeom prst="rect">
            <a:avLst/>
          </a:prstGeom>
          <a:noFill/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665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F1F-D265-08DF-AB94-EE214A39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4533900" cy="3591463"/>
          </a:xfrm>
        </p:spPr>
        <p:txBody>
          <a:bodyPr anchor="t">
            <a:normAutofit/>
          </a:bodyPr>
          <a:lstStyle/>
          <a:p>
            <a:r>
              <a:rPr lang="en-US"/>
              <a:t>Evolution of Urban Community Images in Criminology</a:t>
            </a:r>
            <a:br>
              <a:rPr lang="en-US"/>
            </a:br>
            <a:br>
              <a:rPr lang="en-US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DCFE00-C336-C688-3FB6-E74B86749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1439141"/>
            <a:ext cx="4795405" cy="4352059"/>
          </a:xfrm>
        </p:spPr>
        <p:txBody>
          <a:bodyPr>
            <a:normAutofit/>
          </a:bodyPr>
          <a:lstStyle/>
          <a:p>
            <a:r>
              <a:rPr lang="en-US"/>
              <a:t>Community images reflect both empirical reality and social constructs.</a:t>
            </a:r>
          </a:p>
          <a:p>
            <a:r>
              <a:rPr lang="en-US"/>
              <a:t>They influence criminological theories and crime-control policies.</a:t>
            </a:r>
          </a:p>
          <a:p>
            <a:r>
              <a:rPr lang="en-US"/>
              <a:t>Community images shape the development of criminological theories.</a:t>
            </a:r>
          </a:p>
          <a:p>
            <a:r>
              <a:rPr lang="en-US"/>
              <a:t>They also influence the formulation of crime-control policies.</a:t>
            </a:r>
          </a:p>
          <a:p>
            <a:r>
              <a:rPr lang="en-US"/>
              <a:t>These images carry significant consequences.</a:t>
            </a:r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298BF2C-AFD8-4232-9364-E649CD10D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2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9EA9D-8AC7-11C3-1A0F-2A030665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914400"/>
            <a:ext cx="4766661" cy="1852323"/>
          </a:xfrm>
        </p:spPr>
        <p:txBody>
          <a:bodyPr>
            <a:normAutofit/>
          </a:bodyPr>
          <a:lstStyle/>
          <a:p>
            <a:r>
              <a:rPr lang="en-US" b="1" i="1" dirty="0">
                <a:effectLst/>
              </a:rPr>
              <a:t>Sociohistorical Context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069E1-3D94-4608-BA23-4ABEEF81A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53369"/>
            <a:ext cx="4766661" cy="308846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</a:rPr>
              <a:t>Three distinct sociohistorical eras in urban development: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</a:rPr>
              <a:t>Growth of the city (1920s-1960s)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</a:rPr>
              <a:t>Decline of the city (1960s-1990s)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</a:rPr>
              <a:t>Resurgence of the city (2000s-present)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</a:rPr>
              <a:t>Each era presents unique challenges and conditions shaping criminological thought.</a:t>
            </a:r>
          </a:p>
          <a:p>
            <a:pPr marL="0" indent="0">
              <a:buNone/>
            </a:pPr>
            <a:endParaRPr lang="en-US" sz="1700"/>
          </a:p>
        </p:txBody>
      </p:sp>
      <p:pic>
        <p:nvPicPr>
          <p:cNvPr id="18" name="Picture 17" descr="Multiple exposure of building facades">
            <a:extLst>
              <a:ext uri="{FF2B5EF4-FFF2-40B4-BE49-F238E27FC236}">
                <a16:creationId xmlns:a16="http://schemas.microsoft.com/office/drawing/2014/main" id="{0D803F00-773A-08A0-F7FD-B3B029ED1B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1" r="15152"/>
          <a:stretch/>
        </p:blipFill>
        <p:spPr>
          <a:xfrm>
            <a:off x="6510938" y="1009650"/>
            <a:ext cx="5681061" cy="4656484"/>
          </a:xfrm>
          <a:prstGeom prst="rect">
            <a:avLst/>
          </a:prstGeom>
          <a:noFill/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298BF2C-AFD8-4232-9364-E649CD10D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ctrTitle"/>
          </p:nvPr>
        </p:nvSpPr>
        <p:spPr>
          <a:xfrm>
            <a:off x="7237814" y="1371600"/>
            <a:ext cx="4250665" cy="2696866"/>
          </a:xfrm>
        </p:spPr>
        <p:txBody>
          <a:bodyPr spcFirstLastPara="1" vert="horz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b="1"/>
              <a:t>Social Disorganization Theory</a:t>
            </a:r>
            <a:endParaRPr lang="en-US"/>
          </a:p>
        </p:txBody>
      </p:sp>
      <p:sp>
        <p:nvSpPr>
          <p:cNvPr id="170" name="Subtitle 2">
            <a:extLst>
              <a:ext uri="{FF2B5EF4-FFF2-40B4-BE49-F238E27FC236}">
                <a16:creationId xmlns:a16="http://schemas.microsoft.com/office/drawing/2014/main" id="{A580AF8F-5F77-4E1B-B878-E4736CD49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7815" y="4584879"/>
            <a:ext cx="3984850" cy="1287887"/>
          </a:xfrm>
        </p:spPr>
        <p:txBody>
          <a:bodyPr anchor="b">
            <a:normAutofit/>
          </a:bodyPr>
          <a:lstStyle/>
          <a:p>
            <a:endParaRPr lang="en-US" sz="1800" dirty="0">
              <a:latin typeface="+mn-lt"/>
            </a:endParaRPr>
          </a:p>
        </p:txBody>
      </p:sp>
      <p:pic>
        <p:nvPicPr>
          <p:cNvPr id="154" name="Picture 151" descr="High speed train with motion blur effect">
            <a:extLst>
              <a:ext uri="{FF2B5EF4-FFF2-40B4-BE49-F238E27FC236}">
                <a16:creationId xmlns:a16="http://schemas.microsoft.com/office/drawing/2014/main" id="{DCC34B57-1C46-41E6-8FB2-F7CC535CD6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2"/>
          <a:stretch/>
        </p:blipFill>
        <p:spPr>
          <a:xfrm>
            <a:off x="643467" y="1797794"/>
            <a:ext cx="5799962" cy="3262414"/>
          </a:xfrm>
          <a:prstGeom prst="rect">
            <a:avLst/>
          </a:prstGeom>
          <a:noFill/>
        </p:spPr>
      </p:pic>
      <p:sp>
        <p:nvSpPr>
          <p:cNvPr id="165" name="Slide Number Placeholder 5">
            <a:extLst>
              <a:ext uri="{FF2B5EF4-FFF2-40B4-BE49-F238E27FC236}">
                <a16:creationId xmlns:a16="http://schemas.microsoft.com/office/drawing/2014/main" id="{28B954E5-2A8D-44FA-ABD2-4DE4CE1E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5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3" descr="Figures of houses in different position and sizes">
            <a:extLst>
              <a:ext uri="{FF2B5EF4-FFF2-40B4-BE49-F238E27FC236}">
                <a16:creationId xmlns:a16="http://schemas.microsoft.com/office/drawing/2014/main" id="{20C60264-174E-B9B1-F6AB-6311D478AF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9232" r="26726"/>
          <a:stretch/>
        </p:blipFill>
        <p:spPr>
          <a:xfrm>
            <a:off x="2553" y="10"/>
            <a:ext cx="7807947" cy="6857990"/>
          </a:xfrm>
          <a:prstGeom prst="rect">
            <a:avLst/>
          </a:prstGeom>
          <a:noFill/>
        </p:spPr>
      </p:pic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914400" y="1371600"/>
            <a:ext cx="5181600" cy="4111315"/>
          </a:xfrm>
        </p:spPr>
        <p:txBody>
          <a:bodyPr spcFirstLastPara="1" vert="horz" lIns="91425" tIns="45700" rIns="91425" bIns="45700" rtlCol="0" anchor="b" anchorCtr="0">
            <a:normAutofit/>
          </a:bodyPr>
          <a:lstStyle/>
          <a:p>
            <a:pPr>
              <a:spcBef>
                <a:spcPts val="0"/>
              </a:spcBef>
              <a:buClr>
                <a:srgbClr val="262626"/>
              </a:buClr>
              <a:buSzPts val="4000"/>
            </a:pPr>
            <a:r>
              <a:rPr lang="en-US" b="1">
                <a:solidFill>
                  <a:srgbClr val="FFFFFF"/>
                </a:solidFill>
              </a:rPr>
              <a:t>Understanding the Spatial Distribution of Crime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62" name="Google Shape;162;p21"/>
          <p:cNvSpPr txBox="1">
            <a:spLocks noGrp="1"/>
          </p:cNvSpPr>
          <p:nvPr>
            <p:ph idx="1"/>
          </p:nvPr>
        </p:nvSpPr>
        <p:spPr>
          <a:xfrm>
            <a:off x="8595360" y="1001864"/>
            <a:ext cx="2757913" cy="4939965"/>
          </a:xfrm>
        </p:spPr>
        <p:txBody>
          <a:bodyPr spcFirstLastPara="1" vert="horz" lIns="91425" tIns="45700" rIns="91425" bIns="45700" rtlCol="0" anchorCtr="0">
            <a:normAutofit/>
          </a:bodyPr>
          <a:lstStyle/>
          <a:p>
            <a:pPr marL="285750" indent="-285750">
              <a:lnSpc>
                <a:spcPct val="110000"/>
              </a:lnSpc>
              <a:spcBef>
                <a:spcPts val="0"/>
              </a:spcBef>
              <a:buClr>
                <a:srgbClr val="1287C3"/>
              </a:buClr>
              <a:buSzPts val="3480"/>
              <a:buFont typeface="Arial"/>
              <a:buChar char="•"/>
            </a:pPr>
            <a:r>
              <a:rPr lang="en-US" sz="1900" b="0" i="0" u="none" strike="noStrike" cap="none"/>
              <a:t>Why do crime rates differ across neighborhoods within a city?</a:t>
            </a:r>
            <a:endParaRPr lang="en-US" sz="1900"/>
          </a:p>
          <a:p>
            <a:pPr marL="285750" indent="-64770">
              <a:lnSpc>
                <a:spcPct val="110000"/>
              </a:lnSpc>
              <a:spcBef>
                <a:spcPts val="1080"/>
              </a:spcBef>
              <a:buClr>
                <a:srgbClr val="1287C3"/>
              </a:buClr>
              <a:buSzPts val="3480"/>
              <a:buNone/>
            </a:pPr>
            <a:endParaRPr lang="en-US" sz="1900" b="0" i="0" u="none" strike="noStrike" cap="none"/>
          </a:p>
          <a:p>
            <a:pPr marL="285750" indent="-285750">
              <a:lnSpc>
                <a:spcPct val="110000"/>
              </a:lnSpc>
              <a:spcBef>
                <a:spcPts val="1080"/>
              </a:spcBef>
              <a:buClr>
                <a:srgbClr val="1287C3"/>
              </a:buClr>
              <a:buSzPts val="3480"/>
              <a:buFont typeface="Arial"/>
              <a:buChar char="•"/>
            </a:pPr>
            <a:r>
              <a:rPr lang="en-US" sz="1900" b="0" i="0" u="none" strike="noStrike" cap="none"/>
              <a:t>Is neighborhood crime due solely to the kinds of people who live there, or is there something about the neighborhood environment that fosters crime?</a:t>
            </a:r>
            <a:endParaRPr lang="en-US" sz="1900"/>
          </a:p>
        </p:txBody>
      </p:sp>
      <p:sp>
        <p:nvSpPr>
          <p:cNvPr id="172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7268495" y="1371600"/>
            <a:ext cx="4079987" cy="1314443"/>
          </a:xfrm>
        </p:spPr>
        <p:txBody>
          <a:bodyPr spcFirstLastPara="1" vert="horz" lIns="91425" tIns="45700" rIns="91425" bIns="45700" rtlCol="0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en-US" b="1" i="0" u="none" dirty="0"/>
              <a:t>Chicago School</a:t>
            </a:r>
            <a:endParaRPr lang="en-US" dirty="0"/>
          </a:p>
        </p:txBody>
      </p:sp>
      <p:sp>
        <p:nvSpPr>
          <p:cNvPr id="168" name="Google Shape;168;p22"/>
          <p:cNvSpPr txBox="1">
            <a:spLocks noGrp="1"/>
          </p:cNvSpPr>
          <p:nvPr>
            <p:ph idx="1"/>
          </p:nvPr>
        </p:nvSpPr>
        <p:spPr>
          <a:xfrm>
            <a:off x="7268495" y="2853369"/>
            <a:ext cx="4079988" cy="3088460"/>
          </a:xfrm>
        </p:spPr>
        <p:txBody>
          <a:bodyPr spcFirstLastPara="1" vert="horz" lIns="91425" tIns="45700" rIns="91425" bIns="45700" rtlCol="0" anchorCtr="0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1287C3"/>
              </a:buClr>
              <a:buSzPts val="3480"/>
              <a:buNone/>
            </a:pPr>
            <a:r>
              <a:rPr lang="en-US" sz="1500" i="0" u="none" strike="noStrike" cap="none"/>
              <a:t>Social ecology of Park and Burgess</a:t>
            </a:r>
            <a:endParaRPr lang="en-US" sz="1500"/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500" b="0" i="0" u="none" strike="noStrike" cap="none"/>
              <a:t>Inspired by plant and animal ecology</a:t>
            </a:r>
            <a:endParaRPr lang="en-US" sz="1500"/>
          </a:p>
          <a:p>
            <a:pPr marL="1200150" lvl="2" indent="-285750">
              <a:lnSpc>
                <a:spcPct val="110000"/>
              </a:lnSpc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 sz="1500" b="0" i="0" u="none" strike="noStrike" cap="none"/>
              <a:t>Based on competition for space</a:t>
            </a:r>
            <a:endParaRPr lang="en-US" sz="1500"/>
          </a:p>
          <a:p>
            <a:pPr marL="0" indent="0">
              <a:lnSpc>
                <a:spcPct val="110000"/>
              </a:lnSpc>
              <a:spcBef>
                <a:spcPts val="1080"/>
              </a:spcBef>
              <a:buClr>
                <a:srgbClr val="1287C3"/>
              </a:buClr>
              <a:buSzPts val="3480"/>
              <a:buNone/>
            </a:pPr>
            <a:r>
              <a:rPr lang="en-US" sz="1500" i="0" u="none" strike="noStrike" cap="none"/>
              <a:t>Studied Chicago, early-mid 20</a:t>
            </a:r>
            <a:r>
              <a:rPr lang="en-US" sz="1500" i="0" u="none" strike="noStrike" cap="none" baseline="30000"/>
              <a:t>th </a:t>
            </a:r>
            <a:r>
              <a:rPr lang="en-US" sz="1500" i="0" u="none" strike="noStrike" cap="none"/>
              <a:t>century</a:t>
            </a:r>
            <a:endParaRPr lang="en-US" sz="1500"/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500" b="0" i="0" u="none" strike="noStrike" cap="none"/>
              <a:t>Rapid growth due to immigration, urbanization, and industrialization</a:t>
            </a:r>
            <a:endParaRPr lang="en-US" sz="1500"/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500" b="0" i="0" u="none" strike="noStrike" cap="none"/>
              <a:t>Interested in the moral effects of these changes</a:t>
            </a:r>
            <a:endParaRPr lang="en-US" sz="1500"/>
          </a:p>
        </p:txBody>
      </p:sp>
      <p:pic>
        <p:nvPicPr>
          <p:cNvPr id="170" name="Picture 169" descr="Manhattan skyline">
            <a:extLst>
              <a:ext uri="{FF2B5EF4-FFF2-40B4-BE49-F238E27FC236}">
                <a16:creationId xmlns:a16="http://schemas.microsoft.com/office/drawing/2014/main" id="{4D2AAE65-A911-98E8-BCA3-5A80D52E5E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90" r="28722" b="-1"/>
          <a:stretch/>
        </p:blipFill>
        <p:spPr>
          <a:xfrm>
            <a:off x="906906" y="643467"/>
            <a:ext cx="5290413" cy="5571065"/>
          </a:xfrm>
          <a:prstGeom prst="rect">
            <a:avLst/>
          </a:prstGeom>
          <a:noFill/>
        </p:spPr>
      </p:pic>
      <p:sp>
        <p:nvSpPr>
          <p:cNvPr id="178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7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914399" y="832266"/>
            <a:ext cx="10570927" cy="788465"/>
          </a:xfrm>
        </p:spPr>
        <p:txBody>
          <a:bodyPr spcFirstLastPara="1" vert="horz" lIns="91425" tIns="45700" rIns="91425" bIns="45700" rtlCol="0" anchor="b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en-US"/>
              <a:t>Chicago School: Ecological Models</a:t>
            </a:r>
          </a:p>
        </p:txBody>
      </p:sp>
      <p:sp>
        <p:nvSpPr>
          <p:cNvPr id="173" name="Google Shape;173;p23"/>
          <p:cNvSpPr txBox="1">
            <a:spLocks noGrp="1"/>
          </p:cNvSpPr>
          <p:nvPr>
            <p:ph idx="1"/>
          </p:nvPr>
        </p:nvSpPr>
        <p:spPr>
          <a:xfrm>
            <a:off x="8538026" y="2007381"/>
            <a:ext cx="2901100" cy="4090560"/>
          </a:xfrm>
        </p:spPr>
        <p:txBody>
          <a:bodyPr spcFirstLastPara="1" vert="horz" lIns="91425" tIns="45700" rIns="91425" bIns="45700" rtlCol="0" anchorCtr="0">
            <a:normAutofit/>
          </a:bodyPr>
          <a:lstStyle/>
          <a:p>
            <a:pPr marL="285750" indent="-285750">
              <a:spcBef>
                <a:spcPts val="0"/>
              </a:spcBef>
              <a:buClr>
                <a:srgbClr val="1287C3"/>
              </a:buClr>
              <a:buSzPts val="3480"/>
              <a:buFont typeface="Arial"/>
              <a:buChar char="•"/>
            </a:pPr>
            <a:r>
              <a:rPr lang="en-US"/>
              <a:t>Robert Park and Ernest Burgess (1886-1966)</a:t>
            </a:r>
          </a:p>
          <a:p>
            <a:pPr marL="285750" indent="-285750">
              <a:spcBef>
                <a:spcPts val="1080"/>
              </a:spcBef>
              <a:buClr>
                <a:srgbClr val="1287C3"/>
              </a:buClr>
              <a:buSzPts val="3480"/>
              <a:buFont typeface="Arial"/>
              <a:buChar char="•"/>
            </a:pPr>
            <a:r>
              <a:rPr lang="en-US"/>
              <a:t>Ecology</a:t>
            </a:r>
          </a:p>
          <a:p>
            <a:pPr marL="742950" lvl="1" indent="-285750"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/>
              <a:t>Process of invasion &amp; settlement of a territory</a:t>
            </a:r>
          </a:p>
          <a:p>
            <a:pPr marL="742950" lvl="1" indent="-285750"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/>
              <a:t>Settlement patterns</a:t>
            </a:r>
          </a:p>
          <a:p>
            <a:pPr marL="285750" indent="-285750">
              <a:spcBef>
                <a:spcPts val="1080"/>
              </a:spcBef>
              <a:buClr>
                <a:srgbClr val="1287C3"/>
              </a:buClr>
              <a:buSzPts val="3480"/>
              <a:buFont typeface="Arial"/>
              <a:buChar char="•"/>
            </a:pPr>
            <a:r>
              <a:rPr lang="en-US"/>
              <a:t>Concentric Zones</a:t>
            </a:r>
          </a:p>
        </p:txBody>
      </p:sp>
      <p:pic>
        <p:nvPicPr>
          <p:cNvPr id="175" name="Google Shape;175;p23" descr="Image Preview"/>
          <p:cNvPicPr preferRelativeResize="0"/>
          <p:nvPr/>
        </p:nvPicPr>
        <p:blipFill rotWithShape="1">
          <a:blip r:embed="rId3"/>
          <a:srcRect r="-1" b="17292"/>
          <a:stretch/>
        </p:blipFill>
        <p:spPr>
          <a:xfrm>
            <a:off x="990599" y="2092362"/>
            <a:ext cx="3482843" cy="4765632"/>
          </a:xfrm>
          <a:prstGeom prst="rect">
            <a:avLst/>
          </a:prstGeom>
          <a:noFill/>
        </p:spPr>
      </p:pic>
      <p:pic>
        <p:nvPicPr>
          <p:cNvPr id="176" name="Google Shape;176;p23" descr="Image Preview"/>
          <p:cNvPicPr preferRelativeResize="0"/>
          <p:nvPr/>
        </p:nvPicPr>
        <p:blipFill rotWithShape="1">
          <a:blip r:embed="rId4"/>
          <a:srcRect l="1818" r="7113" b="-1"/>
          <a:stretch/>
        </p:blipFill>
        <p:spPr>
          <a:xfrm>
            <a:off x="4473442" y="2092363"/>
            <a:ext cx="3482842" cy="4765632"/>
          </a:xfrm>
          <a:prstGeom prst="rect">
            <a:avLst/>
          </a:prstGeom>
          <a:noFill/>
        </p:spPr>
      </p:pic>
      <p:sp>
        <p:nvSpPr>
          <p:cNvPr id="185" name="Slide Number Placeholder 5">
            <a:extLst>
              <a:ext uri="{FF2B5EF4-FFF2-40B4-BE49-F238E27FC236}">
                <a16:creationId xmlns:a16="http://schemas.microsoft.com/office/drawing/2014/main" id="{2298BF2C-AFD8-4232-9364-E649CD10D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>
            <a:spLocks noGrp="1"/>
          </p:cNvSpPr>
          <p:nvPr>
            <p:ph type="title"/>
          </p:nvPr>
        </p:nvSpPr>
        <p:spPr>
          <a:xfrm>
            <a:off x="914400" y="777646"/>
            <a:ext cx="10363200" cy="836635"/>
          </a:xfr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>
              <a:buClr>
                <a:schemeClr val="dk1"/>
              </a:buClr>
              <a:buSzPts val="4000"/>
            </a:pPr>
            <a:r>
              <a:rPr lang="en-US" b="0" i="0" u="none"/>
              <a:t>Chicago School: Ecological Models</a:t>
            </a:r>
            <a:endParaRPr lang="en-US"/>
          </a:p>
        </p:txBody>
      </p:sp>
      <p:sp>
        <p:nvSpPr>
          <p:cNvPr id="181" name="Google Shape;181;p24"/>
          <p:cNvSpPr txBox="1">
            <a:spLocks noGrp="1"/>
          </p:cNvSpPr>
          <p:nvPr>
            <p:ph idx="1"/>
          </p:nvPr>
        </p:nvSpPr>
        <p:spPr>
          <a:xfrm>
            <a:off x="8538026" y="2007381"/>
            <a:ext cx="2739571" cy="3993968"/>
          </a:xfr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0">
              <a:buClr>
                <a:srgbClr val="1287C3"/>
              </a:buClr>
              <a:buSzPts val="3480"/>
              <a:buNone/>
            </a:pPr>
            <a:r>
              <a:rPr lang="en-US"/>
              <a:t>Burgess’ diagram of concentric zones</a:t>
            </a:r>
          </a:p>
        </p:txBody>
      </p:sp>
      <p:pic>
        <p:nvPicPr>
          <p:cNvPr id="183" name="Google Shape;183;p24" descr="Image Preview"/>
          <p:cNvPicPr preferRelativeResize="0"/>
          <p:nvPr/>
        </p:nvPicPr>
        <p:blipFill rotWithShape="1">
          <a:blip r:embed="rId3"/>
          <a:srcRect t="16653" r="1" b="18409"/>
          <a:stretch/>
        </p:blipFill>
        <p:spPr>
          <a:xfrm>
            <a:off x="990599" y="2092362"/>
            <a:ext cx="6971708" cy="4765632"/>
          </a:xfrm>
          <a:prstGeom prst="rect">
            <a:avLst/>
          </a:prstGeom>
          <a:noFill/>
        </p:spPr>
      </p:pic>
      <p:sp>
        <p:nvSpPr>
          <p:cNvPr id="192" name="Slide Number Placeholder 5">
            <a:extLst>
              <a:ext uri="{FF2B5EF4-FFF2-40B4-BE49-F238E27FC236}">
                <a16:creationId xmlns:a16="http://schemas.microsoft.com/office/drawing/2014/main" id="{2298BF2C-AFD8-4232-9364-E649CD10D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>
            <a:spLocks noGrp="1"/>
          </p:cNvSpPr>
          <p:nvPr>
            <p:ph type="title"/>
          </p:nvPr>
        </p:nvSpPr>
        <p:spPr>
          <a:xfrm>
            <a:off x="1905001" y="-76200"/>
            <a:ext cx="7704137" cy="198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en-US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Ecology: Concentric Zones</a:t>
            </a:r>
            <a:endParaRPr/>
          </a:p>
        </p:txBody>
      </p:sp>
      <p:pic>
        <p:nvPicPr>
          <p:cNvPr id="188" name="Google Shape;188;p25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1371600"/>
            <a:ext cx="76200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ACFE51-3B4D-0B9E-8848-12CFD15F1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>
            <a:spLocks noGrp="1"/>
          </p:cNvSpPr>
          <p:nvPr>
            <p:ph type="title"/>
          </p:nvPr>
        </p:nvSpPr>
        <p:spPr>
          <a:xfrm>
            <a:off x="914400" y="3854301"/>
            <a:ext cx="3833037" cy="1638721"/>
          </a:xfrm>
        </p:spPr>
        <p:txBody>
          <a:bodyPr spcFirstLastPara="1" vert="horz" lIns="91425" tIns="45700" rIns="91425" bIns="45700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en-US" sz="3700" dirty="0"/>
              <a:t>Chicago School: Ecological Models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idx="1"/>
          </p:nvPr>
        </p:nvSpPr>
        <p:spPr>
          <a:xfrm>
            <a:off x="5676900" y="960120"/>
            <a:ext cx="5524499" cy="4831080"/>
          </a:xfrm>
        </p:spPr>
        <p:txBody>
          <a:bodyPr spcFirstLastPara="1" vert="horz" lIns="91425" tIns="45700" rIns="91425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1287C3"/>
              </a:buClr>
              <a:buSzPts val="3480"/>
              <a:buNone/>
            </a:pPr>
            <a:r>
              <a:rPr lang="en-US" b="1" dirty="0"/>
              <a:t>Zones</a:t>
            </a:r>
          </a:p>
          <a:p>
            <a:pPr marL="742950" lvl="1" indent="-285750"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b="1" dirty="0"/>
              <a:t>Central Business District</a:t>
            </a:r>
          </a:p>
          <a:p>
            <a:pPr marL="1200150" lvl="2" indent="-285750"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 dirty="0"/>
              <a:t>The Loop</a:t>
            </a:r>
          </a:p>
          <a:p>
            <a:pPr marL="742950" lvl="1" indent="-285750"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b="1" dirty="0"/>
              <a:t>Zone II (zone in transition)</a:t>
            </a:r>
          </a:p>
          <a:p>
            <a:pPr marL="1200150" lvl="2" indent="-285750"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 dirty="0"/>
              <a:t>High population turnover (4-7 years)</a:t>
            </a:r>
          </a:p>
          <a:p>
            <a:pPr marL="742950" lvl="1" indent="-285750"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b="1" dirty="0"/>
              <a:t>Zone III </a:t>
            </a:r>
          </a:p>
          <a:p>
            <a:pPr marL="1200150" lvl="2" indent="-285750"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 dirty="0"/>
              <a:t>Workingmen’s homes</a:t>
            </a:r>
          </a:p>
          <a:p>
            <a:pPr marL="742950" lvl="1" indent="-285750"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b="1" dirty="0"/>
              <a:t>Zone IV</a:t>
            </a:r>
          </a:p>
          <a:p>
            <a:pPr marL="1200150" lvl="2" indent="-285750"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 dirty="0"/>
              <a:t>Residential zone (single-family homes; apartments)</a:t>
            </a:r>
          </a:p>
        </p:txBody>
      </p:sp>
      <p:pic>
        <p:nvPicPr>
          <p:cNvPr id="197" name="Picture 196" descr="Sea of buildings at twilight">
            <a:extLst>
              <a:ext uri="{FF2B5EF4-FFF2-40B4-BE49-F238E27FC236}">
                <a16:creationId xmlns:a16="http://schemas.microsoft.com/office/drawing/2014/main" id="{91584D6A-8BE8-6E75-3E00-D50CA0C91F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4" r="24757" b="-1"/>
          <a:stretch/>
        </p:blipFill>
        <p:spPr>
          <a:xfrm>
            <a:off x="1557102" y="836142"/>
            <a:ext cx="2623832" cy="2762980"/>
          </a:xfrm>
          <a:prstGeom prst="rect">
            <a:avLst/>
          </a:prstGeom>
          <a:noFill/>
        </p:spPr>
      </p:pic>
      <p:sp>
        <p:nvSpPr>
          <p:cNvPr id="205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11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914401" y="4194544"/>
            <a:ext cx="6533706" cy="1298477"/>
          </a:xfrm>
        </p:spPr>
        <p:txBody>
          <a:bodyPr spcFirstLastPara="1" vert="horz" lIns="91425" tIns="45700" rIns="91425" bIns="45700" rtlCol="0" anchor="b" anchorCtr="0">
            <a:normAutofit/>
          </a:bodyPr>
          <a:lstStyle/>
          <a:p>
            <a:pPr>
              <a:spcBef>
                <a:spcPts val="0"/>
              </a:spcBef>
              <a:buClr>
                <a:srgbClr val="262626"/>
              </a:buClr>
              <a:buSzPts val="3600"/>
            </a:pPr>
            <a:r>
              <a:rPr lang="en-US" sz="3700" b="1"/>
              <a:t>The Study of Crime in Chicago</a:t>
            </a:r>
            <a:br>
              <a:rPr lang="en-US" sz="3700" b="1"/>
            </a:br>
            <a:r>
              <a:rPr lang="en-US" sz="3700" b="1"/>
              <a:t>Shaw and McKay</a:t>
            </a:r>
            <a:endParaRPr lang="en-US" sz="3700"/>
          </a:p>
        </p:txBody>
      </p:sp>
      <p:sp>
        <p:nvSpPr>
          <p:cNvPr id="201" name="Google Shape;201;p27"/>
          <p:cNvSpPr txBox="1">
            <a:spLocks noGrp="1"/>
          </p:cNvSpPr>
          <p:nvPr>
            <p:ph idx="1"/>
          </p:nvPr>
        </p:nvSpPr>
        <p:spPr>
          <a:xfrm>
            <a:off x="8171121" y="960120"/>
            <a:ext cx="3030278" cy="4831080"/>
          </a:xfrm>
        </p:spPr>
        <p:txBody>
          <a:bodyPr spcFirstLastPara="1" vert="horz" lIns="91425" tIns="45700" rIns="91425" bIns="45700" rtlCol="0" anchor="t" anchorCtr="0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1287C3"/>
              </a:buClr>
              <a:buSzPts val="3480"/>
              <a:buNone/>
            </a:pPr>
            <a:r>
              <a:rPr lang="en-US" sz="1400" b="1"/>
              <a:t>Mapped addresses of delinquents 1920-50</a:t>
            </a:r>
            <a:endParaRPr lang="en-US" sz="1400"/>
          </a:p>
          <a:p>
            <a:pPr marL="0" indent="0">
              <a:lnSpc>
                <a:spcPct val="110000"/>
              </a:lnSpc>
              <a:spcBef>
                <a:spcPts val="1080"/>
              </a:spcBef>
              <a:buClr>
                <a:srgbClr val="1287C3"/>
              </a:buClr>
              <a:buSzPts val="3480"/>
              <a:buNone/>
            </a:pPr>
            <a:r>
              <a:rPr lang="en-US" sz="1400" b="1"/>
              <a:t>Findings</a:t>
            </a:r>
            <a:endParaRPr lang="en-US" sz="1400"/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/>
              <a:t>Crime was highest in zone of transition (Zone 2), lowest in commuter zone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/>
              <a:t>High crime persisted in Zone 2 regardless of which ethnic group lived there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/>
              <a:t>Groups that left Zone 2 committed less crime, groups that entered committed more crime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/>
              <a:t>Same pattern for other social problems</a:t>
            </a:r>
          </a:p>
        </p:txBody>
      </p:sp>
      <p:pic>
        <p:nvPicPr>
          <p:cNvPr id="203" name="Picture 202" descr="Blueprint of style of a map">
            <a:extLst>
              <a:ext uri="{FF2B5EF4-FFF2-40B4-BE49-F238E27FC236}">
                <a16:creationId xmlns:a16="http://schemas.microsoft.com/office/drawing/2014/main" id="{299259DB-BB0F-0E28-0024-9D1168713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8" r="26238"/>
          <a:stretch/>
        </p:blipFill>
        <p:spPr>
          <a:xfrm>
            <a:off x="2744578" y="836141"/>
            <a:ext cx="2949550" cy="3103221"/>
          </a:xfrm>
          <a:prstGeom prst="rect">
            <a:avLst/>
          </a:prstGeom>
          <a:noFill/>
        </p:spPr>
      </p:pic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12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>
            <a:spLocks noGrp="1"/>
          </p:cNvSpPr>
          <p:nvPr>
            <p:ph type="title"/>
          </p:nvPr>
        </p:nvSpPr>
        <p:spPr>
          <a:xfrm>
            <a:off x="2053723" y="639763"/>
            <a:ext cx="2998270" cy="5492750"/>
          </a:xfrm>
          <a:prstGeom prst="rect">
            <a:avLst/>
          </a:prstGeom>
        </p:spPr>
        <p:txBody>
          <a:bodyPr spcFirstLastPara="1" vert="horz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262626"/>
              </a:buClr>
              <a:buSzPts val="4000"/>
            </a:pPr>
            <a:r>
              <a:rPr lang="en-US" b="1" i="0" u="none" dirty="0">
                <a:latin typeface="Corbel"/>
                <a:ea typeface="Corbel"/>
                <a:cs typeface="Corbel"/>
                <a:sym typeface="Corbel"/>
              </a:rPr>
              <a:t>Shaw and McKay’s Conclusions</a:t>
            </a:r>
            <a:endParaRPr lang="en-US" dirty="0"/>
          </a:p>
        </p:txBody>
      </p:sp>
      <p:graphicFrame>
        <p:nvGraphicFramePr>
          <p:cNvPr id="209" name="Google Shape;207;p28">
            <a:extLst>
              <a:ext uri="{FF2B5EF4-FFF2-40B4-BE49-F238E27FC236}">
                <a16:creationId xmlns:a16="http://schemas.microsoft.com/office/drawing/2014/main" id="{06A2458E-AEB8-4F30-9965-5C315A23A1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90261" y="639763"/>
          <a:ext cx="4691043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1AEF77-6B1C-85DD-0B61-F73B56DA5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>
            <a:spLocks noGrp="1"/>
          </p:cNvSpPr>
          <p:nvPr>
            <p:ph type="title"/>
          </p:nvPr>
        </p:nvSpPr>
        <p:spPr>
          <a:xfrm>
            <a:off x="2053723" y="639763"/>
            <a:ext cx="2998270" cy="5492750"/>
          </a:xfrm>
          <a:prstGeom prst="rect">
            <a:avLst/>
          </a:prstGeom>
        </p:spPr>
        <p:txBody>
          <a:bodyPr spcFirstLastPara="1" vert="horz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en-US" b="1" i="0" u="none" dirty="0">
                <a:latin typeface="Corbel"/>
                <a:ea typeface="Corbel"/>
                <a:cs typeface="Corbel"/>
                <a:sym typeface="Corbel"/>
              </a:rPr>
              <a:t>Why the Zone of Transition?</a:t>
            </a:r>
            <a:endParaRPr lang="en-US" dirty="0"/>
          </a:p>
        </p:txBody>
      </p:sp>
      <p:graphicFrame>
        <p:nvGraphicFramePr>
          <p:cNvPr id="215" name="Google Shape;213;p29">
            <a:extLst>
              <a:ext uri="{FF2B5EF4-FFF2-40B4-BE49-F238E27FC236}">
                <a16:creationId xmlns:a16="http://schemas.microsoft.com/office/drawing/2014/main" id="{2578119F-E0E5-4531-A48F-1CC1149C2D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59455"/>
              </p:ext>
            </p:extLst>
          </p:nvPr>
        </p:nvGraphicFramePr>
        <p:xfrm>
          <a:off x="5490261" y="639763"/>
          <a:ext cx="4691043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1E1DF6-6B64-B143-CE63-C52735B03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title"/>
          </p:nvPr>
        </p:nvSpPr>
        <p:spPr>
          <a:xfrm>
            <a:off x="2133600" y="55086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262626"/>
              </a:buClr>
              <a:buSzPts val="3600"/>
            </a:pPr>
            <a:r>
              <a:rPr lang="en-US" sz="3600" b="1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rPr>
              <a:t>The Social Disorganization</a:t>
            </a:r>
            <a:br>
              <a:rPr lang="en-US" sz="3600" b="1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3600" b="1">
                <a:solidFill>
                  <a:srgbClr val="262626"/>
                </a:solidFill>
                <a:latin typeface="Corbel"/>
                <a:ea typeface="Corbel"/>
                <a:cs typeface="Corbel"/>
                <a:sym typeface="Corbel"/>
              </a:rPr>
              <a:t>Model</a:t>
            </a:r>
            <a:endParaRPr/>
          </a:p>
        </p:txBody>
      </p:sp>
      <p:sp>
        <p:nvSpPr>
          <p:cNvPr id="219" name="Google Shape;219;p30"/>
          <p:cNvSpPr txBox="1"/>
          <p:nvPr/>
        </p:nvSpPr>
        <p:spPr>
          <a:xfrm>
            <a:off x="2133600" y="2286001"/>
            <a:ext cx="2667000" cy="3030537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Poverty</a:t>
            </a:r>
            <a:endParaRPr/>
          </a:p>
          <a:p>
            <a:pPr>
              <a:spcBef>
                <a:spcPts val="1600"/>
              </a:spcBef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Residential Mobility</a:t>
            </a:r>
            <a:endParaRPr/>
          </a:p>
          <a:p>
            <a:pPr>
              <a:spcBef>
                <a:spcPts val="1600"/>
              </a:spcBef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Ethnic Heterogeneity</a:t>
            </a:r>
            <a:endParaRPr/>
          </a:p>
        </p:txBody>
      </p:sp>
      <p:sp>
        <p:nvSpPr>
          <p:cNvPr id="220" name="Google Shape;220;p30"/>
          <p:cNvSpPr txBox="1"/>
          <p:nvPr/>
        </p:nvSpPr>
        <p:spPr>
          <a:xfrm>
            <a:off x="5257800" y="2889250"/>
            <a:ext cx="2951162" cy="10795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indent="-457200"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</a:t>
            </a:r>
            <a:endParaRPr/>
          </a:p>
          <a:p>
            <a:pPr marL="457200" indent="-457200"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Disorganization</a:t>
            </a:r>
            <a:endParaRPr/>
          </a:p>
        </p:txBody>
      </p:sp>
      <p:sp>
        <p:nvSpPr>
          <p:cNvPr id="221" name="Google Shape;221;p30"/>
          <p:cNvSpPr txBox="1"/>
          <p:nvPr/>
        </p:nvSpPr>
        <p:spPr>
          <a:xfrm>
            <a:off x="8610600" y="3132138"/>
            <a:ext cx="1447800" cy="592137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Crime</a:t>
            </a:r>
            <a:endParaRPr/>
          </a:p>
        </p:txBody>
      </p:sp>
      <p:sp>
        <p:nvSpPr>
          <p:cNvPr id="222" name="Google Shape;222;p30"/>
          <p:cNvSpPr/>
          <p:nvPr/>
        </p:nvSpPr>
        <p:spPr>
          <a:xfrm>
            <a:off x="4800600" y="3276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 extrusionOk="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 extrusionOk="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30"/>
          <p:cNvSpPr/>
          <p:nvPr/>
        </p:nvSpPr>
        <p:spPr>
          <a:xfrm>
            <a:off x="8229600" y="3276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 extrusionOk="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 extrusionOk="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30"/>
          <p:cNvSpPr txBox="1"/>
          <p:nvPr/>
        </p:nvSpPr>
        <p:spPr>
          <a:xfrm>
            <a:off x="8001000" y="4800600"/>
            <a:ext cx="2286000" cy="10795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Criminal </a:t>
            </a:r>
            <a:endParaRPr/>
          </a:p>
          <a:p>
            <a:pPr>
              <a:buClr>
                <a:schemeClr val="dk1"/>
              </a:buClr>
              <a:buSzPts val="3200"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Subculture</a:t>
            </a:r>
            <a:endParaRPr/>
          </a:p>
        </p:txBody>
      </p:sp>
      <p:cxnSp>
        <p:nvCxnSpPr>
          <p:cNvPr id="225" name="Google Shape;225;p30"/>
          <p:cNvCxnSpPr/>
          <p:nvPr/>
        </p:nvCxnSpPr>
        <p:spPr>
          <a:xfrm>
            <a:off x="8991600" y="3810000"/>
            <a:ext cx="0" cy="838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26" name="Google Shape;226;p30"/>
          <p:cNvCxnSpPr/>
          <p:nvPr/>
        </p:nvCxnSpPr>
        <p:spPr>
          <a:xfrm rot="10800000">
            <a:off x="9525000" y="3810000"/>
            <a:ext cx="0" cy="838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F3434C-BC01-64ED-793B-D3159C434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3" descr="Colourful carved figures of humans">
            <a:extLst>
              <a:ext uri="{FF2B5EF4-FFF2-40B4-BE49-F238E27FC236}">
                <a16:creationId xmlns:a16="http://schemas.microsoft.com/office/drawing/2014/main" id="{EFBB7A74-5789-E1B3-C2F5-E237536092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9556" r="9324" b="-1"/>
          <a:stretch/>
        </p:blipFill>
        <p:spPr>
          <a:xfrm>
            <a:off x="2553" y="10"/>
            <a:ext cx="7807947" cy="6857990"/>
          </a:xfrm>
          <a:prstGeom prst="rect">
            <a:avLst/>
          </a:prstGeom>
          <a:noFill/>
        </p:spPr>
      </p:pic>
      <p:sp>
        <p:nvSpPr>
          <p:cNvPr id="231" name="Google Shape;231;p31"/>
          <p:cNvSpPr txBox="1">
            <a:spLocks noGrp="1"/>
          </p:cNvSpPr>
          <p:nvPr>
            <p:ph type="title"/>
          </p:nvPr>
        </p:nvSpPr>
        <p:spPr>
          <a:xfrm>
            <a:off x="914400" y="1371600"/>
            <a:ext cx="5181600" cy="4111315"/>
          </a:xfrm>
        </p:spPr>
        <p:txBody>
          <a:bodyPr spcFirstLastPara="1" vert="horz" lIns="91425" tIns="45700" rIns="91425" bIns="45700" rtlCol="0" anchor="b" anchorCtr="0">
            <a:normAutofit/>
          </a:bodyPr>
          <a:lstStyle/>
          <a:p>
            <a:pPr>
              <a:spcBef>
                <a:spcPts val="0"/>
              </a:spcBef>
              <a:buClr>
                <a:srgbClr val="262626"/>
              </a:buClr>
              <a:buSzPts val="3600"/>
            </a:pPr>
            <a:r>
              <a:rPr lang="en-US" b="1">
                <a:solidFill>
                  <a:srgbClr val="FFFFFF"/>
                </a:solidFill>
              </a:rPr>
              <a:t>What exactly is social disorganization?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32" name="Google Shape;232;p31"/>
          <p:cNvSpPr txBox="1">
            <a:spLocks noGrp="1"/>
          </p:cNvSpPr>
          <p:nvPr>
            <p:ph idx="1"/>
          </p:nvPr>
        </p:nvSpPr>
        <p:spPr>
          <a:xfrm>
            <a:off x="8595360" y="1001864"/>
            <a:ext cx="2757913" cy="4939965"/>
          </a:xfrm>
        </p:spPr>
        <p:txBody>
          <a:bodyPr spcFirstLastPara="1" vert="horz" lIns="91425" tIns="45700" rIns="91425" bIns="45700" rtlCol="0" anchorCtr="0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1287C3"/>
              </a:buClr>
              <a:buSzPts val="3480"/>
              <a:buNone/>
            </a:pPr>
            <a:r>
              <a:rPr lang="en-US" sz="1400" b="1" dirty="0"/>
              <a:t>Social disorganization: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 dirty="0"/>
              <a:t>Sparse local networks, weak social ties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 dirty="0"/>
              <a:t>Low organizational participation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 dirty="0"/>
              <a:t>Lack of cohesion and trust among neighbors</a:t>
            </a:r>
          </a:p>
          <a:p>
            <a:pPr marL="0" indent="0">
              <a:lnSpc>
                <a:spcPct val="110000"/>
              </a:lnSpc>
              <a:spcBef>
                <a:spcPts val="1080"/>
              </a:spcBef>
              <a:buClr>
                <a:srgbClr val="1287C3"/>
              </a:buClr>
              <a:buSzPts val="3480"/>
              <a:buNone/>
            </a:pPr>
            <a:r>
              <a:rPr lang="en-US" sz="1400" b="1" dirty="0"/>
              <a:t>Result: 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 dirty="0"/>
              <a:t>Inability to solve problems and pursue goals</a:t>
            </a:r>
            <a:endParaRPr lang="en-US" sz="1400" b="1" dirty="0"/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 dirty="0"/>
              <a:t>Parents less able to socialize and control youth</a:t>
            </a:r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 sz="1400" dirty="0"/>
              <a:t>Breakdown in surveillance</a:t>
            </a:r>
          </a:p>
        </p:txBody>
      </p:sp>
      <p:sp>
        <p:nvSpPr>
          <p:cNvPr id="242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 txBox="1">
            <a:spLocks noGrp="1"/>
          </p:cNvSpPr>
          <p:nvPr>
            <p:ph type="title"/>
          </p:nvPr>
        </p:nvSpPr>
        <p:spPr>
          <a:xfrm>
            <a:off x="914399" y="914401"/>
            <a:ext cx="4876801" cy="1466490"/>
          </a:xfrm>
        </p:spPr>
        <p:txBody>
          <a:bodyPr spcFirstLastPara="1" vert="horz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en-US" b="1" i="0" u="none"/>
              <a:t>Chicago Area Project</a:t>
            </a:r>
            <a:endParaRPr lang="en-US"/>
          </a:p>
        </p:txBody>
      </p:sp>
      <p:sp>
        <p:nvSpPr>
          <p:cNvPr id="249" name="Google Shape;249;p34"/>
          <p:cNvSpPr txBox="1">
            <a:spLocks noGrp="1"/>
          </p:cNvSpPr>
          <p:nvPr>
            <p:ph idx="1"/>
          </p:nvPr>
        </p:nvSpPr>
        <p:spPr>
          <a:xfrm>
            <a:off x="6400800" y="960120"/>
            <a:ext cx="4796346" cy="4335780"/>
          </a:xfrm>
        </p:spPr>
        <p:txBody>
          <a:bodyPr spcFirstLastPara="1" vert="horz" lIns="91425" tIns="45700" rIns="91425" bIns="45700" rtlCol="0" anchorCtr="0">
            <a:normAutofit/>
          </a:bodyPr>
          <a:lstStyle/>
          <a:p>
            <a:pPr marL="285750" indent="-64770">
              <a:lnSpc>
                <a:spcPct val="110000"/>
              </a:lnSpc>
              <a:spcBef>
                <a:spcPts val="0"/>
              </a:spcBef>
              <a:buClr>
                <a:srgbClr val="1287C3"/>
              </a:buClr>
              <a:buSzPts val="3480"/>
              <a:buNone/>
            </a:pPr>
            <a:endParaRPr lang="en-US" b="1"/>
          </a:p>
          <a:p>
            <a:pPr marL="285750" indent="-285750">
              <a:lnSpc>
                <a:spcPct val="110000"/>
              </a:lnSpc>
              <a:spcBef>
                <a:spcPts val="1080"/>
              </a:spcBef>
              <a:buClr>
                <a:srgbClr val="1287C3"/>
              </a:buClr>
              <a:buSzPts val="3480"/>
              <a:buFont typeface="Arial"/>
              <a:buChar char="•"/>
            </a:pPr>
            <a:r>
              <a:rPr lang="en-US" b="1"/>
              <a:t>Crime prevention and treatment</a:t>
            </a:r>
            <a:endParaRPr lang="en-US"/>
          </a:p>
          <a:p>
            <a:pPr marL="742950" lvl="1" indent="-285750">
              <a:lnSpc>
                <a:spcPct val="110000"/>
              </a:lnSpc>
              <a:spcBef>
                <a:spcPts val="1000"/>
              </a:spcBef>
              <a:buClr>
                <a:srgbClr val="1287C3"/>
              </a:buClr>
              <a:buSzPts val="2900"/>
              <a:buFont typeface="Arial"/>
              <a:buChar char="•"/>
            </a:pPr>
            <a:r>
              <a:rPr lang="en-US"/>
              <a:t>Try to get residents to join together to improve their own neighborhoods, solve local problems, and create social organization</a:t>
            </a:r>
          </a:p>
          <a:p>
            <a:pPr marL="1200150" lvl="2" indent="-285750">
              <a:lnSpc>
                <a:spcPct val="110000"/>
              </a:lnSpc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/>
              <a:t>Clean up disorder</a:t>
            </a:r>
          </a:p>
          <a:p>
            <a:pPr marL="1200150" lvl="2" indent="-285750">
              <a:lnSpc>
                <a:spcPct val="110000"/>
              </a:lnSpc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/>
              <a:t>Recreation programs for youth</a:t>
            </a:r>
          </a:p>
          <a:p>
            <a:pPr marL="1200150" lvl="2" indent="-285750">
              <a:lnSpc>
                <a:spcPct val="110000"/>
              </a:lnSpc>
              <a:spcBef>
                <a:spcPts val="960"/>
              </a:spcBef>
              <a:buClr>
                <a:srgbClr val="1287C3"/>
              </a:buClr>
              <a:buSzPts val="2610"/>
              <a:buFont typeface="Arial"/>
              <a:buChar char="•"/>
            </a:pPr>
            <a:r>
              <a:rPr lang="en-US"/>
              <a:t>Increase influence over politicians</a:t>
            </a:r>
          </a:p>
          <a:p>
            <a:pPr marL="285750" indent="-285750">
              <a:lnSpc>
                <a:spcPct val="110000"/>
              </a:lnSpc>
              <a:spcBef>
                <a:spcPts val="1080"/>
              </a:spcBef>
              <a:buClr>
                <a:srgbClr val="1287C3"/>
              </a:buClr>
              <a:buSzPts val="3480"/>
              <a:buFont typeface="Arial"/>
              <a:buChar char="•"/>
            </a:pPr>
            <a:r>
              <a:rPr lang="en-US" b="1"/>
              <a:t>Mixed results – difficult to create social organization</a:t>
            </a:r>
            <a:endParaRPr lang="en-US"/>
          </a:p>
        </p:txBody>
      </p:sp>
      <p:pic>
        <p:nvPicPr>
          <p:cNvPr id="261" name="Picture 250">
            <a:extLst>
              <a:ext uri="{FF2B5EF4-FFF2-40B4-BE49-F238E27FC236}">
                <a16:creationId xmlns:a16="http://schemas.microsoft.com/office/drawing/2014/main" id="{101E325E-8716-6668-1B92-520A1ADE2E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92" r="29567"/>
          <a:stretch/>
        </p:blipFill>
        <p:spPr>
          <a:xfrm>
            <a:off x="1859629" y="2610927"/>
            <a:ext cx="3056852" cy="2684967"/>
          </a:xfrm>
          <a:prstGeom prst="rect">
            <a:avLst/>
          </a:prstGeom>
          <a:noFill/>
        </p:spPr>
      </p:pic>
      <p:sp>
        <p:nvSpPr>
          <p:cNvPr id="264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19C1D2-0ED8-CC1E-5CEF-5CDCA209C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1371600"/>
            <a:ext cx="4323907" cy="2696866"/>
          </a:xfrm>
        </p:spPr>
        <p:txBody>
          <a:bodyPr anchor="t">
            <a:normAutofit/>
          </a:bodyPr>
          <a:lstStyle/>
          <a:p>
            <a:r>
              <a:rPr lang="en-US"/>
              <a:t>Collective Efficacy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A580AF8F-5F77-4E1B-B878-E4736CD49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4323906" cy="1287887"/>
          </a:xfrm>
        </p:spPr>
        <p:txBody>
          <a:bodyPr anchor="b">
            <a:normAutofit/>
          </a:bodyPr>
          <a:lstStyle/>
          <a:p>
            <a:r>
              <a:rPr lang="en-US" sz="1800" dirty="0">
                <a:latin typeface="+mn-lt"/>
              </a:rPr>
              <a:t>Part II</a:t>
            </a:r>
          </a:p>
        </p:txBody>
      </p:sp>
      <p:pic>
        <p:nvPicPr>
          <p:cNvPr id="25" name="Video 24" descr="Personnes qui lèvent leur main">
            <a:extLst>
              <a:ext uri="{FF2B5EF4-FFF2-40B4-BE49-F238E27FC236}">
                <a16:creationId xmlns:a16="http://schemas.microsoft.com/office/drawing/2014/main" id="{4AB7ABFD-5E8C-04A3-B712-E66A9B482E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11" r="1" b="76"/>
          <a:stretch/>
        </p:blipFill>
        <p:spPr>
          <a:xfrm>
            <a:off x="6149163" y="1914770"/>
            <a:ext cx="5399370" cy="3028459"/>
          </a:xfrm>
          <a:prstGeom prst="rect">
            <a:avLst/>
          </a:prstGeom>
          <a:noFill/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8B954E5-2A8D-44FA-ABD2-4DE4CE1E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18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225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0D66-FCA7-99B7-A2B0-7226F64B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Collective Efficacy Theory?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539D16-49A0-21BC-1028-6188D2C9AC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theory was developed by Robert J. Sampson and John H. </a:t>
            </a:r>
            <a:r>
              <a:rPr lang="en-US" dirty="0" err="1"/>
              <a:t>Laub</a:t>
            </a:r>
            <a:endParaRPr lang="en-US" dirty="0"/>
          </a:p>
          <a:p>
            <a:r>
              <a:rPr lang="en-US" dirty="0"/>
              <a:t>It focuses on the role of social cohesion and community in preventing crime. </a:t>
            </a:r>
          </a:p>
          <a:p>
            <a:r>
              <a:rPr lang="en-US" dirty="0"/>
              <a:t>It suggests that the collective efficacy of a community plays a crucial role in deterring criminal behavior.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A07E6B-F06E-9042-9079-154F7317FF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Collective efficacy refers to the shared belief among members of a community that they can effectively intervene and control undesirable behavior, including crime, within their neighborhood.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8CEDFB-94B8-7A77-CA6A-9A92F8FA0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47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019465-4301-665C-A6E8-70E1CBC7B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854301"/>
            <a:ext cx="3833037" cy="163872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dirty="0"/>
              <a:t>Elements of Collective Efficacy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F4665A-14E6-BC0A-C992-EC76C3B17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960120"/>
            <a:ext cx="5524499" cy="4831080"/>
          </a:xfrm>
        </p:spPr>
        <p:txBody>
          <a:bodyPr anchor="t">
            <a:normAutofit/>
          </a:bodyPr>
          <a:lstStyle/>
          <a:p>
            <a:r>
              <a:rPr lang="en-US" b="1" dirty="0"/>
              <a:t>Social Cohesion: </a:t>
            </a:r>
            <a:r>
              <a:rPr lang="en-US" dirty="0"/>
              <a:t>This aspect emphasizes the strength of social bonds and connections among community members. A cohesive community is more likely to look out for one another and cooperate in preventing crime.</a:t>
            </a:r>
          </a:p>
          <a:p>
            <a:r>
              <a:rPr lang="en-US" b="1" dirty="0"/>
              <a:t>Informal Social Control</a:t>
            </a:r>
            <a:r>
              <a:rPr lang="en-US" dirty="0"/>
              <a:t>: Collective efficacy relies on the willingness of residents to engage in informal social control, such as monitoring the neighborhood and intervening when they witness suspicious or criminal activity.</a:t>
            </a:r>
          </a:p>
        </p:txBody>
      </p:sp>
      <p:pic>
        <p:nvPicPr>
          <p:cNvPr id="17" name="Picture 16" descr="Hands holding each other's wrists and interlinked to form a circle">
            <a:extLst>
              <a:ext uri="{FF2B5EF4-FFF2-40B4-BE49-F238E27FC236}">
                <a16:creationId xmlns:a16="http://schemas.microsoft.com/office/drawing/2014/main" id="{A87A5E7F-4142-4BA3-9B04-F4EE821D5E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19" r="10184" b="-1"/>
          <a:stretch/>
        </p:blipFill>
        <p:spPr>
          <a:xfrm>
            <a:off x="1296163" y="836142"/>
            <a:ext cx="3145710" cy="2762980"/>
          </a:xfrm>
          <a:prstGeom prst="rect">
            <a:avLst/>
          </a:prstGeom>
          <a:noFill/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298BF2C-AFD8-4232-9364-E649CD10D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73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8FEC9-BDCE-EA1F-ADB6-C004F5E16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7814" y="1371600"/>
            <a:ext cx="4250665" cy="2696866"/>
          </a:xfrm>
        </p:spPr>
        <p:txBody>
          <a:bodyPr anchor="t">
            <a:normAutofit/>
          </a:bodyPr>
          <a:lstStyle/>
          <a:p>
            <a:r>
              <a:rPr lang="en-US" dirty="0"/>
              <a:t>Crime Deterrence Through Collective Efficacy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580AF8F-5F77-4E1B-B878-E4736CD49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7815" y="3854153"/>
            <a:ext cx="3984850" cy="2018613"/>
          </a:xfrm>
        </p:spPr>
        <p:txBody>
          <a:bodyPr anchor="b">
            <a:normAutofit fontScale="62500" lnSpcReduction="20000"/>
          </a:bodyPr>
          <a:lstStyle/>
          <a:p>
            <a:r>
              <a:rPr lang="en-US" sz="1800" dirty="0">
                <a:latin typeface="+mn-lt"/>
              </a:rPr>
              <a:t>When residents are connected and feel a sense of responsibility for their neighborhood's safety, potential offenders are less likely to engage in criminal behavior out of fear of being caught or confronted by their neighbors.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8B954E5-2A8D-44FA-ABD2-4DE4CE1E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2BEFFD-E715-D934-5025-1CB7A623E1C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64849455"/>
              </p:ext>
            </p:extLst>
          </p:nvPr>
        </p:nvGraphicFramePr>
        <p:xfrm>
          <a:off x="643467" y="643472"/>
          <a:ext cx="5799962" cy="55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591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D78C-F171-3088-A073-DA36B288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Collective Efficacy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0BCE5-91FE-4D0C-1971-07C886C74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Positively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7724B9-9A64-BC18-97C4-FAA44CC287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Trust</a:t>
            </a:r>
            <a:r>
              <a:rPr lang="en-US" dirty="0"/>
              <a:t> among community members</a:t>
            </a:r>
          </a:p>
          <a:p>
            <a:r>
              <a:rPr lang="en-US" b="1" dirty="0"/>
              <a:t>Social capital, </a:t>
            </a:r>
            <a:r>
              <a:rPr lang="en-US" dirty="0"/>
              <a:t>which includes the resources and social networks within a community. </a:t>
            </a:r>
          </a:p>
          <a:p>
            <a:pPr lvl="1"/>
            <a:r>
              <a:rPr lang="en-US" dirty="0"/>
              <a:t>High social capital can enhance collective efficacy by facilitating communication and cooperation.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E1F6ED-79DD-F30A-0E03-32DFA2024B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negatively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438245-0A9C-248A-D766-6D3B6284282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Poverty</a:t>
            </a:r>
          </a:p>
          <a:p>
            <a:r>
              <a:rPr lang="en-US" dirty="0"/>
              <a:t>Instability</a:t>
            </a:r>
          </a:p>
          <a:p>
            <a:r>
              <a:rPr lang="en-US" dirty="0"/>
              <a:t>History of criminality in the neighborhood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B7ABF-4FF1-BC02-9909-454DEC96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60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ED6F-E6AC-9BA7-2E1E-257A25DDB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Grandview" panose="020B0502040204020203" pitchFamily="34" charset="0"/>
              </a:rPr>
              <a:t>Implications for Crime Prevention</a:t>
            </a:r>
            <a:endParaRPr lang="en-US" dirty="0">
              <a:latin typeface="Grandview" panose="020B0502040204020203" pitchFamily="34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1F5D088-838C-F746-CC38-554E81E707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Building social cohesion and fostering a sense of collective responsibility within communities can be effective in reducing crime rates.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205B9F0-CD93-BA75-17EE-ACB1D7D21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88052" y="2849526"/>
            <a:ext cx="5389548" cy="32104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Examples</a:t>
            </a:r>
          </a:p>
          <a:p>
            <a:pPr marL="0" indent="0">
              <a:buNone/>
            </a:pPr>
            <a:r>
              <a:rPr lang="en-US" sz="1700" b="1" dirty="0"/>
              <a:t>Community Engagement Events </a:t>
            </a:r>
            <a:r>
              <a:rPr lang="en-US" sz="1700" dirty="0"/>
              <a:t>(block parties, town hall meetings, and neighborhood clean-up initiatives)</a:t>
            </a:r>
          </a:p>
          <a:p>
            <a:pPr marL="0" indent="0">
              <a:buNone/>
            </a:pPr>
            <a:r>
              <a:rPr lang="en-US" sz="1700" b="1" dirty="0"/>
              <a:t>Youth Programs </a:t>
            </a:r>
            <a:r>
              <a:rPr lang="en-US" sz="1700" dirty="0"/>
              <a:t>(afterschool activities, sports leagues, recreational activities)</a:t>
            </a:r>
          </a:p>
          <a:p>
            <a:pPr marL="0" indent="0">
              <a:buNone/>
            </a:pPr>
            <a:r>
              <a:rPr lang="en-US" sz="1700" b="1" dirty="0"/>
              <a:t>Community Gardens</a:t>
            </a:r>
          </a:p>
          <a:p>
            <a:pPr marL="0" indent="0">
              <a:buNone/>
            </a:pPr>
            <a:r>
              <a:rPr lang="en-US" sz="1700" b="1" dirty="0"/>
              <a:t>Conflict Resolution Workshops</a:t>
            </a:r>
          </a:p>
          <a:p>
            <a:pPr marL="0" indent="0">
              <a:buNone/>
            </a:pPr>
            <a:r>
              <a:rPr lang="en-US" sz="1700" b="1" dirty="0"/>
              <a:t>Community-Based Restorative Justice Programs</a:t>
            </a:r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81B093-795F-8E8A-ED43-DB50978F8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93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8D1DEB-EBE8-23C0-877F-66EAB665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914401"/>
            <a:ext cx="4876801" cy="1466490"/>
          </a:xfrm>
        </p:spPr>
        <p:txBody>
          <a:bodyPr anchor="t">
            <a:normAutofit/>
          </a:bodyPr>
          <a:lstStyle/>
          <a:p>
            <a:r>
              <a:rPr lang="en-US" dirty="0"/>
              <a:t>Paterson Healing Collective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A830A7-CC1B-4017-88D8-4397E731B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960120"/>
            <a:ext cx="4796346" cy="4335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Let’s take a look at Paterson Healing Collective’s work: </a:t>
            </a:r>
            <a:r>
              <a:rPr lang="en-US" sz="1200" dirty="0">
                <a:hlinkClick r:id="rId3"/>
              </a:rPr>
              <a:t>https://www.instagram.com/patersonhealingcollective/</a:t>
            </a:r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Online Media 6" title="Paterson Healing Collective: 2023 Lifesaving Service Award">
            <a:hlinkClick r:id="" action="ppaction://media"/>
            <a:extLst>
              <a:ext uri="{FF2B5EF4-FFF2-40B4-BE49-F238E27FC236}">
                <a16:creationId xmlns:a16="http://schemas.microsoft.com/office/drawing/2014/main" id="{47A358B2-DEAF-76F0-DCA6-89459E7A44E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11979" y="2610927"/>
            <a:ext cx="4752153" cy="2684967"/>
          </a:xfrm>
          <a:prstGeom prst="rect">
            <a:avLst/>
          </a:prstGeom>
          <a:noFill/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298BF2C-AFD8-4232-9364-E649CD10D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2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8B770-94B8-B7CE-1D98-B3FFD26D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Criticism of the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0663B-0E2A-9A7E-96A9-227F8B535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While the theory of collective efficacy in criminology has garnered empirical support and has been influential in understanding community-level crime dynamics, it has also faced criticism and debate within the field.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Conceptual Ambiguity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Causality and Reverse Causation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Overemphasis on Informal Social Control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Limitations in Generalizability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Simplification of Complex Factors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Neglect of Individual-Level Factors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B67C3-C5CE-6576-03B4-E023E2B51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09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DD196-ABCB-AEDE-AEAF-E2C6B919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5181600" cy="1314443"/>
          </a:xfrm>
        </p:spPr>
        <p:txBody>
          <a:bodyPr>
            <a:normAutofit/>
          </a:bodyPr>
          <a:lstStyle/>
          <a:p>
            <a:r>
              <a:rPr lang="en-US" dirty="0"/>
              <a:t>Questions? </a:t>
            </a: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56EAAAC4-4501-4AA3-A322-378CEEF66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853369"/>
            <a:ext cx="4752661" cy="308846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D04D8E9A-90C8-4071-A1E3-79A7E189E6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00"/>
          <a:stretch/>
        </p:blipFill>
        <p:spPr>
          <a:xfrm>
            <a:off x="6524941" y="980759"/>
            <a:ext cx="4810442" cy="4810442"/>
          </a:xfrm>
          <a:custGeom>
            <a:avLst/>
            <a:gdLst/>
            <a:ahLst/>
            <a:cxnLst/>
            <a:rect l="l" t="t" r="r" b="b"/>
            <a:pathLst>
              <a:path w="5610348" h="5610348">
                <a:moveTo>
                  <a:pt x="2805174" y="0"/>
                </a:moveTo>
                <a:cubicBezTo>
                  <a:pt x="4354429" y="0"/>
                  <a:pt x="5610348" y="1255919"/>
                  <a:pt x="5610348" y="2805174"/>
                </a:cubicBezTo>
                <a:cubicBezTo>
                  <a:pt x="5610348" y="4354429"/>
                  <a:pt x="4354429" y="5610348"/>
                  <a:pt x="2805174" y="5610348"/>
                </a:cubicBezTo>
                <a:cubicBezTo>
                  <a:pt x="1255919" y="5610348"/>
                  <a:pt x="0" y="4354429"/>
                  <a:pt x="0" y="2805174"/>
                </a:cubicBezTo>
                <a:cubicBezTo>
                  <a:pt x="0" y="1255919"/>
                  <a:pt x="1255919" y="0"/>
                  <a:pt x="2805174" y="0"/>
                </a:cubicBezTo>
                <a:close/>
              </a:path>
            </a:pathLst>
          </a:custGeom>
          <a:noFill/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26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1618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AD9E6-4A5C-5217-A94E-5C350BEE3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6980274" cy="2996649"/>
          </a:xfrm>
        </p:spPr>
        <p:txBody>
          <a:bodyPr anchor="t">
            <a:normAutofit/>
          </a:bodyPr>
          <a:lstStyle/>
          <a:p>
            <a:br>
              <a:rPr lang="en-US" dirty="0"/>
            </a:br>
            <a:r>
              <a:rPr lang="en-US" dirty="0"/>
              <a:t>In Class Activity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8B954E5-2A8D-44FA-ABD2-4DE4CE1E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6700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2726</TotalTime>
  <Words>975</Words>
  <Application>Microsoft Office PowerPoint</Application>
  <PresentationFormat>Widescreen</PresentationFormat>
  <Paragraphs>167</Paragraphs>
  <Slides>27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Corbel</vt:lpstr>
      <vt:lpstr>Grandview</vt:lpstr>
      <vt:lpstr>Grandview Display</vt:lpstr>
      <vt:lpstr>Times New Roman</vt:lpstr>
      <vt:lpstr>Wingdings</vt:lpstr>
      <vt:lpstr>DashVTI</vt:lpstr>
      <vt:lpstr>Social Disorganization Theory in Criminology</vt:lpstr>
      <vt:lpstr>Introduction</vt:lpstr>
      <vt:lpstr>Evolution of Urban Community Images in Criminology  </vt:lpstr>
      <vt:lpstr>Sociohistorical Context</vt:lpstr>
      <vt:lpstr>Social Disorganization Theory</vt:lpstr>
      <vt:lpstr>Understanding the Spatial Distribution of Crime</vt:lpstr>
      <vt:lpstr>Chicago School</vt:lpstr>
      <vt:lpstr>Chicago School: Ecological Models</vt:lpstr>
      <vt:lpstr>Chicago School: Ecological Models</vt:lpstr>
      <vt:lpstr>Ecology: Concentric Zones</vt:lpstr>
      <vt:lpstr>Chicago School: Ecological Models</vt:lpstr>
      <vt:lpstr>The Study of Crime in Chicago Shaw and McKay</vt:lpstr>
      <vt:lpstr>Shaw and McKay’s Conclusions</vt:lpstr>
      <vt:lpstr>Why the Zone of Transition?</vt:lpstr>
      <vt:lpstr>The Social Disorganization Model</vt:lpstr>
      <vt:lpstr>What exactly is social disorganization?</vt:lpstr>
      <vt:lpstr>Chicago Area Project</vt:lpstr>
      <vt:lpstr>Collective Efficacy</vt:lpstr>
      <vt:lpstr>What is Collective Efficacy Theory? </vt:lpstr>
      <vt:lpstr>Elements of Collective Efficacy</vt:lpstr>
      <vt:lpstr>Crime Deterrence Through Collective Efficacy</vt:lpstr>
      <vt:lpstr>Factors Affecting Collective Efficacy</vt:lpstr>
      <vt:lpstr>Implications for Crime Prevention</vt:lpstr>
      <vt:lpstr>Paterson Healing Collective</vt:lpstr>
      <vt:lpstr>Criticism of the Theory</vt:lpstr>
      <vt:lpstr>Questions? </vt:lpstr>
      <vt:lpstr> In Class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Researching Community: Images of Community in Criminological Thought</dc:title>
  <dc:creator>Satenik Margaryan</dc:creator>
  <cp:lastModifiedBy>Satenik V. Margaryan</cp:lastModifiedBy>
  <cp:revision>8</cp:revision>
  <dcterms:created xsi:type="dcterms:W3CDTF">2023-09-17T15:13:14Z</dcterms:created>
  <dcterms:modified xsi:type="dcterms:W3CDTF">2023-10-29T15:39:14Z</dcterms:modified>
</cp:coreProperties>
</file>