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2" r:id="rId1"/>
  </p:sldMasterIdLst>
  <p:notesMasterIdLst>
    <p:notesMasterId r:id="rId20"/>
  </p:notesMasterIdLst>
  <p:sldIdLst>
    <p:sldId id="256" r:id="rId2"/>
    <p:sldId id="257" r:id="rId3"/>
    <p:sldId id="258" r:id="rId4"/>
    <p:sldId id="259" r:id="rId5"/>
    <p:sldId id="260" r:id="rId6"/>
    <p:sldId id="262" r:id="rId7"/>
    <p:sldId id="283" r:id="rId8"/>
    <p:sldId id="264" r:id="rId9"/>
    <p:sldId id="266" r:id="rId10"/>
    <p:sldId id="277" r:id="rId11"/>
    <p:sldId id="278" r:id="rId12"/>
    <p:sldId id="269" r:id="rId13"/>
    <p:sldId id="282" r:id="rId14"/>
    <p:sldId id="279" r:id="rId15"/>
    <p:sldId id="280" r:id="rId16"/>
    <p:sldId id="272" r:id="rId17"/>
    <p:sldId id="276" r:id="rId18"/>
    <p:sldId id="281"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3" autoAdjust="0"/>
    <p:restoredTop sz="89839" autoAdjust="0"/>
  </p:normalViewPr>
  <p:slideViewPr>
    <p:cSldViewPr>
      <p:cViewPr varScale="1">
        <p:scale>
          <a:sx n="102" d="100"/>
          <a:sy n="102" d="100"/>
        </p:scale>
        <p:origin x="1890" y="114"/>
      </p:cViewPr>
      <p:guideLst>
        <p:guide orient="horz" pos="2160"/>
        <p:guide pos="2880"/>
      </p:guideLst>
    </p:cSldViewPr>
  </p:slideViewPr>
  <p:outlineViewPr>
    <p:cViewPr>
      <p:scale>
        <a:sx n="33" d="100"/>
        <a:sy n="33" d="100"/>
      </p:scale>
      <p:origin x="36" y="1281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6422B10-FE80-4935-B9C9-55F2DE02CE53}" type="datetimeFigureOut">
              <a:rPr lang="en-US" smtClean="0"/>
              <a:pPr/>
              <a:t>10/11/2021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9974C31-EB4A-4B21-8134-CB5741A1DC5F}" type="slidenum">
              <a:rPr lang="en-US" smtClean="0"/>
              <a:pPr/>
              <a:t>‹#›</a:t>
            </a:fld>
            <a:endParaRPr lang="en-US"/>
          </a:p>
        </p:txBody>
      </p:sp>
    </p:spTree>
    <p:extLst>
      <p:ext uri="{BB962C8B-B14F-4D97-AF65-F5344CB8AC3E}">
        <p14:creationId xmlns:p14="http://schemas.microsoft.com/office/powerpoint/2010/main" val="21131433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39974C31-EB4A-4B21-8134-CB5741A1DC5F}"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Highlights various psychological theories, beginning with early psychological perspectives: </a:t>
            </a:r>
            <a:r>
              <a:rPr lang="en-US" sz="1200" kern="1200" dirty="0">
                <a:solidFill>
                  <a:schemeClr val="tx1"/>
                </a:solidFill>
                <a:effectLst/>
                <a:latin typeface="+mn-lt"/>
                <a:ea typeface="+mn-ea"/>
                <a:cs typeface="+mn-cs"/>
              </a:rPr>
              <a:t>This chapter highlights various psychological theories, beginning with early psychological perspectives such as the theories developed by Sigmund Freud, Hans Eysenck, Lawrence Kohlberg, and John Bowlby.</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9974C31-EB4A-4B21-8134-CB5741A1DC5F}" type="slidenum">
              <a:rPr lang="en-US" smtClean="0"/>
              <a:pPr/>
              <a:t>2</a:t>
            </a:fld>
            <a:endParaRPr lang="en-US"/>
          </a:p>
        </p:txBody>
      </p:sp>
    </p:spTree>
    <p:extLst>
      <p:ext uri="{BB962C8B-B14F-4D97-AF65-F5344CB8AC3E}">
        <p14:creationId xmlns:p14="http://schemas.microsoft.com/office/powerpoint/2010/main" val="9217676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Satisfies Learning Objective 7.</a:t>
            </a:r>
            <a:r>
              <a:rPr lang="en-US" sz="1200" kern="1200" dirty="0">
                <a:solidFill>
                  <a:schemeClr val="tx1"/>
                </a:solidFill>
                <a:latin typeface="+mn-lt"/>
                <a:ea typeface="+mn-ea"/>
                <a:cs typeface="+mn-cs"/>
              </a:rPr>
              <a:t>1</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Describe how the early psychological theories explained criminal behavior.</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The psychoanalytic perspective: Individual’s behavior is presumed to be due to the three aspects of his or her personality: the id, ego, and superego; anxiety, defense mechanisms, and the unconscious are also key principles of the psychoanalytical perspective. The psychoanalytic perspective is both complex and extremely systematized. </a:t>
            </a:r>
            <a:r>
              <a:rPr lang="en-US" sz="1200" kern="1200" dirty="0">
                <a:solidFill>
                  <a:schemeClr val="tx1"/>
                </a:solidFill>
                <a:effectLst/>
                <a:latin typeface="+mn-lt"/>
                <a:ea typeface="+mn-ea"/>
                <a:cs typeface="+mn-cs"/>
              </a:rPr>
              <a:t>An individual’s behavior is presumed to be due to the three aspects of his or her personality: </a:t>
            </a:r>
            <a:r>
              <a:rPr lang="en-US" sz="1200" b="0" kern="1200" dirty="0">
                <a:solidFill>
                  <a:schemeClr val="tx1"/>
                </a:solidFill>
                <a:effectLst/>
                <a:latin typeface="+mn-lt"/>
                <a:ea typeface="+mn-ea"/>
                <a:cs typeface="+mn-cs"/>
              </a:rPr>
              <a:t>the id, ego, and superego.</a:t>
            </a:r>
            <a:endParaRPr lang="en-IN" sz="1200" b="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IN"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There are two types of instinctual drives: Constructive and Destructive.</a:t>
            </a:r>
            <a:r>
              <a:rPr lang="en-US" sz="1200" kern="1200" baseline="0" dirty="0">
                <a:solidFill>
                  <a:schemeClr val="tx1"/>
                </a:solidFill>
                <a:effectLst/>
                <a:latin typeface="+mn-lt"/>
                <a:ea typeface="+mn-ea"/>
                <a:cs typeface="+mn-cs"/>
              </a:rPr>
              <a:t> </a:t>
            </a:r>
            <a:endParaRPr lang="en-IN" sz="1200" kern="1200" dirty="0">
              <a:solidFill>
                <a:schemeClr val="tx1"/>
              </a:solidFill>
              <a:effectLst/>
              <a:latin typeface="+mn-lt"/>
              <a:ea typeface="+mn-ea"/>
              <a:cs typeface="+mn-cs"/>
            </a:endParaRP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dirty="0">
                <a:solidFill>
                  <a:schemeClr val="tx1"/>
                </a:solidFill>
                <a:effectLst/>
                <a:latin typeface="+mn-lt"/>
                <a:ea typeface="+mn-ea"/>
                <a:cs typeface="+mn-cs"/>
              </a:rPr>
              <a:t>Constructive drives are usually sexual in nature. These drives make up the libido.</a:t>
            </a:r>
            <a:endParaRPr lang="en-IN" sz="1200" i="0" kern="1200" dirty="0">
              <a:solidFill>
                <a:schemeClr val="tx1"/>
              </a:solidFill>
              <a:effectLst/>
              <a:latin typeface="+mn-lt"/>
              <a:ea typeface="+mn-ea"/>
              <a:cs typeface="+mn-cs"/>
            </a:endParaRP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dirty="0">
                <a:solidFill>
                  <a:schemeClr val="tx1"/>
                </a:solidFill>
                <a:effectLst/>
                <a:latin typeface="+mn-lt"/>
                <a:ea typeface="+mn-ea"/>
                <a:cs typeface="+mn-cs"/>
              </a:rPr>
              <a:t>Destructive drives refer to such things as aggression, destruction, and death.</a:t>
            </a:r>
            <a:endParaRPr lang="en-IN" sz="120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9974C31-EB4A-4B21-8134-CB5741A1DC5F}" type="slidenum">
              <a:rPr lang="en-US" smtClean="0"/>
              <a:pPr/>
              <a:t>3</a:t>
            </a:fld>
            <a:endParaRPr lang="en-US"/>
          </a:p>
        </p:txBody>
      </p:sp>
    </p:spTree>
    <p:extLst>
      <p:ext uri="{BB962C8B-B14F-4D97-AF65-F5344CB8AC3E}">
        <p14:creationId xmlns:p14="http://schemas.microsoft.com/office/powerpoint/2010/main" val="35857113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Satisfies Learning Objective 7.</a:t>
            </a:r>
            <a:r>
              <a:rPr lang="en-US" sz="1200" kern="1200" dirty="0">
                <a:solidFill>
                  <a:schemeClr val="tx1"/>
                </a:solidFill>
                <a:latin typeface="+mn-lt"/>
                <a:ea typeface="+mn-ea"/>
                <a:cs typeface="+mn-cs"/>
              </a:rPr>
              <a:t>1</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Describe how the early psychological theories explained criminal behavior.</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Delinquency is considered manifest: When it results in antisocial behavior; latent delinquency is when the same state of mind exists but has not yet expressed itself through such behavior.</a:t>
            </a:r>
            <a:endParaRPr lang="en-US" b="0" i="0" dirty="0"/>
          </a:p>
        </p:txBody>
      </p:sp>
      <p:sp>
        <p:nvSpPr>
          <p:cNvPr id="4" name="Slide Number Placeholder 3"/>
          <p:cNvSpPr>
            <a:spLocks noGrp="1"/>
          </p:cNvSpPr>
          <p:nvPr>
            <p:ph type="sldNum" sz="quarter" idx="10"/>
          </p:nvPr>
        </p:nvSpPr>
        <p:spPr/>
        <p:txBody>
          <a:bodyPr/>
          <a:lstStyle/>
          <a:p>
            <a:fld id="{39974C31-EB4A-4B21-8134-CB5741A1DC5F}"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Satisfies Learning Objective 7.</a:t>
            </a:r>
            <a:r>
              <a:rPr lang="en-US" sz="1200" kern="1200" dirty="0">
                <a:solidFill>
                  <a:schemeClr val="tx1"/>
                </a:solidFill>
                <a:latin typeface="+mn-lt"/>
                <a:ea typeface="+mn-ea"/>
                <a:cs typeface="+mn-cs"/>
              </a:rPr>
              <a:t>1</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Describe how the early psychological theories explained criminal behavior.</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2"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PEN Model: Theory emphasizes that human personality can be viewed in three dimensions (i.e., the PEN model).</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dirty="0"/>
              <a:t>Individuals considered to have high psychoticism and with low psychoticism: </a:t>
            </a:r>
            <a:r>
              <a:rPr lang="en-US" sz="1200" b="0" kern="1200" dirty="0">
                <a:solidFill>
                  <a:schemeClr val="tx1"/>
                </a:solidFill>
                <a:effectLst/>
                <a:latin typeface="+mn-lt"/>
                <a:ea typeface="+mn-ea"/>
                <a:cs typeface="+mn-cs"/>
              </a:rPr>
              <a:t>Individuals considered to have high psychoticism are associated with being aggressive, cold, egocentric, impersonal, impulsive, antisocial, un-empathic, creative, and tough-minded; individuals with low psychoticism are characterized as being empathic, unselfish, altruistic, warm, peaceful, and generally more pleasant.</a:t>
            </a:r>
            <a:endParaRPr lang="en-IN" sz="1200" b="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IN" sz="1200" b="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The second dimension is extroversion:</a:t>
            </a:r>
            <a:r>
              <a:rPr lang="en-US" sz="1200" b="0" kern="1200" baseline="0" dirty="0">
                <a:solidFill>
                  <a:schemeClr val="tx1"/>
                </a:solidFill>
                <a:effectLst/>
                <a:latin typeface="+mn-lt"/>
                <a:ea typeface="+mn-ea"/>
                <a:cs typeface="+mn-cs"/>
              </a:rPr>
              <a:t> W</a:t>
            </a:r>
            <a:r>
              <a:rPr lang="en-US" sz="1200" b="0" kern="1200" dirty="0">
                <a:solidFill>
                  <a:schemeClr val="tx1"/>
                </a:solidFill>
                <a:effectLst/>
                <a:latin typeface="+mn-lt"/>
                <a:ea typeface="+mn-ea"/>
                <a:cs typeface="+mn-cs"/>
              </a:rPr>
              <a:t>ith the associated traits of being sociable, lively, active, assertive, sensation-seeking, carefree, dominant, </a:t>
            </a:r>
            <a:r>
              <a:rPr lang="en-US" sz="1200" b="0" kern="1200" dirty="0" err="1">
                <a:solidFill>
                  <a:schemeClr val="tx1"/>
                </a:solidFill>
                <a:effectLst/>
                <a:latin typeface="+mn-lt"/>
                <a:ea typeface="+mn-ea"/>
                <a:cs typeface="+mn-cs"/>
              </a:rPr>
              <a:t>surgent</a:t>
            </a:r>
            <a:r>
              <a:rPr lang="en-US" sz="1200" b="0" kern="1200" dirty="0">
                <a:solidFill>
                  <a:schemeClr val="tx1"/>
                </a:solidFill>
                <a:effectLst/>
                <a:latin typeface="+mn-lt"/>
                <a:ea typeface="+mn-ea"/>
                <a:cs typeface="+mn-cs"/>
              </a:rPr>
              <a:t>, and venturesome.</a:t>
            </a:r>
            <a:endParaRPr lang="en-IN" sz="1200" b="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IN" sz="1200" b="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The last dimension is neuroticism:</a:t>
            </a:r>
            <a:r>
              <a:rPr lang="en-US" sz="1200" b="0" kern="1200" baseline="0" dirty="0">
                <a:solidFill>
                  <a:schemeClr val="tx1"/>
                </a:solidFill>
                <a:effectLst/>
                <a:latin typeface="+mn-lt"/>
                <a:ea typeface="+mn-ea"/>
                <a:cs typeface="+mn-cs"/>
              </a:rPr>
              <a:t> O</a:t>
            </a:r>
            <a:r>
              <a:rPr lang="en-US" sz="1200" b="0" kern="1200" dirty="0">
                <a:solidFill>
                  <a:schemeClr val="tx1"/>
                </a:solidFill>
                <a:effectLst/>
                <a:latin typeface="+mn-lt"/>
                <a:ea typeface="+mn-ea"/>
                <a:cs typeface="+mn-cs"/>
              </a:rPr>
              <a:t>r instability, which is linked with such traits as anxiety, depression, guilty feelings, low self-esteem, tension, irrationality, shyness, moodiness, and emotionality.</a:t>
            </a:r>
            <a:endParaRPr lang="en-IN" sz="1200" b="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IN" sz="1200" b="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9974C31-EB4A-4B21-8134-CB5741A1DC5F}"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Satisfies Learning Objective 7.</a:t>
            </a:r>
            <a:r>
              <a:rPr lang="en-US" sz="1200" kern="1200" dirty="0">
                <a:solidFill>
                  <a:schemeClr val="tx1"/>
                </a:solidFill>
                <a:latin typeface="+mn-lt"/>
                <a:ea typeface="+mn-ea"/>
                <a:cs typeface="+mn-cs"/>
              </a:rPr>
              <a:t>1</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Describe how the early psychological theories explained criminal behavior.</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The </a:t>
            </a:r>
            <a:r>
              <a:rPr lang="en-US" sz="1200" b="0" kern="1200" dirty="0" err="1">
                <a:solidFill>
                  <a:schemeClr val="tx1"/>
                </a:solidFill>
                <a:effectLst/>
                <a:latin typeface="+mn-lt"/>
                <a:ea typeface="+mn-ea"/>
                <a:cs typeface="+mn-cs"/>
              </a:rPr>
              <a:t>preconventional</a:t>
            </a:r>
            <a:r>
              <a:rPr lang="en-US" sz="1200" b="0" kern="1200" dirty="0">
                <a:solidFill>
                  <a:schemeClr val="tx1"/>
                </a:solidFill>
                <a:effectLst/>
                <a:latin typeface="+mn-lt"/>
                <a:ea typeface="+mn-ea"/>
                <a:cs typeface="+mn-cs"/>
              </a:rPr>
              <a:t> level of morality: Is c</a:t>
            </a:r>
            <a:r>
              <a:rPr lang="en-US" sz="1200" kern="1200" dirty="0">
                <a:solidFill>
                  <a:schemeClr val="tx1"/>
                </a:solidFill>
                <a:effectLst/>
                <a:latin typeface="+mn-lt"/>
                <a:ea typeface="+mn-ea"/>
                <a:cs typeface="+mn-cs"/>
              </a:rPr>
              <a:t>haracteristic of designating what is considered “right” and “wrong”—for instance, “telling on your brother is wrong because it is ‘tattling,’ breaking into the druggist’s store is wrong because ‘you’re not supposed to steal.’”</a:t>
            </a:r>
            <a:endParaRPr lang="en-IN"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IN"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The conventional level of morality: It </a:t>
            </a:r>
            <a:r>
              <a:rPr lang="en-US" sz="1200" kern="1200" dirty="0">
                <a:solidFill>
                  <a:schemeClr val="tx1"/>
                </a:solidFill>
                <a:effectLst/>
                <a:latin typeface="+mn-lt"/>
                <a:ea typeface="+mn-ea"/>
                <a:cs typeface="+mn-cs"/>
              </a:rPr>
              <a:t>is what Kohlberg considered the normal adult approaches used to maintain the family and social order.</a:t>
            </a:r>
            <a:endParaRPr lang="en-IN"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IN"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The </a:t>
            </a:r>
            <a:r>
              <a:rPr lang="en-US" sz="1200" b="0" kern="1200" dirty="0" err="1">
                <a:solidFill>
                  <a:schemeClr val="tx1"/>
                </a:solidFill>
                <a:effectLst/>
                <a:latin typeface="+mn-lt"/>
                <a:ea typeface="+mn-ea"/>
                <a:cs typeface="+mn-cs"/>
              </a:rPr>
              <a:t>postconventional</a:t>
            </a:r>
            <a:r>
              <a:rPr lang="en-US" sz="1200" b="0" kern="1200" dirty="0">
                <a:solidFill>
                  <a:schemeClr val="tx1"/>
                </a:solidFill>
                <a:effectLst/>
                <a:latin typeface="+mn-lt"/>
                <a:ea typeface="+mn-ea"/>
                <a:cs typeface="+mn-cs"/>
              </a:rPr>
              <a:t> level of morality:</a:t>
            </a:r>
            <a:r>
              <a:rPr lang="en-US" sz="1200" b="0" kern="1200" baseline="0" dirty="0">
                <a:solidFill>
                  <a:schemeClr val="tx1"/>
                </a:solidFill>
                <a:effectLst/>
                <a:latin typeface="+mn-lt"/>
                <a:ea typeface="+mn-ea"/>
                <a:cs typeface="+mn-cs"/>
              </a:rPr>
              <a:t> A</a:t>
            </a:r>
            <a:r>
              <a:rPr lang="en-US" sz="1200" kern="1200" dirty="0">
                <a:solidFill>
                  <a:schemeClr val="tx1"/>
                </a:solidFill>
                <a:effectLst/>
                <a:latin typeface="+mn-lt"/>
                <a:ea typeface="+mn-ea"/>
                <a:cs typeface="+mn-cs"/>
              </a:rPr>
              <a:t>t Stage 5 an individual considers such “meta-ethical” issues as “why one should be moral.” </a:t>
            </a:r>
            <a:endParaRPr lang="en-IN"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IN"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39974C31-EB4A-4B21-8134-CB5741A1DC5F}"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Satisfies Learning Objective 7.</a:t>
            </a:r>
            <a:r>
              <a:rPr lang="en-US" sz="1200" kern="1200" dirty="0">
                <a:solidFill>
                  <a:schemeClr val="tx1"/>
                </a:solidFill>
                <a:latin typeface="+mn-lt"/>
                <a:ea typeface="+mn-ea"/>
                <a:cs typeface="+mn-cs"/>
              </a:rPr>
              <a:t>1</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Describe how the early psychological theories explained criminal behavior.</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Heinz’s Dilemma.</a:t>
            </a:r>
            <a:endParaRPr lang="en-US" dirty="0"/>
          </a:p>
        </p:txBody>
      </p:sp>
      <p:sp>
        <p:nvSpPr>
          <p:cNvPr id="4" name="Slide Number Placeholder 3"/>
          <p:cNvSpPr>
            <a:spLocks noGrp="1"/>
          </p:cNvSpPr>
          <p:nvPr>
            <p:ph type="sldNum" sz="quarter" idx="10"/>
          </p:nvPr>
        </p:nvSpPr>
        <p:spPr/>
        <p:txBody>
          <a:bodyPr/>
          <a:lstStyle/>
          <a:p>
            <a:fld id="{39974C31-EB4A-4B21-8134-CB5741A1DC5F}" type="slidenum">
              <a:rPr lang="en-US" smtClean="0"/>
              <a:pPr/>
              <a:t>7</a:t>
            </a:fld>
            <a:endParaRPr lang="en-US"/>
          </a:p>
        </p:txBody>
      </p:sp>
    </p:spTree>
    <p:extLst>
      <p:ext uri="{BB962C8B-B14F-4D97-AF65-F5344CB8AC3E}">
        <p14:creationId xmlns:p14="http://schemas.microsoft.com/office/powerpoint/2010/main" val="39199850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Satisfies Learning Objective 7.</a:t>
            </a:r>
            <a:r>
              <a:rPr lang="en-US" sz="1200" kern="1200" dirty="0">
                <a:solidFill>
                  <a:schemeClr val="tx1"/>
                </a:solidFill>
                <a:latin typeface="+mn-lt"/>
                <a:ea typeface="+mn-ea"/>
                <a:cs typeface="+mn-cs"/>
              </a:rPr>
              <a:t>1</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Describe how the early psychological theories explained criminal behavior.</a:t>
            </a:r>
          </a:p>
          <a:p>
            <a:endParaRPr lang="en-US" dirty="0"/>
          </a:p>
          <a:p>
            <a:r>
              <a:rPr lang="en-US" dirty="0"/>
              <a:t>Theoretical perspective has seven essential features: </a:t>
            </a:r>
            <a:r>
              <a:rPr lang="en-US" sz="1200" b="0" kern="1200" dirty="0">
                <a:solidFill>
                  <a:schemeClr val="tx1"/>
                </a:solidFill>
                <a:latin typeface="+mn-lt"/>
                <a:ea typeface="+mn-ea"/>
                <a:cs typeface="+mn-cs"/>
              </a:rPr>
              <a:t>Attachment theory,</a:t>
            </a:r>
            <a:r>
              <a:rPr lang="en-US" sz="1200" b="0" kern="1200" baseline="0" dirty="0">
                <a:solidFill>
                  <a:schemeClr val="tx1"/>
                </a:solidFill>
                <a:latin typeface="+mn-lt"/>
                <a:ea typeface="+mn-ea"/>
                <a:cs typeface="+mn-cs"/>
              </a:rPr>
              <a:t> </a:t>
            </a:r>
            <a:r>
              <a:rPr lang="en-US" sz="1200" kern="1200" dirty="0">
                <a:solidFill>
                  <a:schemeClr val="tx1"/>
                </a:solidFill>
                <a:latin typeface="+mn-lt"/>
                <a:ea typeface="+mn-ea"/>
                <a:cs typeface="+mn-cs"/>
              </a:rPr>
              <a:t>there are seven essential features of this theoretical perspective focusing on attachment: specificity, duration, engagement of emotion, course of development, learning, organization, and biological function.</a:t>
            </a:r>
          </a:p>
          <a:p>
            <a:endParaRPr lang="en-US" sz="1200" kern="1200" dirty="0">
              <a:solidFill>
                <a:schemeClr val="tx1"/>
              </a:solidFill>
              <a:latin typeface="+mn-lt"/>
              <a:ea typeface="+mn-ea"/>
              <a:cs typeface="+mn-cs"/>
            </a:endParaRPr>
          </a:p>
          <a:p>
            <a:pPr marL="228600" indent="-228600">
              <a:buFont typeface="+mj-lt"/>
              <a:buAutoNum type="arabicPeriod"/>
            </a:pPr>
            <a:r>
              <a:rPr lang="en-US" sz="1200" i="0" kern="1200" dirty="0">
                <a:solidFill>
                  <a:schemeClr val="tx1"/>
                </a:solidFill>
                <a:latin typeface="+mn-lt"/>
                <a:ea typeface="+mn-ea"/>
                <a:cs typeface="+mn-cs"/>
              </a:rPr>
              <a:t>Specificity,</a:t>
            </a:r>
            <a:r>
              <a:rPr lang="en-US" sz="1200" i="0" kern="1200" baseline="0" dirty="0">
                <a:solidFill>
                  <a:schemeClr val="tx1"/>
                </a:solidFill>
                <a:latin typeface="+mn-lt"/>
                <a:ea typeface="+mn-ea"/>
                <a:cs typeface="+mn-cs"/>
              </a:rPr>
              <a:t> a</a:t>
            </a:r>
            <a:r>
              <a:rPr lang="en-US" sz="1200" i="0" kern="1200" dirty="0">
                <a:solidFill>
                  <a:schemeClr val="tx1"/>
                </a:solidFill>
                <a:latin typeface="+mn-lt"/>
                <a:ea typeface="+mn-ea"/>
                <a:cs typeface="+mn-cs"/>
              </a:rPr>
              <a:t>ttachments are selective or “choosy”; these attachments are often focused on one or more individuals, usually with some order of preference.</a:t>
            </a:r>
          </a:p>
          <a:p>
            <a:pPr marL="228600" indent="-228600">
              <a:buFont typeface="+mj-lt"/>
              <a:buAutoNum type="arabicPeriod"/>
            </a:pPr>
            <a:r>
              <a:rPr lang="en-US" sz="1200" i="0" kern="1200" dirty="0">
                <a:solidFill>
                  <a:schemeClr val="tx1"/>
                </a:solidFill>
                <a:latin typeface="+mn-lt"/>
                <a:ea typeface="+mn-ea"/>
                <a:cs typeface="+mn-cs"/>
              </a:rPr>
              <a:t>Duration, attachments are enduring and persistent; these attachments can sometimes last throughout a person’s life.</a:t>
            </a:r>
          </a:p>
          <a:p>
            <a:pPr marL="228600" indent="-228600">
              <a:buFont typeface="+mj-lt"/>
              <a:buAutoNum type="arabicPeriod"/>
            </a:pPr>
            <a:r>
              <a:rPr lang="en-US" sz="1200" i="0" kern="1200" dirty="0">
                <a:solidFill>
                  <a:schemeClr val="tx1"/>
                </a:solidFill>
                <a:latin typeface="+mn-lt"/>
                <a:ea typeface="+mn-ea"/>
                <a:cs typeface="+mn-cs"/>
              </a:rPr>
              <a:t>Engagement of emotion,</a:t>
            </a:r>
            <a:r>
              <a:rPr lang="en-US" sz="1200" i="0" kern="1200" baseline="0" dirty="0">
                <a:solidFill>
                  <a:schemeClr val="tx1"/>
                </a:solidFill>
                <a:latin typeface="+mn-lt"/>
                <a:ea typeface="+mn-ea"/>
                <a:cs typeface="+mn-cs"/>
              </a:rPr>
              <a:t> s</a:t>
            </a:r>
            <a:r>
              <a:rPr lang="en-US" sz="1200" i="0" kern="1200" dirty="0">
                <a:solidFill>
                  <a:schemeClr val="tx1"/>
                </a:solidFill>
                <a:latin typeface="+mn-lt"/>
                <a:ea typeface="+mn-ea"/>
                <a:cs typeface="+mn-cs"/>
              </a:rPr>
              <a:t>ome of the most intense and passionate emotions are associated with attachment relationships.</a:t>
            </a:r>
            <a:endParaRPr lang="en-IN" sz="1200" i="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39974C31-EB4A-4B21-8134-CB5741A1DC5F}"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Satisfies Learning Objective 7.</a:t>
            </a:r>
            <a:r>
              <a:rPr lang="en-US" sz="1200" kern="1200" dirty="0">
                <a:solidFill>
                  <a:schemeClr val="tx1"/>
                </a:solidFill>
                <a:latin typeface="+mn-lt"/>
                <a:ea typeface="+mn-ea"/>
                <a:cs typeface="+mn-cs"/>
              </a:rPr>
              <a:t>2</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Summarize the various modern versions of the psychological perspectives of criminality.</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39974C31-EB4A-4B21-8134-CB5741A1DC5F}"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Satisfies Learning Objective 7.</a:t>
            </a:r>
            <a:r>
              <a:rPr lang="en-US" sz="1200" kern="1200" dirty="0">
                <a:solidFill>
                  <a:schemeClr val="tx1"/>
                </a:solidFill>
                <a:latin typeface="+mn-lt"/>
                <a:ea typeface="+mn-ea"/>
                <a:cs typeface="+mn-cs"/>
              </a:rPr>
              <a:t>2</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Summarize the various modern versions of the psychological perspectives of criminality.</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Environmental or sociological explanations: Of crime were more “palatable.”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Biological explanations  were a “lost favor” among many social scientists.</a:t>
            </a:r>
            <a:endParaRPr lang="en-IN"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IN" sz="1200" kern="1200" dirty="0">
              <a:solidFill>
                <a:schemeClr val="tx1"/>
              </a:solidFill>
              <a:effectLst/>
              <a:latin typeface="+mn-lt"/>
              <a:ea typeface="+mn-ea"/>
              <a:cs typeface="+mn-cs"/>
            </a:endParaRPr>
          </a:p>
          <a:p>
            <a:r>
              <a:rPr lang="en-US" dirty="0"/>
              <a:t>Concern on street and predatory crimes: </a:t>
            </a:r>
            <a:r>
              <a:rPr lang="en-US" sz="1200" kern="1200" dirty="0">
                <a:solidFill>
                  <a:schemeClr val="tx1"/>
                </a:solidFill>
                <a:effectLst/>
                <a:latin typeface="+mn-lt"/>
                <a:ea typeface="+mn-ea"/>
                <a:cs typeface="+mn-cs"/>
              </a:rPr>
              <a:t>Another concern was the focus on street and predatory crimes, such as murder, robbery, and burglary.</a:t>
            </a:r>
            <a:endParaRPr lang="en-US" sz="14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39974C31-EB4A-4B21-8134-CB5741A1DC5F}" type="slidenum">
              <a:rPr lang="en-US" smtClean="0"/>
              <a:pPr/>
              <a:t>10</a:t>
            </a:fld>
            <a:endParaRPr lang="en-US"/>
          </a:p>
        </p:txBody>
      </p:sp>
    </p:spTree>
    <p:extLst>
      <p:ext uri="{BB962C8B-B14F-4D97-AF65-F5344CB8AC3E}">
        <p14:creationId xmlns:p14="http://schemas.microsoft.com/office/powerpoint/2010/main" val="9217676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Satisfies Learning Objective 7.</a:t>
            </a:r>
            <a:r>
              <a:rPr lang="en-US" sz="1200" kern="1200" dirty="0">
                <a:solidFill>
                  <a:schemeClr val="tx1"/>
                </a:solidFill>
                <a:latin typeface="+mn-lt"/>
                <a:ea typeface="+mn-ea"/>
                <a:cs typeface="+mn-cs"/>
              </a:rPr>
              <a:t>2</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Summarize the various modern versions of the psychological perspectives of criminality.</a:t>
            </a:r>
          </a:p>
          <a:p>
            <a:endParaRPr lang="en-US" sz="1200" b="1" kern="1200" dirty="0">
              <a:solidFill>
                <a:schemeClr val="tx1"/>
              </a:solidFill>
              <a:effectLst/>
              <a:latin typeface="+mn-lt"/>
              <a:ea typeface="+mn-ea"/>
              <a:cs typeface="+mn-cs"/>
            </a:endParaRPr>
          </a:p>
          <a:p>
            <a:r>
              <a:rPr lang="en-US" sz="1200" b="0" kern="1200" dirty="0">
                <a:solidFill>
                  <a:schemeClr val="tx1"/>
                </a:solidFill>
                <a:effectLst/>
                <a:latin typeface="+mn-lt"/>
                <a:ea typeface="+mn-ea"/>
                <a:cs typeface="+mn-cs"/>
              </a:rPr>
              <a:t>Sociopath refers specifically to antisocial personalities: Attributed to social or familial dysfunction.</a:t>
            </a:r>
            <a:endParaRPr lang="en-IN" sz="1200" b="0" kern="1200" dirty="0">
              <a:solidFill>
                <a:schemeClr val="tx1"/>
              </a:solidFill>
              <a:effectLst/>
              <a:latin typeface="+mn-lt"/>
              <a:ea typeface="+mn-ea"/>
              <a:cs typeface="+mn-cs"/>
            </a:endParaRPr>
          </a:p>
          <a:p>
            <a:endParaRPr lang="en-IN" sz="1200" b="1" kern="1200" dirty="0">
              <a:solidFill>
                <a:schemeClr val="tx1"/>
              </a:solidFill>
              <a:effectLst/>
              <a:latin typeface="+mn-lt"/>
              <a:ea typeface="+mn-ea"/>
              <a:cs typeface="+mn-cs"/>
            </a:endParaRPr>
          </a:p>
          <a:p>
            <a:r>
              <a:rPr lang="en-US" sz="1200" b="0" kern="1200" dirty="0">
                <a:solidFill>
                  <a:schemeClr val="tx1"/>
                </a:solidFill>
                <a:effectLst/>
                <a:latin typeface="+mn-lt"/>
                <a:ea typeface="+mn-ea"/>
                <a:cs typeface="+mn-cs"/>
              </a:rPr>
              <a:t>Psychopath refers to individuals whose antisocial behavior:</a:t>
            </a:r>
            <a:r>
              <a:rPr lang="en-US" sz="1200" b="0" kern="1200" baseline="0" dirty="0">
                <a:solidFill>
                  <a:schemeClr val="tx1"/>
                </a:solidFill>
                <a:effectLst/>
                <a:latin typeface="+mn-lt"/>
                <a:ea typeface="+mn-ea"/>
                <a:cs typeface="+mn-cs"/>
              </a:rPr>
              <a:t> Which </a:t>
            </a:r>
            <a:r>
              <a:rPr lang="en-US" sz="1200" b="0" kern="1200" dirty="0">
                <a:solidFill>
                  <a:schemeClr val="tx1"/>
                </a:solidFill>
                <a:effectLst/>
                <a:latin typeface="+mn-lt"/>
                <a:ea typeface="+mn-ea"/>
                <a:cs typeface="+mn-cs"/>
              </a:rPr>
              <a:t>may be a result of a defect or abnormality within themselves, rather than in their rearing or socialization.</a:t>
            </a:r>
            <a:endParaRPr lang="en-IN" sz="1200" b="0" kern="1200" dirty="0">
              <a:solidFill>
                <a:schemeClr val="tx1"/>
              </a:solidFill>
              <a:effectLst/>
              <a:latin typeface="+mn-lt"/>
              <a:ea typeface="+mn-ea"/>
              <a:cs typeface="+mn-cs"/>
            </a:endParaRPr>
          </a:p>
          <a:p>
            <a:endParaRPr lang="en-IN" sz="1200" kern="1200" dirty="0">
              <a:solidFill>
                <a:schemeClr val="tx1"/>
              </a:solidFill>
              <a:effectLst/>
              <a:latin typeface="+mn-lt"/>
              <a:ea typeface="+mn-ea"/>
              <a:cs typeface="+mn-cs"/>
            </a:endParaRPr>
          </a:p>
          <a:p>
            <a:r>
              <a:rPr lang="en-US" dirty="0"/>
              <a:t>Psychopaths engage in irresponsible behavior: </a:t>
            </a:r>
            <a:r>
              <a:rPr lang="en-US" sz="1200" kern="1200" dirty="0">
                <a:solidFill>
                  <a:schemeClr val="tx1"/>
                </a:solidFill>
                <a:effectLst/>
                <a:latin typeface="+mn-lt"/>
                <a:ea typeface="+mn-ea"/>
                <a:cs typeface="+mn-cs"/>
              </a:rPr>
              <a:t>Behaviorally, psychopaths engage in irresponsible behavior, are prone to seek novelty and excitation, and often engage in moral transgressions or antisocial acts.</a:t>
            </a:r>
            <a:endParaRPr lang="en-IN" sz="1200" kern="1200" dirty="0">
              <a:solidFill>
                <a:schemeClr val="tx1"/>
              </a:solidFill>
              <a:effectLst/>
              <a:latin typeface="+mn-lt"/>
              <a:ea typeface="+mn-ea"/>
              <a:cs typeface="+mn-cs"/>
            </a:endParaRPr>
          </a:p>
          <a:p>
            <a:endParaRPr lang="en-IN" sz="1200" kern="1200" dirty="0">
              <a:solidFill>
                <a:schemeClr val="tx1"/>
              </a:solidFill>
              <a:effectLst/>
              <a:latin typeface="+mn-lt"/>
              <a:ea typeface="+mn-ea"/>
              <a:cs typeface="+mn-cs"/>
            </a:endParaRPr>
          </a:p>
          <a:p>
            <a:r>
              <a:rPr lang="en-US" dirty="0"/>
              <a:t>Innate fear quotient:  </a:t>
            </a:r>
            <a:r>
              <a:rPr lang="en-US" sz="1200" kern="1200" dirty="0">
                <a:solidFill>
                  <a:schemeClr val="tx1"/>
                </a:solidFill>
                <a:effectLst/>
                <a:latin typeface="+mn-lt"/>
                <a:ea typeface="+mn-ea"/>
                <a:cs typeface="+mn-cs"/>
              </a:rPr>
              <a:t>Individuals subsequently associate, or condition, fear of stimuli and situations that they have previously experienced with pain or punishment. </a:t>
            </a:r>
            <a:r>
              <a:rPr lang="en-US" sz="1200" i="0" kern="1200" dirty="0">
                <a:solidFill>
                  <a:schemeClr val="tx1"/>
                </a:solidFill>
                <a:effectLst/>
                <a:latin typeface="+mn-lt"/>
                <a:ea typeface="+mn-ea"/>
                <a:cs typeface="+mn-cs"/>
              </a:rPr>
              <a:t>This is referred to as an innate fear quotient;</a:t>
            </a:r>
            <a:r>
              <a:rPr lang="en-US" sz="1200" kern="1200" dirty="0">
                <a:solidFill>
                  <a:schemeClr val="tx1"/>
                </a:solidFill>
                <a:effectLst/>
                <a:latin typeface="+mn-lt"/>
                <a:ea typeface="+mn-ea"/>
                <a:cs typeface="+mn-cs"/>
              </a:rPr>
              <a:t> this fear quotient varies from person to person. </a:t>
            </a:r>
            <a:r>
              <a:rPr lang="en-US" sz="1200" i="0" kern="1200" dirty="0">
                <a:solidFill>
                  <a:schemeClr val="tx1"/>
                </a:solidFill>
                <a:effectLst/>
                <a:latin typeface="+mn-lt"/>
                <a:ea typeface="+mn-ea"/>
                <a:cs typeface="+mn-cs"/>
              </a:rPr>
              <a:t>Another explanation of psychopathy is inhibitory defect or </a:t>
            </a:r>
            <a:r>
              <a:rPr lang="en-US" sz="1200" i="0" kern="1200" dirty="0" err="1">
                <a:solidFill>
                  <a:schemeClr val="tx1"/>
                </a:solidFill>
                <a:effectLst/>
                <a:latin typeface="+mn-lt"/>
                <a:ea typeface="+mn-ea"/>
                <a:cs typeface="+mn-cs"/>
              </a:rPr>
              <a:t>underendowment</a:t>
            </a:r>
            <a:r>
              <a:rPr lang="en-US" sz="1200" i="0" kern="1200" dirty="0">
                <a:solidFill>
                  <a:schemeClr val="tx1"/>
                </a:solidFill>
                <a:effectLst/>
                <a:latin typeface="+mn-lt"/>
                <a:ea typeface="+mn-ea"/>
                <a:cs typeface="+mn-cs"/>
              </a:rPr>
              <a:t>. Some psychopathic individuals seem to act impulsively without assessing the situation, appreciating the dangers, or considering the consequences.</a:t>
            </a:r>
            <a:endParaRPr lang="en-US" i="0" dirty="0"/>
          </a:p>
        </p:txBody>
      </p:sp>
      <p:sp>
        <p:nvSpPr>
          <p:cNvPr id="4" name="Slide Number Placeholder 3"/>
          <p:cNvSpPr>
            <a:spLocks noGrp="1"/>
          </p:cNvSpPr>
          <p:nvPr>
            <p:ph type="sldNum" sz="quarter" idx="10"/>
          </p:nvPr>
        </p:nvSpPr>
        <p:spPr/>
        <p:txBody>
          <a:bodyPr/>
          <a:lstStyle/>
          <a:p>
            <a:fld id="{39974C31-EB4A-4B21-8134-CB5741A1DC5F}" type="slidenum">
              <a:rPr lang="en-US" smtClean="0"/>
              <a:pPr/>
              <a:t>11</a:t>
            </a:fld>
            <a:endParaRPr lang="en-US"/>
          </a:p>
        </p:txBody>
      </p:sp>
    </p:spTree>
    <p:extLst>
      <p:ext uri="{BB962C8B-B14F-4D97-AF65-F5344CB8AC3E}">
        <p14:creationId xmlns:p14="http://schemas.microsoft.com/office/powerpoint/2010/main" val="9217676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effectLst/>
                <a:latin typeface="+mn-lt"/>
                <a:ea typeface="+mn-ea"/>
                <a:cs typeface="+mn-cs"/>
              </a:rPr>
              <a:t>Satisfies Learning Objective 7</a:t>
            </a:r>
            <a:r>
              <a:rPr lang="en-US" sz="1200" kern="1200" dirty="0">
                <a:solidFill>
                  <a:schemeClr val="tx1"/>
                </a:solidFill>
                <a:latin typeface="+mn-lt"/>
                <a:ea typeface="+mn-ea"/>
                <a:cs typeface="+mn-cs"/>
              </a:rPr>
              <a:t>-3</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Explain the relation between the mental health and the criminal justice system.</a:t>
            </a:r>
          </a:p>
          <a:p>
            <a:endParaRPr lang="en-US" dirty="0"/>
          </a:p>
          <a:p>
            <a:r>
              <a:rPr lang="en-US" dirty="0"/>
              <a:t>Thinking for a Change: </a:t>
            </a:r>
            <a:r>
              <a:rPr lang="en-US" sz="1200" kern="1200" dirty="0">
                <a:solidFill>
                  <a:schemeClr val="tx1"/>
                </a:solidFill>
                <a:latin typeface="+mn-lt"/>
                <a:ea typeface="+mn-ea"/>
                <a:cs typeface="+mn-cs"/>
              </a:rPr>
              <a:t>Different types of treatment methods have been implemented to address problems linked to criminality, including coping and problem-solving skills, conflict resolution, empathy, and relationships with peers, parents, and other adults. </a:t>
            </a:r>
            <a:r>
              <a:rPr lang="en-US" sz="1200" b="0" kern="1200" dirty="0">
                <a:solidFill>
                  <a:schemeClr val="tx1"/>
                </a:solidFill>
                <a:latin typeface="+mn-lt"/>
                <a:ea typeface="+mn-ea"/>
                <a:cs typeface="+mn-cs"/>
              </a:rPr>
              <a:t>Thinking for a Change </a:t>
            </a:r>
            <a:r>
              <a:rPr lang="en-US" sz="1200" kern="1200" dirty="0">
                <a:solidFill>
                  <a:schemeClr val="tx1"/>
                </a:solidFill>
                <a:latin typeface="+mn-lt"/>
                <a:ea typeface="+mn-ea"/>
                <a:cs typeface="+mn-cs"/>
              </a:rPr>
              <a:t>program was developed by Bush, Glick, and </a:t>
            </a:r>
            <a:r>
              <a:rPr lang="en-US" sz="1200" kern="1200" dirty="0" err="1">
                <a:solidFill>
                  <a:schemeClr val="tx1"/>
                </a:solidFill>
                <a:latin typeface="+mn-lt"/>
                <a:ea typeface="+mn-ea"/>
                <a:cs typeface="+mn-cs"/>
              </a:rPr>
              <a:t>Taymans</a:t>
            </a:r>
            <a:r>
              <a:rPr lang="en-US" sz="1200" kern="1200" dirty="0">
                <a:solidFill>
                  <a:schemeClr val="tx1"/>
                </a:solidFill>
                <a:latin typeface="+mn-lt"/>
                <a:ea typeface="+mn-ea"/>
                <a:cs typeface="+mn-cs"/>
              </a:rPr>
              <a:t> in cooperation with the National Institute of Corrections.</a:t>
            </a:r>
            <a:r>
              <a:rPr lang="en-US" sz="1200" kern="1200" baseline="0" dirty="0">
                <a:solidFill>
                  <a:schemeClr val="tx1"/>
                </a:solidFill>
                <a:latin typeface="+mn-lt"/>
                <a:ea typeface="+mn-ea"/>
                <a:cs typeface="+mn-cs"/>
              </a:rPr>
              <a:t> </a:t>
            </a:r>
            <a:r>
              <a:rPr lang="en-US" sz="1200" b="0" kern="1200" dirty="0">
                <a:solidFill>
                  <a:schemeClr val="tx1"/>
                </a:solidFill>
                <a:latin typeface="+mn-lt"/>
                <a:ea typeface="+mn-ea"/>
                <a:cs typeface="+mn-cs"/>
              </a:rPr>
              <a:t>Thinking for a Change, </a:t>
            </a:r>
            <a:r>
              <a:rPr lang="en-US" sz="1200" kern="1200" dirty="0">
                <a:solidFill>
                  <a:schemeClr val="tx1"/>
                </a:solidFill>
                <a:latin typeface="+mn-lt"/>
                <a:ea typeface="+mn-ea"/>
                <a:cs typeface="+mn-cs"/>
              </a:rPr>
              <a:t>an integrated cognitive behavioral change program that includes cognitive restructuring, social skill development, and the development of problem-solving skills.</a:t>
            </a:r>
          </a:p>
          <a:p>
            <a:endParaRPr lang="en-US" sz="1200" kern="1200" dirty="0">
              <a:solidFill>
                <a:schemeClr val="tx1"/>
              </a:solidFill>
              <a:latin typeface="+mn-lt"/>
              <a:ea typeface="+mn-ea"/>
              <a:cs typeface="+mn-cs"/>
            </a:endParaRPr>
          </a:p>
          <a:p>
            <a:r>
              <a:rPr lang="en-US" dirty="0"/>
              <a:t>Program does improve problem-solving skills among those who have completed the program: </a:t>
            </a:r>
            <a:r>
              <a:rPr lang="en-US" sz="1200" kern="1200" dirty="0">
                <a:solidFill>
                  <a:schemeClr val="tx1"/>
                </a:solidFill>
                <a:latin typeface="+mn-lt"/>
                <a:ea typeface="+mn-ea"/>
                <a:cs typeface="+mn-cs"/>
              </a:rPr>
              <a:t>The program was designed to be used with offender populations in prisons, jails, community corrections, and probation and parole settings. Cognitive intervention is</a:t>
            </a:r>
            <a:r>
              <a:rPr lang="en-IN"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an approach that focuses on the ways that offenders think.</a:t>
            </a: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endParaRPr lang="en-IN" dirty="0"/>
          </a:p>
        </p:txBody>
      </p:sp>
      <p:sp>
        <p:nvSpPr>
          <p:cNvPr id="4" name="Slide Number Placeholder 3"/>
          <p:cNvSpPr>
            <a:spLocks noGrp="1"/>
          </p:cNvSpPr>
          <p:nvPr>
            <p:ph type="sldNum" sz="quarter" idx="10"/>
          </p:nvPr>
        </p:nvSpPr>
        <p:spPr/>
        <p:txBody>
          <a:bodyPr/>
          <a:lstStyle/>
          <a:p>
            <a:fld id="{39974C31-EB4A-4B21-8134-CB5741A1DC5F}"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effectLst/>
                <a:latin typeface="+mn-lt"/>
                <a:ea typeface="+mn-ea"/>
                <a:cs typeface="+mn-cs"/>
              </a:rPr>
              <a:t>Satisfies Learning Objective 7.</a:t>
            </a:r>
            <a:r>
              <a:rPr lang="en-US" sz="1200" kern="1200" dirty="0">
                <a:solidFill>
                  <a:schemeClr val="tx1"/>
                </a:solidFill>
                <a:latin typeface="+mn-lt"/>
                <a:ea typeface="+mn-ea"/>
                <a:cs typeface="+mn-cs"/>
              </a:rPr>
              <a:t>3</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Explain the relation between the mental health and the criminal justice system.</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Six areas of treatment that have demonstrated some evidence of effectiveness for treatment offenders with mental illness.</a:t>
            </a:r>
            <a:endParaRPr lang="en-IN" sz="1200" kern="1200" dirty="0">
              <a:solidFill>
                <a:schemeClr val="tx1"/>
              </a:solidFill>
              <a:effectLst/>
              <a:latin typeface="+mn-lt"/>
              <a:ea typeface="+mn-ea"/>
              <a:cs typeface="+mn-cs"/>
            </a:endParaRPr>
          </a:p>
          <a:p>
            <a:endParaRPr lang="en-IN" sz="1200" kern="1200" dirty="0">
              <a:solidFill>
                <a:schemeClr val="tx1"/>
              </a:solidFill>
              <a:effectLst/>
              <a:latin typeface="+mn-lt"/>
              <a:ea typeface="+mn-ea"/>
              <a:cs typeface="+mn-cs"/>
            </a:endParaRPr>
          </a:p>
          <a:p>
            <a:pPr marL="228600" indent="-228600">
              <a:buFont typeface="+mj-lt"/>
              <a:buAutoNum type="arabicPeriod"/>
            </a:pPr>
            <a:r>
              <a:rPr lang="en-US" sz="1200" kern="1200" dirty="0">
                <a:solidFill>
                  <a:schemeClr val="tx1"/>
                </a:solidFill>
                <a:effectLst/>
                <a:latin typeface="+mn-lt"/>
                <a:ea typeface="+mn-ea"/>
                <a:cs typeface="+mn-cs"/>
              </a:rPr>
              <a:t>Collaborative psychopharmacology: Symptoms of mental illness improve when clients are included in the medical decision-making process.</a:t>
            </a:r>
            <a:endParaRPr lang="en-IN" sz="1200" kern="1200" dirty="0">
              <a:solidFill>
                <a:schemeClr val="tx1"/>
              </a:solidFill>
              <a:effectLst/>
              <a:latin typeface="+mn-lt"/>
              <a:ea typeface="+mn-ea"/>
              <a:cs typeface="+mn-cs"/>
            </a:endParaRPr>
          </a:p>
          <a:p>
            <a:pPr marL="228600" indent="-228600">
              <a:buFont typeface="+mj-lt"/>
              <a:buAutoNum type="arabicPeriod"/>
            </a:pPr>
            <a:r>
              <a:rPr lang="en-US" sz="1200" kern="1200" dirty="0">
                <a:solidFill>
                  <a:schemeClr val="tx1"/>
                </a:solidFill>
                <a:effectLst/>
                <a:latin typeface="+mn-lt"/>
                <a:ea typeface="+mn-ea"/>
                <a:cs typeface="+mn-cs"/>
              </a:rPr>
              <a:t>Assertive community treatment: Providing services to clients in their community as opposed to a clinical setting such as an outpatient clinic or psychiatric hospital.</a:t>
            </a:r>
            <a:endParaRPr lang="en-IN" sz="1200" kern="1200" dirty="0">
              <a:solidFill>
                <a:schemeClr val="tx1"/>
              </a:solidFill>
              <a:effectLst/>
              <a:latin typeface="+mn-lt"/>
              <a:ea typeface="+mn-ea"/>
              <a:cs typeface="+mn-cs"/>
            </a:endParaRPr>
          </a:p>
          <a:p>
            <a:pPr marL="228600" indent="-228600">
              <a:buFont typeface="+mj-lt"/>
              <a:buAutoNum type="arabicPeriod"/>
            </a:pPr>
            <a:r>
              <a:rPr lang="en-US" sz="1200" kern="1200" dirty="0">
                <a:solidFill>
                  <a:schemeClr val="tx1"/>
                </a:solidFill>
                <a:effectLst/>
                <a:latin typeface="+mn-lt"/>
                <a:ea typeface="+mn-ea"/>
                <a:cs typeface="+mn-cs"/>
              </a:rPr>
              <a:t>Family psychoeducation: Educating family members about mental illness as well as the effects of mental illness, enhancing interpersonal relations, and encouraging a supportive support system.</a:t>
            </a:r>
            <a:endParaRPr lang="en-IN" sz="1200" kern="1200" dirty="0">
              <a:solidFill>
                <a:schemeClr val="tx1"/>
              </a:solidFill>
              <a:effectLst/>
              <a:latin typeface="+mn-lt"/>
              <a:ea typeface="+mn-ea"/>
              <a:cs typeface="+mn-cs"/>
            </a:endParaRPr>
          </a:p>
          <a:p>
            <a:pPr marL="228600" indent="-228600">
              <a:buFont typeface="+mj-lt"/>
              <a:buAutoNum type="arabicPeriod"/>
            </a:pPr>
            <a:r>
              <a:rPr lang="en-US" sz="1200" kern="1200" dirty="0">
                <a:solidFill>
                  <a:schemeClr val="tx1"/>
                </a:solidFill>
                <a:effectLst/>
                <a:latin typeface="+mn-lt"/>
                <a:ea typeface="+mn-ea"/>
                <a:cs typeface="+mn-cs"/>
              </a:rPr>
              <a:t>Supported employment: Assisting clients to obtain competitive employment and provide assistance when needed (e.g., skill development).</a:t>
            </a:r>
            <a:endParaRPr lang="en-IN" sz="1200" kern="1200" dirty="0">
              <a:solidFill>
                <a:schemeClr val="tx1"/>
              </a:solidFill>
              <a:effectLst/>
              <a:latin typeface="+mn-lt"/>
              <a:ea typeface="+mn-ea"/>
              <a:cs typeface="+mn-cs"/>
            </a:endParaRPr>
          </a:p>
          <a:p>
            <a:pPr marL="228600" indent="-228600">
              <a:buFont typeface="+mj-lt"/>
              <a:buAutoNum type="arabicPeriod"/>
            </a:pPr>
            <a:r>
              <a:rPr lang="en-US" sz="1200" kern="1200" dirty="0">
                <a:solidFill>
                  <a:schemeClr val="tx1"/>
                </a:solidFill>
                <a:effectLst/>
                <a:latin typeface="+mn-lt"/>
                <a:ea typeface="+mn-ea"/>
                <a:cs typeface="+mn-cs"/>
              </a:rPr>
              <a:t>Illness management and recovery: Supporting clients to take responsibility for their recovery in an effort to manage their illness.</a:t>
            </a:r>
            <a:endParaRPr lang="en-IN" sz="1200" kern="1200" dirty="0">
              <a:solidFill>
                <a:schemeClr val="tx1"/>
              </a:solidFill>
              <a:effectLst/>
              <a:latin typeface="+mn-lt"/>
              <a:ea typeface="+mn-ea"/>
              <a:cs typeface="+mn-cs"/>
            </a:endParaRPr>
          </a:p>
          <a:p>
            <a:pPr marL="228600" indent="-228600">
              <a:buFont typeface="+mj-lt"/>
              <a:buAutoNum type="arabicPeriod"/>
            </a:pPr>
            <a:r>
              <a:rPr lang="en-US" sz="1200" kern="1200" dirty="0">
                <a:solidFill>
                  <a:schemeClr val="tx1"/>
                </a:solidFill>
                <a:effectLst/>
                <a:latin typeface="+mn-lt"/>
                <a:ea typeface="+mn-ea"/>
                <a:cs typeface="+mn-cs"/>
              </a:rPr>
              <a:t>Integrated dual disorders treatment: Focusing on issues of mental illness and substance abuse simultaneously in an integrated approach.</a:t>
            </a:r>
            <a:endParaRPr lang="en-US" dirty="0"/>
          </a:p>
        </p:txBody>
      </p:sp>
      <p:sp>
        <p:nvSpPr>
          <p:cNvPr id="4" name="Slide Number Placeholder 3"/>
          <p:cNvSpPr>
            <a:spLocks noGrp="1"/>
          </p:cNvSpPr>
          <p:nvPr>
            <p:ph type="sldNum" sz="quarter" idx="10"/>
          </p:nvPr>
        </p:nvSpPr>
        <p:spPr/>
        <p:txBody>
          <a:bodyPr/>
          <a:lstStyle/>
          <a:p>
            <a:fld id="{39974C31-EB4A-4B21-8134-CB5741A1DC5F}" type="slidenum">
              <a:rPr lang="en-US" smtClean="0"/>
              <a:pPr/>
              <a:t>13</a:t>
            </a:fld>
            <a:endParaRPr lang="en-US"/>
          </a:p>
        </p:txBody>
      </p:sp>
    </p:spTree>
    <p:extLst>
      <p:ext uri="{BB962C8B-B14F-4D97-AF65-F5344CB8AC3E}">
        <p14:creationId xmlns:p14="http://schemas.microsoft.com/office/powerpoint/2010/main" val="13390387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Satisfies Learning Objective 7.</a:t>
            </a:r>
            <a:r>
              <a:rPr lang="en-US" sz="1200" kern="1200" dirty="0">
                <a:solidFill>
                  <a:schemeClr val="tx1"/>
                </a:solidFill>
                <a:latin typeface="+mn-lt"/>
                <a:ea typeface="+mn-ea"/>
                <a:cs typeface="+mn-cs"/>
              </a:rPr>
              <a:t>3</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Explain the relation between the mental health and the criminal justice system.</a:t>
            </a:r>
          </a:p>
          <a:p>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dirty="0"/>
              <a:t>Major reason for establishment: </a:t>
            </a:r>
            <a:r>
              <a:rPr lang="en-US" sz="1200" kern="1200" dirty="0">
                <a:solidFill>
                  <a:schemeClr val="tx1"/>
                </a:solidFill>
                <a:effectLst/>
                <a:latin typeface="+mn-lt"/>
                <a:ea typeface="+mn-ea"/>
                <a:cs typeface="+mn-cs"/>
              </a:rPr>
              <a:t>A major reason for establishing mental health courts was to address the large proportion of individuals with mental illnesses involved in the criminal justice system.</a:t>
            </a:r>
            <a:endParaRPr lang="en-IN"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goals of mental health courts: Include increasing public safety for communities, increasing treatment participation and quality of life for offenders, and enhancing the use of resources in various communities.</a:t>
            </a:r>
            <a:endParaRPr lang="en-US" dirty="0"/>
          </a:p>
        </p:txBody>
      </p:sp>
      <p:sp>
        <p:nvSpPr>
          <p:cNvPr id="4" name="Slide Number Placeholder 3"/>
          <p:cNvSpPr>
            <a:spLocks noGrp="1"/>
          </p:cNvSpPr>
          <p:nvPr>
            <p:ph type="sldNum" sz="quarter" idx="10"/>
          </p:nvPr>
        </p:nvSpPr>
        <p:spPr/>
        <p:txBody>
          <a:bodyPr/>
          <a:lstStyle/>
          <a:p>
            <a:fld id="{39974C31-EB4A-4B21-8134-CB5741A1DC5F}" type="slidenum">
              <a:rPr lang="en-US" smtClean="0"/>
              <a:pPr/>
              <a:t>14</a:t>
            </a:fld>
            <a:endParaRPr lang="en-US"/>
          </a:p>
        </p:txBody>
      </p:sp>
    </p:spTree>
    <p:extLst>
      <p:ext uri="{BB962C8B-B14F-4D97-AF65-F5344CB8AC3E}">
        <p14:creationId xmlns:p14="http://schemas.microsoft.com/office/powerpoint/2010/main" val="9217676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Satisfies Learning Objective 7</a:t>
            </a:r>
            <a:r>
              <a:rPr lang="en-US" sz="1200" kern="1200" dirty="0">
                <a:solidFill>
                  <a:schemeClr val="tx1"/>
                </a:solidFill>
                <a:latin typeface="+mn-lt"/>
                <a:ea typeface="+mn-ea"/>
                <a:cs typeface="+mn-cs"/>
              </a:rPr>
              <a:t>-3</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Explain the relation between the mental health and the criminal justice system.</a:t>
            </a:r>
          </a:p>
          <a:p>
            <a:endParaRPr lang="en-US" sz="1200" b="1" kern="1200" dirty="0">
              <a:solidFill>
                <a:schemeClr val="tx1"/>
              </a:solidFill>
              <a:effectLst/>
              <a:latin typeface="+mn-lt"/>
              <a:ea typeface="+mn-ea"/>
              <a:cs typeface="+mn-cs"/>
            </a:endParaRPr>
          </a:p>
          <a:p>
            <a:r>
              <a:rPr lang="en-US" sz="1200" b="0" kern="1200" dirty="0">
                <a:solidFill>
                  <a:schemeClr val="tx1"/>
                </a:solidFill>
                <a:effectLst/>
                <a:latin typeface="+mn-lt"/>
                <a:ea typeface="+mn-ea"/>
                <a:cs typeface="+mn-cs"/>
              </a:rPr>
              <a:t>Insanity: The idea—which has been in existence for centuries—of excusing offenders for their criminal actions due to a mental disease; the term is not a medical term but rather a legal term.</a:t>
            </a:r>
            <a:endParaRPr lang="en-IN" sz="1200" b="0" kern="1200" dirty="0">
              <a:solidFill>
                <a:schemeClr val="tx1"/>
              </a:solidFill>
              <a:effectLst/>
              <a:latin typeface="+mn-lt"/>
              <a:ea typeface="+mn-ea"/>
              <a:cs typeface="+mn-cs"/>
            </a:endParaRP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The general rationale: For an insanity defense is that a person should not be punished for engaging in a criminal act if he or she could not refrain from committing the act.</a:t>
            </a:r>
            <a:endParaRPr lang="en-IN"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9974C31-EB4A-4B21-8134-CB5741A1DC5F}" type="slidenum">
              <a:rPr lang="en-US" smtClean="0"/>
              <a:pPr/>
              <a:t>15</a:t>
            </a:fld>
            <a:endParaRPr lang="en-US"/>
          </a:p>
        </p:txBody>
      </p:sp>
    </p:spTree>
    <p:extLst>
      <p:ext uri="{BB962C8B-B14F-4D97-AF65-F5344CB8AC3E}">
        <p14:creationId xmlns:p14="http://schemas.microsoft.com/office/powerpoint/2010/main" val="9217676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effectLst/>
                <a:latin typeface="+mn-lt"/>
                <a:ea typeface="+mn-ea"/>
                <a:cs typeface="+mn-cs"/>
              </a:rPr>
              <a:t>Satisfies Learning Objective 7.</a:t>
            </a:r>
            <a:r>
              <a:rPr lang="en-US" sz="1200" kern="1200" dirty="0">
                <a:solidFill>
                  <a:schemeClr val="tx1"/>
                </a:solidFill>
                <a:latin typeface="+mn-lt"/>
                <a:ea typeface="+mn-ea"/>
                <a:cs typeface="+mn-cs"/>
              </a:rPr>
              <a:t>3</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Explain the relation between the mental health and the criminal justice system.</a:t>
            </a:r>
          </a:p>
          <a:p>
            <a:endParaRPr lang="en-US" dirty="0"/>
          </a:p>
          <a:p>
            <a:pPr lvl="0"/>
            <a:r>
              <a:rPr lang="en-US" sz="1200" kern="1200" dirty="0">
                <a:solidFill>
                  <a:schemeClr val="tx1"/>
                </a:solidFill>
                <a:effectLst/>
                <a:latin typeface="+mn-lt"/>
                <a:ea typeface="+mn-ea"/>
                <a:cs typeface="+mn-cs"/>
              </a:rPr>
              <a:t>The </a:t>
            </a:r>
            <a:r>
              <a:rPr lang="en-US" sz="1200" kern="1200" dirty="0" err="1">
                <a:solidFill>
                  <a:schemeClr val="tx1"/>
                </a:solidFill>
                <a:effectLst/>
                <a:latin typeface="+mn-lt"/>
                <a:ea typeface="+mn-ea"/>
                <a:cs typeface="+mn-cs"/>
              </a:rPr>
              <a:t>M’Naghten</a:t>
            </a:r>
            <a:r>
              <a:rPr lang="en-US" sz="1200" kern="1200" dirty="0">
                <a:solidFill>
                  <a:schemeClr val="tx1"/>
                </a:solidFill>
                <a:effectLst/>
                <a:latin typeface="+mn-lt"/>
                <a:ea typeface="+mn-ea"/>
                <a:cs typeface="+mn-cs"/>
              </a:rPr>
              <a:t> Rule: This is the oldest rule for determining insanity. Every person is presumed sane unless the contrary can be proven. A person suffering a “partial” delusion should be dealt with as if the circumstance of the delusion was real. To establish a defense on the grounds of insanity, it must be clearly proved that at the time of committing the act, the accused was laboring under such a defect of reason, from a disease of the mind, as not to know the nature and quality of the act he was doing and if he did know it, that he did not know what he was doing was wrong.</a:t>
            </a:r>
            <a:endParaRPr lang="en-IN" sz="1200" kern="1200" dirty="0">
              <a:solidFill>
                <a:schemeClr val="tx1"/>
              </a:solidFill>
              <a:effectLst/>
              <a:latin typeface="+mn-lt"/>
              <a:ea typeface="+mn-ea"/>
              <a:cs typeface="+mn-cs"/>
            </a:endParaRP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The Irresistible Impulse Test: One standard for the insanity defense; offenders can claim that, due to a mental disease, they were unable to control their behavior.</a:t>
            </a:r>
            <a:endParaRPr lang="en-IN" sz="1200" kern="1200" dirty="0">
              <a:solidFill>
                <a:schemeClr val="tx1"/>
              </a:solidFill>
              <a:effectLst/>
              <a:latin typeface="+mn-lt"/>
              <a:ea typeface="+mn-ea"/>
              <a:cs typeface="+mn-cs"/>
            </a:endParaRP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The Durham Rule: Offenders are not criminally responsible, even if they are aware of their conduct, if this behavior was the “product of mental disease or defect.”</a:t>
            </a:r>
            <a:endParaRPr lang="en-IN" sz="1200" kern="1200" dirty="0">
              <a:solidFill>
                <a:schemeClr val="tx1"/>
              </a:solidFill>
              <a:effectLst/>
              <a:latin typeface="+mn-lt"/>
              <a:ea typeface="+mn-ea"/>
              <a:cs typeface="+mn-cs"/>
            </a:endParaRP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American Law Institute’s Model Penal Code: One standard for the insanity defense; the ALI/MPC test stipulates that the offender demonstrate a lack of substantial capacity.</a:t>
            </a:r>
            <a:endParaRPr lang="en-US" sz="14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39974C31-EB4A-4B21-8134-CB5741A1DC5F}"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effectLst/>
                <a:latin typeface="+mn-lt"/>
                <a:ea typeface="+mn-ea"/>
                <a:cs typeface="+mn-cs"/>
              </a:rPr>
              <a:t>Satisfies Learning Objective 7</a:t>
            </a:r>
            <a:r>
              <a:rPr lang="en-US" sz="1200" kern="1200" dirty="0">
                <a:solidFill>
                  <a:schemeClr val="tx1"/>
                </a:solidFill>
                <a:latin typeface="+mn-lt"/>
                <a:ea typeface="+mn-ea"/>
                <a:cs typeface="+mn-cs"/>
              </a:rPr>
              <a:t>-4</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Describe the policy implications associated with psychological explanations of criminal behavior.</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A major policy implication would be to address this “revolving door”:</a:t>
            </a:r>
            <a:r>
              <a:rPr lang="en-US" baseline="0" dirty="0"/>
              <a:t> </a:t>
            </a:r>
            <a:r>
              <a:rPr lang="en-US" sz="1200" kern="1200" dirty="0">
                <a:solidFill>
                  <a:schemeClr val="tx1"/>
                </a:solidFill>
                <a:effectLst/>
                <a:latin typeface="+mn-lt"/>
                <a:ea typeface="+mn-ea"/>
                <a:cs typeface="+mn-cs"/>
              </a:rPr>
              <a:t>As noted earlier, some have referred to the “in and out” of prison and/or jail among offenders with mental health disorders as “the revolving door.” </a:t>
            </a:r>
            <a:endParaRPr lang="en-IN" dirty="0"/>
          </a:p>
          <a:p>
            <a:endParaRPr lang="en-IN" dirty="0"/>
          </a:p>
        </p:txBody>
      </p:sp>
      <p:sp>
        <p:nvSpPr>
          <p:cNvPr id="4" name="Slide Number Placeholder 3"/>
          <p:cNvSpPr>
            <a:spLocks noGrp="1"/>
          </p:cNvSpPr>
          <p:nvPr>
            <p:ph type="sldNum" sz="quarter" idx="10"/>
          </p:nvPr>
        </p:nvSpPr>
        <p:spPr/>
        <p:txBody>
          <a:bodyPr/>
          <a:lstStyle/>
          <a:p>
            <a:fld id="{39974C31-EB4A-4B21-8134-CB5741A1DC5F}"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Satisfies Learning Objective 7.</a:t>
            </a:r>
            <a:r>
              <a:rPr lang="en-US" sz="1200" kern="1200" dirty="0">
                <a:solidFill>
                  <a:schemeClr val="tx1"/>
                </a:solidFill>
                <a:latin typeface="+mn-lt"/>
                <a:ea typeface="+mn-ea"/>
                <a:cs typeface="+mn-cs"/>
              </a:rPr>
              <a:t>4</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Describe the policy implications associated with psychological explanations of criminal behavior.</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Primary prevention focuses on eliminating influences that could potentially result in someone engaging in criminal activity.</a:t>
            </a:r>
            <a:endParaRPr lang="en-IN" sz="1200" kern="1200" dirty="0">
              <a:solidFill>
                <a:schemeClr val="tx1"/>
              </a:solidFill>
              <a:effectLst/>
              <a:latin typeface="+mn-lt"/>
              <a:ea typeface="+mn-ea"/>
              <a:cs typeface="+mn-cs"/>
            </a:endParaRPr>
          </a:p>
          <a:p>
            <a:endParaRPr lang="en-IN"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Secondary prevention focuses on intervening </a:t>
            </a:r>
            <a:r>
              <a:rPr lang="en-US" sz="1200" kern="1200">
                <a:solidFill>
                  <a:schemeClr val="tx1"/>
                </a:solidFill>
                <a:effectLst/>
                <a:latin typeface="+mn-lt"/>
                <a:ea typeface="+mn-ea"/>
                <a:cs typeface="+mn-cs"/>
              </a:rPr>
              <a:t>for individuals those </a:t>
            </a:r>
            <a:r>
              <a:rPr lang="en-US" sz="1200" kern="1200" dirty="0">
                <a:solidFill>
                  <a:schemeClr val="tx1"/>
                </a:solidFill>
                <a:effectLst/>
                <a:latin typeface="+mn-lt"/>
                <a:ea typeface="+mn-ea"/>
                <a:cs typeface="+mn-cs"/>
              </a:rPr>
              <a:t>who demonstrate a tendency toward criminal behavior.</a:t>
            </a:r>
            <a:endParaRPr lang="en-IN"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9974C31-EB4A-4B21-8134-CB5741A1DC5F}" type="slidenum">
              <a:rPr lang="en-US" smtClean="0"/>
              <a:pPr/>
              <a:t>18</a:t>
            </a:fld>
            <a:endParaRPr lang="en-US"/>
          </a:p>
        </p:txBody>
      </p:sp>
    </p:spTree>
    <p:extLst>
      <p:ext uri="{BB962C8B-B14F-4D97-AF65-F5344CB8AC3E}">
        <p14:creationId xmlns:p14="http://schemas.microsoft.com/office/powerpoint/2010/main" val="9217676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2063115" y="630937"/>
            <a:ext cx="5230368"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808892" y="1098388"/>
            <a:ext cx="7738814" cy="4394988"/>
          </a:xfrm>
        </p:spPr>
        <p:txBody>
          <a:bodyPr anchor="ctr">
            <a:noAutofit/>
          </a:bodyPr>
          <a:lstStyle>
            <a:lvl1pPr algn="ctr">
              <a:defRPr sz="7500" spc="600" baseline="0"/>
            </a:lvl1pPr>
          </a:lstStyle>
          <a:p>
            <a:r>
              <a:rPr lang="en-US"/>
              <a:t>Click to edit Master title style</a:t>
            </a:r>
            <a:endParaRPr lang="en-US" dirty="0"/>
          </a:p>
        </p:txBody>
      </p:sp>
      <p:sp>
        <p:nvSpPr>
          <p:cNvPr id="3" name="Subtitle 2"/>
          <p:cNvSpPr>
            <a:spLocks noGrp="1"/>
          </p:cNvSpPr>
          <p:nvPr>
            <p:ph type="subTitle" idx="1"/>
          </p:nvPr>
        </p:nvSpPr>
        <p:spPr>
          <a:xfrm>
            <a:off x="1661284" y="5979197"/>
            <a:ext cx="6034030" cy="742279"/>
          </a:xfrm>
        </p:spPr>
        <p:txBody>
          <a:bodyPr anchor="t">
            <a:normAutofit/>
          </a:bodyPr>
          <a:lstStyle>
            <a:lvl1pPr marL="0" indent="0" algn="ctr">
              <a:lnSpc>
                <a:spcPct val="100000"/>
              </a:lnSpc>
              <a:buNone/>
              <a:defRPr sz="1500" b="1" i="0" cap="all" spc="300" baseline="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a:xfrm>
            <a:off x="808892" y="6375679"/>
            <a:ext cx="1747292" cy="348462"/>
          </a:xfrm>
        </p:spPr>
        <p:txBody>
          <a:bodyPr/>
          <a:lstStyle>
            <a:lvl1pPr>
              <a:defRPr baseline="0">
                <a:solidFill>
                  <a:schemeClr val="accent1">
                    <a:lumMod val="50000"/>
                  </a:schemeClr>
                </a:solidFill>
              </a:defRPr>
            </a:lvl1pPr>
          </a:lstStyle>
          <a:p>
            <a:fld id="{9334D819-9F07-4261-B09B-9E467E5D9002}" type="datetimeFigureOut">
              <a:rPr lang="en-US" dirty="0"/>
              <a:pPr/>
              <a:t>10/11/2021</a:t>
            </a:fld>
            <a:endParaRPr lang="en-US" dirty="0"/>
          </a:p>
        </p:txBody>
      </p:sp>
      <p:sp>
        <p:nvSpPr>
          <p:cNvPr id="5" name="Footer Placeholder 4"/>
          <p:cNvSpPr>
            <a:spLocks noGrp="1"/>
          </p:cNvSpPr>
          <p:nvPr>
            <p:ph type="ftr" sz="quarter" idx="11"/>
          </p:nvPr>
        </p:nvSpPr>
        <p:spPr>
          <a:xfrm>
            <a:off x="3135249" y="6375679"/>
            <a:ext cx="3086100" cy="345796"/>
          </a:xfrm>
        </p:spPr>
        <p:txBody>
          <a:bodyPr/>
          <a:lstStyle>
            <a:lvl1pPr>
              <a:defRPr baseline="0">
                <a:solidFill>
                  <a:schemeClr val="accent1">
                    <a:lumMod val="50000"/>
                  </a:schemeClr>
                </a:solidFill>
              </a:defRPr>
            </a:lvl1pPr>
          </a:lstStyle>
          <a:p>
            <a:r>
              <a:rPr lang="en-IN"/>
              <a:t>Schram, Introduction to Criminology, Third Edition. © SAGE Publications, 2021.</a:t>
            </a:r>
            <a:endParaRPr lang="en-US" dirty="0"/>
          </a:p>
        </p:txBody>
      </p:sp>
      <p:sp>
        <p:nvSpPr>
          <p:cNvPr id="6" name="Slide Number Placeholder 5"/>
          <p:cNvSpPr>
            <a:spLocks noGrp="1"/>
          </p:cNvSpPr>
          <p:nvPr>
            <p:ph type="sldNum" sz="quarter" idx="12"/>
          </p:nvPr>
        </p:nvSpPr>
        <p:spPr>
          <a:xfrm>
            <a:off x="6800414" y="6375679"/>
            <a:ext cx="1747292" cy="345796"/>
          </a:xfrm>
        </p:spPr>
        <p:txBody>
          <a:bodyPr/>
          <a:lstStyle>
            <a:lvl1pPr>
              <a:defRPr baseline="0">
                <a:solidFill>
                  <a:schemeClr val="accent1">
                    <a:lumMod val="50000"/>
                  </a:schemeClr>
                </a:solidFill>
              </a:defRPr>
            </a:lvl1pPr>
          </a:lstStyle>
          <a:p>
            <a:fld id="{B6F15528-21DE-4FAA-801E-634DDDAF4B2B}" type="slidenum">
              <a:rPr lang="en-US" smtClean="0"/>
              <a:pPr/>
              <a:t>‹#›</a:t>
            </a:fld>
            <a:endParaRPr lang="en-US"/>
          </a:p>
        </p:txBody>
      </p:sp>
      <p:sp>
        <p:nvSpPr>
          <p:cNvPr id="13" name="Rectangle 12"/>
          <p:cNvSpPr/>
          <p:nvPr/>
        </p:nvSpPr>
        <p:spPr>
          <a:xfrm>
            <a:off x="0" y="0"/>
            <a:ext cx="21259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title="left edge border"/>
          <p:cNvSpPr/>
          <p:nvPr/>
        </p:nvSpPr>
        <p:spPr>
          <a:xfrm>
            <a:off x="0" y="0"/>
            <a:ext cx="21259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5234893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t>10/11/2021</a:t>
            </a:fld>
            <a:endParaRPr lang="en-US" dirty="0"/>
          </a:p>
        </p:txBody>
      </p:sp>
      <p:sp>
        <p:nvSpPr>
          <p:cNvPr id="5" name="Footer Placeholder 4"/>
          <p:cNvSpPr>
            <a:spLocks noGrp="1"/>
          </p:cNvSpPr>
          <p:nvPr>
            <p:ph type="ftr" sz="quarter" idx="11"/>
          </p:nvPr>
        </p:nvSpPr>
        <p:spPr/>
        <p:txBody>
          <a:bodyPr/>
          <a:lstStyle/>
          <a:p>
            <a:r>
              <a:rPr lang="en-IN"/>
              <a:t>Schram, Introduction to Criminology, Third Edition. © SAGE Publications, 2021.</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012202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11" name="Freeform 6"/>
          <p:cNvSpPr/>
          <p:nvPr/>
        </p:nvSpPr>
        <p:spPr bwMode="auto">
          <a:xfrm>
            <a:off x="0" y="0"/>
            <a:ext cx="2110979"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bg2"/>
          </a:solidFill>
          <a:ln w="0">
            <a:noFill/>
            <a:prstDash val="solid"/>
            <a:round/>
            <a:headEnd/>
            <a:tailEnd/>
          </a:ln>
        </p:spPr>
      </p:sp>
      <p:sp>
        <p:nvSpPr>
          <p:cNvPr id="2" name="Title 1"/>
          <p:cNvSpPr>
            <a:spLocks noGrp="1"/>
          </p:cNvSpPr>
          <p:nvPr>
            <p:ph type="title"/>
          </p:nvPr>
        </p:nvSpPr>
        <p:spPr>
          <a:xfrm>
            <a:off x="2432197" y="1073889"/>
            <a:ext cx="6140303" cy="4064627"/>
          </a:xfrm>
        </p:spPr>
        <p:txBody>
          <a:bodyPr anchor="b">
            <a:normAutofit/>
          </a:bodyPr>
          <a:lstStyle>
            <a:lvl1pPr>
              <a:defRPr sz="6300" spc="600"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2432198" y="5159782"/>
            <a:ext cx="5263116" cy="951135"/>
          </a:xfrm>
        </p:spPr>
        <p:txBody>
          <a:bodyPr>
            <a:normAutofit/>
          </a:bodyPr>
          <a:lstStyle>
            <a:lvl1pPr marL="0" indent="0">
              <a:lnSpc>
                <a:spcPct val="100000"/>
              </a:lnSpc>
              <a:buNone/>
              <a:defRPr sz="1500" b="1" i="0" cap="all" spc="300" baseline="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2427410" y="6375679"/>
            <a:ext cx="1120460" cy="348462"/>
          </a:xfrm>
        </p:spPr>
        <p:txBody>
          <a:bodyPr/>
          <a:lstStyle>
            <a:lvl1pPr>
              <a:defRPr baseline="0">
                <a:solidFill>
                  <a:schemeClr val="tx2"/>
                </a:solidFill>
              </a:defRPr>
            </a:lvl1pPr>
          </a:lstStyle>
          <a:p>
            <a:fld id="{9334D819-9F07-4261-B09B-9E467E5D9002}" type="datetimeFigureOut">
              <a:rPr lang="en-US" dirty="0"/>
              <a:pPr/>
              <a:t>10/11/2021</a:t>
            </a:fld>
            <a:endParaRPr lang="en-US" dirty="0"/>
          </a:p>
        </p:txBody>
      </p:sp>
      <p:sp>
        <p:nvSpPr>
          <p:cNvPr id="5" name="Footer Placeholder 4"/>
          <p:cNvSpPr>
            <a:spLocks noGrp="1"/>
          </p:cNvSpPr>
          <p:nvPr>
            <p:ph type="ftr" sz="quarter" idx="11"/>
          </p:nvPr>
        </p:nvSpPr>
        <p:spPr>
          <a:xfrm>
            <a:off x="3959298" y="6375679"/>
            <a:ext cx="3086100" cy="345796"/>
          </a:xfrm>
        </p:spPr>
        <p:txBody>
          <a:bodyPr/>
          <a:lstStyle>
            <a:lvl1pPr>
              <a:defRPr baseline="0">
                <a:solidFill>
                  <a:schemeClr val="tx2"/>
                </a:solidFill>
              </a:defRPr>
            </a:lvl1pPr>
          </a:lstStyle>
          <a:p>
            <a:r>
              <a:rPr lang="en-IN"/>
              <a:t>Schram, Introduction to Criminology, Third Edition. © SAGE Publications, 2021.</a:t>
            </a:r>
            <a:endParaRPr lang="en-US" dirty="0"/>
          </a:p>
        </p:txBody>
      </p:sp>
      <p:sp>
        <p:nvSpPr>
          <p:cNvPr id="6" name="Slide Number Placeholder 5"/>
          <p:cNvSpPr>
            <a:spLocks noGrp="1"/>
          </p:cNvSpPr>
          <p:nvPr>
            <p:ph type="sldNum" sz="quarter" idx="12"/>
          </p:nvPr>
        </p:nvSpPr>
        <p:spPr>
          <a:xfrm>
            <a:off x="7456825" y="6375679"/>
            <a:ext cx="1115675" cy="345796"/>
          </a:xfrm>
        </p:spPr>
        <p:txBody>
          <a:bodyPr/>
          <a:lstStyle>
            <a:lvl1pPr>
              <a:defRPr baseline="0">
                <a:solidFill>
                  <a:schemeClr val="tx2"/>
                </a:solidFill>
              </a:defRPr>
            </a:lvl1pPr>
          </a:lstStyle>
          <a:p>
            <a:fld id="{B6F15528-21DE-4FAA-801E-634DDDAF4B2B}" type="slidenum">
              <a:rPr lang="en-US" smtClean="0"/>
              <a:pPr/>
              <a:t>‹#›</a:t>
            </a:fld>
            <a:endParaRPr lang="en-US"/>
          </a:p>
        </p:txBody>
      </p:sp>
      <p:sp>
        <p:nvSpPr>
          <p:cNvPr id="16" name="Freeform 11"/>
          <p:cNvSpPr/>
          <p:nvPr/>
        </p:nvSpPr>
        <p:spPr bwMode="auto">
          <a:xfrm>
            <a:off x="655786" y="0"/>
            <a:ext cx="1234679"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nvGrpSpPr>
          <p:cNvPr id="7" name="Group 6" title="left scallop shape"/>
          <p:cNvGrpSpPr/>
          <p:nvPr/>
        </p:nvGrpSpPr>
        <p:grpSpPr>
          <a:xfrm>
            <a:off x="0" y="0"/>
            <a:ext cx="2110979" cy="6858000"/>
            <a:chOff x="0" y="0"/>
            <a:chExt cx="2110979" cy="6858000"/>
          </a:xfrm>
        </p:grpSpPr>
        <p:sp>
          <p:nvSpPr>
            <p:cNvPr id="9" name="Freeform 8" title="left scallop shape"/>
            <p:cNvSpPr/>
            <p:nvPr/>
          </p:nvSpPr>
          <p:spPr bwMode="auto">
            <a:xfrm>
              <a:off x="0" y="0"/>
              <a:ext cx="2110979"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0" name="Freeform 11" title="left scallop inline"/>
            <p:cNvSpPr/>
            <p:nvPr/>
          </p:nvSpPr>
          <p:spPr bwMode="auto">
            <a:xfrm>
              <a:off x="655786" y="0"/>
              <a:ext cx="1234679"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222811248"/>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42975" y="2286000"/>
            <a:ext cx="3593592" cy="3619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85846" y="2286000"/>
            <a:ext cx="3593592" cy="3619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334D819-9F07-4261-B09B-9E467E5D9002}" type="datetimeFigureOut">
              <a:rPr lang="en-US" dirty="0"/>
              <a:t>10/11/2021</a:t>
            </a:fld>
            <a:endParaRPr lang="en-US" dirty="0"/>
          </a:p>
        </p:txBody>
      </p:sp>
      <p:sp>
        <p:nvSpPr>
          <p:cNvPr id="6" name="Footer Placeholder 5"/>
          <p:cNvSpPr>
            <a:spLocks noGrp="1"/>
          </p:cNvSpPr>
          <p:nvPr>
            <p:ph type="ftr" sz="quarter" idx="11"/>
          </p:nvPr>
        </p:nvSpPr>
        <p:spPr/>
        <p:txBody>
          <a:bodyPr/>
          <a:lstStyle/>
          <a:p>
            <a:r>
              <a:rPr lang="en-IN"/>
              <a:t>Schram, Introduction to Criminology, Third Edition. © SAGE Publications, 2021.</a:t>
            </a:r>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62455573"/>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42975" y="381001"/>
            <a:ext cx="7629525" cy="14935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41832" y="2199634"/>
            <a:ext cx="3611880" cy="632529"/>
          </a:xfrm>
        </p:spPr>
        <p:txBody>
          <a:bodyPr anchor="b">
            <a:noAutofit/>
          </a:bodyPr>
          <a:lstStyle>
            <a:lvl1pPr marL="0" indent="0">
              <a:lnSpc>
                <a:spcPct val="100000"/>
              </a:lnSpc>
              <a:buNone/>
              <a:defRPr sz="1800" b="1" cap="all" spc="15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41832" y="2909102"/>
            <a:ext cx="3611880" cy="29963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975398" y="2199634"/>
            <a:ext cx="3611880" cy="632529"/>
          </a:xfrm>
        </p:spPr>
        <p:txBody>
          <a:bodyPr anchor="b">
            <a:noAutofit/>
          </a:bodyPr>
          <a:lstStyle>
            <a:lvl1pPr marL="0" indent="0">
              <a:lnSpc>
                <a:spcPct val="100000"/>
              </a:lnSpc>
              <a:buNone/>
              <a:defRPr sz="1800" b="1" cap="all" spc="15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975398" y="2909102"/>
            <a:ext cx="3611880" cy="29963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334D819-9F07-4261-B09B-9E467E5D9002}" type="datetimeFigureOut">
              <a:rPr lang="en-US" dirty="0"/>
              <a:t>10/11/2021</a:t>
            </a:fld>
            <a:endParaRPr lang="en-US" dirty="0"/>
          </a:p>
        </p:txBody>
      </p:sp>
      <p:sp>
        <p:nvSpPr>
          <p:cNvPr id="8" name="Footer Placeholder 7"/>
          <p:cNvSpPr>
            <a:spLocks noGrp="1"/>
          </p:cNvSpPr>
          <p:nvPr>
            <p:ph type="ftr" sz="quarter" idx="11"/>
          </p:nvPr>
        </p:nvSpPr>
        <p:spPr/>
        <p:txBody>
          <a:bodyPr/>
          <a:lstStyle/>
          <a:p>
            <a:r>
              <a:rPr lang="en-IN"/>
              <a:t>Schram, Introduction to Criminology, Third Edition. © SAGE Publications, 2021.</a:t>
            </a:r>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80080602"/>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334D819-9F07-4261-B09B-9E467E5D9002}" type="datetimeFigureOut">
              <a:rPr lang="en-US" dirty="0"/>
              <a:t>10/11/2021</a:t>
            </a:fld>
            <a:endParaRPr lang="en-US" dirty="0"/>
          </a:p>
        </p:txBody>
      </p:sp>
      <p:sp>
        <p:nvSpPr>
          <p:cNvPr id="4" name="Footer Placeholder 3"/>
          <p:cNvSpPr>
            <a:spLocks noGrp="1"/>
          </p:cNvSpPr>
          <p:nvPr>
            <p:ph type="ftr" sz="quarter" idx="11"/>
          </p:nvPr>
        </p:nvSpPr>
        <p:spPr/>
        <p:txBody>
          <a:bodyPr/>
          <a:lstStyle/>
          <a:p>
            <a:r>
              <a:rPr lang="en-IN"/>
              <a:t>Schram, Introduction to Criminology, Third Edition. © SAGE Publications, 2021.</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536410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34D819-9F07-4261-B09B-9E467E5D9002}" type="datetimeFigureOut">
              <a:rPr lang="en-US" dirty="0"/>
              <a:t>10/11/2021</a:t>
            </a:fld>
            <a:endParaRPr lang="en-US" dirty="0"/>
          </a:p>
        </p:txBody>
      </p:sp>
      <p:sp>
        <p:nvSpPr>
          <p:cNvPr id="3" name="Footer Placeholder 2"/>
          <p:cNvSpPr>
            <a:spLocks noGrp="1"/>
          </p:cNvSpPr>
          <p:nvPr>
            <p:ph type="ftr" sz="quarter" idx="11"/>
          </p:nvPr>
        </p:nvSpPr>
        <p:spPr/>
        <p:txBody>
          <a:bodyPr/>
          <a:lstStyle/>
          <a:p>
            <a:r>
              <a:rPr lang="en-IN"/>
              <a:t>Schram, Introduction to Criminology, Third Edition. © SAGE Publications, 2021.</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045596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Freeform 11" title="right scallop background shape"/>
          <p:cNvSpPr/>
          <p:nvPr/>
        </p:nvSpPr>
        <p:spPr bwMode="auto">
          <a:xfrm>
            <a:off x="5542359" y="0"/>
            <a:ext cx="3601641"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6253414" y="457200"/>
            <a:ext cx="2319086" cy="1196671"/>
          </a:xfrm>
        </p:spPr>
        <p:txBody>
          <a:bodyPr anchor="b">
            <a:normAutofit/>
          </a:bodyPr>
          <a:lstStyle>
            <a:lvl1pPr>
              <a:lnSpc>
                <a:spcPct val="100000"/>
              </a:lnSpc>
              <a:defRPr sz="1800" b="1" i="0" cap="all" spc="225" baseline="0">
                <a:solidFill>
                  <a:schemeClr val="accent1"/>
                </a:solidFill>
                <a:latin typeface="+mn-lt"/>
              </a:defRPr>
            </a:lvl1pPr>
          </a:lstStyle>
          <a:p>
            <a:r>
              <a:rPr lang="en-US"/>
              <a:t>Click to edit Master title style</a:t>
            </a:r>
            <a:endParaRPr lang="en-US" dirty="0"/>
          </a:p>
        </p:txBody>
      </p:sp>
      <p:sp>
        <p:nvSpPr>
          <p:cNvPr id="3" name="Content Placeholder 2"/>
          <p:cNvSpPr>
            <a:spLocks noGrp="1"/>
          </p:cNvSpPr>
          <p:nvPr>
            <p:ph idx="1"/>
          </p:nvPr>
        </p:nvSpPr>
        <p:spPr>
          <a:xfrm>
            <a:off x="573788" y="920377"/>
            <a:ext cx="4618814" cy="4985124"/>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53414" y="1741336"/>
            <a:ext cx="2319086" cy="4164164"/>
          </a:xfrm>
        </p:spPr>
        <p:txBody>
          <a:bodyPr>
            <a:normAutofit/>
          </a:bodyPr>
          <a:lstStyle>
            <a:lvl1pPr marL="0" indent="0">
              <a:lnSpc>
                <a:spcPct val="110000"/>
              </a:lnSpc>
              <a:spcBef>
                <a:spcPts val="1200"/>
              </a:spcBef>
              <a:buNone/>
              <a:defRPr sz="1400" baseline="0">
                <a:solidFill>
                  <a:schemeClr val="bg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573789" y="6375679"/>
            <a:ext cx="925016" cy="348462"/>
          </a:xfrm>
        </p:spPr>
        <p:txBody>
          <a:bodyPr/>
          <a:lstStyle/>
          <a:p>
            <a:fld id="{9334D819-9F07-4261-B09B-9E467E5D9002}" type="datetimeFigureOut">
              <a:rPr lang="en-US" dirty="0"/>
              <a:t>10/11/2021</a:t>
            </a:fld>
            <a:endParaRPr lang="en-US" dirty="0"/>
          </a:p>
        </p:txBody>
      </p:sp>
      <p:sp>
        <p:nvSpPr>
          <p:cNvPr id="6" name="Footer Placeholder 5"/>
          <p:cNvSpPr>
            <a:spLocks noGrp="1"/>
          </p:cNvSpPr>
          <p:nvPr>
            <p:ph type="ftr" sz="quarter" idx="11"/>
          </p:nvPr>
        </p:nvSpPr>
        <p:spPr>
          <a:xfrm>
            <a:off x="1577716" y="6375679"/>
            <a:ext cx="2611634" cy="345796"/>
          </a:xfrm>
        </p:spPr>
        <p:txBody>
          <a:bodyPr/>
          <a:lstStyle/>
          <a:p>
            <a:r>
              <a:rPr lang="en-IN"/>
              <a:t>Schram, Introduction to Criminology, Third Edition. © SAGE Publications, 2021.</a:t>
            </a:r>
            <a:endParaRPr lang="en-US"/>
          </a:p>
        </p:txBody>
      </p:sp>
      <p:sp>
        <p:nvSpPr>
          <p:cNvPr id="7" name="Slide Number Placeholder 6"/>
          <p:cNvSpPr>
            <a:spLocks noGrp="1"/>
          </p:cNvSpPr>
          <p:nvPr>
            <p:ph type="sldNum" sz="quarter" idx="12"/>
          </p:nvPr>
        </p:nvSpPr>
        <p:spPr>
          <a:xfrm>
            <a:off x="4268261" y="6375679"/>
            <a:ext cx="924342" cy="345796"/>
          </a:xfrm>
        </p:spPr>
        <p:txBody>
          <a:bodyPr/>
          <a:lstStyle/>
          <a:p>
            <a:fld id="{B6F15528-21DE-4FAA-801E-634DDDAF4B2B}" type="slidenum">
              <a:rPr lang="en-US" smtClean="0"/>
              <a:pPr/>
              <a:t>‹#›</a:t>
            </a:fld>
            <a:endParaRPr lang="en-US"/>
          </a:p>
        </p:txBody>
      </p:sp>
      <p:sp>
        <p:nvSpPr>
          <p:cNvPr id="8" name="Rectangle 7"/>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left edge border"/>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818420831"/>
      </p:ext>
    </p:extLst>
  </p:cSld>
  <p:clrMapOvr>
    <a:masterClrMapping/>
  </p:clrMapOvr>
  <p:extLst>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12598" y="1"/>
            <a:ext cx="5516689" cy="685799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11" name="Freeform 11" title="right scallop background shape"/>
          <p:cNvSpPr/>
          <p:nvPr/>
        </p:nvSpPr>
        <p:spPr bwMode="auto">
          <a:xfrm>
            <a:off x="5542359" y="0"/>
            <a:ext cx="3601641"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253413" y="457200"/>
            <a:ext cx="2319088" cy="1196670"/>
          </a:xfrm>
        </p:spPr>
        <p:txBody>
          <a:bodyPr anchor="b">
            <a:normAutofit/>
          </a:bodyPr>
          <a:lstStyle>
            <a:lvl1pPr>
              <a:lnSpc>
                <a:spcPct val="100000"/>
              </a:lnSpc>
              <a:defRPr sz="1800" b="1" i="0" spc="225" baseline="0">
                <a:solidFill>
                  <a:schemeClr val="accent1"/>
                </a:solidFill>
                <a:latin typeface="+mn-lt"/>
              </a:defRPr>
            </a:lvl1pPr>
          </a:lstStyle>
          <a:p>
            <a:r>
              <a:rPr lang="en-US"/>
              <a:t>Click to edit Master title style</a:t>
            </a:r>
            <a:endParaRPr lang="en-US" dirty="0"/>
          </a:p>
        </p:txBody>
      </p:sp>
      <p:sp>
        <p:nvSpPr>
          <p:cNvPr id="4" name="Text Placeholder 3"/>
          <p:cNvSpPr>
            <a:spLocks noGrp="1"/>
          </p:cNvSpPr>
          <p:nvPr>
            <p:ph type="body" sz="half" idx="2"/>
          </p:nvPr>
        </p:nvSpPr>
        <p:spPr>
          <a:xfrm>
            <a:off x="6253413" y="1741336"/>
            <a:ext cx="2319088" cy="4164164"/>
          </a:xfrm>
        </p:spPr>
        <p:txBody>
          <a:bodyPr>
            <a:normAutofit/>
          </a:bodyPr>
          <a:lstStyle>
            <a:lvl1pPr marL="0" indent="0">
              <a:lnSpc>
                <a:spcPct val="110000"/>
              </a:lnSpc>
              <a:spcBef>
                <a:spcPts val="1200"/>
              </a:spcBef>
              <a:buNone/>
              <a:defRPr sz="1400" baseline="0">
                <a:solidFill>
                  <a:schemeClr val="bg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574463" y="6375679"/>
            <a:ext cx="924342" cy="348462"/>
          </a:xfrm>
        </p:spPr>
        <p:txBody>
          <a:bodyPr/>
          <a:lstStyle/>
          <a:p>
            <a:fld id="{9334D819-9F07-4261-B09B-9E467E5D9002}" type="datetimeFigureOut">
              <a:rPr lang="en-US" dirty="0"/>
              <a:t>10/11/2021</a:t>
            </a:fld>
            <a:endParaRPr lang="en-US" dirty="0"/>
          </a:p>
        </p:txBody>
      </p:sp>
      <p:sp>
        <p:nvSpPr>
          <p:cNvPr id="6" name="Footer Placeholder 5"/>
          <p:cNvSpPr>
            <a:spLocks noGrp="1"/>
          </p:cNvSpPr>
          <p:nvPr>
            <p:ph type="ftr" sz="quarter" idx="11"/>
          </p:nvPr>
        </p:nvSpPr>
        <p:spPr>
          <a:xfrm>
            <a:off x="1577716" y="6375679"/>
            <a:ext cx="2611634" cy="345796"/>
          </a:xfrm>
        </p:spPr>
        <p:txBody>
          <a:bodyPr/>
          <a:lstStyle/>
          <a:p>
            <a:r>
              <a:rPr lang="en-IN"/>
              <a:t>Schram, Introduction to Criminology, Third Edition. © SAGE Publications, 2021.</a:t>
            </a:r>
            <a:endParaRPr lang="en-US" dirty="0"/>
          </a:p>
        </p:txBody>
      </p:sp>
      <p:sp>
        <p:nvSpPr>
          <p:cNvPr id="7" name="Slide Number Placeholder 6"/>
          <p:cNvSpPr>
            <a:spLocks noGrp="1"/>
          </p:cNvSpPr>
          <p:nvPr>
            <p:ph type="sldNum" sz="quarter" idx="12"/>
          </p:nvPr>
        </p:nvSpPr>
        <p:spPr>
          <a:xfrm>
            <a:off x="4256153" y="6375679"/>
            <a:ext cx="947460" cy="345796"/>
          </a:xfrm>
        </p:spPr>
        <p:txBody>
          <a:bodyPr/>
          <a:lstStyle/>
          <a:p>
            <a:fld id="{B6F15528-21DE-4FAA-801E-634DDDAF4B2B}" type="slidenum">
              <a:rPr lang="en-US" smtClean="0"/>
              <a:pPr/>
              <a:t>‹#›</a:t>
            </a:fld>
            <a:endParaRPr lang="en-US"/>
          </a:p>
        </p:txBody>
      </p:sp>
      <p:sp>
        <p:nvSpPr>
          <p:cNvPr id="13" name="Rectangle 12" title="left edge border"/>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3073917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t>10/11/2021</a:t>
            </a:fld>
            <a:endParaRPr lang="en-US" dirty="0"/>
          </a:p>
        </p:txBody>
      </p:sp>
      <p:sp>
        <p:nvSpPr>
          <p:cNvPr id="5" name="Footer Placeholder 4"/>
          <p:cNvSpPr>
            <a:spLocks noGrp="1"/>
          </p:cNvSpPr>
          <p:nvPr>
            <p:ph type="ftr" sz="quarter" idx="11"/>
          </p:nvPr>
        </p:nvSpPr>
        <p:spPr/>
        <p:txBody>
          <a:bodyPr/>
          <a:lstStyle/>
          <a:p>
            <a:r>
              <a:rPr lang="en-IN"/>
              <a:t>Schram, Introduction to Criminology, Third Edition. © SAGE Publications, 2021.</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36604597"/>
      </p:ext>
    </p:extLst>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96911" y="382386"/>
            <a:ext cx="1771930" cy="560040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42974" y="382386"/>
            <a:ext cx="5809517" cy="560040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t>10/11/2021</a:t>
            </a:fld>
            <a:endParaRPr lang="en-US" dirty="0"/>
          </a:p>
        </p:txBody>
      </p:sp>
      <p:sp>
        <p:nvSpPr>
          <p:cNvPr id="5" name="Footer Placeholder 4"/>
          <p:cNvSpPr>
            <a:spLocks noGrp="1"/>
          </p:cNvSpPr>
          <p:nvPr>
            <p:ph type="ftr" sz="quarter" idx="11"/>
          </p:nvPr>
        </p:nvSpPr>
        <p:spPr/>
        <p:txBody>
          <a:bodyPr/>
          <a:lstStyle/>
          <a:p>
            <a:r>
              <a:rPr lang="en-IN"/>
              <a:t>Schram, Introduction to Criminology, Third Edition. © SAGE Publications, 2021.</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46625383"/>
      </p:ext>
    </p:extLst>
  </p:cSld>
  <p:clrMapOvr>
    <a:masterClrMapping/>
  </p:clrMapOvr>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Title Slide">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IN"/>
              <a:t>Schram, Introduction to Criminology, Third Edition. © SAGE Publications, 2021.</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2" name="Title 1"/>
          <p:cNvSpPr>
            <a:spLocks noGrp="1"/>
          </p:cNvSpPr>
          <p:nvPr>
            <p:ph type="title"/>
          </p:nvPr>
        </p:nvSpPr>
        <p:spPr/>
        <p:txBody>
          <a:bodyPr/>
          <a:lstStyle/>
          <a:p>
            <a:r>
              <a:rPr lang="en-US"/>
              <a:t>Click to edit Master title style</a:t>
            </a:r>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38758" y="382385"/>
            <a:ext cx="7633742" cy="149213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938758" y="2286002"/>
            <a:ext cx="7633742" cy="359359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38758" y="6375679"/>
            <a:ext cx="1747292" cy="348462"/>
          </a:xfrm>
          <a:prstGeom prst="rect">
            <a:avLst/>
          </a:prstGeom>
        </p:spPr>
        <p:txBody>
          <a:bodyPr vert="horz" lIns="91440" tIns="45720" rIns="91440" bIns="45720" rtlCol="0" anchor="ctr"/>
          <a:lstStyle>
            <a:lvl1pPr algn="l">
              <a:defRPr sz="1000">
                <a:solidFill>
                  <a:schemeClr val="tx1">
                    <a:lumMod val="65000"/>
                    <a:lumOff val="35000"/>
                  </a:schemeClr>
                </a:solidFill>
              </a:defRPr>
            </a:lvl1pPr>
          </a:lstStyle>
          <a:p>
            <a:fld id="{9334D819-9F07-4261-B09B-9E467E5D9002}" type="datetimeFigureOut">
              <a:rPr lang="en-US" dirty="0"/>
              <a:pPr/>
              <a:t>10/11/2021</a:t>
            </a:fld>
            <a:endParaRPr lang="en-US" dirty="0"/>
          </a:p>
        </p:txBody>
      </p:sp>
      <p:sp>
        <p:nvSpPr>
          <p:cNvPr id="5" name="Footer Placeholder 4"/>
          <p:cNvSpPr>
            <a:spLocks noGrp="1"/>
          </p:cNvSpPr>
          <p:nvPr>
            <p:ph type="ftr" sz="quarter" idx="3"/>
          </p:nvPr>
        </p:nvSpPr>
        <p:spPr>
          <a:xfrm>
            <a:off x="3028950" y="6375679"/>
            <a:ext cx="3086100" cy="345796"/>
          </a:xfrm>
          <a:prstGeom prst="rect">
            <a:avLst/>
          </a:prstGeom>
        </p:spPr>
        <p:txBody>
          <a:bodyPr vert="horz" lIns="91440" tIns="45720" rIns="91440" bIns="45720" rtlCol="0" anchor="ctr"/>
          <a:lstStyle>
            <a:lvl1pPr algn="ctr">
              <a:defRPr sz="1000">
                <a:solidFill>
                  <a:schemeClr val="tx1">
                    <a:lumMod val="65000"/>
                    <a:lumOff val="35000"/>
                  </a:schemeClr>
                </a:solidFill>
              </a:defRPr>
            </a:lvl1pPr>
          </a:lstStyle>
          <a:p>
            <a:r>
              <a:rPr lang="en-IN"/>
              <a:t>Schram, Introduction to Criminology, Third Edition. © SAGE Publications, 2021.</a:t>
            </a:r>
            <a:endParaRPr lang="en-US" dirty="0"/>
          </a:p>
        </p:txBody>
      </p:sp>
      <p:sp>
        <p:nvSpPr>
          <p:cNvPr id="6" name="Slide Number Placeholder 5"/>
          <p:cNvSpPr>
            <a:spLocks noGrp="1"/>
          </p:cNvSpPr>
          <p:nvPr>
            <p:ph type="sldNum" sz="quarter" idx="4"/>
          </p:nvPr>
        </p:nvSpPr>
        <p:spPr>
          <a:xfrm>
            <a:off x="6457951" y="6375679"/>
            <a:ext cx="2114549" cy="345796"/>
          </a:xfrm>
          <a:prstGeom prst="rect">
            <a:avLst/>
          </a:prstGeom>
        </p:spPr>
        <p:txBody>
          <a:bodyPr vert="horz" lIns="91440" tIns="45720" rIns="91440" bIns="45720" rtlCol="0" anchor="ctr"/>
          <a:lstStyle>
            <a:lvl1pPr algn="r">
              <a:defRPr sz="1000">
                <a:solidFill>
                  <a:schemeClr val="tx1">
                    <a:lumMod val="65000"/>
                    <a:lumOff val="35000"/>
                  </a:schemeClr>
                </a:solidFill>
              </a:defRPr>
            </a:lvl1pPr>
          </a:lstStyle>
          <a:p>
            <a:fld id="{B6F15528-21DE-4FAA-801E-634DDDAF4B2B}" type="slidenum">
              <a:rPr lang="en-US" smtClean="0"/>
              <a:pPr/>
              <a:t>‹#›</a:t>
            </a:fld>
            <a:endParaRPr lang="en-US"/>
          </a:p>
        </p:txBody>
      </p:sp>
      <p:sp>
        <p:nvSpPr>
          <p:cNvPr id="12" name="Rectangle 11"/>
          <p:cNvSpPr/>
          <p:nvPr/>
        </p:nvSpPr>
        <p:spPr>
          <a:xfrm>
            <a:off x="8931402"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title="right edge border"/>
          <p:cNvSpPr/>
          <p:nvPr/>
        </p:nvSpPr>
        <p:spPr>
          <a:xfrm>
            <a:off x="8931402"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Freeform 5"/>
          <p:cNvSpPr/>
          <p:nvPr/>
        </p:nvSpPr>
        <p:spPr bwMode="auto">
          <a:xfrm>
            <a:off x="1" y="0"/>
            <a:ext cx="679090" cy="6858000"/>
          </a:xfrm>
          <a:custGeom>
            <a:avLst/>
            <a:gdLst/>
            <a:ahLst/>
            <a:cxnLst/>
            <a:rect l="0" t="0" r="r" b="b"/>
            <a:pathLst>
              <a:path w="211" h="2160">
                <a:moveTo>
                  <a:pt x="155" y="1728"/>
                </a:moveTo>
                <a:cubicBezTo>
                  <a:pt x="155" y="1620"/>
                  <a:pt x="211" y="1620"/>
                  <a:pt x="211" y="1512"/>
                </a:cubicBezTo>
                <a:cubicBezTo>
                  <a:pt x="211" y="1404"/>
                  <a:pt x="155" y="1404"/>
                  <a:pt x="155" y="1296"/>
                </a:cubicBezTo>
                <a:cubicBezTo>
                  <a:pt x="155" y="1188"/>
                  <a:pt x="211" y="1188"/>
                  <a:pt x="211" y="1080"/>
                </a:cubicBezTo>
                <a:cubicBezTo>
                  <a:pt x="211" y="972"/>
                  <a:pt x="155" y="972"/>
                  <a:pt x="155" y="864"/>
                </a:cubicBezTo>
                <a:cubicBezTo>
                  <a:pt x="155" y="756"/>
                  <a:pt x="211" y="756"/>
                  <a:pt x="211" y="648"/>
                </a:cubicBezTo>
                <a:cubicBezTo>
                  <a:pt x="211" y="540"/>
                  <a:pt x="155" y="540"/>
                  <a:pt x="155" y="432"/>
                </a:cubicBezTo>
                <a:cubicBezTo>
                  <a:pt x="155" y="324"/>
                  <a:pt x="211" y="324"/>
                  <a:pt x="211" y="216"/>
                </a:cubicBezTo>
                <a:cubicBezTo>
                  <a:pt x="211" y="108"/>
                  <a:pt x="155" y="108"/>
                  <a:pt x="155" y="0"/>
                </a:cubicBezTo>
                <a:cubicBezTo>
                  <a:pt x="0" y="0"/>
                  <a:pt x="0" y="0"/>
                  <a:pt x="0" y="0"/>
                </a:cubicBezTo>
                <a:cubicBezTo>
                  <a:pt x="0" y="2160"/>
                  <a:pt x="0" y="2160"/>
                  <a:pt x="0" y="2160"/>
                </a:cubicBezTo>
                <a:cubicBezTo>
                  <a:pt x="155" y="2160"/>
                  <a:pt x="155" y="2160"/>
                  <a:pt x="155" y="2160"/>
                </a:cubicBezTo>
                <a:cubicBezTo>
                  <a:pt x="155" y="2052"/>
                  <a:pt x="211" y="2052"/>
                  <a:pt x="211" y="1944"/>
                </a:cubicBezTo>
                <a:cubicBezTo>
                  <a:pt x="211" y="1836"/>
                  <a:pt x="155" y="1836"/>
                  <a:pt x="155" y="1728"/>
                </a:cubicBezTo>
                <a:close/>
              </a:path>
            </a:pathLst>
          </a:custGeom>
          <a:solidFill>
            <a:schemeClr val="tx2"/>
          </a:solidFill>
          <a:ln>
            <a:noFill/>
          </a:ln>
        </p:spPr>
      </p:sp>
      <p:sp>
        <p:nvSpPr>
          <p:cNvPr id="11" name="Rectangle 10">
            <a:extLst>
              <a:ext uri="{FF2B5EF4-FFF2-40B4-BE49-F238E27FC236}">
                <a16:creationId xmlns:a16="http://schemas.microsoft.com/office/drawing/2014/main" id="{30BECC1E-BDBD-464C-A6DA-7660A27234EE}"/>
              </a:ext>
            </a:extLst>
          </p:cNvPr>
          <p:cNvSpPr/>
          <p:nvPr userDrawn="1"/>
        </p:nvSpPr>
        <p:spPr>
          <a:xfrm>
            <a:off x="0" y="0"/>
            <a:ext cx="9144000" cy="6096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00760647"/>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49" r:id="rId12"/>
  </p:sldLayoutIdLst>
  <p:hf hdr="0" dt="0"/>
  <p:txStyles>
    <p:titleStyle>
      <a:lvl1pPr algn="l" defTabSz="685800" rtl="0" eaLnBrk="1" latinLnBrk="0" hangingPunct="1">
        <a:lnSpc>
          <a:spcPct val="90000"/>
        </a:lnSpc>
        <a:spcBef>
          <a:spcPct val="0"/>
        </a:spcBef>
        <a:buNone/>
        <a:defRPr sz="5100" kern="1200" cap="all" spc="150" baseline="0">
          <a:solidFill>
            <a:schemeClr val="tx2"/>
          </a:solidFill>
          <a:latin typeface="+mj-lt"/>
          <a:ea typeface="+mj-ea"/>
          <a:cs typeface="+mj-cs"/>
        </a:defRPr>
      </a:lvl1pPr>
    </p:titleStyle>
    <p:bodyStyle>
      <a:lvl1pPr marL="228600" indent="-228600" algn="l" defTabSz="6858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6858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6858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6858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6858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6858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6858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6858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6858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0" pos="594">
          <p15:clr>
            <a:srgbClr val="F26B43"/>
          </p15:clr>
        </p15:guide>
        <p15:guide id="1" pos="792">
          <p15:clr>
            <a:srgbClr val="F26B43"/>
          </p15:clr>
        </p15:guide>
        <p15:guide id="2" pos="7200">
          <p15:clr>
            <a:srgbClr val="F26B43"/>
          </p15:clr>
        </p15:guide>
        <p15:guide id="3" pos="5400">
          <p15:clr>
            <a:srgbClr val="F26B43"/>
          </p15:clr>
        </p15:guide>
        <p15:guide id="4" orient="horz" pos="4008">
          <p15:clr>
            <a:srgbClr val="F26B43"/>
          </p15:clr>
        </p15:guide>
        <p15:guide id="5" orient="horz" pos="1440">
          <p15:clr>
            <a:srgbClr val="F26B43"/>
          </p15:clr>
        </p15:guide>
        <p15:guide id="6" orient="horz" pos="3720">
          <p15:clr>
            <a:srgbClr val="F26B43"/>
          </p15:clr>
        </p15:guide>
        <p15:guide id="7" orient="horz" pos="2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2286000" y="2743200"/>
            <a:ext cx="4876800" cy="1143000"/>
          </a:xfrm>
        </p:spPr>
        <p:txBody>
          <a:bodyPr>
            <a:normAutofit fontScale="90000"/>
          </a:bodyPr>
          <a:lstStyle/>
          <a:p>
            <a:pPr lvl="0">
              <a:spcBef>
                <a:spcPct val="20000"/>
              </a:spcBef>
            </a:pPr>
            <a:r>
              <a:rPr lang="en-US" sz="3200" dirty="0">
                <a:solidFill>
                  <a:prstClr val="black"/>
                </a:solidFill>
                <a:ea typeface="+mn-ea"/>
                <a:cs typeface="+mn-cs"/>
              </a:rPr>
              <a:t>Psychological/Trait Theories of Crime</a:t>
            </a:r>
            <a:endParaRPr lang="en-IN" dirty="0"/>
          </a:p>
        </p:txBody>
      </p:sp>
    </p:spTree>
    <p:extLst>
      <p:ext uri="{BB962C8B-B14F-4D97-AF65-F5344CB8AC3E}">
        <p14:creationId xmlns:p14="http://schemas.microsoft.com/office/powerpoint/2010/main" val="25650089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A98AD482-27A4-454E-8A3A-84F73CBDA7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22422E2-F15A-43AE-98F1-7210710B0E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80257"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7"/>
          <p:cNvSpPr>
            <a:spLocks noGrp="1"/>
          </p:cNvSpPr>
          <p:nvPr>
            <p:ph type="title"/>
          </p:nvPr>
        </p:nvSpPr>
        <p:spPr>
          <a:xfrm>
            <a:off x="938757" y="1078378"/>
            <a:ext cx="2188164" cy="4701244"/>
          </a:xfrm>
        </p:spPr>
        <p:txBody>
          <a:bodyPr anchor="ctr">
            <a:normAutofit/>
          </a:bodyPr>
          <a:lstStyle/>
          <a:p>
            <a:r>
              <a:rPr lang="en-US" sz="2200"/>
              <a:t>Introduction</a:t>
            </a:r>
          </a:p>
        </p:txBody>
      </p:sp>
      <p:sp>
        <p:nvSpPr>
          <p:cNvPr id="18" name="Freeform 6">
            <a:extLst>
              <a:ext uri="{FF2B5EF4-FFF2-40B4-BE49-F238E27FC236}">
                <a16:creationId xmlns:a16="http://schemas.microsoft.com/office/drawing/2014/main" id="{BDC8164B-5FC0-4CBD-B7AE-0CB8780FFC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664368"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accent1">
              <a:lumMod val="75000"/>
              <a:alpha val="70000"/>
            </a:schemeClr>
          </a:solidFill>
          <a:ln w="0">
            <a:noFill/>
            <a:prstDash val="solid"/>
            <a:round/>
            <a:headEnd/>
            <a:tailEnd/>
          </a:ln>
        </p:spPr>
      </p:sp>
      <p:sp>
        <p:nvSpPr>
          <p:cNvPr id="9" name="Content Placeholder 8"/>
          <p:cNvSpPr>
            <a:spLocks noGrp="1"/>
          </p:cNvSpPr>
          <p:nvPr>
            <p:ph idx="1"/>
          </p:nvPr>
        </p:nvSpPr>
        <p:spPr>
          <a:xfrm>
            <a:off x="3875296" y="1078378"/>
            <a:ext cx="4697204" cy="4701244"/>
          </a:xfrm>
        </p:spPr>
        <p:txBody>
          <a:bodyPr anchor="ctr">
            <a:normAutofit/>
          </a:bodyPr>
          <a:lstStyle/>
          <a:p>
            <a:r>
              <a:rPr lang="en-US" dirty="0"/>
              <a:t>Highlights various psychological theories, beginning with early psychological perspectives.</a:t>
            </a:r>
          </a:p>
          <a:p>
            <a:pPr lvl="1"/>
            <a:r>
              <a:rPr lang="en-US" dirty="0"/>
              <a:t>Reviews contemporary psychological theories of criminal behavior.</a:t>
            </a:r>
          </a:p>
          <a:p>
            <a:pPr lvl="1"/>
            <a:r>
              <a:rPr lang="en-US" dirty="0"/>
              <a:t>Explores research that has linked psychopathy with criminality.</a:t>
            </a:r>
          </a:p>
          <a:p>
            <a:pPr lvl="1"/>
            <a:r>
              <a:rPr lang="en-US" dirty="0"/>
              <a:t>Examines issues pertaining to mental illness and the criminal justice system.</a:t>
            </a:r>
          </a:p>
        </p:txBody>
      </p:sp>
      <p:sp>
        <p:nvSpPr>
          <p:cNvPr id="6" name="Footer Placeholder 5"/>
          <p:cNvSpPr>
            <a:spLocks noGrp="1"/>
          </p:cNvSpPr>
          <p:nvPr>
            <p:ph type="ftr" sz="quarter" idx="11"/>
          </p:nvPr>
        </p:nvSpPr>
        <p:spPr>
          <a:xfrm>
            <a:off x="3875295" y="6375679"/>
            <a:ext cx="3586861" cy="345796"/>
          </a:xfrm>
        </p:spPr>
        <p:txBody>
          <a:bodyPr>
            <a:normAutofit/>
          </a:bodyPr>
          <a:lstStyle/>
          <a:p>
            <a:pPr algn="l">
              <a:lnSpc>
                <a:spcPct val="90000"/>
              </a:lnSpc>
              <a:spcAft>
                <a:spcPts val="600"/>
              </a:spcAft>
            </a:pPr>
            <a:endParaRPr lang="en-US" sz="900" dirty="0"/>
          </a:p>
        </p:txBody>
      </p:sp>
      <p:sp>
        <p:nvSpPr>
          <p:cNvPr id="7" name="Slide Number Placeholder 6"/>
          <p:cNvSpPr>
            <a:spLocks noGrp="1"/>
          </p:cNvSpPr>
          <p:nvPr>
            <p:ph type="sldNum" sz="quarter" idx="12"/>
          </p:nvPr>
        </p:nvSpPr>
        <p:spPr>
          <a:xfrm>
            <a:off x="7857195" y="6375679"/>
            <a:ext cx="715305" cy="345796"/>
          </a:xfrm>
        </p:spPr>
        <p:txBody>
          <a:bodyPr>
            <a:normAutofit/>
          </a:bodyPr>
          <a:lstStyle/>
          <a:p>
            <a:pPr>
              <a:spcAft>
                <a:spcPts val="600"/>
              </a:spcAft>
            </a:pPr>
            <a:fld id="{B6F15528-21DE-4FAA-801E-634DDDAF4B2B}" type="slidenum">
              <a:rPr lang="en-US" smtClean="0"/>
              <a:pPr>
                <a:spcAft>
                  <a:spcPts val="600"/>
                </a:spcAft>
              </a:pPr>
              <a:t>2</a:t>
            </a:fld>
            <a:endParaRPr lang="en-US"/>
          </a:p>
        </p:txBody>
      </p:sp>
    </p:spTree>
    <p:extLst>
      <p:ext uri="{BB962C8B-B14F-4D97-AF65-F5344CB8AC3E}">
        <p14:creationId xmlns:p14="http://schemas.microsoft.com/office/powerpoint/2010/main" val="11870231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98AD482-27A4-454E-8A3A-84F73CBDA7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22422E2-F15A-43AE-98F1-7210710B0E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80257"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a:xfrm>
            <a:off x="938757" y="1078378"/>
            <a:ext cx="2188164" cy="4701244"/>
          </a:xfrm>
        </p:spPr>
        <p:txBody>
          <a:bodyPr anchor="ctr">
            <a:normAutofit/>
          </a:bodyPr>
          <a:lstStyle/>
          <a:p>
            <a:r>
              <a:rPr lang="en-US" sz="1900"/>
              <a:t>Early Psychological Theorizing Regarding Criminal Behavior (1 of 6)</a:t>
            </a:r>
          </a:p>
        </p:txBody>
      </p:sp>
      <p:sp>
        <p:nvSpPr>
          <p:cNvPr id="14" name="Freeform 6">
            <a:extLst>
              <a:ext uri="{FF2B5EF4-FFF2-40B4-BE49-F238E27FC236}">
                <a16:creationId xmlns:a16="http://schemas.microsoft.com/office/drawing/2014/main" id="{BDC8164B-5FC0-4CBD-B7AE-0CB8780FFC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664368"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accent1">
              <a:lumMod val="75000"/>
              <a:alpha val="70000"/>
            </a:schemeClr>
          </a:solidFill>
          <a:ln w="0">
            <a:noFill/>
            <a:prstDash val="solid"/>
            <a:round/>
            <a:headEnd/>
            <a:tailEnd/>
          </a:ln>
        </p:spPr>
      </p:sp>
      <p:sp>
        <p:nvSpPr>
          <p:cNvPr id="4" name="Content Placeholder 3"/>
          <p:cNvSpPr>
            <a:spLocks noGrp="1"/>
          </p:cNvSpPr>
          <p:nvPr>
            <p:ph idx="1"/>
          </p:nvPr>
        </p:nvSpPr>
        <p:spPr>
          <a:xfrm>
            <a:off x="3875296" y="1078378"/>
            <a:ext cx="4697204" cy="4701244"/>
          </a:xfrm>
        </p:spPr>
        <p:txBody>
          <a:bodyPr anchor="ctr">
            <a:normAutofit/>
          </a:bodyPr>
          <a:lstStyle/>
          <a:p>
            <a:pPr marL="0" indent="0">
              <a:buNone/>
            </a:pPr>
            <a:r>
              <a:rPr lang="en-US" dirty="0"/>
              <a:t>Freud’s Model of the Psyche and Implications for Criminal Behavior:</a:t>
            </a:r>
          </a:p>
          <a:p>
            <a:r>
              <a:rPr lang="en-US" dirty="0"/>
              <a:t>The psychoanalytic perspective: Id, ego, and superego.</a:t>
            </a:r>
          </a:p>
          <a:p>
            <a:r>
              <a:rPr lang="en-US" dirty="0"/>
              <a:t>Two types of instinctual drives:</a:t>
            </a:r>
          </a:p>
          <a:p>
            <a:pPr lvl="1"/>
            <a:r>
              <a:rPr lang="en-US" dirty="0"/>
              <a:t>Constructive drives that are usually sexual in nature.</a:t>
            </a:r>
          </a:p>
          <a:p>
            <a:pPr lvl="1"/>
            <a:r>
              <a:rPr lang="en-US" dirty="0"/>
              <a:t>Destructive drives refer to such things as aggression.</a:t>
            </a:r>
          </a:p>
        </p:txBody>
      </p:sp>
      <p:sp>
        <p:nvSpPr>
          <p:cNvPr id="2" name="Footer Placeholder 1"/>
          <p:cNvSpPr>
            <a:spLocks noGrp="1"/>
          </p:cNvSpPr>
          <p:nvPr>
            <p:ph type="ftr" sz="quarter" idx="11"/>
          </p:nvPr>
        </p:nvSpPr>
        <p:spPr>
          <a:xfrm>
            <a:off x="3875295" y="6375679"/>
            <a:ext cx="3586861" cy="345796"/>
          </a:xfrm>
        </p:spPr>
        <p:txBody>
          <a:bodyPr>
            <a:normAutofit/>
          </a:bodyPr>
          <a:lstStyle/>
          <a:p>
            <a:pPr algn="l">
              <a:lnSpc>
                <a:spcPct val="90000"/>
              </a:lnSpc>
              <a:spcAft>
                <a:spcPts val="600"/>
              </a:spcAft>
            </a:pPr>
            <a:endParaRPr lang="en-US" sz="900" dirty="0"/>
          </a:p>
        </p:txBody>
      </p:sp>
      <p:sp>
        <p:nvSpPr>
          <p:cNvPr id="5" name="Slide Number Placeholder 4"/>
          <p:cNvSpPr>
            <a:spLocks noGrp="1"/>
          </p:cNvSpPr>
          <p:nvPr>
            <p:ph type="sldNum" sz="quarter" idx="12"/>
          </p:nvPr>
        </p:nvSpPr>
        <p:spPr>
          <a:xfrm>
            <a:off x="7857195" y="6375679"/>
            <a:ext cx="715305" cy="345796"/>
          </a:xfrm>
        </p:spPr>
        <p:txBody>
          <a:bodyPr>
            <a:normAutofit/>
          </a:bodyPr>
          <a:lstStyle/>
          <a:p>
            <a:pPr>
              <a:spcAft>
                <a:spcPts val="600"/>
              </a:spcAft>
            </a:pPr>
            <a:fld id="{B6F15528-21DE-4FAA-801E-634DDDAF4B2B}" type="slidenum">
              <a:rPr lang="en-US" smtClean="0"/>
              <a:pPr>
                <a:spcAft>
                  <a:spcPts val="600"/>
                </a:spcAft>
              </a:pPr>
              <a:t>3</a:t>
            </a:fld>
            <a:endParaRPr lang="en-US"/>
          </a:p>
        </p:txBody>
      </p:sp>
    </p:spTree>
    <p:extLst>
      <p:ext uri="{BB962C8B-B14F-4D97-AF65-F5344CB8AC3E}">
        <p14:creationId xmlns:p14="http://schemas.microsoft.com/office/powerpoint/2010/main" val="14294984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98AD482-27A4-454E-8A3A-84F73CBDA7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22422E2-F15A-43AE-98F1-7210710B0E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80257"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a:xfrm>
            <a:off x="938757" y="1078378"/>
            <a:ext cx="2188164" cy="4701244"/>
          </a:xfrm>
        </p:spPr>
        <p:txBody>
          <a:bodyPr anchor="ctr">
            <a:normAutofit/>
          </a:bodyPr>
          <a:lstStyle/>
          <a:p>
            <a:r>
              <a:rPr lang="en-US" sz="1900"/>
              <a:t>Early Psychological Theorizing Regarding Criminal Behavior (2 of 6)</a:t>
            </a:r>
          </a:p>
        </p:txBody>
      </p:sp>
      <p:sp>
        <p:nvSpPr>
          <p:cNvPr id="14" name="Freeform 6">
            <a:extLst>
              <a:ext uri="{FF2B5EF4-FFF2-40B4-BE49-F238E27FC236}">
                <a16:creationId xmlns:a16="http://schemas.microsoft.com/office/drawing/2014/main" id="{BDC8164B-5FC0-4CBD-B7AE-0CB8780FFC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664368"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accent1">
              <a:lumMod val="75000"/>
              <a:alpha val="70000"/>
            </a:schemeClr>
          </a:solidFill>
          <a:ln w="0">
            <a:noFill/>
            <a:prstDash val="solid"/>
            <a:round/>
            <a:headEnd/>
            <a:tailEnd/>
          </a:ln>
        </p:spPr>
      </p:sp>
      <p:sp>
        <p:nvSpPr>
          <p:cNvPr id="4" name="Content Placeholder 3"/>
          <p:cNvSpPr>
            <a:spLocks noGrp="1"/>
          </p:cNvSpPr>
          <p:nvPr>
            <p:ph idx="1"/>
          </p:nvPr>
        </p:nvSpPr>
        <p:spPr>
          <a:xfrm>
            <a:off x="3875296" y="1078378"/>
            <a:ext cx="4697204" cy="4701244"/>
          </a:xfrm>
        </p:spPr>
        <p:txBody>
          <a:bodyPr anchor="ctr">
            <a:normAutofit/>
          </a:bodyPr>
          <a:lstStyle/>
          <a:p>
            <a:pPr marL="0" indent="0">
              <a:buNone/>
            </a:pPr>
            <a:r>
              <a:rPr lang="en-US" dirty="0"/>
              <a:t>Freud’s Model of the Psyche and Implications for Criminal Behavior:</a:t>
            </a:r>
          </a:p>
          <a:p>
            <a:r>
              <a:rPr lang="en-US" dirty="0"/>
              <a:t>The ego is the moderator between the demands of an instinct.</a:t>
            </a:r>
          </a:p>
          <a:p>
            <a:r>
              <a:rPr lang="en-US" dirty="0"/>
              <a:t>Anxiety, defense mechanisms, and the unconscious are key principles.</a:t>
            </a:r>
          </a:p>
          <a:p>
            <a:r>
              <a:rPr lang="en-US" dirty="0"/>
              <a:t>Delinquency is considered manifest.</a:t>
            </a:r>
          </a:p>
          <a:p>
            <a:pPr marL="0" indent="0">
              <a:buNone/>
            </a:pPr>
            <a:endParaRPr lang="en-US" dirty="0"/>
          </a:p>
        </p:txBody>
      </p:sp>
      <p:sp>
        <p:nvSpPr>
          <p:cNvPr id="2" name="Footer Placeholder 1"/>
          <p:cNvSpPr>
            <a:spLocks noGrp="1"/>
          </p:cNvSpPr>
          <p:nvPr>
            <p:ph type="ftr" sz="quarter" idx="11"/>
          </p:nvPr>
        </p:nvSpPr>
        <p:spPr>
          <a:xfrm>
            <a:off x="3875295" y="6375679"/>
            <a:ext cx="3586861" cy="345796"/>
          </a:xfrm>
        </p:spPr>
        <p:txBody>
          <a:bodyPr>
            <a:normAutofit/>
          </a:bodyPr>
          <a:lstStyle/>
          <a:p>
            <a:pPr algn="l">
              <a:lnSpc>
                <a:spcPct val="90000"/>
              </a:lnSpc>
              <a:spcAft>
                <a:spcPts val="600"/>
              </a:spcAft>
            </a:pPr>
            <a:endParaRPr lang="en-US" sz="900" dirty="0"/>
          </a:p>
        </p:txBody>
      </p:sp>
      <p:sp>
        <p:nvSpPr>
          <p:cNvPr id="5" name="Slide Number Placeholder 4"/>
          <p:cNvSpPr>
            <a:spLocks noGrp="1"/>
          </p:cNvSpPr>
          <p:nvPr>
            <p:ph type="sldNum" sz="quarter" idx="12"/>
          </p:nvPr>
        </p:nvSpPr>
        <p:spPr>
          <a:xfrm>
            <a:off x="7857195" y="6375679"/>
            <a:ext cx="715305" cy="345796"/>
          </a:xfrm>
        </p:spPr>
        <p:txBody>
          <a:bodyPr>
            <a:normAutofit/>
          </a:bodyPr>
          <a:lstStyle/>
          <a:p>
            <a:pPr>
              <a:spcAft>
                <a:spcPts val="600"/>
              </a:spcAft>
            </a:pPr>
            <a:fld id="{B6F15528-21DE-4FAA-801E-634DDDAF4B2B}" type="slidenum">
              <a:rPr lang="en-US" smtClean="0"/>
              <a:pPr>
                <a:spcAft>
                  <a:spcPts val="600"/>
                </a:spcAft>
              </a:pPr>
              <a:t>4</a:t>
            </a:fld>
            <a:endParaRPr lang="en-US"/>
          </a:p>
        </p:txBody>
      </p:sp>
    </p:spTree>
    <p:extLst>
      <p:ext uri="{BB962C8B-B14F-4D97-AF65-F5344CB8AC3E}">
        <p14:creationId xmlns:p14="http://schemas.microsoft.com/office/powerpoint/2010/main" val="4964969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98AD482-27A4-454E-8A3A-84F73CBDA7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22422E2-F15A-43AE-98F1-7210710B0E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80257"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a:xfrm>
            <a:off x="938757" y="1078378"/>
            <a:ext cx="2188164" cy="4701244"/>
          </a:xfrm>
        </p:spPr>
        <p:txBody>
          <a:bodyPr anchor="ctr">
            <a:normAutofit/>
          </a:bodyPr>
          <a:lstStyle/>
          <a:p>
            <a:r>
              <a:rPr lang="en-US" sz="1900"/>
              <a:t>Early Psychological Theorizing Regarding Criminal Behavior (3 of 6)</a:t>
            </a:r>
          </a:p>
        </p:txBody>
      </p:sp>
      <p:sp>
        <p:nvSpPr>
          <p:cNvPr id="14" name="Freeform 6">
            <a:extLst>
              <a:ext uri="{FF2B5EF4-FFF2-40B4-BE49-F238E27FC236}">
                <a16:creationId xmlns:a16="http://schemas.microsoft.com/office/drawing/2014/main" id="{BDC8164B-5FC0-4CBD-B7AE-0CB8780FFC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664368"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accent1">
              <a:lumMod val="75000"/>
              <a:alpha val="70000"/>
            </a:schemeClr>
          </a:solidFill>
          <a:ln w="0">
            <a:noFill/>
            <a:prstDash val="solid"/>
            <a:round/>
            <a:headEnd/>
            <a:tailEnd/>
          </a:ln>
        </p:spPr>
      </p:sp>
      <p:sp>
        <p:nvSpPr>
          <p:cNvPr id="4" name="Content Placeholder 3"/>
          <p:cNvSpPr>
            <a:spLocks noGrp="1"/>
          </p:cNvSpPr>
          <p:nvPr>
            <p:ph idx="1"/>
          </p:nvPr>
        </p:nvSpPr>
        <p:spPr>
          <a:xfrm>
            <a:off x="3875296" y="1078378"/>
            <a:ext cx="4697204" cy="4701244"/>
          </a:xfrm>
        </p:spPr>
        <p:txBody>
          <a:bodyPr anchor="ctr">
            <a:normAutofit/>
          </a:bodyPr>
          <a:lstStyle/>
          <a:p>
            <a:pPr marL="0" indent="0">
              <a:buNone/>
            </a:pPr>
            <a:r>
              <a:rPr lang="en-US" dirty="0"/>
              <a:t>Hans Eysenck: Theory of Crime and Personality.</a:t>
            </a:r>
          </a:p>
          <a:p>
            <a:r>
              <a:rPr lang="en-US" dirty="0"/>
              <a:t>PEN Model:</a:t>
            </a:r>
          </a:p>
          <a:p>
            <a:pPr lvl="1"/>
            <a:r>
              <a:rPr lang="en-US" dirty="0"/>
              <a:t>Individuals considered to have high psychoticism and with low psychoticism.</a:t>
            </a:r>
          </a:p>
          <a:p>
            <a:pPr lvl="1"/>
            <a:r>
              <a:rPr lang="en-US" dirty="0"/>
              <a:t>The second dimension is extroversion.</a:t>
            </a:r>
          </a:p>
          <a:p>
            <a:pPr lvl="1"/>
            <a:r>
              <a:rPr lang="en-US" dirty="0"/>
              <a:t>The last dimension is neuroticism.</a:t>
            </a:r>
          </a:p>
          <a:p>
            <a:pPr lvl="1"/>
            <a:r>
              <a:rPr lang="en-US" dirty="0"/>
              <a:t>Extroverts are characterized by a low level of cortical arousal.</a:t>
            </a:r>
          </a:p>
          <a:p>
            <a:pPr marL="0" indent="0">
              <a:buNone/>
            </a:pPr>
            <a:endParaRPr lang="en-US" dirty="0"/>
          </a:p>
        </p:txBody>
      </p:sp>
      <p:sp>
        <p:nvSpPr>
          <p:cNvPr id="2" name="Footer Placeholder 1"/>
          <p:cNvSpPr>
            <a:spLocks noGrp="1"/>
          </p:cNvSpPr>
          <p:nvPr>
            <p:ph type="ftr" sz="quarter" idx="11"/>
          </p:nvPr>
        </p:nvSpPr>
        <p:spPr>
          <a:xfrm>
            <a:off x="3875295" y="6375679"/>
            <a:ext cx="3586861" cy="345796"/>
          </a:xfrm>
        </p:spPr>
        <p:txBody>
          <a:bodyPr>
            <a:normAutofit/>
          </a:bodyPr>
          <a:lstStyle/>
          <a:p>
            <a:pPr algn="l">
              <a:lnSpc>
                <a:spcPct val="90000"/>
              </a:lnSpc>
              <a:spcAft>
                <a:spcPts val="600"/>
              </a:spcAft>
            </a:pPr>
            <a:endParaRPr lang="en-US" sz="900" dirty="0"/>
          </a:p>
        </p:txBody>
      </p:sp>
      <p:sp>
        <p:nvSpPr>
          <p:cNvPr id="5" name="Slide Number Placeholder 4"/>
          <p:cNvSpPr>
            <a:spLocks noGrp="1"/>
          </p:cNvSpPr>
          <p:nvPr>
            <p:ph type="sldNum" sz="quarter" idx="12"/>
          </p:nvPr>
        </p:nvSpPr>
        <p:spPr>
          <a:xfrm>
            <a:off x="7857195" y="6375679"/>
            <a:ext cx="715305" cy="345796"/>
          </a:xfrm>
        </p:spPr>
        <p:txBody>
          <a:bodyPr>
            <a:normAutofit/>
          </a:bodyPr>
          <a:lstStyle/>
          <a:p>
            <a:pPr>
              <a:spcAft>
                <a:spcPts val="600"/>
              </a:spcAft>
            </a:pPr>
            <a:fld id="{B6F15528-21DE-4FAA-801E-634DDDAF4B2B}" type="slidenum">
              <a:rPr lang="en-US" smtClean="0"/>
              <a:pPr>
                <a:spcAft>
                  <a:spcPts val="600"/>
                </a:spcAft>
              </a:pPr>
              <a:t>5</a:t>
            </a:fld>
            <a:endParaRPr lang="en-US"/>
          </a:p>
        </p:txBody>
      </p:sp>
    </p:spTree>
    <p:extLst>
      <p:ext uri="{BB962C8B-B14F-4D97-AF65-F5344CB8AC3E}">
        <p14:creationId xmlns:p14="http://schemas.microsoft.com/office/powerpoint/2010/main" val="4964969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98AD482-27A4-454E-8A3A-84F73CBDA7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22422E2-F15A-43AE-98F1-7210710B0E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80257"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a:xfrm>
            <a:off x="938757" y="1078378"/>
            <a:ext cx="2188164" cy="4701244"/>
          </a:xfrm>
        </p:spPr>
        <p:txBody>
          <a:bodyPr anchor="ctr">
            <a:normAutofit/>
          </a:bodyPr>
          <a:lstStyle/>
          <a:p>
            <a:r>
              <a:rPr lang="en-US" sz="1900"/>
              <a:t>Early Psychological Theorizing Regarding Criminal Behavior (4 of 6)</a:t>
            </a:r>
          </a:p>
        </p:txBody>
      </p:sp>
      <p:sp>
        <p:nvSpPr>
          <p:cNvPr id="14" name="Freeform 6">
            <a:extLst>
              <a:ext uri="{FF2B5EF4-FFF2-40B4-BE49-F238E27FC236}">
                <a16:creationId xmlns:a16="http://schemas.microsoft.com/office/drawing/2014/main" id="{BDC8164B-5FC0-4CBD-B7AE-0CB8780FFC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664368"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accent1">
              <a:lumMod val="75000"/>
              <a:alpha val="70000"/>
            </a:schemeClr>
          </a:solidFill>
          <a:ln w="0">
            <a:noFill/>
            <a:prstDash val="solid"/>
            <a:round/>
            <a:headEnd/>
            <a:tailEnd/>
          </a:ln>
        </p:spPr>
      </p:sp>
      <p:sp>
        <p:nvSpPr>
          <p:cNvPr id="4" name="Content Placeholder 3"/>
          <p:cNvSpPr>
            <a:spLocks noGrp="1"/>
          </p:cNvSpPr>
          <p:nvPr>
            <p:ph idx="1"/>
          </p:nvPr>
        </p:nvSpPr>
        <p:spPr>
          <a:xfrm>
            <a:off x="3875296" y="1078378"/>
            <a:ext cx="4697204" cy="4701244"/>
          </a:xfrm>
        </p:spPr>
        <p:txBody>
          <a:bodyPr anchor="ctr">
            <a:normAutofit/>
          </a:bodyPr>
          <a:lstStyle/>
          <a:p>
            <a:pPr marL="0" indent="0">
              <a:buNone/>
            </a:pPr>
            <a:r>
              <a:rPr lang="en-US" dirty="0"/>
              <a:t>Lawrence Kohlberg: Moral Development.</a:t>
            </a:r>
          </a:p>
          <a:p>
            <a:r>
              <a:rPr lang="en-US" dirty="0" err="1"/>
              <a:t>Preconventional</a:t>
            </a:r>
            <a:r>
              <a:rPr lang="en-US" dirty="0"/>
              <a:t> level of morality: What is considered “right” and “wrong.”</a:t>
            </a:r>
          </a:p>
          <a:p>
            <a:r>
              <a:rPr lang="en-US" dirty="0"/>
              <a:t>Conventional level of morality: The normal adult approaches. </a:t>
            </a:r>
          </a:p>
          <a:p>
            <a:r>
              <a:rPr lang="en-US" dirty="0" err="1"/>
              <a:t>Postconventional</a:t>
            </a:r>
            <a:r>
              <a:rPr lang="en-US" dirty="0"/>
              <a:t> level of morality: “Meta-ethical” issues.</a:t>
            </a:r>
          </a:p>
          <a:p>
            <a:pPr marL="0" indent="0">
              <a:buNone/>
            </a:pPr>
            <a:endParaRPr lang="en-US" dirty="0"/>
          </a:p>
        </p:txBody>
      </p:sp>
      <p:sp>
        <p:nvSpPr>
          <p:cNvPr id="2" name="Footer Placeholder 1"/>
          <p:cNvSpPr>
            <a:spLocks noGrp="1"/>
          </p:cNvSpPr>
          <p:nvPr>
            <p:ph type="ftr" sz="quarter" idx="11"/>
          </p:nvPr>
        </p:nvSpPr>
        <p:spPr>
          <a:xfrm>
            <a:off x="3875295" y="6375679"/>
            <a:ext cx="3586861" cy="345796"/>
          </a:xfrm>
        </p:spPr>
        <p:txBody>
          <a:bodyPr>
            <a:normAutofit/>
          </a:bodyPr>
          <a:lstStyle/>
          <a:p>
            <a:pPr algn="l">
              <a:lnSpc>
                <a:spcPct val="90000"/>
              </a:lnSpc>
              <a:spcAft>
                <a:spcPts val="600"/>
              </a:spcAft>
            </a:pPr>
            <a:endParaRPr lang="en-US" sz="900" dirty="0"/>
          </a:p>
        </p:txBody>
      </p:sp>
      <p:sp>
        <p:nvSpPr>
          <p:cNvPr id="5" name="Slide Number Placeholder 4"/>
          <p:cNvSpPr>
            <a:spLocks noGrp="1"/>
          </p:cNvSpPr>
          <p:nvPr>
            <p:ph type="sldNum" sz="quarter" idx="12"/>
          </p:nvPr>
        </p:nvSpPr>
        <p:spPr>
          <a:xfrm>
            <a:off x="7857195" y="6375679"/>
            <a:ext cx="715305" cy="345796"/>
          </a:xfrm>
        </p:spPr>
        <p:txBody>
          <a:bodyPr>
            <a:normAutofit/>
          </a:bodyPr>
          <a:lstStyle/>
          <a:p>
            <a:pPr>
              <a:spcAft>
                <a:spcPts val="600"/>
              </a:spcAft>
            </a:pPr>
            <a:fld id="{B6F15528-21DE-4FAA-801E-634DDDAF4B2B}" type="slidenum">
              <a:rPr lang="en-US" smtClean="0"/>
              <a:pPr>
                <a:spcAft>
                  <a:spcPts val="600"/>
                </a:spcAft>
              </a:pPr>
              <a:t>6</a:t>
            </a:fld>
            <a:endParaRPr lang="en-US"/>
          </a:p>
        </p:txBody>
      </p:sp>
    </p:spTree>
    <p:extLst>
      <p:ext uri="{BB962C8B-B14F-4D97-AF65-F5344CB8AC3E}">
        <p14:creationId xmlns:p14="http://schemas.microsoft.com/office/powerpoint/2010/main" val="4964969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Freeform 6">
            <a:extLst>
              <a:ext uri="{FF2B5EF4-FFF2-40B4-BE49-F238E27FC236}">
                <a16:creationId xmlns:a16="http://schemas.microsoft.com/office/drawing/2014/main" id="{B217C2AD-51B4-40CE-A71F-F5D3F846D9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667762" y="630936"/>
            <a:ext cx="3926681"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19" name="Rectangle 18">
            <a:extLst>
              <a:ext uri="{FF2B5EF4-FFF2-40B4-BE49-F238E27FC236}">
                <a16:creationId xmlns:a16="http://schemas.microsoft.com/office/drawing/2014/main" id="{6F1BF92E-23CF-4BFE-9E1F-C359BACFA3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1259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32" name="Rectangle 20">
            <a:extLst>
              <a:ext uri="{FF2B5EF4-FFF2-40B4-BE49-F238E27FC236}">
                <a16:creationId xmlns:a16="http://schemas.microsoft.com/office/drawing/2014/main" id="{DFEF8384-2545-4ACD-9071-49DD1CFC4E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3" name="Freeform 22">
            <a:extLst>
              <a:ext uri="{FF2B5EF4-FFF2-40B4-BE49-F238E27FC236}">
                <a16:creationId xmlns:a16="http://schemas.microsoft.com/office/drawing/2014/main" id="{F77DB8FA-61A7-4DE7-A777-6D258D1724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3521583" cy="6858000"/>
          </a:xfrm>
          <a:custGeom>
            <a:avLst/>
            <a:gdLst>
              <a:gd name="connsiteX0" fmla="*/ 0 w 4992864"/>
              <a:gd name="connsiteY0" fmla="*/ 0 h 6858000"/>
              <a:gd name="connsiteX1" fmla="*/ 4813476 w 4992864"/>
              <a:gd name="connsiteY1" fmla="*/ 0 h 6858000"/>
              <a:gd name="connsiteX2" fmla="*/ 4818239 w 4992864"/>
              <a:gd name="connsiteY2" fmla="*/ 66675 h 6858000"/>
              <a:gd name="connsiteX3" fmla="*/ 4826176 w 4992864"/>
              <a:gd name="connsiteY3" fmla="*/ 122237 h 6858000"/>
              <a:gd name="connsiteX4" fmla="*/ 4835701 w 4992864"/>
              <a:gd name="connsiteY4" fmla="*/ 174625 h 6858000"/>
              <a:gd name="connsiteX5" fmla="*/ 4851576 w 4992864"/>
              <a:gd name="connsiteY5" fmla="*/ 217487 h 6858000"/>
              <a:gd name="connsiteX6" fmla="*/ 4867451 w 4992864"/>
              <a:gd name="connsiteY6" fmla="*/ 260350 h 6858000"/>
              <a:gd name="connsiteX7" fmla="*/ 4886501 w 4992864"/>
              <a:gd name="connsiteY7" fmla="*/ 296862 h 6858000"/>
              <a:gd name="connsiteX8" fmla="*/ 4905551 w 4992864"/>
              <a:gd name="connsiteY8" fmla="*/ 334962 h 6858000"/>
              <a:gd name="connsiteX9" fmla="*/ 4923014 w 4992864"/>
              <a:gd name="connsiteY9" fmla="*/ 369887 h 6858000"/>
              <a:gd name="connsiteX10" fmla="*/ 4940476 w 4992864"/>
              <a:gd name="connsiteY10" fmla="*/ 409575 h 6858000"/>
              <a:gd name="connsiteX11" fmla="*/ 4956351 w 4992864"/>
              <a:gd name="connsiteY11" fmla="*/ 450850 h 6858000"/>
              <a:gd name="connsiteX12" fmla="*/ 4970639 w 4992864"/>
              <a:gd name="connsiteY12" fmla="*/ 496887 h 6858000"/>
              <a:gd name="connsiteX13" fmla="*/ 4981751 w 4992864"/>
              <a:gd name="connsiteY13" fmla="*/ 546100 h 6858000"/>
              <a:gd name="connsiteX14" fmla="*/ 4989689 w 4992864"/>
              <a:gd name="connsiteY14" fmla="*/ 606425 h 6858000"/>
              <a:gd name="connsiteX15" fmla="*/ 4992864 w 4992864"/>
              <a:gd name="connsiteY15" fmla="*/ 673100 h 6858000"/>
              <a:gd name="connsiteX16" fmla="*/ 4989689 w 4992864"/>
              <a:gd name="connsiteY16" fmla="*/ 744537 h 6858000"/>
              <a:gd name="connsiteX17" fmla="*/ 4981751 w 4992864"/>
              <a:gd name="connsiteY17" fmla="*/ 801687 h 6858000"/>
              <a:gd name="connsiteX18" fmla="*/ 4970639 w 4992864"/>
              <a:gd name="connsiteY18" fmla="*/ 854075 h 6858000"/>
              <a:gd name="connsiteX19" fmla="*/ 4956351 w 4992864"/>
              <a:gd name="connsiteY19" fmla="*/ 901700 h 6858000"/>
              <a:gd name="connsiteX20" fmla="*/ 4940476 w 4992864"/>
              <a:gd name="connsiteY20" fmla="*/ 942975 h 6858000"/>
              <a:gd name="connsiteX21" fmla="*/ 4921426 w 4992864"/>
              <a:gd name="connsiteY21" fmla="*/ 981075 h 6858000"/>
              <a:gd name="connsiteX22" fmla="*/ 4902376 w 4992864"/>
              <a:gd name="connsiteY22" fmla="*/ 1017587 h 6858000"/>
              <a:gd name="connsiteX23" fmla="*/ 4883326 w 4992864"/>
              <a:gd name="connsiteY23" fmla="*/ 1055687 h 6858000"/>
              <a:gd name="connsiteX24" fmla="*/ 4865864 w 4992864"/>
              <a:gd name="connsiteY24" fmla="*/ 1095375 h 6858000"/>
              <a:gd name="connsiteX25" fmla="*/ 4848401 w 4992864"/>
              <a:gd name="connsiteY25" fmla="*/ 1136650 h 6858000"/>
              <a:gd name="connsiteX26" fmla="*/ 4834114 w 4992864"/>
              <a:gd name="connsiteY26" fmla="*/ 1182687 h 6858000"/>
              <a:gd name="connsiteX27" fmla="*/ 4824589 w 4992864"/>
              <a:gd name="connsiteY27" fmla="*/ 1235075 h 6858000"/>
              <a:gd name="connsiteX28" fmla="*/ 4815064 w 4992864"/>
              <a:gd name="connsiteY28" fmla="*/ 1295400 h 6858000"/>
              <a:gd name="connsiteX29" fmla="*/ 4813476 w 4992864"/>
              <a:gd name="connsiteY29" fmla="*/ 1363662 h 6858000"/>
              <a:gd name="connsiteX30" fmla="*/ 4815064 w 4992864"/>
              <a:gd name="connsiteY30" fmla="*/ 1431925 h 6858000"/>
              <a:gd name="connsiteX31" fmla="*/ 4824589 w 4992864"/>
              <a:gd name="connsiteY31" fmla="*/ 1492250 h 6858000"/>
              <a:gd name="connsiteX32" fmla="*/ 4834114 w 4992864"/>
              <a:gd name="connsiteY32" fmla="*/ 1544637 h 6858000"/>
              <a:gd name="connsiteX33" fmla="*/ 4848401 w 4992864"/>
              <a:gd name="connsiteY33" fmla="*/ 1589087 h 6858000"/>
              <a:gd name="connsiteX34" fmla="*/ 4865864 w 4992864"/>
              <a:gd name="connsiteY34" fmla="*/ 1631950 h 6858000"/>
              <a:gd name="connsiteX35" fmla="*/ 4883326 w 4992864"/>
              <a:gd name="connsiteY35" fmla="*/ 1671637 h 6858000"/>
              <a:gd name="connsiteX36" fmla="*/ 4902376 w 4992864"/>
              <a:gd name="connsiteY36" fmla="*/ 1708150 h 6858000"/>
              <a:gd name="connsiteX37" fmla="*/ 4921426 w 4992864"/>
              <a:gd name="connsiteY37" fmla="*/ 1743075 h 6858000"/>
              <a:gd name="connsiteX38" fmla="*/ 4940476 w 4992864"/>
              <a:gd name="connsiteY38" fmla="*/ 1782762 h 6858000"/>
              <a:gd name="connsiteX39" fmla="*/ 4956351 w 4992864"/>
              <a:gd name="connsiteY39" fmla="*/ 1824037 h 6858000"/>
              <a:gd name="connsiteX40" fmla="*/ 4970639 w 4992864"/>
              <a:gd name="connsiteY40" fmla="*/ 1870075 h 6858000"/>
              <a:gd name="connsiteX41" fmla="*/ 4981751 w 4992864"/>
              <a:gd name="connsiteY41" fmla="*/ 1922462 h 6858000"/>
              <a:gd name="connsiteX42" fmla="*/ 4989689 w 4992864"/>
              <a:gd name="connsiteY42" fmla="*/ 1982787 h 6858000"/>
              <a:gd name="connsiteX43" fmla="*/ 4992864 w 4992864"/>
              <a:gd name="connsiteY43" fmla="*/ 2051050 h 6858000"/>
              <a:gd name="connsiteX44" fmla="*/ 4989689 w 4992864"/>
              <a:gd name="connsiteY44" fmla="*/ 2119312 h 6858000"/>
              <a:gd name="connsiteX45" fmla="*/ 4981751 w 4992864"/>
              <a:gd name="connsiteY45" fmla="*/ 2179637 h 6858000"/>
              <a:gd name="connsiteX46" fmla="*/ 4970639 w 4992864"/>
              <a:gd name="connsiteY46" fmla="*/ 2232025 h 6858000"/>
              <a:gd name="connsiteX47" fmla="*/ 4956351 w 4992864"/>
              <a:gd name="connsiteY47" fmla="*/ 2278062 h 6858000"/>
              <a:gd name="connsiteX48" fmla="*/ 4940476 w 4992864"/>
              <a:gd name="connsiteY48" fmla="*/ 2319337 h 6858000"/>
              <a:gd name="connsiteX49" fmla="*/ 4921426 w 4992864"/>
              <a:gd name="connsiteY49" fmla="*/ 2359025 h 6858000"/>
              <a:gd name="connsiteX50" fmla="*/ 4902376 w 4992864"/>
              <a:gd name="connsiteY50" fmla="*/ 2395537 h 6858000"/>
              <a:gd name="connsiteX51" fmla="*/ 4883326 w 4992864"/>
              <a:gd name="connsiteY51" fmla="*/ 2433637 h 6858000"/>
              <a:gd name="connsiteX52" fmla="*/ 4865864 w 4992864"/>
              <a:gd name="connsiteY52" fmla="*/ 2471737 h 6858000"/>
              <a:gd name="connsiteX53" fmla="*/ 4848401 w 4992864"/>
              <a:gd name="connsiteY53" fmla="*/ 2513012 h 6858000"/>
              <a:gd name="connsiteX54" fmla="*/ 4834114 w 4992864"/>
              <a:gd name="connsiteY54" fmla="*/ 2560637 h 6858000"/>
              <a:gd name="connsiteX55" fmla="*/ 4824589 w 4992864"/>
              <a:gd name="connsiteY55" fmla="*/ 2613025 h 6858000"/>
              <a:gd name="connsiteX56" fmla="*/ 4815064 w 4992864"/>
              <a:gd name="connsiteY56" fmla="*/ 2671762 h 6858000"/>
              <a:gd name="connsiteX57" fmla="*/ 4813476 w 4992864"/>
              <a:gd name="connsiteY57" fmla="*/ 2741612 h 6858000"/>
              <a:gd name="connsiteX58" fmla="*/ 4815064 w 4992864"/>
              <a:gd name="connsiteY58" fmla="*/ 2809875 h 6858000"/>
              <a:gd name="connsiteX59" fmla="*/ 4824589 w 4992864"/>
              <a:gd name="connsiteY59" fmla="*/ 2868612 h 6858000"/>
              <a:gd name="connsiteX60" fmla="*/ 4834114 w 4992864"/>
              <a:gd name="connsiteY60" fmla="*/ 2922587 h 6858000"/>
              <a:gd name="connsiteX61" fmla="*/ 4848401 w 4992864"/>
              <a:gd name="connsiteY61" fmla="*/ 2967037 h 6858000"/>
              <a:gd name="connsiteX62" fmla="*/ 4865864 w 4992864"/>
              <a:gd name="connsiteY62" fmla="*/ 3009900 h 6858000"/>
              <a:gd name="connsiteX63" fmla="*/ 4883326 w 4992864"/>
              <a:gd name="connsiteY63" fmla="*/ 3046412 h 6858000"/>
              <a:gd name="connsiteX64" fmla="*/ 4902376 w 4992864"/>
              <a:gd name="connsiteY64" fmla="*/ 3084512 h 6858000"/>
              <a:gd name="connsiteX65" fmla="*/ 4921426 w 4992864"/>
              <a:gd name="connsiteY65" fmla="*/ 3121025 h 6858000"/>
              <a:gd name="connsiteX66" fmla="*/ 4940476 w 4992864"/>
              <a:gd name="connsiteY66" fmla="*/ 3160712 h 6858000"/>
              <a:gd name="connsiteX67" fmla="*/ 4956351 w 4992864"/>
              <a:gd name="connsiteY67" fmla="*/ 3201987 h 6858000"/>
              <a:gd name="connsiteX68" fmla="*/ 4970639 w 4992864"/>
              <a:gd name="connsiteY68" fmla="*/ 3248025 h 6858000"/>
              <a:gd name="connsiteX69" fmla="*/ 4981751 w 4992864"/>
              <a:gd name="connsiteY69" fmla="*/ 3300412 h 6858000"/>
              <a:gd name="connsiteX70" fmla="*/ 4989689 w 4992864"/>
              <a:gd name="connsiteY70" fmla="*/ 3360737 h 6858000"/>
              <a:gd name="connsiteX71" fmla="*/ 4992864 w 4992864"/>
              <a:gd name="connsiteY71" fmla="*/ 3427412 h 6858000"/>
              <a:gd name="connsiteX72" fmla="*/ 4989689 w 4992864"/>
              <a:gd name="connsiteY72" fmla="*/ 3497262 h 6858000"/>
              <a:gd name="connsiteX73" fmla="*/ 4981751 w 4992864"/>
              <a:gd name="connsiteY73" fmla="*/ 3557587 h 6858000"/>
              <a:gd name="connsiteX74" fmla="*/ 4970639 w 4992864"/>
              <a:gd name="connsiteY74" fmla="*/ 3609975 h 6858000"/>
              <a:gd name="connsiteX75" fmla="*/ 4956351 w 4992864"/>
              <a:gd name="connsiteY75" fmla="*/ 3656012 h 6858000"/>
              <a:gd name="connsiteX76" fmla="*/ 4940476 w 4992864"/>
              <a:gd name="connsiteY76" fmla="*/ 3697287 h 6858000"/>
              <a:gd name="connsiteX77" fmla="*/ 4921426 w 4992864"/>
              <a:gd name="connsiteY77" fmla="*/ 3736975 h 6858000"/>
              <a:gd name="connsiteX78" fmla="*/ 4883326 w 4992864"/>
              <a:gd name="connsiteY78" fmla="*/ 3811587 h 6858000"/>
              <a:gd name="connsiteX79" fmla="*/ 4865864 w 4992864"/>
              <a:gd name="connsiteY79" fmla="*/ 3848100 h 6858000"/>
              <a:gd name="connsiteX80" fmla="*/ 4848401 w 4992864"/>
              <a:gd name="connsiteY80" fmla="*/ 3890962 h 6858000"/>
              <a:gd name="connsiteX81" fmla="*/ 4834114 w 4992864"/>
              <a:gd name="connsiteY81" fmla="*/ 3935412 h 6858000"/>
              <a:gd name="connsiteX82" fmla="*/ 4824589 w 4992864"/>
              <a:gd name="connsiteY82" fmla="*/ 3987800 h 6858000"/>
              <a:gd name="connsiteX83" fmla="*/ 4815064 w 4992864"/>
              <a:gd name="connsiteY83" fmla="*/ 4048125 h 6858000"/>
              <a:gd name="connsiteX84" fmla="*/ 4813476 w 4992864"/>
              <a:gd name="connsiteY84" fmla="*/ 4116387 h 6858000"/>
              <a:gd name="connsiteX85" fmla="*/ 4815064 w 4992864"/>
              <a:gd name="connsiteY85" fmla="*/ 4186237 h 6858000"/>
              <a:gd name="connsiteX86" fmla="*/ 4824589 w 4992864"/>
              <a:gd name="connsiteY86" fmla="*/ 4244975 h 6858000"/>
              <a:gd name="connsiteX87" fmla="*/ 4834114 w 4992864"/>
              <a:gd name="connsiteY87" fmla="*/ 4297362 h 6858000"/>
              <a:gd name="connsiteX88" fmla="*/ 4848401 w 4992864"/>
              <a:gd name="connsiteY88" fmla="*/ 4343400 h 6858000"/>
              <a:gd name="connsiteX89" fmla="*/ 4865864 w 4992864"/>
              <a:gd name="connsiteY89" fmla="*/ 4386262 h 6858000"/>
              <a:gd name="connsiteX90" fmla="*/ 4883326 w 4992864"/>
              <a:gd name="connsiteY90" fmla="*/ 4424362 h 6858000"/>
              <a:gd name="connsiteX91" fmla="*/ 4921426 w 4992864"/>
              <a:gd name="connsiteY91" fmla="*/ 4498975 h 6858000"/>
              <a:gd name="connsiteX92" fmla="*/ 4940476 w 4992864"/>
              <a:gd name="connsiteY92" fmla="*/ 4537075 h 6858000"/>
              <a:gd name="connsiteX93" fmla="*/ 4956351 w 4992864"/>
              <a:gd name="connsiteY93" fmla="*/ 4579937 h 6858000"/>
              <a:gd name="connsiteX94" fmla="*/ 4970639 w 4992864"/>
              <a:gd name="connsiteY94" fmla="*/ 4625975 h 6858000"/>
              <a:gd name="connsiteX95" fmla="*/ 4981751 w 4992864"/>
              <a:gd name="connsiteY95" fmla="*/ 4678362 h 6858000"/>
              <a:gd name="connsiteX96" fmla="*/ 4989689 w 4992864"/>
              <a:gd name="connsiteY96" fmla="*/ 4738687 h 6858000"/>
              <a:gd name="connsiteX97" fmla="*/ 4992864 w 4992864"/>
              <a:gd name="connsiteY97" fmla="*/ 4806950 h 6858000"/>
              <a:gd name="connsiteX98" fmla="*/ 4989689 w 4992864"/>
              <a:gd name="connsiteY98" fmla="*/ 4875212 h 6858000"/>
              <a:gd name="connsiteX99" fmla="*/ 4981751 w 4992864"/>
              <a:gd name="connsiteY99" fmla="*/ 4935537 h 6858000"/>
              <a:gd name="connsiteX100" fmla="*/ 4970639 w 4992864"/>
              <a:gd name="connsiteY100" fmla="*/ 4987925 h 6858000"/>
              <a:gd name="connsiteX101" fmla="*/ 4956351 w 4992864"/>
              <a:gd name="connsiteY101" fmla="*/ 5033962 h 6858000"/>
              <a:gd name="connsiteX102" fmla="*/ 4940476 w 4992864"/>
              <a:gd name="connsiteY102" fmla="*/ 5075237 h 6858000"/>
              <a:gd name="connsiteX103" fmla="*/ 4921426 w 4992864"/>
              <a:gd name="connsiteY103" fmla="*/ 5114925 h 6858000"/>
              <a:gd name="connsiteX104" fmla="*/ 4902376 w 4992864"/>
              <a:gd name="connsiteY104" fmla="*/ 5149850 h 6858000"/>
              <a:gd name="connsiteX105" fmla="*/ 4883326 w 4992864"/>
              <a:gd name="connsiteY105" fmla="*/ 5186362 h 6858000"/>
              <a:gd name="connsiteX106" fmla="*/ 4865864 w 4992864"/>
              <a:gd name="connsiteY106" fmla="*/ 5226050 h 6858000"/>
              <a:gd name="connsiteX107" fmla="*/ 4848401 w 4992864"/>
              <a:gd name="connsiteY107" fmla="*/ 5268912 h 6858000"/>
              <a:gd name="connsiteX108" fmla="*/ 4834114 w 4992864"/>
              <a:gd name="connsiteY108" fmla="*/ 5313362 h 6858000"/>
              <a:gd name="connsiteX109" fmla="*/ 4824589 w 4992864"/>
              <a:gd name="connsiteY109" fmla="*/ 5365750 h 6858000"/>
              <a:gd name="connsiteX110" fmla="*/ 4815064 w 4992864"/>
              <a:gd name="connsiteY110" fmla="*/ 5426075 h 6858000"/>
              <a:gd name="connsiteX111" fmla="*/ 4813476 w 4992864"/>
              <a:gd name="connsiteY111" fmla="*/ 5494337 h 6858000"/>
              <a:gd name="connsiteX112" fmla="*/ 4815064 w 4992864"/>
              <a:gd name="connsiteY112" fmla="*/ 5562600 h 6858000"/>
              <a:gd name="connsiteX113" fmla="*/ 4824589 w 4992864"/>
              <a:gd name="connsiteY113" fmla="*/ 5622925 h 6858000"/>
              <a:gd name="connsiteX114" fmla="*/ 4834114 w 4992864"/>
              <a:gd name="connsiteY114" fmla="*/ 5675312 h 6858000"/>
              <a:gd name="connsiteX115" fmla="*/ 4848401 w 4992864"/>
              <a:gd name="connsiteY115" fmla="*/ 5721350 h 6858000"/>
              <a:gd name="connsiteX116" fmla="*/ 4865864 w 4992864"/>
              <a:gd name="connsiteY116" fmla="*/ 5762625 h 6858000"/>
              <a:gd name="connsiteX117" fmla="*/ 4883326 w 4992864"/>
              <a:gd name="connsiteY117" fmla="*/ 5802312 h 6858000"/>
              <a:gd name="connsiteX118" fmla="*/ 4902376 w 4992864"/>
              <a:gd name="connsiteY118" fmla="*/ 5840412 h 6858000"/>
              <a:gd name="connsiteX119" fmla="*/ 4921426 w 4992864"/>
              <a:gd name="connsiteY119" fmla="*/ 5876925 h 6858000"/>
              <a:gd name="connsiteX120" fmla="*/ 4940476 w 4992864"/>
              <a:gd name="connsiteY120" fmla="*/ 5915025 h 6858000"/>
              <a:gd name="connsiteX121" fmla="*/ 4956351 w 4992864"/>
              <a:gd name="connsiteY121" fmla="*/ 5956300 h 6858000"/>
              <a:gd name="connsiteX122" fmla="*/ 4970639 w 4992864"/>
              <a:gd name="connsiteY122" fmla="*/ 6003925 h 6858000"/>
              <a:gd name="connsiteX123" fmla="*/ 4981751 w 4992864"/>
              <a:gd name="connsiteY123" fmla="*/ 6056312 h 6858000"/>
              <a:gd name="connsiteX124" fmla="*/ 4989689 w 4992864"/>
              <a:gd name="connsiteY124" fmla="*/ 6113462 h 6858000"/>
              <a:gd name="connsiteX125" fmla="*/ 4992864 w 4992864"/>
              <a:gd name="connsiteY125" fmla="*/ 6183312 h 6858000"/>
              <a:gd name="connsiteX126" fmla="*/ 4989689 w 4992864"/>
              <a:gd name="connsiteY126" fmla="*/ 6251575 h 6858000"/>
              <a:gd name="connsiteX127" fmla="*/ 4981751 w 4992864"/>
              <a:gd name="connsiteY127" fmla="*/ 6311900 h 6858000"/>
              <a:gd name="connsiteX128" fmla="*/ 4970639 w 4992864"/>
              <a:gd name="connsiteY128" fmla="*/ 6361112 h 6858000"/>
              <a:gd name="connsiteX129" fmla="*/ 4956351 w 4992864"/>
              <a:gd name="connsiteY129" fmla="*/ 6407150 h 6858000"/>
              <a:gd name="connsiteX130" fmla="*/ 4940476 w 4992864"/>
              <a:gd name="connsiteY130" fmla="*/ 6448425 h 6858000"/>
              <a:gd name="connsiteX131" fmla="*/ 4923014 w 4992864"/>
              <a:gd name="connsiteY131" fmla="*/ 6488112 h 6858000"/>
              <a:gd name="connsiteX132" fmla="*/ 4905551 w 4992864"/>
              <a:gd name="connsiteY132" fmla="*/ 6523037 h 6858000"/>
              <a:gd name="connsiteX133" fmla="*/ 4886501 w 4992864"/>
              <a:gd name="connsiteY133" fmla="*/ 6561137 h 6858000"/>
              <a:gd name="connsiteX134" fmla="*/ 4867451 w 4992864"/>
              <a:gd name="connsiteY134" fmla="*/ 6597650 h 6858000"/>
              <a:gd name="connsiteX135" fmla="*/ 4851576 w 4992864"/>
              <a:gd name="connsiteY135" fmla="*/ 6640512 h 6858000"/>
              <a:gd name="connsiteX136" fmla="*/ 4835701 w 4992864"/>
              <a:gd name="connsiteY136" fmla="*/ 6683375 h 6858000"/>
              <a:gd name="connsiteX137" fmla="*/ 4826176 w 4992864"/>
              <a:gd name="connsiteY137" fmla="*/ 6735762 h 6858000"/>
              <a:gd name="connsiteX138" fmla="*/ 4818239 w 4992864"/>
              <a:gd name="connsiteY138" fmla="*/ 6791325 h 6858000"/>
              <a:gd name="connsiteX139" fmla="*/ 4813476 w 4992864"/>
              <a:gd name="connsiteY139" fmla="*/ 6858000 h 6858000"/>
              <a:gd name="connsiteX140" fmla="*/ 0 w 4992864"/>
              <a:gd name="connsiteY14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Lst>
            <a:rect l="l" t="t" r="r" b="b"/>
            <a:pathLst>
              <a:path w="4992864" h="6858000">
                <a:moveTo>
                  <a:pt x="0" y="0"/>
                </a:moveTo>
                <a:lnTo>
                  <a:pt x="4813476" y="0"/>
                </a:lnTo>
                <a:lnTo>
                  <a:pt x="4818239" y="66675"/>
                </a:lnTo>
                <a:lnTo>
                  <a:pt x="4826176" y="122237"/>
                </a:lnTo>
                <a:lnTo>
                  <a:pt x="4835701" y="174625"/>
                </a:lnTo>
                <a:lnTo>
                  <a:pt x="4851576" y="217487"/>
                </a:lnTo>
                <a:lnTo>
                  <a:pt x="4867451" y="260350"/>
                </a:lnTo>
                <a:lnTo>
                  <a:pt x="4886501" y="296862"/>
                </a:lnTo>
                <a:lnTo>
                  <a:pt x="4905551" y="334962"/>
                </a:lnTo>
                <a:lnTo>
                  <a:pt x="4923014" y="369887"/>
                </a:lnTo>
                <a:lnTo>
                  <a:pt x="4940476" y="409575"/>
                </a:lnTo>
                <a:lnTo>
                  <a:pt x="4956351" y="450850"/>
                </a:lnTo>
                <a:lnTo>
                  <a:pt x="4970639" y="496887"/>
                </a:lnTo>
                <a:lnTo>
                  <a:pt x="4981751" y="546100"/>
                </a:lnTo>
                <a:lnTo>
                  <a:pt x="4989689" y="606425"/>
                </a:lnTo>
                <a:lnTo>
                  <a:pt x="4992864" y="673100"/>
                </a:lnTo>
                <a:lnTo>
                  <a:pt x="4989689" y="744537"/>
                </a:lnTo>
                <a:lnTo>
                  <a:pt x="4981751" y="801687"/>
                </a:lnTo>
                <a:lnTo>
                  <a:pt x="4970639" y="854075"/>
                </a:lnTo>
                <a:lnTo>
                  <a:pt x="4956351" y="901700"/>
                </a:lnTo>
                <a:lnTo>
                  <a:pt x="4940476" y="942975"/>
                </a:lnTo>
                <a:lnTo>
                  <a:pt x="4921426" y="981075"/>
                </a:lnTo>
                <a:lnTo>
                  <a:pt x="4902376" y="1017587"/>
                </a:lnTo>
                <a:lnTo>
                  <a:pt x="4883326" y="1055687"/>
                </a:lnTo>
                <a:lnTo>
                  <a:pt x="4865864" y="1095375"/>
                </a:lnTo>
                <a:lnTo>
                  <a:pt x="4848401" y="1136650"/>
                </a:lnTo>
                <a:lnTo>
                  <a:pt x="4834114" y="1182687"/>
                </a:lnTo>
                <a:lnTo>
                  <a:pt x="4824589" y="1235075"/>
                </a:lnTo>
                <a:lnTo>
                  <a:pt x="4815064" y="1295400"/>
                </a:lnTo>
                <a:lnTo>
                  <a:pt x="4813476" y="1363662"/>
                </a:lnTo>
                <a:lnTo>
                  <a:pt x="4815064" y="1431925"/>
                </a:lnTo>
                <a:lnTo>
                  <a:pt x="4824589" y="1492250"/>
                </a:lnTo>
                <a:lnTo>
                  <a:pt x="4834114" y="1544637"/>
                </a:lnTo>
                <a:lnTo>
                  <a:pt x="4848401" y="1589087"/>
                </a:lnTo>
                <a:lnTo>
                  <a:pt x="4865864" y="1631950"/>
                </a:lnTo>
                <a:lnTo>
                  <a:pt x="4883326" y="1671637"/>
                </a:lnTo>
                <a:lnTo>
                  <a:pt x="4902376" y="1708150"/>
                </a:lnTo>
                <a:lnTo>
                  <a:pt x="4921426" y="1743075"/>
                </a:lnTo>
                <a:lnTo>
                  <a:pt x="4940476" y="1782762"/>
                </a:lnTo>
                <a:lnTo>
                  <a:pt x="4956351" y="1824037"/>
                </a:lnTo>
                <a:lnTo>
                  <a:pt x="4970639" y="1870075"/>
                </a:lnTo>
                <a:lnTo>
                  <a:pt x="4981751" y="1922462"/>
                </a:lnTo>
                <a:lnTo>
                  <a:pt x="4989689" y="1982787"/>
                </a:lnTo>
                <a:lnTo>
                  <a:pt x="4992864" y="2051050"/>
                </a:lnTo>
                <a:lnTo>
                  <a:pt x="4989689" y="2119312"/>
                </a:lnTo>
                <a:lnTo>
                  <a:pt x="4981751" y="2179637"/>
                </a:lnTo>
                <a:lnTo>
                  <a:pt x="4970639" y="2232025"/>
                </a:lnTo>
                <a:lnTo>
                  <a:pt x="4956351" y="2278062"/>
                </a:lnTo>
                <a:lnTo>
                  <a:pt x="4940476" y="2319337"/>
                </a:lnTo>
                <a:lnTo>
                  <a:pt x="4921426" y="2359025"/>
                </a:lnTo>
                <a:lnTo>
                  <a:pt x="4902376" y="2395537"/>
                </a:lnTo>
                <a:lnTo>
                  <a:pt x="4883326" y="2433637"/>
                </a:lnTo>
                <a:lnTo>
                  <a:pt x="4865864" y="2471737"/>
                </a:lnTo>
                <a:lnTo>
                  <a:pt x="4848401" y="2513012"/>
                </a:lnTo>
                <a:lnTo>
                  <a:pt x="4834114" y="2560637"/>
                </a:lnTo>
                <a:lnTo>
                  <a:pt x="4824589" y="2613025"/>
                </a:lnTo>
                <a:lnTo>
                  <a:pt x="4815064" y="2671762"/>
                </a:lnTo>
                <a:lnTo>
                  <a:pt x="4813476" y="2741612"/>
                </a:lnTo>
                <a:lnTo>
                  <a:pt x="4815064" y="2809875"/>
                </a:lnTo>
                <a:lnTo>
                  <a:pt x="4824589" y="2868612"/>
                </a:lnTo>
                <a:lnTo>
                  <a:pt x="4834114" y="2922587"/>
                </a:lnTo>
                <a:lnTo>
                  <a:pt x="4848401" y="2967037"/>
                </a:lnTo>
                <a:lnTo>
                  <a:pt x="4865864" y="3009900"/>
                </a:lnTo>
                <a:lnTo>
                  <a:pt x="4883326" y="3046412"/>
                </a:lnTo>
                <a:lnTo>
                  <a:pt x="4902376" y="3084512"/>
                </a:lnTo>
                <a:lnTo>
                  <a:pt x="4921426" y="3121025"/>
                </a:lnTo>
                <a:lnTo>
                  <a:pt x="4940476" y="3160712"/>
                </a:lnTo>
                <a:lnTo>
                  <a:pt x="4956351" y="3201987"/>
                </a:lnTo>
                <a:lnTo>
                  <a:pt x="4970639" y="3248025"/>
                </a:lnTo>
                <a:lnTo>
                  <a:pt x="4981751" y="3300412"/>
                </a:lnTo>
                <a:lnTo>
                  <a:pt x="4989689" y="3360737"/>
                </a:lnTo>
                <a:lnTo>
                  <a:pt x="4992864" y="3427412"/>
                </a:lnTo>
                <a:lnTo>
                  <a:pt x="4989689" y="3497262"/>
                </a:lnTo>
                <a:lnTo>
                  <a:pt x="4981751" y="3557587"/>
                </a:lnTo>
                <a:lnTo>
                  <a:pt x="4970639" y="3609975"/>
                </a:lnTo>
                <a:lnTo>
                  <a:pt x="4956351" y="3656012"/>
                </a:lnTo>
                <a:lnTo>
                  <a:pt x="4940476" y="3697287"/>
                </a:lnTo>
                <a:lnTo>
                  <a:pt x="4921426" y="3736975"/>
                </a:lnTo>
                <a:lnTo>
                  <a:pt x="4883326" y="3811587"/>
                </a:lnTo>
                <a:lnTo>
                  <a:pt x="4865864" y="3848100"/>
                </a:lnTo>
                <a:lnTo>
                  <a:pt x="4848401" y="3890962"/>
                </a:lnTo>
                <a:lnTo>
                  <a:pt x="4834114" y="3935412"/>
                </a:lnTo>
                <a:lnTo>
                  <a:pt x="4824589" y="3987800"/>
                </a:lnTo>
                <a:lnTo>
                  <a:pt x="4815064" y="4048125"/>
                </a:lnTo>
                <a:lnTo>
                  <a:pt x="4813476" y="4116387"/>
                </a:lnTo>
                <a:lnTo>
                  <a:pt x="4815064" y="4186237"/>
                </a:lnTo>
                <a:lnTo>
                  <a:pt x="4824589" y="4244975"/>
                </a:lnTo>
                <a:lnTo>
                  <a:pt x="4834114" y="4297362"/>
                </a:lnTo>
                <a:lnTo>
                  <a:pt x="4848401" y="4343400"/>
                </a:lnTo>
                <a:lnTo>
                  <a:pt x="4865864" y="4386262"/>
                </a:lnTo>
                <a:lnTo>
                  <a:pt x="4883326" y="4424362"/>
                </a:lnTo>
                <a:lnTo>
                  <a:pt x="4921426" y="4498975"/>
                </a:lnTo>
                <a:lnTo>
                  <a:pt x="4940476" y="4537075"/>
                </a:lnTo>
                <a:lnTo>
                  <a:pt x="4956351" y="4579937"/>
                </a:lnTo>
                <a:lnTo>
                  <a:pt x="4970639" y="4625975"/>
                </a:lnTo>
                <a:lnTo>
                  <a:pt x="4981751" y="4678362"/>
                </a:lnTo>
                <a:lnTo>
                  <a:pt x="4989689" y="4738687"/>
                </a:lnTo>
                <a:lnTo>
                  <a:pt x="4992864" y="4806950"/>
                </a:lnTo>
                <a:lnTo>
                  <a:pt x="4989689" y="4875212"/>
                </a:lnTo>
                <a:lnTo>
                  <a:pt x="4981751" y="4935537"/>
                </a:lnTo>
                <a:lnTo>
                  <a:pt x="4970639" y="4987925"/>
                </a:lnTo>
                <a:lnTo>
                  <a:pt x="4956351" y="5033962"/>
                </a:lnTo>
                <a:lnTo>
                  <a:pt x="4940476" y="5075237"/>
                </a:lnTo>
                <a:lnTo>
                  <a:pt x="4921426" y="5114925"/>
                </a:lnTo>
                <a:lnTo>
                  <a:pt x="4902376" y="5149850"/>
                </a:lnTo>
                <a:lnTo>
                  <a:pt x="4883326" y="5186362"/>
                </a:lnTo>
                <a:lnTo>
                  <a:pt x="4865864" y="5226050"/>
                </a:lnTo>
                <a:lnTo>
                  <a:pt x="4848401" y="5268912"/>
                </a:lnTo>
                <a:lnTo>
                  <a:pt x="4834114" y="5313362"/>
                </a:lnTo>
                <a:lnTo>
                  <a:pt x="4824589" y="5365750"/>
                </a:lnTo>
                <a:lnTo>
                  <a:pt x="4815064" y="5426075"/>
                </a:lnTo>
                <a:lnTo>
                  <a:pt x="4813476" y="5494337"/>
                </a:lnTo>
                <a:lnTo>
                  <a:pt x="4815064" y="5562600"/>
                </a:lnTo>
                <a:lnTo>
                  <a:pt x="4824589" y="5622925"/>
                </a:lnTo>
                <a:lnTo>
                  <a:pt x="4834114" y="5675312"/>
                </a:lnTo>
                <a:lnTo>
                  <a:pt x="4848401" y="5721350"/>
                </a:lnTo>
                <a:lnTo>
                  <a:pt x="4865864" y="5762625"/>
                </a:lnTo>
                <a:lnTo>
                  <a:pt x="4883326" y="5802312"/>
                </a:lnTo>
                <a:lnTo>
                  <a:pt x="4902376" y="5840412"/>
                </a:lnTo>
                <a:lnTo>
                  <a:pt x="4921426" y="5876925"/>
                </a:lnTo>
                <a:lnTo>
                  <a:pt x="4940476" y="5915025"/>
                </a:lnTo>
                <a:lnTo>
                  <a:pt x="4956351" y="5956300"/>
                </a:lnTo>
                <a:lnTo>
                  <a:pt x="4970639" y="6003925"/>
                </a:lnTo>
                <a:lnTo>
                  <a:pt x="4981751" y="6056312"/>
                </a:lnTo>
                <a:lnTo>
                  <a:pt x="4989689" y="6113462"/>
                </a:lnTo>
                <a:lnTo>
                  <a:pt x="4992864" y="6183312"/>
                </a:lnTo>
                <a:lnTo>
                  <a:pt x="4989689" y="6251575"/>
                </a:lnTo>
                <a:lnTo>
                  <a:pt x="4981751" y="6311900"/>
                </a:lnTo>
                <a:lnTo>
                  <a:pt x="4970639" y="6361112"/>
                </a:lnTo>
                <a:lnTo>
                  <a:pt x="4956351" y="6407150"/>
                </a:lnTo>
                <a:lnTo>
                  <a:pt x="4940476" y="6448425"/>
                </a:lnTo>
                <a:lnTo>
                  <a:pt x="4923014" y="6488112"/>
                </a:lnTo>
                <a:lnTo>
                  <a:pt x="4905551" y="6523037"/>
                </a:lnTo>
                <a:lnTo>
                  <a:pt x="4886501" y="6561137"/>
                </a:lnTo>
                <a:lnTo>
                  <a:pt x="4867451" y="6597650"/>
                </a:lnTo>
                <a:lnTo>
                  <a:pt x="4851576" y="6640512"/>
                </a:lnTo>
                <a:lnTo>
                  <a:pt x="4835701" y="6683375"/>
                </a:lnTo>
                <a:lnTo>
                  <a:pt x="4826176" y="6735762"/>
                </a:lnTo>
                <a:lnTo>
                  <a:pt x="4818239" y="6791325"/>
                </a:lnTo>
                <a:lnTo>
                  <a:pt x="4813476" y="6858000"/>
                </a:lnTo>
                <a:lnTo>
                  <a:pt x="0" y="6858000"/>
                </a:lnTo>
                <a:close/>
              </a:path>
            </a:pathLst>
          </a:custGeom>
          <a:solidFill>
            <a:schemeClr val="accent1"/>
          </a:solidFill>
          <a:ln w="0">
            <a:noFill/>
            <a:prstDash val="solid"/>
            <a:round/>
            <a:headEnd/>
            <a:tailEnd/>
          </a:ln>
        </p:spPr>
      </p:sp>
      <p:sp>
        <p:nvSpPr>
          <p:cNvPr id="3" name="Title 2"/>
          <p:cNvSpPr>
            <a:spLocks noGrp="1"/>
          </p:cNvSpPr>
          <p:nvPr>
            <p:ph type="title"/>
          </p:nvPr>
        </p:nvSpPr>
        <p:spPr>
          <a:xfrm>
            <a:off x="483640" y="643464"/>
            <a:ext cx="2577968" cy="4374850"/>
          </a:xfrm>
        </p:spPr>
        <p:txBody>
          <a:bodyPr vert="horz" lIns="91440" tIns="45720" rIns="91440" bIns="45720" rtlCol="0" anchor="ctr">
            <a:normAutofit/>
          </a:bodyPr>
          <a:lstStyle/>
          <a:p>
            <a:pPr marL="0" indent="0" algn="ctr" defTabSz="914400"/>
            <a:r>
              <a:rPr lang="en-US" sz="1300" spc="800" dirty="0">
                <a:solidFill>
                  <a:srgbClr val="2A1A00"/>
                </a:solidFill>
              </a:rPr>
              <a:t>Lawrence Kohlberg: Moral Development: Heinz’s Dilemma</a:t>
            </a:r>
          </a:p>
        </p:txBody>
      </p:sp>
      <p:sp>
        <p:nvSpPr>
          <p:cNvPr id="4" name="Content Placeholder 3"/>
          <p:cNvSpPr>
            <a:spLocks noGrp="1"/>
          </p:cNvSpPr>
          <p:nvPr>
            <p:ph idx="1"/>
          </p:nvPr>
        </p:nvSpPr>
        <p:spPr>
          <a:xfrm>
            <a:off x="483640" y="5338354"/>
            <a:ext cx="2577968" cy="992038"/>
          </a:xfrm>
        </p:spPr>
        <p:txBody>
          <a:bodyPr vert="horz" lIns="91440" tIns="45720" rIns="91440" bIns="45720" rtlCol="0" anchor="t">
            <a:normAutofit/>
          </a:bodyPr>
          <a:lstStyle/>
          <a:p>
            <a:pPr marL="0" indent="0" algn="ctr" defTabSz="914400">
              <a:lnSpc>
                <a:spcPct val="100000"/>
              </a:lnSpc>
              <a:buNone/>
            </a:pPr>
            <a:r>
              <a:rPr lang="en-US" sz="1300" b="1" cap="all" spc="400" dirty="0">
                <a:solidFill>
                  <a:srgbClr val="F3F3F2"/>
                </a:solidFill>
              </a:rPr>
              <a:t>Heinz’s Dilemma by Kohlberg’s Stages of Morality. </a:t>
            </a:r>
          </a:p>
        </p:txBody>
      </p:sp>
      <p:sp>
        <p:nvSpPr>
          <p:cNvPr id="5" name="Slide Number Placeholder 4"/>
          <p:cNvSpPr>
            <a:spLocks noGrp="1"/>
          </p:cNvSpPr>
          <p:nvPr>
            <p:ph type="sldNum" sz="quarter" idx="12"/>
          </p:nvPr>
        </p:nvSpPr>
        <p:spPr>
          <a:xfrm>
            <a:off x="7934876" y="6331725"/>
            <a:ext cx="612829" cy="345796"/>
          </a:xfrm>
        </p:spPr>
        <p:txBody>
          <a:bodyPr vert="horz" lIns="91440" tIns="45720" rIns="91440" bIns="45720" rtlCol="0" anchor="ctr">
            <a:normAutofit/>
          </a:bodyPr>
          <a:lstStyle/>
          <a:p>
            <a:pPr defTabSz="914400">
              <a:spcAft>
                <a:spcPts val="600"/>
              </a:spcAft>
            </a:pPr>
            <a:fld id="{B6F15528-21DE-4FAA-801E-634DDDAF4B2B}" type="slidenum">
              <a:rPr lang="en-US" sz="1200" smtClean="0">
                <a:solidFill>
                  <a:schemeClr val="accent1">
                    <a:lumMod val="50000"/>
                  </a:schemeClr>
                </a:solidFill>
              </a:rPr>
              <a:pPr defTabSz="914400">
                <a:spcAft>
                  <a:spcPts val="600"/>
                </a:spcAft>
              </a:pPr>
              <a:t>7</a:t>
            </a:fld>
            <a:endParaRPr lang="en-US" sz="1200">
              <a:solidFill>
                <a:schemeClr val="accent1">
                  <a:lumMod val="50000"/>
                </a:schemeClr>
              </a:solidFill>
            </a:endParaRPr>
          </a:p>
        </p:txBody>
      </p:sp>
      <p:sp>
        <p:nvSpPr>
          <p:cNvPr id="12" name="Rectangle 11"/>
          <p:cNvSpPr/>
          <p:nvPr/>
        </p:nvSpPr>
        <p:spPr>
          <a:xfrm>
            <a:off x="4572000" y="5956240"/>
            <a:ext cx="4038600" cy="400110"/>
          </a:xfrm>
          <a:prstGeom prst="rect">
            <a:avLst/>
          </a:prstGeom>
        </p:spPr>
        <p:txBody>
          <a:bodyPr wrap="square">
            <a:spAutoFit/>
          </a:bodyPr>
          <a:lstStyle/>
          <a:p>
            <a:pPr>
              <a:spcAft>
                <a:spcPts val="600"/>
              </a:spcAft>
            </a:pPr>
            <a:r>
              <a:rPr lang="en-IN" sz="1000" i="1" dirty="0">
                <a:latin typeface="+mj-lt"/>
              </a:rPr>
              <a:t>Source: </a:t>
            </a:r>
            <a:r>
              <a:rPr lang="en-IN" sz="1000" dirty="0">
                <a:latin typeface="+mj-lt"/>
              </a:rPr>
              <a:t>Adapted from Kohlberg, L. (1986). The just community approach to corrections. </a:t>
            </a:r>
            <a:r>
              <a:rPr lang="en-IN" sz="1000" i="1" dirty="0">
                <a:latin typeface="+mj-lt"/>
              </a:rPr>
              <a:t>Journal of Correctional Education, 37, </a:t>
            </a:r>
            <a:r>
              <a:rPr lang="en-IN" sz="1000" dirty="0">
                <a:latin typeface="+mj-lt"/>
              </a:rPr>
              <a:t>57–58.</a:t>
            </a:r>
          </a:p>
        </p:txBody>
      </p:sp>
      <p:graphicFrame>
        <p:nvGraphicFramePr>
          <p:cNvPr id="10" name="Table 9"/>
          <p:cNvGraphicFramePr>
            <a:graphicFrameLocks noGrp="1"/>
          </p:cNvGraphicFramePr>
          <p:nvPr>
            <p:extLst>
              <p:ext uri="{D42A27DB-BD31-4B8C-83A1-F6EECF244321}">
                <p14:modId xmlns:p14="http://schemas.microsoft.com/office/powerpoint/2010/main" val="115418105"/>
              </p:ext>
            </p:extLst>
          </p:nvPr>
        </p:nvGraphicFramePr>
        <p:xfrm>
          <a:off x="4005222" y="1570516"/>
          <a:ext cx="4665250" cy="3720886"/>
        </p:xfrm>
        <a:graphic>
          <a:graphicData uri="http://schemas.openxmlformats.org/drawingml/2006/table">
            <a:tbl>
              <a:tblPr firstRow="1" firstCol="1" bandRow="1">
                <a:tableStyleId>{BDBED569-4797-4DF1-A0F4-6AAB3CD982D8}</a:tableStyleId>
              </a:tblPr>
              <a:tblGrid>
                <a:gridCol w="1390470">
                  <a:extLst>
                    <a:ext uri="{9D8B030D-6E8A-4147-A177-3AD203B41FA5}">
                      <a16:colId xmlns:a16="http://schemas.microsoft.com/office/drawing/2014/main" val="3530573477"/>
                    </a:ext>
                  </a:extLst>
                </a:gridCol>
                <a:gridCol w="3274780">
                  <a:extLst>
                    <a:ext uri="{9D8B030D-6E8A-4147-A177-3AD203B41FA5}">
                      <a16:colId xmlns:a16="http://schemas.microsoft.com/office/drawing/2014/main" val="3233910175"/>
                    </a:ext>
                  </a:extLst>
                </a:gridCol>
              </a:tblGrid>
              <a:tr h="441802">
                <a:tc>
                  <a:txBody>
                    <a:bodyPr/>
                    <a:lstStyle/>
                    <a:p>
                      <a:pPr>
                        <a:lnSpc>
                          <a:spcPct val="115000"/>
                        </a:lnSpc>
                        <a:spcAft>
                          <a:spcPts val="0"/>
                        </a:spcAft>
                      </a:pPr>
                      <a:r>
                        <a:rPr lang="en-IN" sz="1200">
                          <a:effectLst/>
                        </a:rPr>
                        <a:t>Level of Moral Development</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290" marR="68290" marT="0" marB="0"/>
                </a:tc>
                <a:tc>
                  <a:txBody>
                    <a:bodyPr/>
                    <a:lstStyle/>
                    <a:p>
                      <a:pPr>
                        <a:lnSpc>
                          <a:spcPct val="115000"/>
                        </a:lnSpc>
                        <a:spcAft>
                          <a:spcPts val="0"/>
                        </a:spcAft>
                      </a:pPr>
                      <a:r>
                        <a:rPr lang="en-IN" sz="1200">
                          <a:effectLst/>
                        </a:rPr>
                        <a:t>Stage of Reasoning:</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290" marR="68290" marT="0" marB="0"/>
                </a:tc>
                <a:extLst>
                  <a:ext uri="{0D108BD9-81ED-4DB2-BD59-A6C34878D82A}">
                    <a16:rowId xmlns:a16="http://schemas.microsoft.com/office/drawing/2014/main" val="2468757976"/>
                  </a:ext>
                </a:extLst>
              </a:tr>
              <a:tr h="441802">
                <a:tc rowSpan="2">
                  <a:txBody>
                    <a:bodyPr/>
                    <a:lstStyle/>
                    <a:p>
                      <a:pPr>
                        <a:lnSpc>
                          <a:spcPct val="115000"/>
                        </a:lnSpc>
                        <a:spcAft>
                          <a:spcPts val="0"/>
                        </a:spcAft>
                      </a:pPr>
                      <a:r>
                        <a:rPr lang="en-IN" sz="1200" b="0" dirty="0" err="1">
                          <a:effectLst/>
                        </a:rPr>
                        <a:t>Preconventional</a:t>
                      </a:r>
                      <a:endParaRPr lang="en-IN"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290" marR="68290" marT="0" marB="0">
                    <a:solidFill>
                      <a:schemeClr val="accent5">
                        <a:lumMod val="20000"/>
                        <a:lumOff val="80000"/>
                      </a:schemeClr>
                    </a:solidFill>
                  </a:tcPr>
                </a:tc>
                <a:tc>
                  <a:txBody>
                    <a:bodyPr/>
                    <a:lstStyle/>
                    <a:p>
                      <a:pPr>
                        <a:lnSpc>
                          <a:spcPct val="115000"/>
                        </a:lnSpc>
                        <a:spcAft>
                          <a:spcPts val="0"/>
                        </a:spcAft>
                        <a:tabLst>
                          <a:tab pos="160020" algn="l"/>
                        </a:tabLst>
                      </a:pPr>
                      <a:r>
                        <a:rPr lang="en-IN" sz="1200" dirty="0">
                          <a:effectLst/>
                        </a:rPr>
                        <a:t>Stage 1: obedience to power and avoidance of punishment</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290" marR="68290" marT="0" marB="0">
                    <a:solidFill>
                      <a:schemeClr val="accent5">
                        <a:lumMod val="20000"/>
                        <a:lumOff val="80000"/>
                      </a:schemeClr>
                    </a:solidFill>
                  </a:tcPr>
                </a:tc>
                <a:extLst>
                  <a:ext uri="{0D108BD9-81ED-4DB2-BD59-A6C34878D82A}">
                    <a16:rowId xmlns:a16="http://schemas.microsoft.com/office/drawing/2014/main" val="2922294785"/>
                  </a:ext>
                </a:extLst>
              </a:tr>
              <a:tr h="441802">
                <a:tc vMerge="1">
                  <a:txBody>
                    <a:bodyPr/>
                    <a:lstStyle/>
                    <a:p>
                      <a:endParaRPr lang="en-IN"/>
                    </a:p>
                  </a:txBody>
                  <a:tcPr/>
                </a:tc>
                <a:tc>
                  <a:txBody>
                    <a:bodyPr/>
                    <a:lstStyle/>
                    <a:p>
                      <a:pPr>
                        <a:lnSpc>
                          <a:spcPct val="115000"/>
                        </a:lnSpc>
                        <a:spcAft>
                          <a:spcPts val="0"/>
                        </a:spcAft>
                        <a:tabLst>
                          <a:tab pos="160020" algn="l"/>
                        </a:tabLst>
                      </a:pPr>
                      <a:r>
                        <a:rPr lang="en-IN" sz="1200" dirty="0">
                          <a:effectLst/>
                        </a:rPr>
                        <a:t>Stage 2: taking responsibility and leaving others to be responsible for themselves</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290" marR="68290" marT="0" marB="0">
                    <a:solidFill>
                      <a:schemeClr val="accent5">
                        <a:lumMod val="20000"/>
                        <a:lumOff val="80000"/>
                      </a:schemeClr>
                    </a:solidFill>
                  </a:tcPr>
                </a:tc>
                <a:extLst>
                  <a:ext uri="{0D108BD9-81ED-4DB2-BD59-A6C34878D82A}">
                    <a16:rowId xmlns:a16="http://schemas.microsoft.com/office/drawing/2014/main" val="2779966679"/>
                  </a:ext>
                </a:extLst>
              </a:tr>
              <a:tr h="651226">
                <a:tc rowSpan="2">
                  <a:txBody>
                    <a:bodyPr/>
                    <a:lstStyle/>
                    <a:p>
                      <a:pPr>
                        <a:lnSpc>
                          <a:spcPct val="115000"/>
                        </a:lnSpc>
                        <a:spcAft>
                          <a:spcPts val="0"/>
                        </a:spcAft>
                      </a:pPr>
                      <a:r>
                        <a:rPr lang="en-IN" sz="1200" b="0" dirty="0">
                          <a:effectLst/>
                        </a:rPr>
                        <a:t>Conventional</a:t>
                      </a:r>
                      <a:endParaRPr lang="en-IN"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290" marR="68290" marT="0" marB="0">
                    <a:solidFill>
                      <a:schemeClr val="bg1"/>
                    </a:solidFill>
                  </a:tcPr>
                </a:tc>
                <a:tc>
                  <a:txBody>
                    <a:bodyPr/>
                    <a:lstStyle/>
                    <a:p>
                      <a:pPr>
                        <a:lnSpc>
                          <a:spcPct val="115000"/>
                        </a:lnSpc>
                        <a:spcAft>
                          <a:spcPts val="0"/>
                        </a:spcAft>
                      </a:pPr>
                      <a:r>
                        <a:rPr lang="en-IN" sz="1200" dirty="0">
                          <a:effectLst/>
                        </a:rPr>
                        <a:t>Stage 3: being considerate: “Uphold the values of other adolescents and adults’ rules of society at large.”</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290" marR="68290" marT="0" marB="0">
                    <a:solidFill>
                      <a:schemeClr val="bg1"/>
                    </a:solidFill>
                  </a:tcPr>
                </a:tc>
                <a:extLst>
                  <a:ext uri="{0D108BD9-81ED-4DB2-BD59-A6C34878D82A}">
                    <a16:rowId xmlns:a16="http://schemas.microsoft.com/office/drawing/2014/main" val="3128817911"/>
                  </a:ext>
                </a:extLst>
              </a:tr>
              <a:tr h="441802">
                <a:tc vMerge="1">
                  <a:txBody>
                    <a:bodyPr/>
                    <a:lstStyle/>
                    <a:p>
                      <a:endParaRPr lang="en-IN"/>
                    </a:p>
                  </a:txBody>
                  <a:tcPr/>
                </a:tc>
                <a:tc>
                  <a:txBody>
                    <a:bodyPr/>
                    <a:lstStyle/>
                    <a:p>
                      <a:pPr>
                        <a:lnSpc>
                          <a:spcPct val="115000"/>
                        </a:lnSpc>
                        <a:spcAft>
                          <a:spcPts val="0"/>
                        </a:spcAft>
                      </a:pPr>
                      <a:r>
                        <a:rPr lang="en-IN" sz="1200" dirty="0">
                          <a:effectLst/>
                        </a:rPr>
                        <a:t>Stage 4: being good as defined by the values and norms of family and society at large</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290" marR="68290" marT="0" marB="0">
                    <a:solidFill>
                      <a:schemeClr val="bg1"/>
                    </a:solidFill>
                  </a:tcPr>
                </a:tc>
                <a:extLst>
                  <a:ext uri="{0D108BD9-81ED-4DB2-BD59-A6C34878D82A}">
                    <a16:rowId xmlns:a16="http://schemas.microsoft.com/office/drawing/2014/main" val="1424230358"/>
                  </a:ext>
                </a:extLst>
              </a:tr>
              <a:tr h="651226">
                <a:tc rowSpan="2">
                  <a:txBody>
                    <a:bodyPr/>
                    <a:lstStyle/>
                    <a:p>
                      <a:pPr>
                        <a:lnSpc>
                          <a:spcPct val="115000"/>
                        </a:lnSpc>
                        <a:spcAft>
                          <a:spcPts val="0"/>
                        </a:spcAft>
                      </a:pPr>
                      <a:r>
                        <a:rPr lang="en-IN" sz="1200" b="0" dirty="0" err="1">
                          <a:effectLst/>
                        </a:rPr>
                        <a:t>Postconventional</a:t>
                      </a:r>
                      <a:endParaRPr lang="en-IN"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290" marR="68290" marT="0" marB="0">
                    <a:solidFill>
                      <a:schemeClr val="accent5">
                        <a:lumMod val="20000"/>
                        <a:lumOff val="80000"/>
                      </a:schemeClr>
                    </a:solidFill>
                  </a:tcPr>
                </a:tc>
                <a:tc>
                  <a:txBody>
                    <a:bodyPr/>
                    <a:lstStyle/>
                    <a:p>
                      <a:pPr>
                        <a:lnSpc>
                          <a:spcPct val="115000"/>
                        </a:lnSpc>
                        <a:spcAft>
                          <a:spcPts val="0"/>
                        </a:spcAft>
                      </a:pPr>
                      <a:r>
                        <a:rPr lang="en-IN" sz="1200" dirty="0">
                          <a:effectLst/>
                        </a:rPr>
                        <a:t>Stage 5: finding an inner “universal rights” balance between self-rights and societal rules—a social contract</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290" marR="68290" marT="0" marB="0">
                    <a:solidFill>
                      <a:schemeClr val="accent5">
                        <a:lumMod val="20000"/>
                        <a:lumOff val="80000"/>
                      </a:schemeClr>
                    </a:solidFill>
                  </a:tcPr>
                </a:tc>
                <a:extLst>
                  <a:ext uri="{0D108BD9-81ED-4DB2-BD59-A6C34878D82A}">
                    <a16:rowId xmlns:a16="http://schemas.microsoft.com/office/drawing/2014/main" val="1040108006"/>
                  </a:ext>
                </a:extLst>
              </a:tr>
              <a:tr h="651226">
                <a:tc vMerge="1">
                  <a:txBody>
                    <a:bodyPr/>
                    <a:lstStyle/>
                    <a:p>
                      <a:endParaRPr lang="en-IN"/>
                    </a:p>
                  </a:txBody>
                  <a:tcPr/>
                </a:tc>
                <a:tc>
                  <a:txBody>
                    <a:bodyPr/>
                    <a:lstStyle/>
                    <a:p>
                      <a:pPr>
                        <a:lnSpc>
                          <a:spcPct val="115000"/>
                        </a:lnSpc>
                        <a:spcAft>
                          <a:spcPts val="0"/>
                        </a:spcAft>
                      </a:pPr>
                      <a:r>
                        <a:rPr lang="en-IN" sz="1200" dirty="0">
                          <a:effectLst/>
                        </a:rPr>
                        <a:t>Stage 6: a higher order of applying principles to all humankind; being </a:t>
                      </a:r>
                      <a:r>
                        <a:rPr lang="en-IN" sz="1200" dirty="0" err="1">
                          <a:effectLst/>
                        </a:rPr>
                        <a:t>nonjudgmental</a:t>
                      </a:r>
                      <a:r>
                        <a:rPr lang="en-IN" sz="1200" dirty="0">
                          <a:effectLst/>
                        </a:rPr>
                        <a:t> and respecting all human life</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290" marR="68290" marT="0" marB="0">
                    <a:solidFill>
                      <a:schemeClr val="accent5">
                        <a:lumMod val="20000"/>
                        <a:lumOff val="80000"/>
                      </a:schemeClr>
                    </a:solidFill>
                  </a:tcPr>
                </a:tc>
                <a:extLst>
                  <a:ext uri="{0D108BD9-81ED-4DB2-BD59-A6C34878D82A}">
                    <a16:rowId xmlns:a16="http://schemas.microsoft.com/office/drawing/2014/main" val="2720101272"/>
                  </a:ext>
                </a:extLst>
              </a:tr>
            </a:tbl>
          </a:graphicData>
        </a:graphic>
      </p:graphicFrame>
    </p:spTree>
    <p:extLst>
      <p:ext uri="{BB962C8B-B14F-4D97-AF65-F5344CB8AC3E}">
        <p14:creationId xmlns:p14="http://schemas.microsoft.com/office/powerpoint/2010/main" val="35729868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6F0F283-C8B6-4598-89C9-C404C98A57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9143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E473B0C0-761B-443F-97A0-9D6E01FBB7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2"/>
            <a:ext cx="4725186" cy="6858002"/>
          </a:xfrm>
          <a:custGeom>
            <a:avLst/>
            <a:gdLst>
              <a:gd name="connsiteX0" fmla="*/ 0 w 6300250"/>
              <a:gd name="connsiteY0" fmla="*/ 0 h 6858002"/>
              <a:gd name="connsiteX1" fmla="*/ 3149600 w 6300250"/>
              <a:gd name="connsiteY1" fmla="*/ 0 h 6858002"/>
              <a:gd name="connsiteX2" fmla="*/ 3149600 w 6300250"/>
              <a:gd name="connsiteY2" fmla="*/ 2 h 6858002"/>
              <a:gd name="connsiteX3" fmla="*/ 6110455 w 6300250"/>
              <a:gd name="connsiteY3" fmla="*/ 2 h 6858002"/>
              <a:gd name="connsiteX4" fmla="*/ 6115495 w 6300250"/>
              <a:gd name="connsiteY4" fmla="*/ 66677 h 6858002"/>
              <a:gd name="connsiteX5" fmla="*/ 6123892 w 6300250"/>
              <a:gd name="connsiteY5" fmla="*/ 122239 h 6858002"/>
              <a:gd name="connsiteX6" fmla="*/ 6133970 w 6300250"/>
              <a:gd name="connsiteY6" fmla="*/ 174627 h 6858002"/>
              <a:gd name="connsiteX7" fmla="*/ 6150766 w 6300250"/>
              <a:gd name="connsiteY7" fmla="*/ 217489 h 6858002"/>
              <a:gd name="connsiteX8" fmla="*/ 6167562 w 6300250"/>
              <a:gd name="connsiteY8" fmla="*/ 260352 h 6858002"/>
              <a:gd name="connsiteX9" fmla="*/ 6187717 w 6300250"/>
              <a:gd name="connsiteY9" fmla="*/ 296864 h 6858002"/>
              <a:gd name="connsiteX10" fmla="*/ 6207872 w 6300250"/>
              <a:gd name="connsiteY10" fmla="*/ 334964 h 6858002"/>
              <a:gd name="connsiteX11" fmla="*/ 6226348 w 6300250"/>
              <a:gd name="connsiteY11" fmla="*/ 369889 h 6858002"/>
              <a:gd name="connsiteX12" fmla="*/ 6244823 w 6300250"/>
              <a:gd name="connsiteY12" fmla="*/ 409577 h 6858002"/>
              <a:gd name="connsiteX13" fmla="*/ 6261619 w 6300250"/>
              <a:gd name="connsiteY13" fmla="*/ 450852 h 6858002"/>
              <a:gd name="connsiteX14" fmla="*/ 6276736 w 6300250"/>
              <a:gd name="connsiteY14" fmla="*/ 496889 h 6858002"/>
              <a:gd name="connsiteX15" fmla="*/ 6288493 w 6300250"/>
              <a:gd name="connsiteY15" fmla="*/ 546102 h 6858002"/>
              <a:gd name="connsiteX16" fmla="*/ 6296891 w 6300250"/>
              <a:gd name="connsiteY16" fmla="*/ 606427 h 6858002"/>
              <a:gd name="connsiteX17" fmla="*/ 6300250 w 6300250"/>
              <a:gd name="connsiteY17" fmla="*/ 673102 h 6858002"/>
              <a:gd name="connsiteX18" fmla="*/ 6296891 w 6300250"/>
              <a:gd name="connsiteY18" fmla="*/ 744539 h 6858002"/>
              <a:gd name="connsiteX19" fmla="*/ 6288493 w 6300250"/>
              <a:gd name="connsiteY19" fmla="*/ 801689 h 6858002"/>
              <a:gd name="connsiteX20" fmla="*/ 6276736 w 6300250"/>
              <a:gd name="connsiteY20" fmla="*/ 854077 h 6858002"/>
              <a:gd name="connsiteX21" fmla="*/ 6261619 w 6300250"/>
              <a:gd name="connsiteY21" fmla="*/ 901702 h 6858002"/>
              <a:gd name="connsiteX22" fmla="*/ 6244823 w 6300250"/>
              <a:gd name="connsiteY22" fmla="*/ 942977 h 6858002"/>
              <a:gd name="connsiteX23" fmla="*/ 6224668 w 6300250"/>
              <a:gd name="connsiteY23" fmla="*/ 981077 h 6858002"/>
              <a:gd name="connsiteX24" fmla="*/ 6204513 w 6300250"/>
              <a:gd name="connsiteY24" fmla="*/ 1017589 h 6858002"/>
              <a:gd name="connsiteX25" fmla="*/ 6184358 w 6300250"/>
              <a:gd name="connsiteY25" fmla="*/ 1055689 h 6858002"/>
              <a:gd name="connsiteX26" fmla="*/ 6165882 w 6300250"/>
              <a:gd name="connsiteY26" fmla="*/ 1095377 h 6858002"/>
              <a:gd name="connsiteX27" fmla="*/ 6147406 w 6300250"/>
              <a:gd name="connsiteY27" fmla="*/ 1136652 h 6858002"/>
              <a:gd name="connsiteX28" fmla="*/ 6132291 w 6300250"/>
              <a:gd name="connsiteY28" fmla="*/ 1182689 h 6858002"/>
              <a:gd name="connsiteX29" fmla="*/ 6122213 w 6300250"/>
              <a:gd name="connsiteY29" fmla="*/ 1235077 h 6858002"/>
              <a:gd name="connsiteX30" fmla="*/ 6112135 w 6300250"/>
              <a:gd name="connsiteY30" fmla="*/ 1295402 h 6858002"/>
              <a:gd name="connsiteX31" fmla="*/ 6110455 w 6300250"/>
              <a:gd name="connsiteY31" fmla="*/ 1363664 h 6858002"/>
              <a:gd name="connsiteX32" fmla="*/ 6112135 w 6300250"/>
              <a:gd name="connsiteY32" fmla="*/ 1431927 h 6858002"/>
              <a:gd name="connsiteX33" fmla="*/ 6122213 w 6300250"/>
              <a:gd name="connsiteY33" fmla="*/ 1492252 h 6858002"/>
              <a:gd name="connsiteX34" fmla="*/ 6132291 w 6300250"/>
              <a:gd name="connsiteY34" fmla="*/ 1544639 h 6858002"/>
              <a:gd name="connsiteX35" fmla="*/ 6147406 w 6300250"/>
              <a:gd name="connsiteY35" fmla="*/ 1589089 h 6858002"/>
              <a:gd name="connsiteX36" fmla="*/ 6165882 w 6300250"/>
              <a:gd name="connsiteY36" fmla="*/ 1631952 h 6858002"/>
              <a:gd name="connsiteX37" fmla="*/ 6184358 w 6300250"/>
              <a:gd name="connsiteY37" fmla="*/ 1671639 h 6858002"/>
              <a:gd name="connsiteX38" fmla="*/ 6204513 w 6300250"/>
              <a:gd name="connsiteY38" fmla="*/ 1708152 h 6858002"/>
              <a:gd name="connsiteX39" fmla="*/ 6224668 w 6300250"/>
              <a:gd name="connsiteY39" fmla="*/ 1743077 h 6858002"/>
              <a:gd name="connsiteX40" fmla="*/ 6244823 w 6300250"/>
              <a:gd name="connsiteY40" fmla="*/ 1782764 h 6858002"/>
              <a:gd name="connsiteX41" fmla="*/ 6261619 w 6300250"/>
              <a:gd name="connsiteY41" fmla="*/ 1824039 h 6858002"/>
              <a:gd name="connsiteX42" fmla="*/ 6276736 w 6300250"/>
              <a:gd name="connsiteY42" fmla="*/ 1870077 h 6858002"/>
              <a:gd name="connsiteX43" fmla="*/ 6288493 w 6300250"/>
              <a:gd name="connsiteY43" fmla="*/ 1922464 h 6858002"/>
              <a:gd name="connsiteX44" fmla="*/ 6296891 w 6300250"/>
              <a:gd name="connsiteY44" fmla="*/ 1982789 h 6858002"/>
              <a:gd name="connsiteX45" fmla="*/ 6300250 w 6300250"/>
              <a:gd name="connsiteY45" fmla="*/ 2051052 h 6858002"/>
              <a:gd name="connsiteX46" fmla="*/ 6296891 w 6300250"/>
              <a:gd name="connsiteY46" fmla="*/ 2119314 h 6858002"/>
              <a:gd name="connsiteX47" fmla="*/ 6288493 w 6300250"/>
              <a:gd name="connsiteY47" fmla="*/ 2179639 h 6858002"/>
              <a:gd name="connsiteX48" fmla="*/ 6276736 w 6300250"/>
              <a:gd name="connsiteY48" fmla="*/ 2232027 h 6858002"/>
              <a:gd name="connsiteX49" fmla="*/ 6261619 w 6300250"/>
              <a:gd name="connsiteY49" fmla="*/ 2278064 h 6858002"/>
              <a:gd name="connsiteX50" fmla="*/ 6244823 w 6300250"/>
              <a:gd name="connsiteY50" fmla="*/ 2319339 h 6858002"/>
              <a:gd name="connsiteX51" fmla="*/ 6224668 w 6300250"/>
              <a:gd name="connsiteY51" fmla="*/ 2359027 h 6858002"/>
              <a:gd name="connsiteX52" fmla="*/ 6204513 w 6300250"/>
              <a:gd name="connsiteY52" fmla="*/ 2395539 h 6858002"/>
              <a:gd name="connsiteX53" fmla="*/ 6184358 w 6300250"/>
              <a:gd name="connsiteY53" fmla="*/ 2433639 h 6858002"/>
              <a:gd name="connsiteX54" fmla="*/ 6165882 w 6300250"/>
              <a:gd name="connsiteY54" fmla="*/ 2471739 h 6858002"/>
              <a:gd name="connsiteX55" fmla="*/ 6147406 w 6300250"/>
              <a:gd name="connsiteY55" fmla="*/ 2513014 h 6858002"/>
              <a:gd name="connsiteX56" fmla="*/ 6132291 w 6300250"/>
              <a:gd name="connsiteY56" fmla="*/ 2560639 h 6858002"/>
              <a:gd name="connsiteX57" fmla="*/ 6122213 w 6300250"/>
              <a:gd name="connsiteY57" fmla="*/ 2613027 h 6858002"/>
              <a:gd name="connsiteX58" fmla="*/ 6112135 w 6300250"/>
              <a:gd name="connsiteY58" fmla="*/ 2671764 h 6858002"/>
              <a:gd name="connsiteX59" fmla="*/ 6110455 w 6300250"/>
              <a:gd name="connsiteY59" fmla="*/ 2741614 h 6858002"/>
              <a:gd name="connsiteX60" fmla="*/ 6112135 w 6300250"/>
              <a:gd name="connsiteY60" fmla="*/ 2809877 h 6858002"/>
              <a:gd name="connsiteX61" fmla="*/ 6122213 w 6300250"/>
              <a:gd name="connsiteY61" fmla="*/ 2868614 h 6858002"/>
              <a:gd name="connsiteX62" fmla="*/ 6132291 w 6300250"/>
              <a:gd name="connsiteY62" fmla="*/ 2922589 h 6858002"/>
              <a:gd name="connsiteX63" fmla="*/ 6147406 w 6300250"/>
              <a:gd name="connsiteY63" fmla="*/ 2967039 h 6858002"/>
              <a:gd name="connsiteX64" fmla="*/ 6165882 w 6300250"/>
              <a:gd name="connsiteY64" fmla="*/ 3009902 h 6858002"/>
              <a:gd name="connsiteX65" fmla="*/ 6184358 w 6300250"/>
              <a:gd name="connsiteY65" fmla="*/ 3046414 h 6858002"/>
              <a:gd name="connsiteX66" fmla="*/ 6204513 w 6300250"/>
              <a:gd name="connsiteY66" fmla="*/ 3084514 h 6858002"/>
              <a:gd name="connsiteX67" fmla="*/ 6224668 w 6300250"/>
              <a:gd name="connsiteY67" fmla="*/ 3121027 h 6858002"/>
              <a:gd name="connsiteX68" fmla="*/ 6244823 w 6300250"/>
              <a:gd name="connsiteY68" fmla="*/ 3160714 h 6858002"/>
              <a:gd name="connsiteX69" fmla="*/ 6261619 w 6300250"/>
              <a:gd name="connsiteY69" fmla="*/ 3201989 h 6858002"/>
              <a:gd name="connsiteX70" fmla="*/ 6276736 w 6300250"/>
              <a:gd name="connsiteY70" fmla="*/ 3248027 h 6858002"/>
              <a:gd name="connsiteX71" fmla="*/ 6288493 w 6300250"/>
              <a:gd name="connsiteY71" fmla="*/ 3300414 h 6858002"/>
              <a:gd name="connsiteX72" fmla="*/ 6296891 w 6300250"/>
              <a:gd name="connsiteY72" fmla="*/ 3360739 h 6858002"/>
              <a:gd name="connsiteX73" fmla="*/ 6300250 w 6300250"/>
              <a:gd name="connsiteY73" fmla="*/ 3427414 h 6858002"/>
              <a:gd name="connsiteX74" fmla="*/ 6296891 w 6300250"/>
              <a:gd name="connsiteY74" fmla="*/ 3497264 h 6858002"/>
              <a:gd name="connsiteX75" fmla="*/ 6288493 w 6300250"/>
              <a:gd name="connsiteY75" fmla="*/ 3557589 h 6858002"/>
              <a:gd name="connsiteX76" fmla="*/ 6276736 w 6300250"/>
              <a:gd name="connsiteY76" fmla="*/ 3609977 h 6858002"/>
              <a:gd name="connsiteX77" fmla="*/ 6261619 w 6300250"/>
              <a:gd name="connsiteY77" fmla="*/ 3656014 h 6858002"/>
              <a:gd name="connsiteX78" fmla="*/ 6244823 w 6300250"/>
              <a:gd name="connsiteY78" fmla="*/ 3697289 h 6858002"/>
              <a:gd name="connsiteX79" fmla="*/ 6224668 w 6300250"/>
              <a:gd name="connsiteY79" fmla="*/ 3736977 h 6858002"/>
              <a:gd name="connsiteX80" fmla="*/ 6184358 w 6300250"/>
              <a:gd name="connsiteY80" fmla="*/ 3811589 h 6858002"/>
              <a:gd name="connsiteX81" fmla="*/ 6165882 w 6300250"/>
              <a:gd name="connsiteY81" fmla="*/ 3848102 h 6858002"/>
              <a:gd name="connsiteX82" fmla="*/ 6147406 w 6300250"/>
              <a:gd name="connsiteY82" fmla="*/ 3890964 h 6858002"/>
              <a:gd name="connsiteX83" fmla="*/ 6132291 w 6300250"/>
              <a:gd name="connsiteY83" fmla="*/ 3935414 h 6858002"/>
              <a:gd name="connsiteX84" fmla="*/ 6122213 w 6300250"/>
              <a:gd name="connsiteY84" fmla="*/ 3987802 h 6858002"/>
              <a:gd name="connsiteX85" fmla="*/ 6112135 w 6300250"/>
              <a:gd name="connsiteY85" fmla="*/ 4048127 h 6858002"/>
              <a:gd name="connsiteX86" fmla="*/ 6110455 w 6300250"/>
              <a:gd name="connsiteY86" fmla="*/ 4116389 h 6858002"/>
              <a:gd name="connsiteX87" fmla="*/ 6112135 w 6300250"/>
              <a:gd name="connsiteY87" fmla="*/ 4186239 h 6858002"/>
              <a:gd name="connsiteX88" fmla="*/ 6122213 w 6300250"/>
              <a:gd name="connsiteY88" fmla="*/ 4244977 h 6858002"/>
              <a:gd name="connsiteX89" fmla="*/ 6132291 w 6300250"/>
              <a:gd name="connsiteY89" fmla="*/ 4297364 h 6858002"/>
              <a:gd name="connsiteX90" fmla="*/ 6147406 w 6300250"/>
              <a:gd name="connsiteY90" fmla="*/ 4343402 h 6858002"/>
              <a:gd name="connsiteX91" fmla="*/ 6165882 w 6300250"/>
              <a:gd name="connsiteY91" fmla="*/ 4386264 h 6858002"/>
              <a:gd name="connsiteX92" fmla="*/ 6184358 w 6300250"/>
              <a:gd name="connsiteY92" fmla="*/ 4424364 h 6858002"/>
              <a:gd name="connsiteX93" fmla="*/ 6224668 w 6300250"/>
              <a:gd name="connsiteY93" fmla="*/ 4498977 h 6858002"/>
              <a:gd name="connsiteX94" fmla="*/ 6244823 w 6300250"/>
              <a:gd name="connsiteY94" fmla="*/ 4537077 h 6858002"/>
              <a:gd name="connsiteX95" fmla="*/ 6261619 w 6300250"/>
              <a:gd name="connsiteY95" fmla="*/ 4579939 h 6858002"/>
              <a:gd name="connsiteX96" fmla="*/ 6276736 w 6300250"/>
              <a:gd name="connsiteY96" fmla="*/ 4625977 h 6858002"/>
              <a:gd name="connsiteX97" fmla="*/ 6288493 w 6300250"/>
              <a:gd name="connsiteY97" fmla="*/ 4678364 h 6858002"/>
              <a:gd name="connsiteX98" fmla="*/ 6296891 w 6300250"/>
              <a:gd name="connsiteY98" fmla="*/ 4738689 h 6858002"/>
              <a:gd name="connsiteX99" fmla="*/ 6300250 w 6300250"/>
              <a:gd name="connsiteY99" fmla="*/ 4806952 h 6858002"/>
              <a:gd name="connsiteX100" fmla="*/ 6296891 w 6300250"/>
              <a:gd name="connsiteY100" fmla="*/ 4875214 h 6858002"/>
              <a:gd name="connsiteX101" fmla="*/ 6288493 w 6300250"/>
              <a:gd name="connsiteY101" fmla="*/ 4935539 h 6858002"/>
              <a:gd name="connsiteX102" fmla="*/ 6276736 w 6300250"/>
              <a:gd name="connsiteY102" fmla="*/ 4987927 h 6858002"/>
              <a:gd name="connsiteX103" fmla="*/ 6261619 w 6300250"/>
              <a:gd name="connsiteY103" fmla="*/ 5033964 h 6858002"/>
              <a:gd name="connsiteX104" fmla="*/ 6244823 w 6300250"/>
              <a:gd name="connsiteY104" fmla="*/ 5075239 h 6858002"/>
              <a:gd name="connsiteX105" fmla="*/ 6224668 w 6300250"/>
              <a:gd name="connsiteY105" fmla="*/ 5114927 h 6858002"/>
              <a:gd name="connsiteX106" fmla="*/ 6204513 w 6300250"/>
              <a:gd name="connsiteY106" fmla="*/ 5149852 h 6858002"/>
              <a:gd name="connsiteX107" fmla="*/ 6184358 w 6300250"/>
              <a:gd name="connsiteY107" fmla="*/ 5186364 h 6858002"/>
              <a:gd name="connsiteX108" fmla="*/ 6165882 w 6300250"/>
              <a:gd name="connsiteY108" fmla="*/ 5226052 h 6858002"/>
              <a:gd name="connsiteX109" fmla="*/ 6147406 w 6300250"/>
              <a:gd name="connsiteY109" fmla="*/ 5268914 h 6858002"/>
              <a:gd name="connsiteX110" fmla="*/ 6132291 w 6300250"/>
              <a:gd name="connsiteY110" fmla="*/ 5313364 h 6858002"/>
              <a:gd name="connsiteX111" fmla="*/ 6122213 w 6300250"/>
              <a:gd name="connsiteY111" fmla="*/ 5365752 h 6858002"/>
              <a:gd name="connsiteX112" fmla="*/ 6112135 w 6300250"/>
              <a:gd name="connsiteY112" fmla="*/ 5426077 h 6858002"/>
              <a:gd name="connsiteX113" fmla="*/ 6110455 w 6300250"/>
              <a:gd name="connsiteY113" fmla="*/ 5494339 h 6858002"/>
              <a:gd name="connsiteX114" fmla="*/ 6112135 w 6300250"/>
              <a:gd name="connsiteY114" fmla="*/ 5562602 h 6858002"/>
              <a:gd name="connsiteX115" fmla="*/ 6122213 w 6300250"/>
              <a:gd name="connsiteY115" fmla="*/ 5622927 h 6858002"/>
              <a:gd name="connsiteX116" fmla="*/ 6132291 w 6300250"/>
              <a:gd name="connsiteY116" fmla="*/ 5675314 h 6858002"/>
              <a:gd name="connsiteX117" fmla="*/ 6147406 w 6300250"/>
              <a:gd name="connsiteY117" fmla="*/ 5721352 h 6858002"/>
              <a:gd name="connsiteX118" fmla="*/ 6165882 w 6300250"/>
              <a:gd name="connsiteY118" fmla="*/ 5762627 h 6858002"/>
              <a:gd name="connsiteX119" fmla="*/ 6184358 w 6300250"/>
              <a:gd name="connsiteY119" fmla="*/ 5802314 h 6858002"/>
              <a:gd name="connsiteX120" fmla="*/ 6204513 w 6300250"/>
              <a:gd name="connsiteY120" fmla="*/ 5840414 h 6858002"/>
              <a:gd name="connsiteX121" fmla="*/ 6224668 w 6300250"/>
              <a:gd name="connsiteY121" fmla="*/ 5876927 h 6858002"/>
              <a:gd name="connsiteX122" fmla="*/ 6244823 w 6300250"/>
              <a:gd name="connsiteY122" fmla="*/ 5915027 h 6858002"/>
              <a:gd name="connsiteX123" fmla="*/ 6261619 w 6300250"/>
              <a:gd name="connsiteY123" fmla="*/ 5956302 h 6858002"/>
              <a:gd name="connsiteX124" fmla="*/ 6276736 w 6300250"/>
              <a:gd name="connsiteY124" fmla="*/ 6003927 h 6858002"/>
              <a:gd name="connsiteX125" fmla="*/ 6288493 w 6300250"/>
              <a:gd name="connsiteY125" fmla="*/ 6056314 h 6858002"/>
              <a:gd name="connsiteX126" fmla="*/ 6296891 w 6300250"/>
              <a:gd name="connsiteY126" fmla="*/ 6113464 h 6858002"/>
              <a:gd name="connsiteX127" fmla="*/ 6300250 w 6300250"/>
              <a:gd name="connsiteY127" fmla="*/ 6183314 h 6858002"/>
              <a:gd name="connsiteX128" fmla="*/ 6296891 w 6300250"/>
              <a:gd name="connsiteY128" fmla="*/ 6251577 h 6858002"/>
              <a:gd name="connsiteX129" fmla="*/ 6288493 w 6300250"/>
              <a:gd name="connsiteY129" fmla="*/ 6311902 h 6858002"/>
              <a:gd name="connsiteX130" fmla="*/ 6276736 w 6300250"/>
              <a:gd name="connsiteY130" fmla="*/ 6361114 h 6858002"/>
              <a:gd name="connsiteX131" fmla="*/ 6261619 w 6300250"/>
              <a:gd name="connsiteY131" fmla="*/ 6407152 h 6858002"/>
              <a:gd name="connsiteX132" fmla="*/ 6244823 w 6300250"/>
              <a:gd name="connsiteY132" fmla="*/ 6448427 h 6858002"/>
              <a:gd name="connsiteX133" fmla="*/ 6226348 w 6300250"/>
              <a:gd name="connsiteY133" fmla="*/ 6488114 h 6858002"/>
              <a:gd name="connsiteX134" fmla="*/ 6207872 w 6300250"/>
              <a:gd name="connsiteY134" fmla="*/ 6523039 h 6858002"/>
              <a:gd name="connsiteX135" fmla="*/ 6187717 w 6300250"/>
              <a:gd name="connsiteY135" fmla="*/ 6561139 h 6858002"/>
              <a:gd name="connsiteX136" fmla="*/ 6167562 w 6300250"/>
              <a:gd name="connsiteY136" fmla="*/ 6597652 h 6858002"/>
              <a:gd name="connsiteX137" fmla="*/ 6150766 w 6300250"/>
              <a:gd name="connsiteY137" fmla="*/ 6640514 h 6858002"/>
              <a:gd name="connsiteX138" fmla="*/ 6133970 w 6300250"/>
              <a:gd name="connsiteY138" fmla="*/ 6683377 h 6858002"/>
              <a:gd name="connsiteX139" fmla="*/ 6123892 w 6300250"/>
              <a:gd name="connsiteY139" fmla="*/ 6735764 h 6858002"/>
              <a:gd name="connsiteX140" fmla="*/ 6115495 w 6300250"/>
              <a:gd name="connsiteY140" fmla="*/ 6791327 h 6858002"/>
              <a:gd name="connsiteX141" fmla="*/ 6110455 w 6300250"/>
              <a:gd name="connsiteY141" fmla="*/ 6858002 h 6858002"/>
              <a:gd name="connsiteX142" fmla="*/ 3149600 w 6300250"/>
              <a:gd name="connsiteY142" fmla="*/ 6858002 h 6858002"/>
              <a:gd name="connsiteX143" fmla="*/ 2707087 w 6300250"/>
              <a:gd name="connsiteY143" fmla="*/ 6858002 h 6858002"/>
              <a:gd name="connsiteX144" fmla="*/ 0 w 6300250"/>
              <a:gd name="connsiteY144" fmla="*/ 6858002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Lst>
            <a:rect l="l" t="t" r="r" b="b"/>
            <a:pathLst>
              <a:path w="6300250" h="6858002">
                <a:moveTo>
                  <a:pt x="0" y="0"/>
                </a:moveTo>
                <a:lnTo>
                  <a:pt x="3149600" y="0"/>
                </a:lnTo>
                <a:lnTo>
                  <a:pt x="3149600" y="2"/>
                </a:lnTo>
                <a:lnTo>
                  <a:pt x="6110455" y="2"/>
                </a:lnTo>
                <a:lnTo>
                  <a:pt x="6115495" y="66677"/>
                </a:lnTo>
                <a:lnTo>
                  <a:pt x="6123892" y="122239"/>
                </a:lnTo>
                <a:lnTo>
                  <a:pt x="6133970" y="174627"/>
                </a:lnTo>
                <a:lnTo>
                  <a:pt x="6150766" y="217489"/>
                </a:lnTo>
                <a:lnTo>
                  <a:pt x="6167562" y="260352"/>
                </a:lnTo>
                <a:lnTo>
                  <a:pt x="6187717" y="296864"/>
                </a:lnTo>
                <a:lnTo>
                  <a:pt x="6207872" y="334964"/>
                </a:lnTo>
                <a:lnTo>
                  <a:pt x="6226348" y="369889"/>
                </a:lnTo>
                <a:lnTo>
                  <a:pt x="6244823" y="409577"/>
                </a:lnTo>
                <a:lnTo>
                  <a:pt x="6261619" y="450852"/>
                </a:lnTo>
                <a:lnTo>
                  <a:pt x="6276736" y="496889"/>
                </a:lnTo>
                <a:lnTo>
                  <a:pt x="6288493" y="546102"/>
                </a:lnTo>
                <a:lnTo>
                  <a:pt x="6296891" y="606427"/>
                </a:lnTo>
                <a:lnTo>
                  <a:pt x="6300250" y="673102"/>
                </a:lnTo>
                <a:lnTo>
                  <a:pt x="6296891" y="744539"/>
                </a:lnTo>
                <a:lnTo>
                  <a:pt x="6288493" y="801689"/>
                </a:lnTo>
                <a:lnTo>
                  <a:pt x="6276736" y="854077"/>
                </a:lnTo>
                <a:lnTo>
                  <a:pt x="6261619" y="901702"/>
                </a:lnTo>
                <a:lnTo>
                  <a:pt x="6244823" y="942977"/>
                </a:lnTo>
                <a:lnTo>
                  <a:pt x="6224668" y="981077"/>
                </a:lnTo>
                <a:lnTo>
                  <a:pt x="6204513" y="1017589"/>
                </a:lnTo>
                <a:lnTo>
                  <a:pt x="6184358" y="1055689"/>
                </a:lnTo>
                <a:lnTo>
                  <a:pt x="6165882" y="1095377"/>
                </a:lnTo>
                <a:lnTo>
                  <a:pt x="6147406" y="1136652"/>
                </a:lnTo>
                <a:lnTo>
                  <a:pt x="6132291" y="1182689"/>
                </a:lnTo>
                <a:lnTo>
                  <a:pt x="6122213" y="1235077"/>
                </a:lnTo>
                <a:lnTo>
                  <a:pt x="6112135" y="1295402"/>
                </a:lnTo>
                <a:lnTo>
                  <a:pt x="6110455" y="1363664"/>
                </a:lnTo>
                <a:lnTo>
                  <a:pt x="6112135" y="1431927"/>
                </a:lnTo>
                <a:lnTo>
                  <a:pt x="6122213" y="1492252"/>
                </a:lnTo>
                <a:lnTo>
                  <a:pt x="6132291" y="1544639"/>
                </a:lnTo>
                <a:lnTo>
                  <a:pt x="6147406" y="1589089"/>
                </a:lnTo>
                <a:lnTo>
                  <a:pt x="6165882" y="1631952"/>
                </a:lnTo>
                <a:lnTo>
                  <a:pt x="6184358" y="1671639"/>
                </a:lnTo>
                <a:lnTo>
                  <a:pt x="6204513" y="1708152"/>
                </a:lnTo>
                <a:lnTo>
                  <a:pt x="6224668" y="1743077"/>
                </a:lnTo>
                <a:lnTo>
                  <a:pt x="6244823" y="1782764"/>
                </a:lnTo>
                <a:lnTo>
                  <a:pt x="6261619" y="1824039"/>
                </a:lnTo>
                <a:lnTo>
                  <a:pt x="6276736" y="1870077"/>
                </a:lnTo>
                <a:lnTo>
                  <a:pt x="6288493" y="1922464"/>
                </a:lnTo>
                <a:lnTo>
                  <a:pt x="6296891" y="1982789"/>
                </a:lnTo>
                <a:lnTo>
                  <a:pt x="6300250" y="2051052"/>
                </a:lnTo>
                <a:lnTo>
                  <a:pt x="6296891" y="2119314"/>
                </a:lnTo>
                <a:lnTo>
                  <a:pt x="6288493" y="2179639"/>
                </a:lnTo>
                <a:lnTo>
                  <a:pt x="6276736" y="2232027"/>
                </a:lnTo>
                <a:lnTo>
                  <a:pt x="6261619" y="2278064"/>
                </a:lnTo>
                <a:lnTo>
                  <a:pt x="6244823" y="2319339"/>
                </a:lnTo>
                <a:lnTo>
                  <a:pt x="6224668" y="2359027"/>
                </a:lnTo>
                <a:lnTo>
                  <a:pt x="6204513" y="2395539"/>
                </a:lnTo>
                <a:lnTo>
                  <a:pt x="6184358" y="2433639"/>
                </a:lnTo>
                <a:lnTo>
                  <a:pt x="6165882" y="2471739"/>
                </a:lnTo>
                <a:lnTo>
                  <a:pt x="6147406" y="2513014"/>
                </a:lnTo>
                <a:lnTo>
                  <a:pt x="6132291" y="2560639"/>
                </a:lnTo>
                <a:lnTo>
                  <a:pt x="6122213" y="2613027"/>
                </a:lnTo>
                <a:lnTo>
                  <a:pt x="6112135" y="2671764"/>
                </a:lnTo>
                <a:lnTo>
                  <a:pt x="6110455" y="2741614"/>
                </a:lnTo>
                <a:lnTo>
                  <a:pt x="6112135" y="2809877"/>
                </a:lnTo>
                <a:lnTo>
                  <a:pt x="6122213" y="2868614"/>
                </a:lnTo>
                <a:lnTo>
                  <a:pt x="6132291" y="2922589"/>
                </a:lnTo>
                <a:lnTo>
                  <a:pt x="6147406" y="2967039"/>
                </a:lnTo>
                <a:lnTo>
                  <a:pt x="6165882" y="3009902"/>
                </a:lnTo>
                <a:lnTo>
                  <a:pt x="6184358" y="3046414"/>
                </a:lnTo>
                <a:lnTo>
                  <a:pt x="6204513" y="3084514"/>
                </a:lnTo>
                <a:lnTo>
                  <a:pt x="6224668" y="3121027"/>
                </a:lnTo>
                <a:lnTo>
                  <a:pt x="6244823" y="3160714"/>
                </a:lnTo>
                <a:lnTo>
                  <a:pt x="6261619" y="3201989"/>
                </a:lnTo>
                <a:lnTo>
                  <a:pt x="6276736" y="3248027"/>
                </a:lnTo>
                <a:lnTo>
                  <a:pt x="6288493" y="3300414"/>
                </a:lnTo>
                <a:lnTo>
                  <a:pt x="6296891" y="3360739"/>
                </a:lnTo>
                <a:lnTo>
                  <a:pt x="6300250" y="3427414"/>
                </a:lnTo>
                <a:lnTo>
                  <a:pt x="6296891" y="3497264"/>
                </a:lnTo>
                <a:lnTo>
                  <a:pt x="6288493" y="3557589"/>
                </a:lnTo>
                <a:lnTo>
                  <a:pt x="6276736" y="3609977"/>
                </a:lnTo>
                <a:lnTo>
                  <a:pt x="6261619" y="3656014"/>
                </a:lnTo>
                <a:lnTo>
                  <a:pt x="6244823" y="3697289"/>
                </a:lnTo>
                <a:lnTo>
                  <a:pt x="6224668" y="3736977"/>
                </a:lnTo>
                <a:lnTo>
                  <a:pt x="6184358" y="3811589"/>
                </a:lnTo>
                <a:lnTo>
                  <a:pt x="6165882" y="3848102"/>
                </a:lnTo>
                <a:lnTo>
                  <a:pt x="6147406" y="3890964"/>
                </a:lnTo>
                <a:lnTo>
                  <a:pt x="6132291" y="3935414"/>
                </a:lnTo>
                <a:lnTo>
                  <a:pt x="6122213" y="3987802"/>
                </a:lnTo>
                <a:lnTo>
                  <a:pt x="6112135" y="4048127"/>
                </a:lnTo>
                <a:lnTo>
                  <a:pt x="6110455" y="4116389"/>
                </a:lnTo>
                <a:lnTo>
                  <a:pt x="6112135" y="4186239"/>
                </a:lnTo>
                <a:lnTo>
                  <a:pt x="6122213" y="4244977"/>
                </a:lnTo>
                <a:lnTo>
                  <a:pt x="6132291" y="4297364"/>
                </a:lnTo>
                <a:lnTo>
                  <a:pt x="6147406" y="4343402"/>
                </a:lnTo>
                <a:lnTo>
                  <a:pt x="6165882" y="4386264"/>
                </a:lnTo>
                <a:lnTo>
                  <a:pt x="6184358" y="4424364"/>
                </a:lnTo>
                <a:lnTo>
                  <a:pt x="6224668" y="4498977"/>
                </a:lnTo>
                <a:lnTo>
                  <a:pt x="6244823" y="4537077"/>
                </a:lnTo>
                <a:lnTo>
                  <a:pt x="6261619" y="4579939"/>
                </a:lnTo>
                <a:lnTo>
                  <a:pt x="6276736" y="4625977"/>
                </a:lnTo>
                <a:lnTo>
                  <a:pt x="6288493" y="4678364"/>
                </a:lnTo>
                <a:lnTo>
                  <a:pt x="6296891" y="4738689"/>
                </a:lnTo>
                <a:lnTo>
                  <a:pt x="6300250" y="4806952"/>
                </a:lnTo>
                <a:lnTo>
                  <a:pt x="6296891" y="4875214"/>
                </a:lnTo>
                <a:lnTo>
                  <a:pt x="6288493" y="4935539"/>
                </a:lnTo>
                <a:lnTo>
                  <a:pt x="6276736" y="4987927"/>
                </a:lnTo>
                <a:lnTo>
                  <a:pt x="6261619" y="5033964"/>
                </a:lnTo>
                <a:lnTo>
                  <a:pt x="6244823" y="5075239"/>
                </a:lnTo>
                <a:lnTo>
                  <a:pt x="6224668" y="5114927"/>
                </a:lnTo>
                <a:lnTo>
                  <a:pt x="6204513" y="5149852"/>
                </a:lnTo>
                <a:lnTo>
                  <a:pt x="6184358" y="5186364"/>
                </a:lnTo>
                <a:lnTo>
                  <a:pt x="6165882" y="5226052"/>
                </a:lnTo>
                <a:lnTo>
                  <a:pt x="6147406" y="5268914"/>
                </a:lnTo>
                <a:lnTo>
                  <a:pt x="6132291" y="5313364"/>
                </a:lnTo>
                <a:lnTo>
                  <a:pt x="6122213" y="5365752"/>
                </a:lnTo>
                <a:lnTo>
                  <a:pt x="6112135" y="5426077"/>
                </a:lnTo>
                <a:lnTo>
                  <a:pt x="6110455" y="5494339"/>
                </a:lnTo>
                <a:lnTo>
                  <a:pt x="6112135" y="5562602"/>
                </a:lnTo>
                <a:lnTo>
                  <a:pt x="6122213" y="5622927"/>
                </a:lnTo>
                <a:lnTo>
                  <a:pt x="6132291" y="5675314"/>
                </a:lnTo>
                <a:lnTo>
                  <a:pt x="6147406" y="5721352"/>
                </a:lnTo>
                <a:lnTo>
                  <a:pt x="6165882" y="5762627"/>
                </a:lnTo>
                <a:lnTo>
                  <a:pt x="6184358" y="5802314"/>
                </a:lnTo>
                <a:lnTo>
                  <a:pt x="6204513" y="5840414"/>
                </a:lnTo>
                <a:lnTo>
                  <a:pt x="6224668" y="5876927"/>
                </a:lnTo>
                <a:lnTo>
                  <a:pt x="6244823" y="5915027"/>
                </a:lnTo>
                <a:lnTo>
                  <a:pt x="6261619" y="5956302"/>
                </a:lnTo>
                <a:lnTo>
                  <a:pt x="6276736" y="6003927"/>
                </a:lnTo>
                <a:lnTo>
                  <a:pt x="6288493" y="6056314"/>
                </a:lnTo>
                <a:lnTo>
                  <a:pt x="6296891" y="6113464"/>
                </a:lnTo>
                <a:lnTo>
                  <a:pt x="6300250" y="6183314"/>
                </a:lnTo>
                <a:lnTo>
                  <a:pt x="6296891" y="6251577"/>
                </a:lnTo>
                <a:lnTo>
                  <a:pt x="6288493" y="6311902"/>
                </a:lnTo>
                <a:lnTo>
                  <a:pt x="6276736" y="6361114"/>
                </a:lnTo>
                <a:lnTo>
                  <a:pt x="6261619" y="6407152"/>
                </a:lnTo>
                <a:lnTo>
                  <a:pt x="6244823" y="6448427"/>
                </a:lnTo>
                <a:lnTo>
                  <a:pt x="6226348" y="6488114"/>
                </a:lnTo>
                <a:lnTo>
                  <a:pt x="6207872" y="6523039"/>
                </a:lnTo>
                <a:lnTo>
                  <a:pt x="6187717" y="6561139"/>
                </a:lnTo>
                <a:lnTo>
                  <a:pt x="6167562" y="6597652"/>
                </a:lnTo>
                <a:lnTo>
                  <a:pt x="6150766" y="6640514"/>
                </a:lnTo>
                <a:lnTo>
                  <a:pt x="6133970" y="6683377"/>
                </a:lnTo>
                <a:lnTo>
                  <a:pt x="6123892" y="6735764"/>
                </a:lnTo>
                <a:lnTo>
                  <a:pt x="6115495" y="6791327"/>
                </a:lnTo>
                <a:lnTo>
                  <a:pt x="6110455" y="6858002"/>
                </a:lnTo>
                <a:lnTo>
                  <a:pt x="3149600" y="6858002"/>
                </a:lnTo>
                <a:lnTo>
                  <a:pt x="2707087" y="6858002"/>
                </a:lnTo>
                <a:lnTo>
                  <a:pt x="0" y="6858002"/>
                </a:lnTo>
                <a:close/>
              </a:path>
            </a:pathLst>
          </a:custGeom>
          <a:solidFill>
            <a:schemeClr val="accent1"/>
          </a:solidFill>
          <a:ln w="0">
            <a:noFill/>
            <a:prstDash val="solid"/>
            <a:round/>
            <a:headEnd/>
            <a:tailEnd/>
          </a:ln>
        </p:spPr>
      </p:sp>
      <p:sp>
        <p:nvSpPr>
          <p:cNvPr id="3" name="Title 2"/>
          <p:cNvSpPr>
            <a:spLocks noGrp="1"/>
          </p:cNvSpPr>
          <p:nvPr>
            <p:ph type="title"/>
          </p:nvPr>
        </p:nvSpPr>
        <p:spPr>
          <a:xfrm>
            <a:off x="698949" y="1162940"/>
            <a:ext cx="3386699" cy="4532120"/>
          </a:xfrm>
        </p:spPr>
        <p:txBody>
          <a:bodyPr anchor="ctr">
            <a:normAutofit/>
          </a:bodyPr>
          <a:lstStyle/>
          <a:p>
            <a:r>
              <a:rPr lang="en-US" sz="3500">
                <a:solidFill>
                  <a:srgbClr val="2A1A00"/>
                </a:solidFill>
              </a:rPr>
              <a:t>Early Psychological Theorizing Regarding Criminal Behavior (6 of 6)</a:t>
            </a:r>
          </a:p>
        </p:txBody>
      </p:sp>
      <p:sp>
        <p:nvSpPr>
          <p:cNvPr id="14" name="Rectangle 13">
            <a:extLst>
              <a:ext uri="{FF2B5EF4-FFF2-40B4-BE49-F238E27FC236}">
                <a16:creationId xmlns:a16="http://schemas.microsoft.com/office/drawing/2014/main" id="{E3B475C6-1445-41C7-9360-49FD7C1C1E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12598"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Content Placeholder 3"/>
          <p:cNvSpPr>
            <a:spLocks noGrp="1"/>
          </p:cNvSpPr>
          <p:nvPr>
            <p:ph idx="1"/>
          </p:nvPr>
        </p:nvSpPr>
        <p:spPr>
          <a:xfrm>
            <a:off x="5061953" y="1128451"/>
            <a:ext cx="3510547" cy="4566609"/>
          </a:xfrm>
        </p:spPr>
        <p:txBody>
          <a:bodyPr anchor="ctr">
            <a:normAutofit/>
          </a:bodyPr>
          <a:lstStyle/>
          <a:p>
            <a:pPr marL="0" indent="0">
              <a:buNone/>
            </a:pPr>
            <a:r>
              <a:rPr lang="en-US" dirty="0"/>
              <a:t>John Bowlby: Attachment Theory</a:t>
            </a:r>
          </a:p>
          <a:p>
            <a:r>
              <a:rPr lang="en-US" dirty="0"/>
              <a:t>Attachment theory: Combined work of John Bowlby and Mary Ainsworth.</a:t>
            </a:r>
          </a:p>
          <a:p>
            <a:r>
              <a:rPr lang="en-US" dirty="0"/>
              <a:t>Theoretical perspective has seven essential features.</a:t>
            </a:r>
          </a:p>
          <a:p>
            <a:pPr lvl="1"/>
            <a:r>
              <a:rPr lang="en-US" dirty="0"/>
              <a:t>Specificity, duration, engagement of emotion, course of development, learning, organization, and biological function.</a:t>
            </a:r>
          </a:p>
          <a:p>
            <a:pPr marL="400050" lvl="1" indent="0"/>
            <a:endParaRPr lang="en-US" dirty="0"/>
          </a:p>
          <a:p>
            <a:pPr marL="0" indent="0"/>
            <a:endParaRPr lang="en-US" dirty="0"/>
          </a:p>
        </p:txBody>
      </p:sp>
      <p:sp>
        <p:nvSpPr>
          <p:cNvPr id="5" name="Slide Number Placeholder 4"/>
          <p:cNvSpPr>
            <a:spLocks noGrp="1"/>
          </p:cNvSpPr>
          <p:nvPr>
            <p:ph type="sldNum" sz="quarter" idx="12"/>
          </p:nvPr>
        </p:nvSpPr>
        <p:spPr>
          <a:xfrm>
            <a:off x="7536873" y="6375679"/>
            <a:ext cx="1035627" cy="345796"/>
          </a:xfrm>
        </p:spPr>
        <p:txBody>
          <a:bodyPr>
            <a:normAutofit/>
          </a:bodyPr>
          <a:lstStyle/>
          <a:p>
            <a:pPr>
              <a:spcAft>
                <a:spcPts val="600"/>
              </a:spcAft>
            </a:pPr>
            <a:fld id="{B6F15528-21DE-4FAA-801E-634DDDAF4B2B}" type="slidenum">
              <a:rPr lang="en-US" smtClean="0"/>
              <a:pPr>
                <a:spcAft>
                  <a:spcPts val="600"/>
                </a:spcAft>
              </a:pPr>
              <a:t>8</a:t>
            </a:fld>
            <a:endParaRPr lang="en-US"/>
          </a:p>
        </p:txBody>
      </p:sp>
    </p:spTree>
    <p:extLst>
      <p:ext uri="{BB962C8B-B14F-4D97-AF65-F5344CB8AC3E}">
        <p14:creationId xmlns:p14="http://schemas.microsoft.com/office/powerpoint/2010/main" val="4964969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680D4D6-B06E-4316-8BBC-7A65A10AC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9143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a:xfrm>
            <a:off x="571497" y="1153287"/>
            <a:ext cx="2677924" cy="4551426"/>
          </a:xfrm>
        </p:spPr>
        <p:txBody>
          <a:bodyPr anchor="ctr">
            <a:normAutofit/>
          </a:bodyPr>
          <a:lstStyle/>
          <a:p>
            <a:pPr algn="r"/>
            <a:r>
              <a:rPr lang="en-US" sz="2600"/>
              <a:t>Modern Versions of Psychological Perspectives of Criminality (1 of 3)</a:t>
            </a:r>
          </a:p>
        </p:txBody>
      </p:sp>
      <p:cxnSp>
        <p:nvCxnSpPr>
          <p:cNvPr id="12" name="Straight Connector 11">
            <a:extLst>
              <a:ext uri="{FF2B5EF4-FFF2-40B4-BE49-F238E27FC236}">
                <a16:creationId xmlns:a16="http://schemas.microsoft.com/office/drawing/2014/main" id="{ED72A37F-0C2F-473C-9D71-B80AEE71BF0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7847" y="1962397"/>
            <a:ext cx="0" cy="2933206"/>
          </a:xfrm>
          <a:prstGeom prst="line">
            <a:avLst/>
          </a:prstGeom>
          <a:ln w="22225">
            <a:solidFill>
              <a:schemeClr val="accent1"/>
            </a:solidFill>
            <a:miter lim="800000"/>
          </a:ln>
        </p:spPr>
        <p:style>
          <a:lnRef idx="1">
            <a:schemeClr val="accent1"/>
          </a:lnRef>
          <a:fillRef idx="0">
            <a:schemeClr val="accent1"/>
          </a:fillRef>
          <a:effectRef idx="0">
            <a:schemeClr val="accent1"/>
          </a:effectRef>
          <a:fontRef idx="minor">
            <a:schemeClr val="tx1"/>
          </a:fontRef>
        </p:style>
      </p:cxnSp>
      <p:sp>
        <p:nvSpPr>
          <p:cNvPr id="4" name="Content Placeholder 3"/>
          <p:cNvSpPr>
            <a:spLocks noGrp="1"/>
          </p:cNvSpPr>
          <p:nvPr>
            <p:ph idx="1"/>
          </p:nvPr>
        </p:nvSpPr>
        <p:spPr>
          <a:xfrm>
            <a:off x="3732023" y="1153287"/>
            <a:ext cx="4840477" cy="4551426"/>
          </a:xfrm>
        </p:spPr>
        <p:txBody>
          <a:bodyPr anchor="ctr">
            <a:normAutofit/>
          </a:bodyPr>
          <a:lstStyle/>
          <a:p>
            <a:pPr marL="0" indent="0">
              <a:buNone/>
            </a:pPr>
            <a:r>
              <a:rPr lang="en-US" sz="1400"/>
              <a:t>IQ and Criminal Behavior</a:t>
            </a:r>
          </a:p>
          <a:p>
            <a:r>
              <a:rPr lang="fr-FR" sz="1400"/>
              <a:t>Intelligence quotient (IQ), a quantified intelligence measure.</a:t>
            </a:r>
          </a:p>
          <a:p>
            <a:pPr marL="0" indent="0">
              <a:buNone/>
            </a:pPr>
            <a:endParaRPr lang="en-US" sz="1400"/>
          </a:p>
        </p:txBody>
      </p:sp>
      <p:sp>
        <p:nvSpPr>
          <p:cNvPr id="14" name="Rectangle 13">
            <a:extLst>
              <a:ext uri="{FF2B5EF4-FFF2-40B4-BE49-F238E27FC236}">
                <a16:creationId xmlns:a16="http://schemas.microsoft.com/office/drawing/2014/main" id="{64016ABB-4F5D-4BFA-9406-7CD61399B6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250264" y="1964267"/>
            <a:ext cx="643467" cy="9143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Slide Number Placeholder 4"/>
          <p:cNvSpPr>
            <a:spLocks noGrp="1"/>
          </p:cNvSpPr>
          <p:nvPr>
            <p:ph type="sldNum" sz="quarter" idx="12"/>
          </p:nvPr>
        </p:nvSpPr>
        <p:spPr>
          <a:xfrm>
            <a:off x="6457950" y="6375679"/>
            <a:ext cx="2114550" cy="345796"/>
          </a:xfrm>
        </p:spPr>
        <p:txBody>
          <a:bodyPr>
            <a:normAutofit/>
          </a:bodyPr>
          <a:lstStyle/>
          <a:p>
            <a:pPr>
              <a:spcAft>
                <a:spcPts val="600"/>
              </a:spcAft>
            </a:pPr>
            <a:fld id="{B6F15528-21DE-4FAA-801E-634DDDAF4B2B}" type="slidenum">
              <a:rPr lang="en-US" smtClean="0"/>
              <a:pPr>
                <a:spcAft>
                  <a:spcPts val="600"/>
                </a:spcAft>
              </a:pPr>
              <a:t>9</a:t>
            </a:fld>
            <a:endParaRPr lang="en-US"/>
          </a:p>
        </p:txBody>
      </p:sp>
    </p:spTree>
    <p:extLst>
      <p:ext uri="{BB962C8B-B14F-4D97-AF65-F5344CB8AC3E}">
        <p14:creationId xmlns:p14="http://schemas.microsoft.com/office/powerpoint/2010/main" val="4964969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A98AD482-27A4-454E-8A3A-84F73CBDA7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22422E2-F15A-43AE-98F1-7210710B0E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80257"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7"/>
          <p:cNvSpPr>
            <a:spLocks noGrp="1"/>
          </p:cNvSpPr>
          <p:nvPr>
            <p:ph type="title"/>
          </p:nvPr>
        </p:nvSpPr>
        <p:spPr>
          <a:xfrm>
            <a:off x="938757" y="1078378"/>
            <a:ext cx="2188164" cy="4701244"/>
          </a:xfrm>
        </p:spPr>
        <p:txBody>
          <a:bodyPr anchor="ctr">
            <a:normAutofit/>
          </a:bodyPr>
          <a:lstStyle/>
          <a:p>
            <a:r>
              <a:rPr lang="en-US" sz="1900"/>
              <a:t>Modern Versions of Psychological Perspectives of Criminality (2 of 3)</a:t>
            </a:r>
          </a:p>
        </p:txBody>
      </p:sp>
      <p:sp>
        <p:nvSpPr>
          <p:cNvPr id="18" name="Freeform 6">
            <a:extLst>
              <a:ext uri="{FF2B5EF4-FFF2-40B4-BE49-F238E27FC236}">
                <a16:creationId xmlns:a16="http://schemas.microsoft.com/office/drawing/2014/main" id="{BDC8164B-5FC0-4CBD-B7AE-0CB8780FFC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664368"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accent1">
              <a:lumMod val="75000"/>
              <a:alpha val="70000"/>
            </a:schemeClr>
          </a:solidFill>
          <a:ln w="0">
            <a:noFill/>
            <a:prstDash val="solid"/>
            <a:round/>
            <a:headEnd/>
            <a:tailEnd/>
          </a:ln>
        </p:spPr>
      </p:sp>
      <p:sp>
        <p:nvSpPr>
          <p:cNvPr id="9" name="Content Placeholder 8"/>
          <p:cNvSpPr>
            <a:spLocks noGrp="1"/>
          </p:cNvSpPr>
          <p:nvPr>
            <p:ph idx="1"/>
          </p:nvPr>
        </p:nvSpPr>
        <p:spPr>
          <a:xfrm>
            <a:off x="3875296" y="1078378"/>
            <a:ext cx="4697204" cy="4701244"/>
          </a:xfrm>
        </p:spPr>
        <p:txBody>
          <a:bodyPr anchor="ctr">
            <a:normAutofit/>
          </a:bodyPr>
          <a:lstStyle/>
          <a:p>
            <a:pPr marL="0" indent="0">
              <a:buNone/>
            </a:pPr>
            <a:r>
              <a:rPr lang="en-US" dirty="0"/>
              <a:t>James Q. Wilson and Richard J. Herrnstein</a:t>
            </a:r>
          </a:p>
          <a:p>
            <a:r>
              <a:rPr lang="en-US" dirty="0"/>
              <a:t>Environmental or sociological explanations: More “palatable.”</a:t>
            </a:r>
          </a:p>
          <a:p>
            <a:r>
              <a:rPr lang="en-US" dirty="0"/>
              <a:t>Biological explanations: Lost favor.</a:t>
            </a:r>
          </a:p>
          <a:p>
            <a:r>
              <a:rPr lang="en-US" dirty="0"/>
              <a:t>Consequences of committing a crime consist of rewards and punishments.</a:t>
            </a:r>
          </a:p>
          <a:p>
            <a:r>
              <a:rPr lang="en-US" dirty="0"/>
              <a:t>Concern on street and predatory crimes.</a:t>
            </a:r>
          </a:p>
        </p:txBody>
      </p:sp>
      <p:sp>
        <p:nvSpPr>
          <p:cNvPr id="6" name="Footer Placeholder 5"/>
          <p:cNvSpPr>
            <a:spLocks noGrp="1"/>
          </p:cNvSpPr>
          <p:nvPr>
            <p:ph type="ftr" sz="quarter" idx="11"/>
          </p:nvPr>
        </p:nvSpPr>
        <p:spPr>
          <a:xfrm>
            <a:off x="3875295" y="6375679"/>
            <a:ext cx="3586861" cy="345796"/>
          </a:xfrm>
        </p:spPr>
        <p:txBody>
          <a:bodyPr>
            <a:normAutofit/>
          </a:bodyPr>
          <a:lstStyle/>
          <a:p>
            <a:pPr algn="l">
              <a:lnSpc>
                <a:spcPct val="90000"/>
              </a:lnSpc>
              <a:spcAft>
                <a:spcPts val="600"/>
              </a:spcAft>
            </a:pPr>
            <a:endParaRPr lang="en-US" sz="900" dirty="0"/>
          </a:p>
        </p:txBody>
      </p:sp>
      <p:sp>
        <p:nvSpPr>
          <p:cNvPr id="7" name="Slide Number Placeholder 6"/>
          <p:cNvSpPr>
            <a:spLocks noGrp="1"/>
          </p:cNvSpPr>
          <p:nvPr>
            <p:ph type="sldNum" sz="quarter" idx="12"/>
          </p:nvPr>
        </p:nvSpPr>
        <p:spPr>
          <a:xfrm>
            <a:off x="7857195" y="6375679"/>
            <a:ext cx="715305" cy="345796"/>
          </a:xfrm>
        </p:spPr>
        <p:txBody>
          <a:bodyPr>
            <a:normAutofit/>
          </a:bodyPr>
          <a:lstStyle/>
          <a:p>
            <a:pPr>
              <a:spcAft>
                <a:spcPts val="600"/>
              </a:spcAft>
            </a:pPr>
            <a:fld id="{B6F15528-21DE-4FAA-801E-634DDDAF4B2B}" type="slidenum">
              <a:rPr lang="en-US" smtClean="0"/>
              <a:pPr>
                <a:spcAft>
                  <a:spcPts val="600"/>
                </a:spcAft>
              </a:pPr>
              <a:t>10</a:t>
            </a:fld>
            <a:endParaRPr lang="en-US"/>
          </a:p>
        </p:txBody>
      </p:sp>
    </p:spTree>
    <p:extLst>
      <p:ext uri="{BB962C8B-B14F-4D97-AF65-F5344CB8AC3E}">
        <p14:creationId xmlns:p14="http://schemas.microsoft.com/office/powerpoint/2010/main" val="11870231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A98AD482-27A4-454E-8A3A-84F73CBDA7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22422E2-F15A-43AE-98F1-7210710B0E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80257"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7"/>
          <p:cNvSpPr>
            <a:spLocks noGrp="1"/>
          </p:cNvSpPr>
          <p:nvPr>
            <p:ph type="title"/>
          </p:nvPr>
        </p:nvSpPr>
        <p:spPr>
          <a:xfrm>
            <a:off x="938757" y="1078378"/>
            <a:ext cx="2188164" cy="4701244"/>
          </a:xfrm>
        </p:spPr>
        <p:txBody>
          <a:bodyPr anchor="ctr">
            <a:normAutofit/>
          </a:bodyPr>
          <a:lstStyle/>
          <a:p>
            <a:r>
              <a:rPr lang="en-US" sz="1900"/>
              <a:t>Modern Versions of Psychological Perspectives of Criminality (3 of 3)</a:t>
            </a:r>
          </a:p>
        </p:txBody>
      </p:sp>
      <p:sp>
        <p:nvSpPr>
          <p:cNvPr id="18" name="Freeform 6">
            <a:extLst>
              <a:ext uri="{FF2B5EF4-FFF2-40B4-BE49-F238E27FC236}">
                <a16:creationId xmlns:a16="http://schemas.microsoft.com/office/drawing/2014/main" id="{BDC8164B-5FC0-4CBD-B7AE-0CB8780FFC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664368"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accent1">
              <a:lumMod val="75000"/>
              <a:alpha val="70000"/>
            </a:schemeClr>
          </a:solidFill>
          <a:ln w="0">
            <a:noFill/>
            <a:prstDash val="solid"/>
            <a:round/>
            <a:headEnd/>
            <a:tailEnd/>
          </a:ln>
        </p:spPr>
      </p:sp>
      <p:sp>
        <p:nvSpPr>
          <p:cNvPr id="9" name="Content Placeholder 8"/>
          <p:cNvSpPr>
            <a:spLocks noGrp="1"/>
          </p:cNvSpPr>
          <p:nvPr>
            <p:ph idx="1"/>
          </p:nvPr>
        </p:nvSpPr>
        <p:spPr>
          <a:xfrm>
            <a:off x="3875296" y="1078378"/>
            <a:ext cx="4697204" cy="4701244"/>
          </a:xfrm>
        </p:spPr>
        <p:txBody>
          <a:bodyPr anchor="ctr">
            <a:normAutofit/>
          </a:bodyPr>
          <a:lstStyle/>
          <a:p>
            <a:pPr marL="0" indent="0">
              <a:buNone/>
            </a:pPr>
            <a:r>
              <a:rPr lang="en-US" dirty="0"/>
              <a:t>Psychopathy and Crime:</a:t>
            </a:r>
          </a:p>
          <a:p>
            <a:r>
              <a:rPr lang="en-US" dirty="0"/>
              <a:t>Sociopath refers specifically to antisocial personalities.</a:t>
            </a:r>
          </a:p>
          <a:p>
            <a:r>
              <a:rPr lang="en-US" dirty="0"/>
              <a:t>Psychopath refers to individuals whose antisocial behavior.</a:t>
            </a:r>
          </a:p>
          <a:p>
            <a:r>
              <a:rPr lang="en-US" dirty="0"/>
              <a:t>Psychopaths engage in irresponsible behavior.</a:t>
            </a:r>
          </a:p>
          <a:p>
            <a:r>
              <a:rPr lang="en-US" dirty="0"/>
              <a:t>Innate fear quotient: Subsequently associate, or condition fear of stimuli. </a:t>
            </a:r>
          </a:p>
        </p:txBody>
      </p:sp>
      <p:sp>
        <p:nvSpPr>
          <p:cNvPr id="6" name="Footer Placeholder 5"/>
          <p:cNvSpPr>
            <a:spLocks noGrp="1"/>
          </p:cNvSpPr>
          <p:nvPr>
            <p:ph type="ftr" sz="quarter" idx="11"/>
          </p:nvPr>
        </p:nvSpPr>
        <p:spPr>
          <a:xfrm>
            <a:off x="3875295" y="6375679"/>
            <a:ext cx="3586861" cy="345796"/>
          </a:xfrm>
        </p:spPr>
        <p:txBody>
          <a:bodyPr>
            <a:normAutofit/>
          </a:bodyPr>
          <a:lstStyle/>
          <a:p>
            <a:pPr algn="l">
              <a:lnSpc>
                <a:spcPct val="90000"/>
              </a:lnSpc>
              <a:spcAft>
                <a:spcPts val="600"/>
              </a:spcAft>
            </a:pPr>
            <a:endParaRPr lang="en-US" sz="900" dirty="0"/>
          </a:p>
        </p:txBody>
      </p:sp>
      <p:sp>
        <p:nvSpPr>
          <p:cNvPr id="7" name="Slide Number Placeholder 6"/>
          <p:cNvSpPr>
            <a:spLocks noGrp="1"/>
          </p:cNvSpPr>
          <p:nvPr>
            <p:ph type="sldNum" sz="quarter" idx="12"/>
          </p:nvPr>
        </p:nvSpPr>
        <p:spPr>
          <a:xfrm>
            <a:off x="7857195" y="6375679"/>
            <a:ext cx="715305" cy="345796"/>
          </a:xfrm>
        </p:spPr>
        <p:txBody>
          <a:bodyPr>
            <a:normAutofit/>
          </a:bodyPr>
          <a:lstStyle/>
          <a:p>
            <a:pPr>
              <a:spcAft>
                <a:spcPts val="600"/>
              </a:spcAft>
            </a:pPr>
            <a:fld id="{B6F15528-21DE-4FAA-801E-634DDDAF4B2B}" type="slidenum">
              <a:rPr lang="en-US" smtClean="0"/>
              <a:pPr>
                <a:spcAft>
                  <a:spcPts val="600"/>
                </a:spcAft>
              </a:pPr>
              <a:t>11</a:t>
            </a:fld>
            <a:endParaRPr lang="en-US"/>
          </a:p>
        </p:txBody>
      </p:sp>
    </p:spTree>
    <p:extLst>
      <p:ext uri="{BB962C8B-B14F-4D97-AF65-F5344CB8AC3E}">
        <p14:creationId xmlns:p14="http://schemas.microsoft.com/office/powerpoint/2010/main" val="11870231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98AD482-27A4-454E-8A3A-84F73CBDA7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22422E2-F15A-43AE-98F1-7210710B0E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80257"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a:xfrm>
            <a:off x="938757" y="1078378"/>
            <a:ext cx="2188164" cy="4701244"/>
          </a:xfrm>
        </p:spPr>
        <p:txBody>
          <a:bodyPr anchor="ctr">
            <a:normAutofit/>
          </a:bodyPr>
          <a:lstStyle/>
          <a:p>
            <a:r>
              <a:rPr lang="en-US" sz="3100"/>
              <a:t>Mental Health and the Criminal Justice System (1 of 5)</a:t>
            </a:r>
          </a:p>
        </p:txBody>
      </p:sp>
      <p:sp>
        <p:nvSpPr>
          <p:cNvPr id="14" name="Freeform 6">
            <a:extLst>
              <a:ext uri="{FF2B5EF4-FFF2-40B4-BE49-F238E27FC236}">
                <a16:creationId xmlns:a16="http://schemas.microsoft.com/office/drawing/2014/main" id="{BDC8164B-5FC0-4CBD-B7AE-0CB8780FFC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664368"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accent1">
              <a:lumMod val="75000"/>
              <a:alpha val="70000"/>
            </a:schemeClr>
          </a:solidFill>
          <a:ln w="0">
            <a:noFill/>
            <a:prstDash val="solid"/>
            <a:round/>
            <a:headEnd/>
            <a:tailEnd/>
          </a:ln>
        </p:spPr>
      </p:sp>
      <p:sp>
        <p:nvSpPr>
          <p:cNvPr id="4" name="Content Placeholder 3"/>
          <p:cNvSpPr>
            <a:spLocks noGrp="1"/>
          </p:cNvSpPr>
          <p:nvPr>
            <p:ph idx="1"/>
          </p:nvPr>
        </p:nvSpPr>
        <p:spPr>
          <a:xfrm>
            <a:off x="3875296" y="1078378"/>
            <a:ext cx="4697204" cy="4701244"/>
          </a:xfrm>
        </p:spPr>
        <p:txBody>
          <a:bodyPr anchor="ctr">
            <a:normAutofit/>
          </a:bodyPr>
          <a:lstStyle/>
          <a:p>
            <a:pPr marL="0" indent="0">
              <a:buNone/>
            </a:pPr>
            <a:r>
              <a:rPr lang="en-US" dirty="0"/>
              <a:t>Treatment</a:t>
            </a:r>
          </a:p>
          <a:p>
            <a:r>
              <a:rPr lang="en-US" dirty="0"/>
              <a:t>Thinking for a Change: Includes cognitive restructuring, social skill development, and development of problem-solving skills.</a:t>
            </a:r>
          </a:p>
          <a:p>
            <a:pPr lvl="1"/>
            <a:r>
              <a:rPr lang="en-US" dirty="0"/>
              <a:t>Program improves problem-solving skills among those who have completed the program.</a:t>
            </a:r>
          </a:p>
        </p:txBody>
      </p:sp>
      <p:sp>
        <p:nvSpPr>
          <p:cNvPr id="2" name="Footer Placeholder 1"/>
          <p:cNvSpPr>
            <a:spLocks noGrp="1"/>
          </p:cNvSpPr>
          <p:nvPr>
            <p:ph type="ftr" sz="quarter" idx="11"/>
          </p:nvPr>
        </p:nvSpPr>
        <p:spPr>
          <a:xfrm>
            <a:off x="3875295" y="6375679"/>
            <a:ext cx="3586861" cy="345796"/>
          </a:xfrm>
        </p:spPr>
        <p:txBody>
          <a:bodyPr>
            <a:normAutofit/>
          </a:bodyPr>
          <a:lstStyle/>
          <a:p>
            <a:pPr algn="l">
              <a:lnSpc>
                <a:spcPct val="90000"/>
              </a:lnSpc>
              <a:spcAft>
                <a:spcPts val="600"/>
              </a:spcAft>
            </a:pPr>
            <a:endParaRPr lang="en-US" sz="900" dirty="0"/>
          </a:p>
        </p:txBody>
      </p:sp>
      <p:sp>
        <p:nvSpPr>
          <p:cNvPr id="5" name="Slide Number Placeholder 4"/>
          <p:cNvSpPr>
            <a:spLocks noGrp="1"/>
          </p:cNvSpPr>
          <p:nvPr>
            <p:ph type="sldNum" sz="quarter" idx="12"/>
          </p:nvPr>
        </p:nvSpPr>
        <p:spPr>
          <a:xfrm>
            <a:off x="7857195" y="6375679"/>
            <a:ext cx="715305" cy="345796"/>
          </a:xfrm>
        </p:spPr>
        <p:txBody>
          <a:bodyPr>
            <a:normAutofit/>
          </a:bodyPr>
          <a:lstStyle/>
          <a:p>
            <a:pPr>
              <a:spcAft>
                <a:spcPts val="600"/>
              </a:spcAft>
            </a:pPr>
            <a:fld id="{B6F15528-21DE-4FAA-801E-634DDDAF4B2B}" type="slidenum">
              <a:rPr lang="en-US" smtClean="0"/>
              <a:pPr>
                <a:spcAft>
                  <a:spcPts val="600"/>
                </a:spcAft>
              </a:pPr>
              <a:t>12</a:t>
            </a:fld>
            <a:endParaRPr lang="en-US"/>
          </a:p>
        </p:txBody>
      </p:sp>
    </p:spTree>
    <p:extLst>
      <p:ext uri="{BB962C8B-B14F-4D97-AF65-F5344CB8AC3E}">
        <p14:creationId xmlns:p14="http://schemas.microsoft.com/office/powerpoint/2010/main" val="4964969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98AD482-27A4-454E-8A3A-84F73CBDA7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22422E2-F15A-43AE-98F1-7210710B0E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80257"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a:xfrm>
            <a:off x="938757" y="1078378"/>
            <a:ext cx="2188164" cy="4701244"/>
          </a:xfrm>
        </p:spPr>
        <p:txBody>
          <a:bodyPr anchor="ctr">
            <a:normAutofit/>
          </a:bodyPr>
          <a:lstStyle/>
          <a:p>
            <a:r>
              <a:rPr lang="en-US" sz="3100"/>
              <a:t>Mental Health and the Criminal Justice System (2 of 5)</a:t>
            </a:r>
          </a:p>
        </p:txBody>
      </p:sp>
      <p:sp>
        <p:nvSpPr>
          <p:cNvPr id="14" name="Freeform 6">
            <a:extLst>
              <a:ext uri="{FF2B5EF4-FFF2-40B4-BE49-F238E27FC236}">
                <a16:creationId xmlns:a16="http://schemas.microsoft.com/office/drawing/2014/main" id="{BDC8164B-5FC0-4CBD-B7AE-0CB8780FFC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664368"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accent1">
              <a:lumMod val="75000"/>
              <a:alpha val="70000"/>
            </a:schemeClr>
          </a:solidFill>
          <a:ln w="0">
            <a:noFill/>
            <a:prstDash val="solid"/>
            <a:round/>
            <a:headEnd/>
            <a:tailEnd/>
          </a:ln>
        </p:spPr>
      </p:sp>
      <p:sp>
        <p:nvSpPr>
          <p:cNvPr id="4" name="Content Placeholder 3"/>
          <p:cNvSpPr>
            <a:spLocks noGrp="1"/>
          </p:cNvSpPr>
          <p:nvPr>
            <p:ph idx="1"/>
          </p:nvPr>
        </p:nvSpPr>
        <p:spPr>
          <a:xfrm>
            <a:off x="3875296" y="1078378"/>
            <a:ext cx="4697204" cy="4701244"/>
          </a:xfrm>
        </p:spPr>
        <p:txBody>
          <a:bodyPr anchor="ctr">
            <a:normAutofit/>
          </a:bodyPr>
          <a:lstStyle/>
          <a:p>
            <a:pPr marL="0" indent="0">
              <a:buNone/>
            </a:pPr>
            <a:r>
              <a:rPr lang="en-US" dirty="0"/>
              <a:t>Treatment</a:t>
            </a:r>
          </a:p>
          <a:p>
            <a:r>
              <a:rPr lang="en-US" dirty="0"/>
              <a:t>Six areas of treatment:</a:t>
            </a:r>
          </a:p>
          <a:p>
            <a:pPr lvl="1"/>
            <a:r>
              <a:rPr lang="en-US" dirty="0"/>
              <a:t>Collaborative psychopharmacology.</a:t>
            </a:r>
          </a:p>
          <a:p>
            <a:pPr lvl="1"/>
            <a:r>
              <a:rPr lang="en-US" dirty="0"/>
              <a:t>Assertive community treatment.</a:t>
            </a:r>
          </a:p>
          <a:p>
            <a:pPr lvl="1"/>
            <a:r>
              <a:rPr lang="en-US" dirty="0"/>
              <a:t>Family psychoeducation.</a:t>
            </a:r>
          </a:p>
          <a:p>
            <a:pPr lvl="1"/>
            <a:r>
              <a:rPr lang="en-US" dirty="0"/>
              <a:t>Supported employment.</a:t>
            </a:r>
          </a:p>
          <a:p>
            <a:pPr lvl="1"/>
            <a:r>
              <a:rPr lang="en-US" dirty="0"/>
              <a:t>Illness management and recovery.</a:t>
            </a:r>
          </a:p>
          <a:p>
            <a:pPr lvl="1"/>
            <a:r>
              <a:rPr lang="en-US" dirty="0"/>
              <a:t>Integrated dual disorders treatment.</a:t>
            </a:r>
          </a:p>
        </p:txBody>
      </p:sp>
      <p:sp>
        <p:nvSpPr>
          <p:cNvPr id="2" name="Footer Placeholder 1"/>
          <p:cNvSpPr>
            <a:spLocks noGrp="1"/>
          </p:cNvSpPr>
          <p:nvPr>
            <p:ph type="ftr" sz="quarter" idx="11"/>
          </p:nvPr>
        </p:nvSpPr>
        <p:spPr>
          <a:xfrm>
            <a:off x="3875295" y="6375679"/>
            <a:ext cx="3586861" cy="345796"/>
          </a:xfrm>
        </p:spPr>
        <p:txBody>
          <a:bodyPr>
            <a:normAutofit/>
          </a:bodyPr>
          <a:lstStyle/>
          <a:p>
            <a:pPr algn="l">
              <a:lnSpc>
                <a:spcPct val="90000"/>
              </a:lnSpc>
              <a:spcAft>
                <a:spcPts val="600"/>
              </a:spcAft>
            </a:pPr>
            <a:endParaRPr lang="en-US" sz="900" dirty="0"/>
          </a:p>
        </p:txBody>
      </p:sp>
      <p:sp>
        <p:nvSpPr>
          <p:cNvPr id="5" name="Slide Number Placeholder 4"/>
          <p:cNvSpPr>
            <a:spLocks noGrp="1"/>
          </p:cNvSpPr>
          <p:nvPr>
            <p:ph type="sldNum" sz="quarter" idx="12"/>
          </p:nvPr>
        </p:nvSpPr>
        <p:spPr>
          <a:xfrm>
            <a:off x="7857195" y="6375679"/>
            <a:ext cx="715305" cy="345796"/>
          </a:xfrm>
        </p:spPr>
        <p:txBody>
          <a:bodyPr>
            <a:normAutofit/>
          </a:bodyPr>
          <a:lstStyle/>
          <a:p>
            <a:pPr>
              <a:spcAft>
                <a:spcPts val="600"/>
              </a:spcAft>
            </a:pPr>
            <a:fld id="{B6F15528-21DE-4FAA-801E-634DDDAF4B2B}" type="slidenum">
              <a:rPr lang="en-US" smtClean="0"/>
              <a:pPr>
                <a:spcAft>
                  <a:spcPts val="600"/>
                </a:spcAft>
              </a:pPr>
              <a:t>13</a:t>
            </a:fld>
            <a:endParaRPr lang="en-US"/>
          </a:p>
        </p:txBody>
      </p:sp>
    </p:spTree>
    <p:extLst>
      <p:ext uri="{BB962C8B-B14F-4D97-AF65-F5344CB8AC3E}">
        <p14:creationId xmlns:p14="http://schemas.microsoft.com/office/powerpoint/2010/main" val="13229667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A98AD482-27A4-454E-8A3A-84F73CBDA7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22422E2-F15A-43AE-98F1-7210710B0E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80257"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7"/>
          <p:cNvSpPr>
            <a:spLocks noGrp="1"/>
          </p:cNvSpPr>
          <p:nvPr>
            <p:ph type="title"/>
          </p:nvPr>
        </p:nvSpPr>
        <p:spPr>
          <a:xfrm>
            <a:off x="938757" y="1078378"/>
            <a:ext cx="2188164" cy="4701244"/>
          </a:xfrm>
        </p:spPr>
        <p:txBody>
          <a:bodyPr anchor="ctr">
            <a:normAutofit/>
          </a:bodyPr>
          <a:lstStyle/>
          <a:p>
            <a:r>
              <a:rPr lang="en-US" sz="3100"/>
              <a:t>Mental Health and the Criminal Justice System (3 of 5)</a:t>
            </a:r>
          </a:p>
        </p:txBody>
      </p:sp>
      <p:sp>
        <p:nvSpPr>
          <p:cNvPr id="18" name="Freeform 6">
            <a:extLst>
              <a:ext uri="{FF2B5EF4-FFF2-40B4-BE49-F238E27FC236}">
                <a16:creationId xmlns:a16="http://schemas.microsoft.com/office/drawing/2014/main" id="{BDC8164B-5FC0-4CBD-B7AE-0CB8780FFC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664368"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accent1">
              <a:lumMod val="75000"/>
              <a:alpha val="70000"/>
            </a:schemeClr>
          </a:solidFill>
          <a:ln w="0">
            <a:noFill/>
            <a:prstDash val="solid"/>
            <a:round/>
            <a:headEnd/>
            <a:tailEnd/>
          </a:ln>
        </p:spPr>
      </p:sp>
      <p:sp>
        <p:nvSpPr>
          <p:cNvPr id="9" name="Content Placeholder 8"/>
          <p:cNvSpPr>
            <a:spLocks noGrp="1"/>
          </p:cNvSpPr>
          <p:nvPr>
            <p:ph idx="1"/>
          </p:nvPr>
        </p:nvSpPr>
        <p:spPr>
          <a:xfrm>
            <a:off x="3875296" y="1078378"/>
            <a:ext cx="4697204" cy="4701244"/>
          </a:xfrm>
        </p:spPr>
        <p:txBody>
          <a:bodyPr anchor="ctr">
            <a:normAutofit/>
          </a:bodyPr>
          <a:lstStyle/>
          <a:p>
            <a:pPr marL="0" indent="0">
              <a:buNone/>
            </a:pPr>
            <a:r>
              <a:rPr lang="en-US" dirty="0"/>
              <a:t>Mental Health Courts</a:t>
            </a:r>
          </a:p>
          <a:p>
            <a:r>
              <a:rPr lang="en-US" dirty="0"/>
              <a:t>Major reason for establishment:</a:t>
            </a:r>
          </a:p>
          <a:p>
            <a:pPr lvl="1"/>
            <a:r>
              <a:rPr lang="en-US" dirty="0"/>
              <a:t>To address the large proportion of individuals with mental illnesses.</a:t>
            </a:r>
          </a:p>
          <a:p>
            <a:r>
              <a:rPr lang="en-US" dirty="0"/>
              <a:t>The goals of mental health courts:</a:t>
            </a:r>
          </a:p>
          <a:p>
            <a:pPr lvl="1"/>
            <a:r>
              <a:rPr lang="en-US" dirty="0"/>
              <a:t>Include increasing public safety for communities.</a:t>
            </a:r>
          </a:p>
          <a:p>
            <a:pPr lvl="1"/>
            <a:r>
              <a:rPr lang="en-US" dirty="0"/>
              <a:t>Increasing treatment participation. </a:t>
            </a:r>
          </a:p>
        </p:txBody>
      </p:sp>
      <p:sp>
        <p:nvSpPr>
          <p:cNvPr id="6" name="Footer Placeholder 5"/>
          <p:cNvSpPr>
            <a:spLocks noGrp="1"/>
          </p:cNvSpPr>
          <p:nvPr>
            <p:ph type="ftr" sz="quarter" idx="11"/>
          </p:nvPr>
        </p:nvSpPr>
        <p:spPr>
          <a:xfrm>
            <a:off x="3875295" y="6375679"/>
            <a:ext cx="3586861" cy="345796"/>
          </a:xfrm>
        </p:spPr>
        <p:txBody>
          <a:bodyPr>
            <a:normAutofit/>
          </a:bodyPr>
          <a:lstStyle/>
          <a:p>
            <a:pPr algn="l">
              <a:lnSpc>
                <a:spcPct val="90000"/>
              </a:lnSpc>
              <a:spcAft>
                <a:spcPts val="600"/>
              </a:spcAft>
            </a:pPr>
            <a:endParaRPr lang="en-US" sz="900" dirty="0"/>
          </a:p>
        </p:txBody>
      </p:sp>
      <p:sp>
        <p:nvSpPr>
          <p:cNvPr id="7" name="Slide Number Placeholder 6"/>
          <p:cNvSpPr>
            <a:spLocks noGrp="1"/>
          </p:cNvSpPr>
          <p:nvPr>
            <p:ph type="sldNum" sz="quarter" idx="12"/>
          </p:nvPr>
        </p:nvSpPr>
        <p:spPr>
          <a:xfrm>
            <a:off x="7857195" y="6375679"/>
            <a:ext cx="715305" cy="345796"/>
          </a:xfrm>
        </p:spPr>
        <p:txBody>
          <a:bodyPr>
            <a:normAutofit/>
          </a:bodyPr>
          <a:lstStyle/>
          <a:p>
            <a:pPr>
              <a:spcAft>
                <a:spcPts val="600"/>
              </a:spcAft>
            </a:pPr>
            <a:fld id="{B6F15528-21DE-4FAA-801E-634DDDAF4B2B}" type="slidenum">
              <a:rPr lang="en-US" smtClean="0"/>
              <a:pPr>
                <a:spcAft>
                  <a:spcPts val="600"/>
                </a:spcAft>
              </a:pPr>
              <a:t>14</a:t>
            </a:fld>
            <a:endParaRPr lang="en-US"/>
          </a:p>
        </p:txBody>
      </p:sp>
    </p:spTree>
    <p:extLst>
      <p:ext uri="{BB962C8B-B14F-4D97-AF65-F5344CB8AC3E}">
        <p14:creationId xmlns:p14="http://schemas.microsoft.com/office/powerpoint/2010/main" val="11870231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A98AD482-27A4-454E-8A3A-84F73CBDA7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22422E2-F15A-43AE-98F1-7210710B0E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80257"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7"/>
          <p:cNvSpPr>
            <a:spLocks noGrp="1"/>
          </p:cNvSpPr>
          <p:nvPr>
            <p:ph type="title"/>
          </p:nvPr>
        </p:nvSpPr>
        <p:spPr>
          <a:xfrm>
            <a:off x="938757" y="1078378"/>
            <a:ext cx="2188164" cy="4701244"/>
          </a:xfrm>
        </p:spPr>
        <p:txBody>
          <a:bodyPr anchor="ctr">
            <a:normAutofit/>
          </a:bodyPr>
          <a:lstStyle/>
          <a:p>
            <a:r>
              <a:rPr lang="en-US" sz="3100"/>
              <a:t>Mental Health and the Criminal Justice System (4 of 5)</a:t>
            </a:r>
          </a:p>
        </p:txBody>
      </p:sp>
      <p:sp>
        <p:nvSpPr>
          <p:cNvPr id="18" name="Freeform 6">
            <a:extLst>
              <a:ext uri="{FF2B5EF4-FFF2-40B4-BE49-F238E27FC236}">
                <a16:creationId xmlns:a16="http://schemas.microsoft.com/office/drawing/2014/main" id="{BDC8164B-5FC0-4CBD-B7AE-0CB8780FFC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664368"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accent1">
              <a:lumMod val="75000"/>
              <a:alpha val="70000"/>
            </a:schemeClr>
          </a:solidFill>
          <a:ln w="0">
            <a:noFill/>
            <a:prstDash val="solid"/>
            <a:round/>
            <a:headEnd/>
            <a:tailEnd/>
          </a:ln>
        </p:spPr>
      </p:sp>
      <p:sp>
        <p:nvSpPr>
          <p:cNvPr id="9" name="Content Placeholder 8"/>
          <p:cNvSpPr>
            <a:spLocks noGrp="1"/>
          </p:cNvSpPr>
          <p:nvPr>
            <p:ph idx="1"/>
          </p:nvPr>
        </p:nvSpPr>
        <p:spPr>
          <a:xfrm>
            <a:off x="3875296" y="1078378"/>
            <a:ext cx="4697204" cy="4701244"/>
          </a:xfrm>
        </p:spPr>
        <p:txBody>
          <a:bodyPr anchor="ctr">
            <a:normAutofit/>
          </a:bodyPr>
          <a:lstStyle/>
          <a:p>
            <a:pPr marL="0" indent="0">
              <a:buNone/>
            </a:pPr>
            <a:r>
              <a:rPr lang="en-US" dirty="0"/>
              <a:t>Insanity Defense</a:t>
            </a:r>
          </a:p>
          <a:p>
            <a:r>
              <a:rPr lang="en-US" dirty="0"/>
              <a:t>Insanity: Excusing offenders for their criminal actions due to a mental disease.</a:t>
            </a:r>
          </a:p>
          <a:p>
            <a:r>
              <a:rPr lang="en-US" dirty="0"/>
              <a:t>The general rationale: A person should not be punished for engaging in a criminal act.</a:t>
            </a:r>
          </a:p>
        </p:txBody>
      </p:sp>
      <p:sp>
        <p:nvSpPr>
          <p:cNvPr id="6" name="Footer Placeholder 5"/>
          <p:cNvSpPr>
            <a:spLocks noGrp="1"/>
          </p:cNvSpPr>
          <p:nvPr>
            <p:ph type="ftr" sz="quarter" idx="11"/>
          </p:nvPr>
        </p:nvSpPr>
        <p:spPr>
          <a:xfrm>
            <a:off x="3875295" y="6375679"/>
            <a:ext cx="3586861" cy="345796"/>
          </a:xfrm>
        </p:spPr>
        <p:txBody>
          <a:bodyPr>
            <a:normAutofit/>
          </a:bodyPr>
          <a:lstStyle/>
          <a:p>
            <a:pPr algn="l">
              <a:lnSpc>
                <a:spcPct val="90000"/>
              </a:lnSpc>
              <a:spcAft>
                <a:spcPts val="600"/>
              </a:spcAft>
            </a:pPr>
            <a:endParaRPr lang="en-US" sz="900" dirty="0"/>
          </a:p>
        </p:txBody>
      </p:sp>
      <p:sp>
        <p:nvSpPr>
          <p:cNvPr id="7" name="Slide Number Placeholder 6"/>
          <p:cNvSpPr>
            <a:spLocks noGrp="1"/>
          </p:cNvSpPr>
          <p:nvPr>
            <p:ph type="sldNum" sz="quarter" idx="12"/>
          </p:nvPr>
        </p:nvSpPr>
        <p:spPr>
          <a:xfrm>
            <a:off x="7857195" y="6375679"/>
            <a:ext cx="715305" cy="345796"/>
          </a:xfrm>
        </p:spPr>
        <p:txBody>
          <a:bodyPr>
            <a:normAutofit/>
          </a:bodyPr>
          <a:lstStyle/>
          <a:p>
            <a:pPr>
              <a:spcAft>
                <a:spcPts val="600"/>
              </a:spcAft>
            </a:pPr>
            <a:fld id="{B6F15528-21DE-4FAA-801E-634DDDAF4B2B}" type="slidenum">
              <a:rPr lang="en-US" smtClean="0"/>
              <a:pPr>
                <a:spcAft>
                  <a:spcPts val="600"/>
                </a:spcAft>
              </a:pPr>
              <a:t>15</a:t>
            </a:fld>
            <a:endParaRPr lang="en-US"/>
          </a:p>
        </p:txBody>
      </p:sp>
    </p:spTree>
    <p:extLst>
      <p:ext uri="{BB962C8B-B14F-4D97-AF65-F5344CB8AC3E}">
        <p14:creationId xmlns:p14="http://schemas.microsoft.com/office/powerpoint/2010/main" val="11870231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98AD482-27A4-454E-8A3A-84F73CBDA7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22422E2-F15A-43AE-98F1-7210710B0E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80257"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a:xfrm>
            <a:off x="938757" y="1078378"/>
            <a:ext cx="2188164" cy="4701244"/>
          </a:xfrm>
        </p:spPr>
        <p:txBody>
          <a:bodyPr anchor="ctr">
            <a:normAutofit/>
          </a:bodyPr>
          <a:lstStyle/>
          <a:p>
            <a:r>
              <a:rPr lang="en-US" sz="3100"/>
              <a:t>Mental Health and the Criminal Justice System (5 of 5)</a:t>
            </a:r>
          </a:p>
        </p:txBody>
      </p:sp>
      <p:sp>
        <p:nvSpPr>
          <p:cNvPr id="14" name="Freeform 6">
            <a:extLst>
              <a:ext uri="{FF2B5EF4-FFF2-40B4-BE49-F238E27FC236}">
                <a16:creationId xmlns:a16="http://schemas.microsoft.com/office/drawing/2014/main" id="{BDC8164B-5FC0-4CBD-B7AE-0CB8780FFC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664368"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accent1">
              <a:lumMod val="75000"/>
              <a:alpha val="70000"/>
            </a:schemeClr>
          </a:solidFill>
          <a:ln w="0">
            <a:noFill/>
            <a:prstDash val="solid"/>
            <a:round/>
            <a:headEnd/>
            <a:tailEnd/>
          </a:ln>
        </p:spPr>
      </p:sp>
      <p:sp>
        <p:nvSpPr>
          <p:cNvPr id="4" name="Content Placeholder 3"/>
          <p:cNvSpPr>
            <a:spLocks noGrp="1"/>
          </p:cNvSpPr>
          <p:nvPr>
            <p:ph idx="1"/>
          </p:nvPr>
        </p:nvSpPr>
        <p:spPr>
          <a:xfrm>
            <a:off x="3875296" y="1078378"/>
            <a:ext cx="4697204" cy="4701244"/>
          </a:xfrm>
        </p:spPr>
        <p:txBody>
          <a:bodyPr anchor="ctr">
            <a:normAutofit/>
          </a:bodyPr>
          <a:lstStyle/>
          <a:p>
            <a:pPr marL="0" indent="0">
              <a:buNone/>
            </a:pPr>
            <a:r>
              <a:rPr lang="en-US" dirty="0"/>
              <a:t>Insanity Defense:</a:t>
            </a:r>
          </a:p>
          <a:p>
            <a:r>
              <a:rPr lang="en-US" dirty="0"/>
              <a:t>The </a:t>
            </a:r>
            <a:r>
              <a:rPr lang="en-US" dirty="0" err="1"/>
              <a:t>M’Naghten</a:t>
            </a:r>
            <a:r>
              <a:rPr lang="en-US" dirty="0"/>
              <a:t> Rule.</a:t>
            </a:r>
          </a:p>
          <a:p>
            <a:r>
              <a:rPr lang="en-US" dirty="0"/>
              <a:t>The Irresistible Impulse Test.</a:t>
            </a:r>
          </a:p>
          <a:p>
            <a:r>
              <a:rPr lang="en-US" dirty="0"/>
              <a:t>The Durham Rule.</a:t>
            </a:r>
          </a:p>
          <a:p>
            <a:r>
              <a:rPr lang="en-US" dirty="0"/>
              <a:t>American Law Institute’s Model Penal Code.</a:t>
            </a:r>
          </a:p>
          <a:p>
            <a:pPr marL="0" indent="0">
              <a:buNone/>
            </a:pPr>
            <a:endParaRPr lang="en-US" dirty="0"/>
          </a:p>
        </p:txBody>
      </p:sp>
      <p:sp>
        <p:nvSpPr>
          <p:cNvPr id="2" name="Footer Placeholder 1"/>
          <p:cNvSpPr>
            <a:spLocks noGrp="1"/>
          </p:cNvSpPr>
          <p:nvPr>
            <p:ph type="ftr" sz="quarter" idx="11"/>
          </p:nvPr>
        </p:nvSpPr>
        <p:spPr>
          <a:xfrm>
            <a:off x="3875295" y="6375679"/>
            <a:ext cx="3586861" cy="345796"/>
          </a:xfrm>
        </p:spPr>
        <p:txBody>
          <a:bodyPr>
            <a:normAutofit/>
          </a:bodyPr>
          <a:lstStyle/>
          <a:p>
            <a:pPr algn="l">
              <a:lnSpc>
                <a:spcPct val="90000"/>
              </a:lnSpc>
              <a:spcAft>
                <a:spcPts val="600"/>
              </a:spcAft>
            </a:pPr>
            <a:endParaRPr lang="en-US" sz="900" dirty="0"/>
          </a:p>
        </p:txBody>
      </p:sp>
      <p:sp>
        <p:nvSpPr>
          <p:cNvPr id="5" name="Slide Number Placeholder 4"/>
          <p:cNvSpPr>
            <a:spLocks noGrp="1"/>
          </p:cNvSpPr>
          <p:nvPr>
            <p:ph type="sldNum" sz="quarter" idx="12"/>
          </p:nvPr>
        </p:nvSpPr>
        <p:spPr>
          <a:xfrm>
            <a:off x="7857195" y="6375679"/>
            <a:ext cx="715305" cy="345796"/>
          </a:xfrm>
        </p:spPr>
        <p:txBody>
          <a:bodyPr>
            <a:normAutofit/>
          </a:bodyPr>
          <a:lstStyle/>
          <a:p>
            <a:pPr>
              <a:spcAft>
                <a:spcPts val="600"/>
              </a:spcAft>
            </a:pPr>
            <a:fld id="{B6F15528-21DE-4FAA-801E-634DDDAF4B2B}" type="slidenum">
              <a:rPr lang="en-US" smtClean="0"/>
              <a:pPr>
                <a:spcAft>
                  <a:spcPts val="600"/>
                </a:spcAft>
              </a:pPr>
              <a:t>16</a:t>
            </a:fld>
            <a:endParaRPr lang="en-US"/>
          </a:p>
        </p:txBody>
      </p:sp>
    </p:spTree>
    <p:extLst>
      <p:ext uri="{BB962C8B-B14F-4D97-AF65-F5344CB8AC3E}">
        <p14:creationId xmlns:p14="http://schemas.microsoft.com/office/powerpoint/2010/main" val="4964969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98AD482-27A4-454E-8A3A-84F73CBDA7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22422E2-F15A-43AE-98F1-7210710B0E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80257"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a:xfrm>
            <a:off x="938757" y="1078378"/>
            <a:ext cx="2188164" cy="4701244"/>
          </a:xfrm>
        </p:spPr>
        <p:txBody>
          <a:bodyPr anchor="ctr">
            <a:normAutofit/>
          </a:bodyPr>
          <a:lstStyle/>
          <a:p>
            <a:r>
              <a:rPr lang="en-US" sz="1200"/>
              <a:t>Policy Implications of Psychological/Trait Theories (1 of 2)</a:t>
            </a:r>
          </a:p>
        </p:txBody>
      </p:sp>
      <p:sp>
        <p:nvSpPr>
          <p:cNvPr id="14" name="Freeform 6">
            <a:extLst>
              <a:ext uri="{FF2B5EF4-FFF2-40B4-BE49-F238E27FC236}">
                <a16:creationId xmlns:a16="http://schemas.microsoft.com/office/drawing/2014/main" id="{BDC8164B-5FC0-4CBD-B7AE-0CB8780FFC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664368"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accent1">
              <a:lumMod val="75000"/>
              <a:alpha val="70000"/>
            </a:schemeClr>
          </a:solidFill>
          <a:ln w="0">
            <a:noFill/>
            <a:prstDash val="solid"/>
            <a:round/>
            <a:headEnd/>
            <a:tailEnd/>
          </a:ln>
        </p:spPr>
      </p:sp>
      <p:sp>
        <p:nvSpPr>
          <p:cNvPr id="4" name="Content Placeholder 3"/>
          <p:cNvSpPr>
            <a:spLocks noGrp="1"/>
          </p:cNvSpPr>
          <p:nvPr>
            <p:ph idx="1"/>
          </p:nvPr>
        </p:nvSpPr>
        <p:spPr>
          <a:xfrm>
            <a:off x="3875296" y="1078378"/>
            <a:ext cx="4697204" cy="4701244"/>
          </a:xfrm>
        </p:spPr>
        <p:txBody>
          <a:bodyPr anchor="ctr">
            <a:normAutofit/>
          </a:bodyPr>
          <a:lstStyle/>
          <a:p>
            <a:r>
              <a:rPr lang="en-US" dirty="0"/>
              <a:t>A major policy implication would be to address this “revolving door.”</a:t>
            </a:r>
          </a:p>
          <a:p>
            <a:r>
              <a:rPr lang="en-US" dirty="0"/>
              <a:t>Suggested approach: To implement primary, secondary, and tertiary prevention programs.</a:t>
            </a:r>
          </a:p>
        </p:txBody>
      </p:sp>
      <p:sp>
        <p:nvSpPr>
          <p:cNvPr id="5" name="Slide Number Placeholder 4"/>
          <p:cNvSpPr>
            <a:spLocks noGrp="1"/>
          </p:cNvSpPr>
          <p:nvPr>
            <p:ph type="sldNum" sz="quarter" idx="12"/>
          </p:nvPr>
        </p:nvSpPr>
        <p:spPr>
          <a:xfrm>
            <a:off x="7857195" y="6375679"/>
            <a:ext cx="715305" cy="345796"/>
          </a:xfrm>
        </p:spPr>
        <p:txBody>
          <a:bodyPr>
            <a:normAutofit/>
          </a:bodyPr>
          <a:lstStyle/>
          <a:p>
            <a:pPr>
              <a:spcAft>
                <a:spcPts val="600"/>
              </a:spcAft>
            </a:pPr>
            <a:fld id="{B6F15528-21DE-4FAA-801E-634DDDAF4B2B}" type="slidenum">
              <a:rPr lang="en-US" smtClean="0"/>
              <a:pPr>
                <a:spcAft>
                  <a:spcPts val="600"/>
                </a:spcAft>
              </a:pPr>
              <a:t>17</a:t>
            </a:fld>
            <a:endParaRPr lang="en-US"/>
          </a:p>
        </p:txBody>
      </p:sp>
    </p:spTree>
    <p:extLst>
      <p:ext uri="{BB962C8B-B14F-4D97-AF65-F5344CB8AC3E}">
        <p14:creationId xmlns:p14="http://schemas.microsoft.com/office/powerpoint/2010/main" val="4964969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0" name="Rectangle 13">
            <a:extLst>
              <a:ext uri="{FF2B5EF4-FFF2-40B4-BE49-F238E27FC236}">
                <a16:creationId xmlns:a16="http://schemas.microsoft.com/office/drawing/2014/main" id="{06F0F283-C8B6-4598-89C9-C404C98A57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9143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15">
            <a:extLst>
              <a:ext uri="{FF2B5EF4-FFF2-40B4-BE49-F238E27FC236}">
                <a16:creationId xmlns:a16="http://schemas.microsoft.com/office/drawing/2014/main" id="{E473B0C0-761B-443F-97A0-9D6E01FBB7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2"/>
            <a:ext cx="4725186" cy="6858002"/>
          </a:xfrm>
          <a:custGeom>
            <a:avLst/>
            <a:gdLst>
              <a:gd name="connsiteX0" fmla="*/ 0 w 6300250"/>
              <a:gd name="connsiteY0" fmla="*/ 0 h 6858002"/>
              <a:gd name="connsiteX1" fmla="*/ 3149600 w 6300250"/>
              <a:gd name="connsiteY1" fmla="*/ 0 h 6858002"/>
              <a:gd name="connsiteX2" fmla="*/ 3149600 w 6300250"/>
              <a:gd name="connsiteY2" fmla="*/ 2 h 6858002"/>
              <a:gd name="connsiteX3" fmla="*/ 6110455 w 6300250"/>
              <a:gd name="connsiteY3" fmla="*/ 2 h 6858002"/>
              <a:gd name="connsiteX4" fmla="*/ 6115495 w 6300250"/>
              <a:gd name="connsiteY4" fmla="*/ 66677 h 6858002"/>
              <a:gd name="connsiteX5" fmla="*/ 6123892 w 6300250"/>
              <a:gd name="connsiteY5" fmla="*/ 122239 h 6858002"/>
              <a:gd name="connsiteX6" fmla="*/ 6133970 w 6300250"/>
              <a:gd name="connsiteY6" fmla="*/ 174627 h 6858002"/>
              <a:gd name="connsiteX7" fmla="*/ 6150766 w 6300250"/>
              <a:gd name="connsiteY7" fmla="*/ 217489 h 6858002"/>
              <a:gd name="connsiteX8" fmla="*/ 6167562 w 6300250"/>
              <a:gd name="connsiteY8" fmla="*/ 260352 h 6858002"/>
              <a:gd name="connsiteX9" fmla="*/ 6187717 w 6300250"/>
              <a:gd name="connsiteY9" fmla="*/ 296864 h 6858002"/>
              <a:gd name="connsiteX10" fmla="*/ 6207872 w 6300250"/>
              <a:gd name="connsiteY10" fmla="*/ 334964 h 6858002"/>
              <a:gd name="connsiteX11" fmla="*/ 6226348 w 6300250"/>
              <a:gd name="connsiteY11" fmla="*/ 369889 h 6858002"/>
              <a:gd name="connsiteX12" fmla="*/ 6244823 w 6300250"/>
              <a:gd name="connsiteY12" fmla="*/ 409577 h 6858002"/>
              <a:gd name="connsiteX13" fmla="*/ 6261619 w 6300250"/>
              <a:gd name="connsiteY13" fmla="*/ 450852 h 6858002"/>
              <a:gd name="connsiteX14" fmla="*/ 6276736 w 6300250"/>
              <a:gd name="connsiteY14" fmla="*/ 496889 h 6858002"/>
              <a:gd name="connsiteX15" fmla="*/ 6288493 w 6300250"/>
              <a:gd name="connsiteY15" fmla="*/ 546102 h 6858002"/>
              <a:gd name="connsiteX16" fmla="*/ 6296891 w 6300250"/>
              <a:gd name="connsiteY16" fmla="*/ 606427 h 6858002"/>
              <a:gd name="connsiteX17" fmla="*/ 6300250 w 6300250"/>
              <a:gd name="connsiteY17" fmla="*/ 673102 h 6858002"/>
              <a:gd name="connsiteX18" fmla="*/ 6296891 w 6300250"/>
              <a:gd name="connsiteY18" fmla="*/ 744539 h 6858002"/>
              <a:gd name="connsiteX19" fmla="*/ 6288493 w 6300250"/>
              <a:gd name="connsiteY19" fmla="*/ 801689 h 6858002"/>
              <a:gd name="connsiteX20" fmla="*/ 6276736 w 6300250"/>
              <a:gd name="connsiteY20" fmla="*/ 854077 h 6858002"/>
              <a:gd name="connsiteX21" fmla="*/ 6261619 w 6300250"/>
              <a:gd name="connsiteY21" fmla="*/ 901702 h 6858002"/>
              <a:gd name="connsiteX22" fmla="*/ 6244823 w 6300250"/>
              <a:gd name="connsiteY22" fmla="*/ 942977 h 6858002"/>
              <a:gd name="connsiteX23" fmla="*/ 6224668 w 6300250"/>
              <a:gd name="connsiteY23" fmla="*/ 981077 h 6858002"/>
              <a:gd name="connsiteX24" fmla="*/ 6204513 w 6300250"/>
              <a:gd name="connsiteY24" fmla="*/ 1017589 h 6858002"/>
              <a:gd name="connsiteX25" fmla="*/ 6184358 w 6300250"/>
              <a:gd name="connsiteY25" fmla="*/ 1055689 h 6858002"/>
              <a:gd name="connsiteX26" fmla="*/ 6165882 w 6300250"/>
              <a:gd name="connsiteY26" fmla="*/ 1095377 h 6858002"/>
              <a:gd name="connsiteX27" fmla="*/ 6147406 w 6300250"/>
              <a:gd name="connsiteY27" fmla="*/ 1136652 h 6858002"/>
              <a:gd name="connsiteX28" fmla="*/ 6132291 w 6300250"/>
              <a:gd name="connsiteY28" fmla="*/ 1182689 h 6858002"/>
              <a:gd name="connsiteX29" fmla="*/ 6122213 w 6300250"/>
              <a:gd name="connsiteY29" fmla="*/ 1235077 h 6858002"/>
              <a:gd name="connsiteX30" fmla="*/ 6112135 w 6300250"/>
              <a:gd name="connsiteY30" fmla="*/ 1295402 h 6858002"/>
              <a:gd name="connsiteX31" fmla="*/ 6110455 w 6300250"/>
              <a:gd name="connsiteY31" fmla="*/ 1363664 h 6858002"/>
              <a:gd name="connsiteX32" fmla="*/ 6112135 w 6300250"/>
              <a:gd name="connsiteY32" fmla="*/ 1431927 h 6858002"/>
              <a:gd name="connsiteX33" fmla="*/ 6122213 w 6300250"/>
              <a:gd name="connsiteY33" fmla="*/ 1492252 h 6858002"/>
              <a:gd name="connsiteX34" fmla="*/ 6132291 w 6300250"/>
              <a:gd name="connsiteY34" fmla="*/ 1544639 h 6858002"/>
              <a:gd name="connsiteX35" fmla="*/ 6147406 w 6300250"/>
              <a:gd name="connsiteY35" fmla="*/ 1589089 h 6858002"/>
              <a:gd name="connsiteX36" fmla="*/ 6165882 w 6300250"/>
              <a:gd name="connsiteY36" fmla="*/ 1631952 h 6858002"/>
              <a:gd name="connsiteX37" fmla="*/ 6184358 w 6300250"/>
              <a:gd name="connsiteY37" fmla="*/ 1671639 h 6858002"/>
              <a:gd name="connsiteX38" fmla="*/ 6204513 w 6300250"/>
              <a:gd name="connsiteY38" fmla="*/ 1708152 h 6858002"/>
              <a:gd name="connsiteX39" fmla="*/ 6224668 w 6300250"/>
              <a:gd name="connsiteY39" fmla="*/ 1743077 h 6858002"/>
              <a:gd name="connsiteX40" fmla="*/ 6244823 w 6300250"/>
              <a:gd name="connsiteY40" fmla="*/ 1782764 h 6858002"/>
              <a:gd name="connsiteX41" fmla="*/ 6261619 w 6300250"/>
              <a:gd name="connsiteY41" fmla="*/ 1824039 h 6858002"/>
              <a:gd name="connsiteX42" fmla="*/ 6276736 w 6300250"/>
              <a:gd name="connsiteY42" fmla="*/ 1870077 h 6858002"/>
              <a:gd name="connsiteX43" fmla="*/ 6288493 w 6300250"/>
              <a:gd name="connsiteY43" fmla="*/ 1922464 h 6858002"/>
              <a:gd name="connsiteX44" fmla="*/ 6296891 w 6300250"/>
              <a:gd name="connsiteY44" fmla="*/ 1982789 h 6858002"/>
              <a:gd name="connsiteX45" fmla="*/ 6300250 w 6300250"/>
              <a:gd name="connsiteY45" fmla="*/ 2051052 h 6858002"/>
              <a:gd name="connsiteX46" fmla="*/ 6296891 w 6300250"/>
              <a:gd name="connsiteY46" fmla="*/ 2119314 h 6858002"/>
              <a:gd name="connsiteX47" fmla="*/ 6288493 w 6300250"/>
              <a:gd name="connsiteY47" fmla="*/ 2179639 h 6858002"/>
              <a:gd name="connsiteX48" fmla="*/ 6276736 w 6300250"/>
              <a:gd name="connsiteY48" fmla="*/ 2232027 h 6858002"/>
              <a:gd name="connsiteX49" fmla="*/ 6261619 w 6300250"/>
              <a:gd name="connsiteY49" fmla="*/ 2278064 h 6858002"/>
              <a:gd name="connsiteX50" fmla="*/ 6244823 w 6300250"/>
              <a:gd name="connsiteY50" fmla="*/ 2319339 h 6858002"/>
              <a:gd name="connsiteX51" fmla="*/ 6224668 w 6300250"/>
              <a:gd name="connsiteY51" fmla="*/ 2359027 h 6858002"/>
              <a:gd name="connsiteX52" fmla="*/ 6204513 w 6300250"/>
              <a:gd name="connsiteY52" fmla="*/ 2395539 h 6858002"/>
              <a:gd name="connsiteX53" fmla="*/ 6184358 w 6300250"/>
              <a:gd name="connsiteY53" fmla="*/ 2433639 h 6858002"/>
              <a:gd name="connsiteX54" fmla="*/ 6165882 w 6300250"/>
              <a:gd name="connsiteY54" fmla="*/ 2471739 h 6858002"/>
              <a:gd name="connsiteX55" fmla="*/ 6147406 w 6300250"/>
              <a:gd name="connsiteY55" fmla="*/ 2513014 h 6858002"/>
              <a:gd name="connsiteX56" fmla="*/ 6132291 w 6300250"/>
              <a:gd name="connsiteY56" fmla="*/ 2560639 h 6858002"/>
              <a:gd name="connsiteX57" fmla="*/ 6122213 w 6300250"/>
              <a:gd name="connsiteY57" fmla="*/ 2613027 h 6858002"/>
              <a:gd name="connsiteX58" fmla="*/ 6112135 w 6300250"/>
              <a:gd name="connsiteY58" fmla="*/ 2671764 h 6858002"/>
              <a:gd name="connsiteX59" fmla="*/ 6110455 w 6300250"/>
              <a:gd name="connsiteY59" fmla="*/ 2741614 h 6858002"/>
              <a:gd name="connsiteX60" fmla="*/ 6112135 w 6300250"/>
              <a:gd name="connsiteY60" fmla="*/ 2809877 h 6858002"/>
              <a:gd name="connsiteX61" fmla="*/ 6122213 w 6300250"/>
              <a:gd name="connsiteY61" fmla="*/ 2868614 h 6858002"/>
              <a:gd name="connsiteX62" fmla="*/ 6132291 w 6300250"/>
              <a:gd name="connsiteY62" fmla="*/ 2922589 h 6858002"/>
              <a:gd name="connsiteX63" fmla="*/ 6147406 w 6300250"/>
              <a:gd name="connsiteY63" fmla="*/ 2967039 h 6858002"/>
              <a:gd name="connsiteX64" fmla="*/ 6165882 w 6300250"/>
              <a:gd name="connsiteY64" fmla="*/ 3009902 h 6858002"/>
              <a:gd name="connsiteX65" fmla="*/ 6184358 w 6300250"/>
              <a:gd name="connsiteY65" fmla="*/ 3046414 h 6858002"/>
              <a:gd name="connsiteX66" fmla="*/ 6204513 w 6300250"/>
              <a:gd name="connsiteY66" fmla="*/ 3084514 h 6858002"/>
              <a:gd name="connsiteX67" fmla="*/ 6224668 w 6300250"/>
              <a:gd name="connsiteY67" fmla="*/ 3121027 h 6858002"/>
              <a:gd name="connsiteX68" fmla="*/ 6244823 w 6300250"/>
              <a:gd name="connsiteY68" fmla="*/ 3160714 h 6858002"/>
              <a:gd name="connsiteX69" fmla="*/ 6261619 w 6300250"/>
              <a:gd name="connsiteY69" fmla="*/ 3201989 h 6858002"/>
              <a:gd name="connsiteX70" fmla="*/ 6276736 w 6300250"/>
              <a:gd name="connsiteY70" fmla="*/ 3248027 h 6858002"/>
              <a:gd name="connsiteX71" fmla="*/ 6288493 w 6300250"/>
              <a:gd name="connsiteY71" fmla="*/ 3300414 h 6858002"/>
              <a:gd name="connsiteX72" fmla="*/ 6296891 w 6300250"/>
              <a:gd name="connsiteY72" fmla="*/ 3360739 h 6858002"/>
              <a:gd name="connsiteX73" fmla="*/ 6300250 w 6300250"/>
              <a:gd name="connsiteY73" fmla="*/ 3427414 h 6858002"/>
              <a:gd name="connsiteX74" fmla="*/ 6296891 w 6300250"/>
              <a:gd name="connsiteY74" fmla="*/ 3497264 h 6858002"/>
              <a:gd name="connsiteX75" fmla="*/ 6288493 w 6300250"/>
              <a:gd name="connsiteY75" fmla="*/ 3557589 h 6858002"/>
              <a:gd name="connsiteX76" fmla="*/ 6276736 w 6300250"/>
              <a:gd name="connsiteY76" fmla="*/ 3609977 h 6858002"/>
              <a:gd name="connsiteX77" fmla="*/ 6261619 w 6300250"/>
              <a:gd name="connsiteY77" fmla="*/ 3656014 h 6858002"/>
              <a:gd name="connsiteX78" fmla="*/ 6244823 w 6300250"/>
              <a:gd name="connsiteY78" fmla="*/ 3697289 h 6858002"/>
              <a:gd name="connsiteX79" fmla="*/ 6224668 w 6300250"/>
              <a:gd name="connsiteY79" fmla="*/ 3736977 h 6858002"/>
              <a:gd name="connsiteX80" fmla="*/ 6184358 w 6300250"/>
              <a:gd name="connsiteY80" fmla="*/ 3811589 h 6858002"/>
              <a:gd name="connsiteX81" fmla="*/ 6165882 w 6300250"/>
              <a:gd name="connsiteY81" fmla="*/ 3848102 h 6858002"/>
              <a:gd name="connsiteX82" fmla="*/ 6147406 w 6300250"/>
              <a:gd name="connsiteY82" fmla="*/ 3890964 h 6858002"/>
              <a:gd name="connsiteX83" fmla="*/ 6132291 w 6300250"/>
              <a:gd name="connsiteY83" fmla="*/ 3935414 h 6858002"/>
              <a:gd name="connsiteX84" fmla="*/ 6122213 w 6300250"/>
              <a:gd name="connsiteY84" fmla="*/ 3987802 h 6858002"/>
              <a:gd name="connsiteX85" fmla="*/ 6112135 w 6300250"/>
              <a:gd name="connsiteY85" fmla="*/ 4048127 h 6858002"/>
              <a:gd name="connsiteX86" fmla="*/ 6110455 w 6300250"/>
              <a:gd name="connsiteY86" fmla="*/ 4116389 h 6858002"/>
              <a:gd name="connsiteX87" fmla="*/ 6112135 w 6300250"/>
              <a:gd name="connsiteY87" fmla="*/ 4186239 h 6858002"/>
              <a:gd name="connsiteX88" fmla="*/ 6122213 w 6300250"/>
              <a:gd name="connsiteY88" fmla="*/ 4244977 h 6858002"/>
              <a:gd name="connsiteX89" fmla="*/ 6132291 w 6300250"/>
              <a:gd name="connsiteY89" fmla="*/ 4297364 h 6858002"/>
              <a:gd name="connsiteX90" fmla="*/ 6147406 w 6300250"/>
              <a:gd name="connsiteY90" fmla="*/ 4343402 h 6858002"/>
              <a:gd name="connsiteX91" fmla="*/ 6165882 w 6300250"/>
              <a:gd name="connsiteY91" fmla="*/ 4386264 h 6858002"/>
              <a:gd name="connsiteX92" fmla="*/ 6184358 w 6300250"/>
              <a:gd name="connsiteY92" fmla="*/ 4424364 h 6858002"/>
              <a:gd name="connsiteX93" fmla="*/ 6224668 w 6300250"/>
              <a:gd name="connsiteY93" fmla="*/ 4498977 h 6858002"/>
              <a:gd name="connsiteX94" fmla="*/ 6244823 w 6300250"/>
              <a:gd name="connsiteY94" fmla="*/ 4537077 h 6858002"/>
              <a:gd name="connsiteX95" fmla="*/ 6261619 w 6300250"/>
              <a:gd name="connsiteY95" fmla="*/ 4579939 h 6858002"/>
              <a:gd name="connsiteX96" fmla="*/ 6276736 w 6300250"/>
              <a:gd name="connsiteY96" fmla="*/ 4625977 h 6858002"/>
              <a:gd name="connsiteX97" fmla="*/ 6288493 w 6300250"/>
              <a:gd name="connsiteY97" fmla="*/ 4678364 h 6858002"/>
              <a:gd name="connsiteX98" fmla="*/ 6296891 w 6300250"/>
              <a:gd name="connsiteY98" fmla="*/ 4738689 h 6858002"/>
              <a:gd name="connsiteX99" fmla="*/ 6300250 w 6300250"/>
              <a:gd name="connsiteY99" fmla="*/ 4806952 h 6858002"/>
              <a:gd name="connsiteX100" fmla="*/ 6296891 w 6300250"/>
              <a:gd name="connsiteY100" fmla="*/ 4875214 h 6858002"/>
              <a:gd name="connsiteX101" fmla="*/ 6288493 w 6300250"/>
              <a:gd name="connsiteY101" fmla="*/ 4935539 h 6858002"/>
              <a:gd name="connsiteX102" fmla="*/ 6276736 w 6300250"/>
              <a:gd name="connsiteY102" fmla="*/ 4987927 h 6858002"/>
              <a:gd name="connsiteX103" fmla="*/ 6261619 w 6300250"/>
              <a:gd name="connsiteY103" fmla="*/ 5033964 h 6858002"/>
              <a:gd name="connsiteX104" fmla="*/ 6244823 w 6300250"/>
              <a:gd name="connsiteY104" fmla="*/ 5075239 h 6858002"/>
              <a:gd name="connsiteX105" fmla="*/ 6224668 w 6300250"/>
              <a:gd name="connsiteY105" fmla="*/ 5114927 h 6858002"/>
              <a:gd name="connsiteX106" fmla="*/ 6204513 w 6300250"/>
              <a:gd name="connsiteY106" fmla="*/ 5149852 h 6858002"/>
              <a:gd name="connsiteX107" fmla="*/ 6184358 w 6300250"/>
              <a:gd name="connsiteY107" fmla="*/ 5186364 h 6858002"/>
              <a:gd name="connsiteX108" fmla="*/ 6165882 w 6300250"/>
              <a:gd name="connsiteY108" fmla="*/ 5226052 h 6858002"/>
              <a:gd name="connsiteX109" fmla="*/ 6147406 w 6300250"/>
              <a:gd name="connsiteY109" fmla="*/ 5268914 h 6858002"/>
              <a:gd name="connsiteX110" fmla="*/ 6132291 w 6300250"/>
              <a:gd name="connsiteY110" fmla="*/ 5313364 h 6858002"/>
              <a:gd name="connsiteX111" fmla="*/ 6122213 w 6300250"/>
              <a:gd name="connsiteY111" fmla="*/ 5365752 h 6858002"/>
              <a:gd name="connsiteX112" fmla="*/ 6112135 w 6300250"/>
              <a:gd name="connsiteY112" fmla="*/ 5426077 h 6858002"/>
              <a:gd name="connsiteX113" fmla="*/ 6110455 w 6300250"/>
              <a:gd name="connsiteY113" fmla="*/ 5494339 h 6858002"/>
              <a:gd name="connsiteX114" fmla="*/ 6112135 w 6300250"/>
              <a:gd name="connsiteY114" fmla="*/ 5562602 h 6858002"/>
              <a:gd name="connsiteX115" fmla="*/ 6122213 w 6300250"/>
              <a:gd name="connsiteY115" fmla="*/ 5622927 h 6858002"/>
              <a:gd name="connsiteX116" fmla="*/ 6132291 w 6300250"/>
              <a:gd name="connsiteY116" fmla="*/ 5675314 h 6858002"/>
              <a:gd name="connsiteX117" fmla="*/ 6147406 w 6300250"/>
              <a:gd name="connsiteY117" fmla="*/ 5721352 h 6858002"/>
              <a:gd name="connsiteX118" fmla="*/ 6165882 w 6300250"/>
              <a:gd name="connsiteY118" fmla="*/ 5762627 h 6858002"/>
              <a:gd name="connsiteX119" fmla="*/ 6184358 w 6300250"/>
              <a:gd name="connsiteY119" fmla="*/ 5802314 h 6858002"/>
              <a:gd name="connsiteX120" fmla="*/ 6204513 w 6300250"/>
              <a:gd name="connsiteY120" fmla="*/ 5840414 h 6858002"/>
              <a:gd name="connsiteX121" fmla="*/ 6224668 w 6300250"/>
              <a:gd name="connsiteY121" fmla="*/ 5876927 h 6858002"/>
              <a:gd name="connsiteX122" fmla="*/ 6244823 w 6300250"/>
              <a:gd name="connsiteY122" fmla="*/ 5915027 h 6858002"/>
              <a:gd name="connsiteX123" fmla="*/ 6261619 w 6300250"/>
              <a:gd name="connsiteY123" fmla="*/ 5956302 h 6858002"/>
              <a:gd name="connsiteX124" fmla="*/ 6276736 w 6300250"/>
              <a:gd name="connsiteY124" fmla="*/ 6003927 h 6858002"/>
              <a:gd name="connsiteX125" fmla="*/ 6288493 w 6300250"/>
              <a:gd name="connsiteY125" fmla="*/ 6056314 h 6858002"/>
              <a:gd name="connsiteX126" fmla="*/ 6296891 w 6300250"/>
              <a:gd name="connsiteY126" fmla="*/ 6113464 h 6858002"/>
              <a:gd name="connsiteX127" fmla="*/ 6300250 w 6300250"/>
              <a:gd name="connsiteY127" fmla="*/ 6183314 h 6858002"/>
              <a:gd name="connsiteX128" fmla="*/ 6296891 w 6300250"/>
              <a:gd name="connsiteY128" fmla="*/ 6251577 h 6858002"/>
              <a:gd name="connsiteX129" fmla="*/ 6288493 w 6300250"/>
              <a:gd name="connsiteY129" fmla="*/ 6311902 h 6858002"/>
              <a:gd name="connsiteX130" fmla="*/ 6276736 w 6300250"/>
              <a:gd name="connsiteY130" fmla="*/ 6361114 h 6858002"/>
              <a:gd name="connsiteX131" fmla="*/ 6261619 w 6300250"/>
              <a:gd name="connsiteY131" fmla="*/ 6407152 h 6858002"/>
              <a:gd name="connsiteX132" fmla="*/ 6244823 w 6300250"/>
              <a:gd name="connsiteY132" fmla="*/ 6448427 h 6858002"/>
              <a:gd name="connsiteX133" fmla="*/ 6226348 w 6300250"/>
              <a:gd name="connsiteY133" fmla="*/ 6488114 h 6858002"/>
              <a:gd name="connsiteX134" fmla="*/ 6207872 w 6300250"/>
              <a:gd name="connsiteY134" fmla="*/ 6523039 h 6858002"/>
              <a:gd name="connsiteX135" fmla="*/ 6187717 w 6300250"/>
              <a:gd name="connsiteY135" fmla="*/ 6561139 h 6858002"/>
              <a:gd name="connsiteX136" fmla="*/ 6167562 w 6300250"/>
              <a:gd name="connsiteY136" fmla="*/ 6597652 h 6858002"/>
              <a:gd name="connsiteX137" fmla="*/ 6150766 w 6300250"/>
              <a:gd name="connsiteY137" fmla="*/ 6640514 h 6858002"/>
              <a:gd name="connsiteX138" fmla="*/ 6133970 w 6300250"/>
              <a:gd name="connsiteY138" fmla="*/ 6683377 h 6858002"/>
              <a:gd name="connsiteX139" fmla="*/ 6123892 w 6300250"/>
              <a:gd name="connsiteY139" fmla="*/ 6735764 h 6858002"/>
              <a:gd name="connsiteX140" fmla="*/ 6115495 w 6300250"/>
              <a:gd name="connsiteY140" fmla="*/ 6791327 h 6858002"/>
              <a:gd name="connsiteX141" fmla="*/ 6110455 w 6300250"/>
              <a:gd name="connsiteY141" fmla="*/ 6858002 h 6858002"/>
              <a:gd name="connsiteX142" fmla="*/ 3149600 w 6300250"/>
              <a:gd name="connsiteY142" fmla="*/ 6858002 h 6858002"/>
              <a:gd name="connsiteX143" fmla="*/ 2707087 w 6300250"/>
              <a:gd name="connsiteY143" fmla="*/ 6858002 h 6858002"/>
              <a:gd name="connsiteX144" fmla="*/ 0 w 6300250"/>
              <a:gd name="connsiteY144" fmla="*/ 6858002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Lst>
            <a:rect l="l" t="t" r="r" b="b"/>
            <a:pathLst>
              <a:path w="6300250" h="6858002">
                <a:moveTo>
                  <a:pt x="0" y="0"/>
                </a:moveTo>
                <a:lnTo>
                  <a:pt x="3149600" y="0"/>
                </a:lnTo>
                <a:lnTo>
                  <a:pt x="3149600" y="2"/>
                </a:lnTo>
                <a:lnTo>
                  <a:pt x="6110455" y="2"/>
                </a:lnTo>
                <a:lnTo>
                  <a:pt x="6115495" y="66677"/>
                </a:lnTo>
                <a:lnTo>
                  <a:pt x="6123892" y="122239"/>
                </a:lnTo>
                <a:lnTo>
                  <a:pt x="6133970" y="174627"/>
                </a:lnTo>
                <a:lnTo>
                  <a:pt x="6150766" y="217489"/>
                </a:lnTo>
                <a:lnTo>
                  <a:pt x="6167562" y="260352"/>
                </a:lnTo>
                <a:lnTo>
                  <a:pt x="6187717" y="296864"/>
                </a:lnTo>
                <a:lnTo>
                  <a:pt x="6207872" y="334964"/>
                </a:lnTo>
                <a:lnTo>
                  <a:pt x="6226348" y="369889"/>
                </a:lnTo>
                <a:lnTo>
                  <a:pt x="6244823" y="409577"/>
                </a:lnTo>
                <a:lnTo>
                  <a:pt x="6261619" y="450852"/>
                </a:lnTo>
                <a:lnTo>
                  <a:pt x="6276736" y="496889"/>
                </a:lnTo>
                <a:lnTo>
                  <a:pt x="6288493" y="546102"/>
                </a:lnTo>
                <a:lnTo>
                  <a:pt x="6296891" y="606427"/>
                </a:lnTo>
                <a:lnTo>
                  <a:pt x="6300250" y="673102"/>
                </a:lnTo>
                <a:lnTo>
                  <a:pt x="6296891" y="744539"/>
                </a:lnTo>
                <a:lnTo>
                  <a:pt x="6288493" y="801689"/>
                </a:lnTo>
                <a:lnTo>
                  <a:pt x="6276736" y="854077"/>
                </a:lnTo>
                <a:lnTo>
                  <a:pt x="6261619" y="901702"/>
                </a:lnTo>
                <a:lnTo>
                  <a:pt x="6244823" y="942977"/>
                </a:lnTo>
                <a:lnTo>
                  <a:pt x="6224668" y="981077"/>
                </a:lnTo>
                <a:lnTo>
                  <a:pt x="6204513" y="1017589"/>
                </a:lnTo>
                <a:lnTo>
                  <a:pt x="6184358" y="1055689"/>
                </a:lnTo>
                <a:lnTo>
                  <a:pt x="6165882" y="1095377"/>
                </a:lnTo>
                <a:lnTo>
                  <a:pt x="6147406" y="1136652"/>
                </a:lnTo>
                <a:lnTo>
                  <a:pt x="6132291" y="1182689"/>
                </a:lnTo>
                <a:lnTo>
                  <a:pt x="6122213" y="1235077"/>
                </a:lnTo>
                <a:lnTo>
                  <a:pt x="6112135" y="1295402"/>
                </a:lnTo>
                <a:lnTo>
                  <a:pt x="6110455" y="1363664"/>
                </a:lnTo>
                <a:lnTo>
                  <a:pt x="6112135" y="1431927"/>
                </a:lnTo>
                <a:lnTo>
                  <a:pt x="6122213" y="1492252"/>
                </a:lnTo>
                <a:lnTo>
                  <a:pt x="6132291" y="1544639"/>
                </a:lnTo>
                <a:lnTo>
                  <a:pt x="6147406" y="1589089"/>
                </a:lnTo>
                <a:lnTo>
                  <a:pt x="6165882" y="1631952"/>
                </a:lnTo>
                <a:lnTo>
                  <a:pt x="6184358" y="1671639"/>
                </a:lnTo>
                <a:lnTo>
                  <a:pt x="6204513" y="1708152"/>
                </a:lnTo>
                <a:lnTo>
                  <a:pt x="6224668" y="1743077"/>
                </a:lnTo>
                <a:lnTo>
                  <a:pt x="6244823" y="1782764"/>
                </a:lnTo>
                <a:lnTo>
                  <a:pt x="6261619" y="1824039"/>
                </a:lnTo>
                <a:lnTo>
                  <a:pt x="6276736" y="1870077"/>
                </a:lnTo>
                <a:lnTo>
                  <a:pt x="6288493" y="1922464"/>
                </a:lnTo>
                <a:lnTo>
                  <a:pt x="6296891" y="1982789"/>
                </a:lnTo>
                <a:lnTo>
                  <a:pt x="6300250" y="2051052"/>
                </a:lnTo>
                <a:lnTo>
                  <a:pt x="6296891" y="2119314"/>
                </a:lnTo>
                <a:lnTo>
                  <a:pt x="6288493" y="2179639"/>
                </a:lnTo>
                <a:lnTo>
                  <a:pt x="6276736" y="2232027"/>
                </a:lnTo>
                <a:lnTo>
                  <a:pt x="6261619" y="2278064"/>
                </a:lnTo>
                <a:lnTo>
                  <a:pt x="6244823" y="2319339"/>
                </a:lnTo>
                <a:lnTo>
                  <a:pt x="6224668" y="2359027"/>
                </a:lnTo>
                <a:lnTo>
                  <a:pt x="6204513" y="2395539"/>
                </a:lnTo>
                <a:lnTo>
                  <a:pt x="6184358" y="2433639"/>
                </a:lnTo>
                <a:lnTo>
                  <a:pt x="6165882" y="2471739"/>
                </a:lnTo>
                <a:lnTo>
                  <a:pt x="6147406" y="2513014"/>
                </a:lnTo>
                <a:lnTo>
                  <a:pt x="6132291" y="2560639"/>
                </a:lnTo>
                <a:lnTo>
                  <a:pt x="6122213" y="2613027"/>
                </a:lnTo>
                <a:lnTo>
                  <a:pt x="6112135" y="2671764"/>
                </a:lnTo>
                <a:lnTo>
                  <a:pt x="6110455" y="2741614"/>
                </a:lnTo>
                <a:lnTo>
                  <a:pt x="6112135" y="2809877"/>
                </a:lnTo>
                <a:lnTo>
                  <a:pt x="6122213" y="2868614"/>
                </a:lnTo>
                <a:lnTo>
                  <a:pt x="6132291" y="2922589"/>
                </a:lnTo>
                <a:lnTo>
                  <a:pt x="6147406" y="2967039"/>
                </a:lnTo>
                <a:lnTo>
                  <a:pt x="6165882" y="3009902"/>
                </a:lnTo>
                <a:lnTo>
                  <a:pt x="6184358" y="3046414"/>
                </a:lnTo>
                <a:lnTo>
                  <a:pt x="6204513" y="3084514"/>
                </a:lnTo>
                <a:lnTo>
                  <a:pt x="6224668" y="3121027"/>
                </a:lnTo>
                <a:lnTo>
                  <a:pt x="6244823" y="3160714"/>
                </a:lnTo>
                <a:lnTo>
                  <a:pt x="6261619" y="3201989"/>
                </a:lnTo>
                <a:lnTo>
                  <a:pt x="6276736" y="3248027"/>
                </a:lnTo>
                <a:lnTo>
                  <a:pt x="6288493" y="3300414"/>
                </a:lnTo>
                <a:lnTo>
                  <a:pt x="6296891" y="3360739"/>
                </a:lnTo>
                <a:lnTo>
                  <a:pt x="6300250" y="3427414"/>
                </a:lnTo>
                <a:lnTo>
                  <a:pt x="6296891" y="3497264"/>
                </a:lnTo>
                <a:lnTo>
                  <a:pt x="6288493" y="3557589"/>
                </a:lnTo>
                <a:lnTo>
                  <a:pt x="6276736" y="3609977"/>
                </a:lnTo>
                <a:lnTo>
                  <a:pt x="6261619" y="3656014"/>
                </a:lnTo>
                <a:lnTo>
                  <a:pt x="6244823" y="3697289"/>
                </a:lnTo>
                <a:lnTo>
                  <a:pt x="6224668" y="3736977"/>
                </a:lnTo>
                <a:lnTo>
                  <a:pt x="6184358" y="3811589"/>
                </a:lnTo>
                <a:lnTo>
                  <a:pt x="6165882" y="3848102"/>
                </a:lnTo>
                <a:lnTo>
                  <a:pt x="6147406" y="3890964"/>
                </a:lnTo>
                <a:lnTo>
                  <a:pt x="6132291" y="3935414"/>
                </a:lnTo>
                <a:lnTo>
                  <a:pt x="6122213" y="3987802"/>
                </a:lnTo>
                <a:lnTo>
                  <a:pt x="6112135" y="4048127"/>
                </a:lnTo>
                <a:lnTo>
                  <a:pt x="6110455" y="4116389"/>
                </a:lnTo>
                <a:lnTo>
                  <a:pt x="6112135" y="4186239"/>
                </a:lnTo>
                <a:lnTo>
                  <a:pt x="6122213" y="4244977"/>
                </a:lnTo>
                <a:lnTo>
                  <a:pt x="6132291" y="4297364"/>
                </a:lnTo>
                <a:lnTo>
                  <a:pt x="6147406" y="4343402"/>
                </a:lnTo>
                <a:lnTo>
                  <a:pt x="6165882" y="4386264"/>
                </a:lnTo>
                <a:lnTo>
                  <a:pt x="6184358" y="4424364"/>
                </a:lnTo>
                <a:lnTo>
                  <a:pt x="6224668" y="4498977"/>
                </a:lnTo>
                <a:lnTo>
                  <a:pt x="6244823" y="4537077"/>
                </a:lnTo>
                <a:lnTo>
                  <a:pt x="6261619" y="4579939"/>
                </a:lnTo>
                <a:lnTo>
                  <a:pt x="6276736" y="4625977"/>
                </a:lnTo>
                <a:lnTo>
                  <a:pt x="6288493" y="4678364"/>
                </a:lnTo>
                <a:lnTo>
                  <a:pt x="6296891" y="4738689"/>
                </a:lnTo>
                <a:lnTo>
                  <a:pt x="6300250" y="4806952"/>
                </a:lnTo>
                <a:lnTo>
                  <a:pt x="6296891" y="4875214"/>
                </a:lnTo>
                <a:lnTo>
                  <a:pt x="6288493" y="4935539"/>
                </a:lnTo>
                <a:lnTo>
                  <a:pt x="6276736" y="4987927"/>
                </a:lnTo>
                <a:lnTo>
                  <a:pt x="6261619" y="5033964"/>
                </a:lnTo>
                <a:lnTo>
                  <a:pt x="6244823" y="5075239"/>
                </a:lnTo>
                <a:lnTo>
                  <a:pt x="6224668" y="5114927"/>
                </a:lnTo>
                <a:lnTo>
                  <a:pt x="6204513" y="5149852"/>
                </a:lnTo>
                <a:lnTo>
                  <a:pt x="6184358" y="5186364"/>
                </a:lnTo>
                <a:lnTo>
                  <a:pt x="6165882" y="5226052"/>
                </a:lnTo>
                <a:lnTo>
                  <a:pt x="6147406" y="5268914"/>
                </a:lnTo>
                <a:lnTo>
                  <a:pt x="6132291" y="5313364"/>
                </a:lnTo>
                <a:lnTo>
                  <a:pt x="6122213" y="5365752"/>
                </a:lnTo>
                <a:lnTo>
                  <a:pt x="6112135" y="5426077"/>
                </a:lnTo>
                <a:lnTo>
                  <a:pt x="6110455" y="5494339"/>
                </a:lnTo>
                <a:lnTo>
                  <a:pt x="6112135" y="5562602"/>
                </a:lnTo>
                <a:lnTo>
                  <a:pt x="6122213" y="5622927"/>
                </a:lnTo>
                <a:lnTo>
                  <a:pt x="6132291" y="5675314"/>
                </a:lnTo>
                <a:lnTo>
                  <a:pt x="6147406" y="5721352"/>
                </a:lnTo>
                <a:lnTo>
                  <a:pt x="6165882" y="5762627"/>
                </a:lnTo>
                <a:lnTo>
                  <a:pt x="6184358" y="5802314"/>
                </a:lnTo>
                <a:lnTo>
                  <a:pt x="6204513" y="5840414"/>
                </a:lnTo>
                <a:lnTo>
                  <a:pt x="6224668" y="5876927"/>
                </a:lnTo>
                <a:lnTo>
                  <a:pt x="6244823" y="5915027"/>
                </a:lnTo>
                <a:lnTo>
                  <a:pt x="6261619" y="5956302"/>
                </a:lnTo>
                <a:lnTo>
                  <a:pt x="6276736" y="6003927"/>
                </a:lnTo>
                <a:lnTo>
                  <a:pt x="6288493" y="6056314"/>
                </a:lnTo>
                <a:lnTo>
                  <a:pt x="6296891" y="6113464"/>
                </a:lnTo>
                <a:lnTo>
                  <a:pt x="6300250" y="6183314"/>
                </a:lnTo>
                <a:lnTo>
                  <a:pt x="6296891" y="6251577"/>
                </a:lnTo>
                <a:lnTo>
                  <a:pt x="6288493" y="6311902"/>
                </a:lnTo>
                <a:lnTo>
                  <a:pt x="6276736" y="6361114"/>
                </a:lnTo>
                <a:lnTo>
                  <a:pt x="6261619" y="6407152"/>
                </a:lnTo>
                <a:lnTo>
                  <a:pt x="6244823" y="6448427"/>
                </a:lnTo>
                <a:lnTo>
                  <a:pt x="6226348" y="6488114"/>
                </a:lnTo>
                <a:lnTo>
                  <a:pt x="6207872" y="6523039"/>
                </a:lnTo>
                <a:lnTo>
                  <a:pt x="6187717" y="6561139"/>
                </a:lnTo>
                <a:lnTo>
                  <a:pt x="6167562" y="6597652"/>
                </a:lnTo>
                <a:lnTo>
                  <a:pt x="6150766" y="6640514"/>
                </a:lnTo>
                <a:lnTo>
                  <a:pt x="6133970" y="6683377"/>
                </a:lnTo>
                <a:lnTo>
                  <a:pt x="6123892" y="6735764"/>
                </a:lnTo>
                <a:lnTo>
                  <a:pt x="6115495" y="6791327"/>
                </a:lnTo>
                <a:lnTo>
                  <a:pt x="6110455" y="6858002"/>
                </a:lnTo>
                <a:lnTo>
                  <a:pt x="3149600" y="6858002"/>
                </a:lnTo>
                <a:lnTo>
                  <a:pt x="2707087" y="6858002"/>
                </a:lnTo>
                <a:lnTo>
                  <a:pt x="0" y="6858002"/>
                </a:lnTo>
                <a:close/>
              </a:path>
            </a:pathLst>
          </a:custGeom>
          <a:solidFill>
            <a:schemeClr val="accent1"/>
          </a:solidFill>
          <a:ln w="0">
            <a:noFill/>
            <a:prstDash val="solid"/>
            <a:round/>
            <a:headEnd/>
            <a:tailEnd/>
          </a:ln>
        </p:spPr>
      </p:sp>
      <p:sp>
        <p:nvSpPr>
          <p:cNvPr id="8" name="Title 7"/>
          <p:cNvSpPr>
            <a:spLocks noGrp="1"/>
          </p:cNvSpPr>
          <p:nvPr>
            <p:ph type="title"/>
          </p:nvPr>
        </p:nvSpPr>
        <p:spPr>
          <a:xfrm>
            <a:off x="698949" y="1162940"/>
            <a:ext cx="3386699" cy="4532120"/>
          </a:xfrm>
        </p:spPr>
        <p:txBody>
          <a:bodyPr anchor="ctr">
            <a:normAutofit/>
          </a:bodyPr>
          <a:lstStyle/>
          <a:p>
            <a:r>
              <a:rPr lang="en-US" sz="2400">
                <a:solidFill>
                  <a:srgbClr val="2A1A00"/>
                </a:solidFill>
              </a:rPr>
              <a:t>Policy Implications of Psychological/Trait Theories (2 of 2)</a:t>
            </a:r>
          </a:p>
        </p:txBody>
      </p:sp>
      <p:sp>
        <p:nvSpPr>
          <p:cNvPr id="22" name="Rectangle 17">
            <a:extLst>
              <a:ext uri="{FF2B5EF4-FFF2-40B4-BE49-F238E27FC236}">
                <a16:creationId xmlns:a16="http://schemas.microsoft.com/office/drawing/2014/main" id="{E3B475C6-1445-41C7-9360-49FD7C1C1E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12598"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Content Placeholder 8"/>
          <p:cNvSpPr>
            <a:spLocks noGrp="1"/>
          </p:cNvSpPr>
          <p:nvPr>
            <p:ph idx="1"/>
          </p:nvPr>
        </p:nvSpPr>
        <p:spPr>
          <a:xfrm>
            <a:off x="5061953" y="1128451"/>
            <a:ext cx="3510547" cy="4566609"/>
          </a:xfrm>
        </p:spPr>
        <p:txBody>
          <a:bodyPr anchor="ctr">
            <a:normAutofit/>
          </a:bodyPr>
          <a:lstStyle/>
          <a:p>
            <a:r>
              <a:rPr lang="en-US"/>
              <a:t>Primarily prevention focuses on eliminating influences.</a:t>
            </a:r>
          </a:p>
          <a:p>
            <a:r>
              <a:rPr lang="en-US"/>
              <a:t>Secondary prevention focuses on intervening for individuals.</a:t>
            </a:r>
          </a:p>
          <a:p>
            <a:r>
              <a:rPr lang="en-US"/>
              <a:t>Tertiary prevention deals with eliminating recidivistic behavior of offenders.</a:t>
            </a:r>
            <a:endParaRPr lang="en-US" dirty="0"/>
          </a:p>
        </p:txBody>
      </p:sp>
      <p:sp>
        <p:nvSpPr>
          <p:cNvPr id="7" name="Slide Number Placeholder 6"/>
          <p:cNvSpPr>
            <a:spLocks noGrp="1"/>
          </p:cNvSpPr>
          <p:nvPr>
            <p:ph type="sldNum" sz="quarter" idx="12"/>
          </p:nvPr>
        </p:nvSpPr>
        <p:spPr>
          <a:xfrm>
            <a:off x="7536873" y="6375679"/>
            <a:ext cx="1035627" cy="345796"/>
          </a:xfrm>
        </p:spPr>
        <p:txBody>
          <a:bodyPr>
            <a:normAutofit/>
          </a:bodyPr>
          <a:lstStyle/>
          <a:p>
            <a:pPr>
              <a:spcAft>
                <a:spcPts val="600"/>
              </a:spcAft>
            </a:pPr>
            <a:fld id="{B6F15528-21DE-4FAA-801E-634DDDAF4B2B}" type="slidenum">
              <a:rPr lang="en-US" smtClean="0"/>
              <a:pPr>
                <a:spcAft>
                  <a:spcPts val="600"/>
                </a:spcAft>
              </a:pPr>
              <a:t>18</a:t>
            </a:fld>
            <a:endParaRPr lang="en-US"/>
          </a:p>
        </p:txBody>
      </p:sp>
    </p:spTree>
    <p:extLst>
      <p:ext uri="{BB962C8B-B14F-4D97-AF65-F5344CB8AC3E}">
        <p14:creationId xmlns:p14="http://schemas.microsoft.com/office/powerpoint/2010/main" val="1187023157"/>
      </p:ext>
    </p:extLst>
  </p:cSld>
  <p:clrMapOvr>
    <a:masterClrMapping/>
  </p:clrMapOvr>
</p:sld>
</file>

<file path=ppt/theme/theme1.xml><?xml version="1.0" encoding="utf-8"?>
<a:theme xmlns:a="http://schemas.openxmlformats.org/drawingml/2006/main" name="Badge">
  <a:themeElements>
    <a:clrScheme name="Badge">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2671</Words>
  <Application>Microsoft Office PowerPoint</Application>
  <PresentationFormat>On-screen Show (4:3)</PresentationFormat>
  <Paragraphs>235</Paragraphs>
  <Slides>18</Slides>
  <Notes>18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vt:lpstr>
      <vt:lpstr>Gill Sans MT</vt:lpstr>
      <vt:lpstr>Impact</vt:lpstr>
      <vt:lpstr>Badge</vt:lpstr>
      <vt:lpstr>Psychological/Trait Theories of Crime</vt:lpstr>
      <vt:lpstr>Introduction</vt:lpstr>
      <vt:lpstr>Early Psychological Theorizing Regarding Criminal Behavior (1 of 6)</vt:lpstr>
      <vt:lpstr>Early Psychological Theorizing Regarding Criminal Behavior (2 of 6)</vt:lpstr>
      <vt:lpstr>Early Psychological Theorizing Regarding Criminal Behavior (3 of 6)</vt:lpstr>
      <vt:lpstr>Early Psychological Theorizing Regarding Criminal Behavior (4 of 6)</vt:lpstr>
      <vt:lpstr>Lawrence Kohlberg: Moral Development: Heinz’s Dilemma</vt:lpstr>
      <vt:lpstr>Early Psychological Theorizing Regarding Criminal Behavior (6 of 6)</vt:lpstr>
      <vt:lpstr>Modern Versions of Psychological Perspectives of Criminality (1 of 3)</vt:lpstr>
      <vt:lpstr>Modern Versions of Psychological Perspectives of Criminality (2 of 3)</vt:lpstr>
      <vt:lpstr>Modern Versions of Psychological Perspectives of Criminality (3 of 3)</vt:lpstr>
      <vt:lpstr>Mental Health and the Criminal Justice System (1 of 5)</vt:lpstr>
      <vt:lpstr>Mental Health and the Criminal Justice System (2 of 5)</vt:lpstr>
      <vt:lpstr>Mental Health and the Criminal Justice System (3 of 5)</vt:lpstr>
      <vt:lpstr>Mental Health and the Criminal Justice System (4 of 5)</vt:lpstr>
      <vt:lpstr>Mental Health and the Criminal Justice System (5 of 5)</vt:lpstr>
      <vt:lpstr>Policy Implications of Psychological/Trait Theories (1 of 2)</vt:lpstr>
      <vt:lpstr>Policy Implications of Psychological/Trait Theories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Psychological/Trait Theories of Crime</dc:title>
  <dc:creator>Satenik Margaryan</dc:creator>
  <cp:lastModifiedBy>Satenik Margaryan</cp:lastModifiedBy>
  <cp:revision>1</cp:revision>
  <dcterms:created xsi:type="dcterms:W3CDTF">2020-10-04T19:40:31Z</dcterms:created>
  <dcterms:modified xsi:type="dcterms:W3CDTF">2021-10-11T18:01:32Z</dcterms:modified>
</cp:coreProperties>
</file>