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6"/>
  </p:notesMasterIdLst>
  <p:handoutMasterIdLst>
    <p:handoutMasterId r:id="rId17"/>
  </p:handoutMasterIdLst>
  <p:sldIdLst>
    <p:sldId id="256" r:id="rId3"/>
    <p:sldId id="382" r:id="rId4"/>
    <p:sldId id="394" r:id="rId5"/>
    <p:sldId id="385" r:id="rId6"/>
    <p:sldId id="387" r:id="rId7"/>
    <p:sldId id="386" r:id="rId8"/>
    <p:sldId id="390" r:id="rId9"/>
    <p:sldId id="391" r:id="rId10"/>
    <p:sldId id="392" r:id="rId11"/>
    <p:sldId id="393" r:id="rId12"/>
    <p:sldId id="380" r:id="rId13"/>
    <p:sldId id="389" r:id="rId14"/>
    <p:sldId id="384" r:id="rId15"/>
  </p:sldIdLst>
  <p:sldSz cx="12188825"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8"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21" autoAdjust="0"/>
    <p:restoredTop sz="71024" autoAdjust="0"/>
  </p:normalViewPr>
  <p:slideViewPr>
    <p:cSldViewPr showGuides="1">
      <p:cViewPr varScale="1">
        <p:scale>
          <a:sx n="56" d="100"/>
          <a:sy n="56" d="100"/>
        </p:scale>
        <p:origin x="636" y="78"/>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4CE221E-83ED-4F6C-BA5F-3F9E6FDB6953}" type="datetimeFigureOut">
              <a:rPr lang="en-US"/>
              <a:t>7/21/2021</a:t>
            </a:fld>
            <a:endParaRPr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A4CBEF8-5CDE-472B-839B-B8BB0C881006}" type="slidenum">
              <a:rPr/>
              <a:t>‹#›</a:t>
            </a:fld>
            <a:endParaRPr dirty="0"/>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7853E5F-CE67-483C-A264-F17AC70E9CA2}" type="datetimeFigureOut">
              <a:rPr lang="en-US"/>
              <a:t>7/21/2021</a:t>
            </a:fld>
            <a:endParaRPr dirty="0"/>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BB98AFB-CB0D-4DFE-87B9-B4B0D0DE73CD}" type="slidenum">
              <a:rPr/>
              <a:t>‹#›</a:t>
            </a:fld>
            <a:endParaRPr dirty="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B98AFB-CB0D-4DFE-87B9-B4B0D0DE73CD}" type="slidenum">
              <a:rPr lang="en-US" smtClean="0"/>
              <a:t>1</a:t>
            </a:fld>
            <a:endParaRPr lang="en-US" dirty="0"/>
          </a:p>
        </p:txBody>
      </p:sp>
    </p:spTree>
    <p:extLst>
      <p:ext uri="{BB962C8B-B14F-4D97-AF65-F5344CB8AC3E}">
        <p14:creationId xmlns:p14="http://schemas.microsoft.com/office/powerpoint/2010/main" val="4267290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66475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4291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370133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3E0FA9E5-6744-4841-888F-9E7CC0C2B7EC}" type="datetimeFigureOut">
              <a:rPr lang="en-US"/>
              <a:t>7/21/2021</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341370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3E0FA9E5-6744-4841-888F-9E7CC0C2B7EC}" type="datetimeFigureOut">
              <a:rPr lang="en-US"/>
              <a:t>7/21/2021</a:t>
            </a:fld>
            <a:endParaRPr dirty="0"/>
          </a:p>
        </p:txBody>
      </p:sp>
      <p:sp>
        <p:nvSpPr>
          <p:cNvPr id="8" name="Footer Placeholder 7"/>
          <p:cNvSpPr>
            <a:spLocks noGrp="1"/>
          </p:cNvSpPr>
          <p:nvPr>
            <p:ph type="ftr" sz="quarter" idx="11"/>
          </p:nvPr>
        </p:nvSpPr>
        <p:spPr/>
        <p:txBody>
          <a:bodyPr/>
          <a:lstStyle/>
          <a:p>
            <a:endParaRPr dirty="0"/>
          </a:p>
        </p:txBody>
      </p:sp>
      <p:sp>
        <p:nvSpPr>
          <p:cNvPr id="9" name="Slide Number Placeholder 8"/>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00078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3E0FA9E5-6744-4841-888F-9E7CC0C2B7EC}" type="datetimeFigureOut">
              <a:rPr lang="en-US"/>
              <a:t>7/21/2021</a:t>
            </a:fld>
            <a:endParaRPr dirty="0"/>
          </a:p>
        </p:txBody>
      </p:sp>
      <p:sp>
        <p:nvSpPr>
          <p:cNvPr id="4" name="Footer Placeholder 3"/>
          <p:cNvSpPr>
            <a:spLocks noGrp="1"/>
          </p:cNvSpPr>
          <p:nvPr>
            <p:ph type="ftr" sz="quarter" idx="11"/>
          </p:nvPr>
        </p:nvSpPr>
        <p:spPr/>
        <p:txBody>
          <a:bodyPr/>
          <a:lstStyle/>
          <a:p>
            <a:endParaRPr dirty="0"/>
          </a:p>
        </p:txBody>
      </p:sp>
      <p:sp>
        <p:nvSpPr>
          <p:cNvPr id="5" name="Slide Number Placeholder 4"/>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90715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0FA9E5-6744-4841-888F-9E7CC0C2B7EC}" type="datetimeFigureOut">
              <a:rPr lang="en-US"/>
              <a:t>7/21/2021</a:t>
            </a:fld>
            <a:endParaRPr dirty="0"/>
          </a:p>
        </p:txBody>
      </p:sp>
      <p:sp>
        <p:nvSpPr>
          <p:cNvPr id="3" name="Footer Placeholder 2"/>
          <p:cNvSpPr>
            <a:spLocks noGrp="1"/>
          </p:cNvSpPr>
          <p:nvPr>
            <p:ph type="ftr" sz="quarter" idx="11"/>
          </p:nvPr>
        </p:nvSpPr>
        <p:spPr/>
        <p:txBody>
          <a:bodyPr/>
          <a:lstStyle/>
          <a:p>
            <a:endParaRPr dirty="0"/>
          </a:p>
        </p:txBody>
      </p:sp>
      <p:sp>
        <p:nvSpPr>
          <p:cNvPr id="4" name="Slide Number Placeholder 3"/>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4415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FA9E5-6744-4841-888F-9E7CC0C2B7EC}" type="datetimeFigureOut">
              <a:rPr lang="en-US"/>
              <a:t>7/21/2021</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10171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a:t>Click to edit Master title style</a:t>
            </a:r>
            <a:endParaRPr/>
          </a:p>
        </p:txBody>
      </p:sp>
      <p:sp>
        <p:nvSpPr>
          <p:cNvPr id="3" name="Picture Placeholder 2"/>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1960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66809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18824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533400"/>
            <a:ext cx="8686801" cy="10668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3E0FA9E5-6744-4841-888F-9E7CC0C2B7EC}" type="datetimeFigureOut">
              <a:rPr lang="en-US"/>
              <a:pPr/>
              <a:t>7/21/2021</a:t>
            </a:fld>
            <a:endParaRPr dirty="0"/>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dirty="0"/>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AAEAE4A8-A6E5-453E-B946-FB774B73F48C}" type="slidenum">
              <a:rPr/>
              <a:pPr/>
              <a:t>‹#›</a:t>
            </a:fld>
            <a:endParaRPr dirty="0"/>
          </a:p>
        </p:txBody>
      </p:sp>
    </p:spTree>
    <p:extLst>
      <p:ext uri="{BB962C8B-B14F-4D97-AF65-F5344CB8AC3E}">
        <p14:creationId xmlns:p14="http://schemas.microsoft.com/office/powerpoint/2010/main" val="159705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yBQ78ooDjjQ&amp;t=102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ncbi.nlm.nih.gov/books/NBK557426/"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j5k7VhHY79A" TargetMode="External"/><Relationship Id="rId2" Type="http://schemas.openxmlformats.org/officeDocument/2006/relationships/hyperlink" Target="https://drugpolicy.org/issues/harm-reduction"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forms.gle/ZEpfMjv9fqefb7MT6"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pewtrusts.org/en/research-and-analysis/blogs/stateline/2021/03/31/new-york-lawmakers-vote-to-legalize-marijuana"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8305798" cy="2514601"/>
          </a:xfrm>
        </p:spPr>
        <p:txBody>
          <a:bodyPr>
            <a:normAutofit/>
          </a:bodyPr>
          <a:lstStyle/>
          <a:p>
            <a:r>
              <a:rPr lang="en-US" dirty="0">
                <a:solidFill>
                  <a:schemeClr val="tx1"/>
                </a:solidFill>
                <a:latin typeface="Arial" panose="020B0604020202020204" pitchFamily="34" charset="0"/>
                <a:cs typeface="Arial" panose="020B0604020202020204" pitchFamily="34" charset="0"/>
              </a:rPr>
              <a:t>CRJ 204 1700: </a:t>
            </a:r>
            <a:br>
              <a:rPr lang="en-US" dirty="0">
                <a:solidFill>
                  <a:srgbClr val="002060"/>
                </a:solidFill>
                <a:latin typeface="Arial" panose="020B0604020202020204" pitchFamily="34" charset="0"/>
                <a:cs typeface="Arial" panose="020B0604020202020204" pitchFamily="34" charset="0"/>
              </a:rPr>
            </a:br>
            <a:r>
              <a:rPr lang="en-US" dirty="0">
                <a:solidFill>
                  <a:srgbClr val="002060"/>
                </a:solidFill>
                <a:latin typeface="Arial" panose="020B0604020202020204" pitchFamily="34" charset="0"/>
                <a:cs typeface="Arial" panose="020B0604020202020204" pitchFamily="34" charset="0"/>
              </a:rPr>
              <a:t>Criminal Justice and the Urban Community</a:t>
            </a:r>
            <a:endParaRPr lang="en-US" sz="4400" dirty="0">
              <a:solidFill>
                <a:schemeClr val="tx1"/>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065214" y="3429000"/>
            <a:ext cx="10134600" cy="2921000"/>
          </a:xfrm>
        </p:spPr>
        <p:txBody>
          <a:bodyPr>
            <a:noAutofit/>
          </a:bodyPr>
          <a:lstStyle/>
          <a:p>
            <a:r>
              <a:rPr lang="en-US" sz="2800" b="1" dirty="0">
                <a:solidFill>
                  <a:schemeClr val="tx1"/>
                </a:solidFill>
                <a:latin typeface="Arial" panose="020B0604020202020204" pitchFamily="34" charset="0"/>
                <a:cs typeface="Arial" panose="020B0604020202020204" pitchFamily="34" charset="0"/>
              </a:rPr>
              <a:t>SPRING 2021</a:t>
            </a:r>
          </a:p>
          <a:p>
            <a:r>
              <a:rPr lang="en-US" sz="2800" b="1" dirty="0">
                <a:solidFill>
                  <a:schemeClr val="tx1"/>
                </a:solidFill>
                <a:latin typeface="Arial" panose="020B0604020202020204" pitchFamily="34" charset="0"/>
                <a:cs typeface="Arial" panose="020B0604020202020204" pitchFamily="34" charset="0"/>
              </a:rPr>
              <a:t>Tuesdays &amp; Thursdays from 5:30 – 6:45 pm in Zoom</a:t>
            </a:r>
          </a:p>
          <a:p>
            <a:endParaRPr lang="en-US" b="1" dirty="0">
              <a:solidFill>
                <a:schemeClr val="tx1"/>
              </a:solidFill>
              <a:latin typeface="Arial" panose="020B0604020202020204" pitchFamily="34" charset="0"/>
              <a:cs typeface="Arial" panose="020B0604020202020204" pitchFamily="34" charset="0"/>
            </a:endParaRPr>
          </a:p>
          <a:p>
            <a:r>
              <a:rPr lang="en-US" b="1" dirty="0">
                <a:solidFill>
                  <a:schemeClr val="tx1"/>
                </a:solidFill>
                <a:latin typeface="Arial" panose="020B0604020202020204" pitchFamily="34" charset="0"/>
                <a:cs typeface="Arial" panose="020B0604020202020204" pitchFamily="34" charset="0"/>
              </a:rPr>
              <a:t>Michelle Ronda, Ph.D.</a:t>
            </a:r>
          </a:p>
          <a:p>
            <a:r>
              <a:rPr lang="en-US" b="1" dirty="0">
                <a:solidFill>
                  <a:schemeClr val="tx1"/>
                </a:solidFill>
                <a:latin typeface="Arial" panose="020B0604020202020204" pitchFamily="34" charset="0"/>
                <a:cs typeface="Arial" panose="020B0604020202020204" pitchFamily="34" charset="0"/>
              </a:rPr>
              <a:t>Associate Professor and Criminal Justice Program Coordinator</a:t>
            </a:r>
          </a:p>
          <a:p>
            <a:r>
              <a:rPr lang="en-US" b="1" dirty="0">
                <a:solidFill>
                  <a:schemeClr val="tx1"/>
                </a:solidFill>
                <a:latin typeface="Arial" panose="020B0604020202020204" pitchFamily="34" charset="0"/>
                <a:cs typeface="Arial" panose="020B0604020202020204" pitchFamily="34" charset="0"/>
              </a:rPr>
              <a:t>Dept. of Social Sciences, Human Services &amp; Criminal Justice</a:t>
            </a:r>
          </a:p>
          <a:p>
            <a:r>
              <a:rPr lang="en-US" b="1" dirty="0">
                <a:solidFill>
                  <a:schemeClr val="tx1"/>
                </a:solidFill>
                <a:latin typeface="Arial" panose="020B0604020202020204" pitchFamily="34" charset="0"/>
                <a:cs typeface="Arial" panose="020B0604020202020204" pitchFamily="34" charset="0"/>
              </a:rPr>
              <a:t>BMCC/CUNY</a:t>
            </a:r>
          </a:p>
        </p:txBody>
      </p:sp>
      <p:pic>
        <p:nvPicPr>
          <p:cNvPr id="4" name="Picture 3">
            <a:extLst>
              <a:ext uri="{FF2B5EF4-FFF2-40B4-BE49-F238E27FC236}">
                <a16:creationId xmlns:a16="http://schemas.microsoft.com/office/drawing/2014/main" id="{B8F996CF-30BA-4B7A-A455-097CBDC21EC0}"/>
              </a:ext>
            </a:extLst>
          </p:cNvPr>
          <p:cNvPicPr>
            <a:picLocks noChangeAspect="1"/>
          </p:cNvPicPr>
          <p:nvPr/>
        </p:nvPicPr>
        <p:blipFill>
          <a:blip r:embed="rId4"/>
          <a:stretch>
            <a:fillRect/>
          </a:stretch>
        </p:blipFill>
        <p:spPr>
          <a:xfrm>
            <a:off x="9218612" y="2805647"/>
            <a:ext cx="2469094" cy="865707"/>
          </a:xfrm>
          <a:prstGeom prst="rect">
            <a:avLst/>
          </a:prstGeom>
        </p:spPr>
      </p:pic>
    </p:spTree>
    <p:extLst>
      <p:ext uri="{BB962C8B-B14F-4D97-AF65-F5344CB8AC3E}">
        <p14:creationId xmlns:p14="http://schemas.microsoft.com/office/powerpoint/2010/main" val="149325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D3517-4425-4507-90BF-FFD5EF995308}"/>
              </a:ext>
            </a:extLst>
          </p:cNvPr>
          <p:cNvSpPr>
            <a:spLocks noGrp="1"/>
          </p:cNvSpPr>
          <p:nvPr>
            <p:ph type="title"/>
          </p:nvPr>
        </p:nvSpPr>
        <p:spPr/>
        <p:txBody>
          <a:bodyPr/>
          <a:lstStyle/>
          <a:p>
            <a:r>
              <a:rPr lang="en-US" dirty="0"/>
              <a:t>This week’s agenda</a:t>
            </a:r>
          </a:p>
        </p:txBody>
      </p:sp>
      <p:graphicFrame>
        <p:nvGraphicFramePr>
          <p:cNvPr id="5" name="Content Placeholder 4">
            <a:extLst>
              <a:ext uri="{FF2B5EF4-FFF2-40B4-BE49-F238E27FC236}">
                <a16:creationId xmlns:a16="http://schemas.microsoft.com/office/drawing/2014/main" id="{26EAEA9F-2C7F-4086-9331-E5A3FC01D280}"/>
              </a:ext>
            </a:extLst>
          </p:cNvPr>
          <p:cNvGraphicFramePr>
            <a:graphicFrameLocks noGrp="1"/>
          </p:cNvGraphicFramePr>
          <p:nvPr>
            <p:ph idx="1"/>
            <p:extLst>
              <p:ext uri="{D42A27DB-BD31-4B8C-83A1-F6EECF244321}">
                <p14:modId xmlns:p14="http://schemas.microsoft.com/office/powerpoint/2010/main" val="2215150135"/>
              </p:ext>
            </p:extLst>
          </p:nvPr>
        </p:nvGraphicFramePr>
        <p:xfrm>
          <a:off x="1065212" y="1828800"/>
          <a:ext cx="9677400" cy="4267200"/>
        </p:xfrm>
        <a:graphic>
          <a:graphicData uri="http://schemas.openxmlformats.org/drawingml/2006/table">
            <a:tbl>
              <a:tblPr firstRow="1" firstCol="1" bandRow="1"/>
              <a:tblGrid>
                <a:gridCol w="2038060">
                  <a:extLst>
                    <a:ext uri="{9D8B030D-6E8A-4147-A177-3AD203B41FA5}">
                      <a16:colId xmlns:a16="http://schemas.microsoft.com/office/drawing/2014/main" val="131679501"/>
                    </a:ext>
                  </a:extLst>
                </a:gridCol>
                <a:gridCol w="7639340">
                  <a:extLst>
                    <a:ext uri="{9D8B030D-6E8A-4147-A177-3AD203B41FA5}">
                      <a16:colId xmlns:a16="http://schemas.microsoft.com/office/drawing/2014/main" val="1390445308"/>
                    </a:ext>
                  </a:extLst>
                </a:gridCol>
              </a:tblGrid>
              <a:tr h="610870">
                <a:tc>
                  <a:txBody>
                    <a:bodyPr/>
                    <a:lstStyle/>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Class session 21:</a:t>
                      </a:r>
                      <a:endParaRPr lang="en-US" sz="20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 </a:t>
                      </a:r>
                      <a:br>
                        <a:rPr lang="en-US" sz="2000" b="1" dirty="0">
                          <a:solidFill>
                            <a:srgbClr val="000000"/>
                          </a:solidFill>
                          <a:effectLst/>
                          <a:latin typeface="+mn-lt"/>
                          <a:ea typeface="Times New Roman" panose="02020603050405020304" pitchFamily="18" charset="0"/>
                          <a:cs typeface="Arial" panose="020B0604020202020204" pitchFamily="34" charset="0"/>
                        </a:rPr>
                      </a:br>
                      <a:r>
                        <a:rPr lang="en-US" sz="2000" b="1" dirty="0">
                          <a:solidFill>
                            <a:srgbClr val="000000"/>
                          </a:solidFill>
                          <a:effectLst/>
                          <a:latin typeface="+mn-lt"/>
                          <a:ea typeface="Times New Roman" panose="02020603050405020304" pitchFamily="18" charset="0"/>
                          <a:cs typeface="Arial" panose="020B0604020202020204" pitchFamily="34" charset="0"/>
                        </a:rPr>
                        <a:t>T 4/20</a:t>
                      </a:r>
                      <a:r>
                        <a:rPr lang="en-US" sz="2000" dirty="0">
                          <a:solidFill>
                            <a:srgbClr val="000000"/>
                          </a:solidFill>
                          <a:effectLst/>
                          <a:latin typeface="+mn-lt"/>
                          <a:ea typeface="Times New Roman" panose="02020603050405020304" pitchFamily="18" charset="0"/>
                          <a:cs typeface="Arial" panose="020B0604020202020204" pitchFamily="34" charset="0"/>
                        </a:rPr>
                        <a:t> </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r>
                        <a:rPr lang="en-US" sz="2000" b="1" dirty="0">
                          <a:solidFill>
                            <a:srgbClr val="000000"/>
                          </a:solidFill>
                          <a:effectLst/>
                          <a:latin typeface="+mn-lt"/>
                          <a:ea typeface="Times New Roman" panose="02020603050405020304" pitchFamily="18" charset="0"/>
                          <a:cs typeface="Arial" panose="020B0604020202020204" pitchFamily="34" charset="0"/>
                        </a:rPr>
                        <a:t>The War on Drugs and Public Policy</a:t>
                      </a:r>
                    </a:p>
                    <a:p>
                      <a:pPr marL="360045" marR="0" indent="-360045"/>
                      <a:endParaRPr lang="en-US" sz="2000" dirty="0">
                        <a:effectLst/>
                        <a:latin typeface="+mn-lt"/>
                        <a:ea typeface="Times New Roman" panose="02020603050405020304" pitchFamily="18" charset="0"/>
                        <a:cs typeface="Arial" panose="020B0604020202020204" pitchFamily="34" charset="0"/>
                      </a:endParaRPr>
                    </a:p>
                    <a:p>
                      <a:pPr marL="360045" marR="0" indent="-360045"/>
                      <a:r>
                        <a:rPr lang="en-US" sz="2000" b="1" dirty="0">
                          <a:solidFill>
                            <a:srgbClr val="000000"/>
                          </a:solidFill>
                          <a:effectLst/>
                          <a:latin typeface="+mn-lt"/>
                          <a:ea typeface="Times New Roman" panose="02020603050405020304" pitchFamily="18" charset="0"/>
                          <a:cs typeface="Arial" panose="020B0604020202020204" pitchFamily="34" charset="0"/>
                        </a:rPr>
                        <a:t> READ: </a:t>
                      </a:r>
                      <a:r>
                        <a:rPr lang="en-US" sz="2000" dirty="0">
                          <a:effectLst/>
                          <a:latin typeface="+mn-lt"/>
                          <a:ea typeface="Times New Roman" panose="02020603050405020304" pitchFamily="18" charset="0"/>
                          <a:cs typeface="Arial" panose="020B0604020202020204" pitchFamily="34" charset="0"/>
                        </a:rPr>
                        <a:t>“Social Problems: Continuity and Change.” Chapter </a:t>
                      </a:r>
                      <a:r>
                        <a:rPr lang="en-US" sz="2000" b="1" dirty="0">
                          <a:effectLst/>
                          <a:latin typeface="+mn-lt"/>
                          <a:ea typeface="Times New Roman" panose="02020603050405020304" pitchFamily="18" charset="0"/>
                          <a:cs typeface="Arial" panose="020B0604020202020204" pitchFamily="34" charset="0"/>
                        </a:rPr>
                        <a:t>7.5 Drug Policy and the War on Illegal Drugs, 307-315. </a:t>
                      </a:r>
                      <a:r>
                        <a:rPr lang="en-US" sz="2000" i="1" dirty="0">
                          <a:effectLst/>
                          <a:latin typeface="+mn-lt"/>
                          <a:ea typeface="Times New Roman" panose="02020603050405020304" pitchFamily="18" charset="0"/>
                          <a:cs typeface="Arial" panose="020B0604020202020204" pitchFamily="34" charset="0"/>
                        </a:rPr>
                        <a:t>Open Textbook Library</a:t>
                      </a:r>
                      <a:r>
                        <a:rPr lang="en-US" sz="2000" dirty="0">
                          <a:effectLst/>
                          <a:latin typeface="+mn-lt"/>
                          <a:ea typeface="Times New Roman" panose="02020603050405020304" pitchFamily="18" charset="0"/>
                          <a:cs typeface="Arial" panose="020B0604020202020204" pitchFamily="34" charset="0"/>
                        </a:rPr>
                        <a:t>, University of Minnesota Libraries Publishing, 2016, open.umn.edu/opentextbooks/textbooks/141. CC BY-NC-SA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5243129"/>
                  </a:ext>
                </a:extLst>
              </a:tr>
              <a:tr h="445135">
                <a:tc>
                  <a:txBody>
                    <a:bodyPr/>
                    <a:lstStyle/>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Class session 22:</a:t>
                      </a:r>
                      <a:endParaRPr lang="en-US" sz="20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 </a:t>
                      </a:r>
                      <a:endParaRPr lang="en-US" sz="20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Th 4/22</a:t>
                      </a:r>
                      <a:r>
                        <a:rPr lang="en-US" sz="2000" dirty="0">
                          <a:solidFill>
                            <a:srgbClr val="000000"/>
                          </a:solidFill>
                          <a:effectLst/>
                          <a:latin typeface="+mn-lt"/>
                          <a:ea typeface="Times New Roman" panose="02020603050405020304" pitchFamily="18" charset="0"/>
                          <a:cs typeface="Arial" panose="020B0604020202020204" pitchFamily="34" charset="0"/>
                        </a:rPr>
                        <a:t> </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r>
                        <a:rPr lang="en-US" sz="2000" b="1" dirty="0">
                          <a:solidFill>
                            <a:srgbClr val="000000"/>
                          </a:solidFill>
                          <a:effectLst/>
                          <a:latin typeface="+mn-lt"/>
                          <a:ea typeface="Times New Roman" panose="02020603050405020304" pitchFamily="18" charset="0"/>
                          <a:cs typeface="Arial" panose="020B0604020202020204" pitchFamily="34" charset="0"/>
                        </a:rPr>
                        <a:t>History of neglect of neighborhoods by the City</a:t>
                      </a:r>
                    </a:p>
                    <a:p>
                      <a:pPr marL="360045" marR="0" indent="-360045"/>
                      <a:endParaRPr lang="en-US" sz="2000" dirty="0">
                        <a:effectLst/>
                        <a:latin typeface="+mn-lt"/>
                        <a:ea typeface="Times New Roman" panose="02020603050405020304" pitchFamily="18" charset="0"/>
                        <a:cs typeface="Arial" panose="020B0604020202020204" pitchFamily="34" charset="0"/>
                      </a:endParaRPr>
                    </a:p>
                    <a:p>
                      <a:pPr marL="360045" marR="0" indent="-360045"/>
                      <a:r>
                        <a:rPr lang="en-US" sz="2000" b="1" dirty="0">
                          <a:solidFill>
                            <a:srgbClr val="000000"/>
                          </a:solidFill>
                          <a:effectLst/>
                          <a:latin typeface="+mn-lt"/>
                          <a:ea typeface="Times New Roman" panose="02020603050405020304" pitchFamily="18" charset="0"/>
                          <a:cs typeface="Arial" panose="020B0604020202020204" pitchFamily="34" charset="0"/>
                        </a:rPr>
                        <a:t>Film in class: </a:t>
                      </a:r>
                      <a:r>
                        <a:rPr lang="en-US" sz="2000" dirty="0">
                          <a:effectLst/>
                          <a:latin typeface="+mn-lt"/>
                          <a:ea typeface="Times New Roman" panose="02020603050405020304" pitchFamily="18" charset="0"/>
                          <a:cs typeface="Arial" panose="020B0604020202020204" pitchFamily="34" charset="0"/>
                        </a:rPr>
                        <a:t>Vázquez Irizarry, Vivian, and Gretchen Hildebran. “Decade of Fire.” </a:t>
                      </a:r>
                      <a:r>
                        <a:rPr lang="en-US" sz="2000" i="1" dirty="0">
                          <a:effectLst/>
                          <a:latin typeface="+mn-lt"/>
                          <a:ea typeface="Times New Roman" panose="02020603050405020304" pitchFamily="18" charset="0"/>
                          <a:cs typeface="Arial" panose="020B0604020202020204" pitchFamily="34" charset="0"/>
                        </a:rPr>
                        <a:t>PBS</a:t>
                      </a:r>
                      <a:r>
                        <a:rPr lang="en-US" sz="2000" dirty="0">
                          <a:effectLst/>
                          <a:latin typeface="+mn-lt"/>
                          <a:ea typeface="Times New Roman" panose="02020603050405020304" pitchFamily="18" charset="0"/>
                          <a:cs typeface="Arial" panose="020B0604020202020204" pitchFamily="34" charset="0"/>
                        </a:rPr>
                        <a:t>, Public Broadcasting Service, 2018, www.pbs.org/independentlens/films/decade-of-fire/. Red Nut Films, LLC.</a:t>
                      </a:r>
                    </a:p>
                    <a:p>
                      <a:pPr marL="360045" marR="0" indent="-360045"/>
                      <a:endParaRPr lang="en-US" sz="2000" dirty="0">
                        <a:effectLst/>
                        <a:latin typeface="+mn-lt"/>
                        <a:ea typeface="Times New Roman" panose="02020603050405020304" pitchFamily="18" charset="0"/>
                        <a:cs typeface="Arial" panose="020B0604020202020204" pitchFamily="34" charset="0"/>
                      </a:endParaRPr>
                    </a:p>
                    <a:p>
                      <a:pPr marL="360045" marR="0" indent="-360045"/>
                      <a:r>
                        <a:rPr lang="en-US" sz="2000" b="1" dirty="0">
                          <a:solidFill>
                            <a:srgbClr val="000000"/>
                          </a:solidFill>
                          <a:effectLst/>
                          <a:highlight>
                            <a:srgbClr val="FFFF00"/>
                          </a:highlight>
                          <a:latin typeface="+mn-lt"/>
                          <a:ea typeface="Times New Roman" panose="02020603050405020304" pitchFamily="18" charset="0"/>
                          <a:cs typeface="Arial" panose="020B0604020202020204" pitchFamily="34" charset="0"/>
                        </a:rPr>
                        <a:t>Reminder:</a:t>
                      </a:r>
                      <a:r>
                        <a:rPr lang="en-US" sz="2000" dirty="0">
                          <a:effectLst/>
                          <a:highlight>
                            <a:srgbClr val="FFFF00"/>
                          </a:highlight>
                          <a:latin typeface="+mn-lt"/>
                          <a:ea typeface="Times New Roman" panose="02020603050405020304" pitchFamily="18" charset="0"/>
                          <a:cs typeface="Arial" panose="020B0604020202020204" pitchFamily="34" charset="0"/>
                        </a:rPr>
                        <a:t> Neighborhood Assignments 3a &amp; 3b are due on Tu 4/27</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1660682"/>
                  </a:ext>
                </a:extLst>
              </a:tr>
            </a:tbl>
          </a:graphicData>
        </a:graphic>
      </p:graphicFrame>
    </p:spTree>
    <p:extLst>
      <p:ext uri="{BB962C8B-B14F-4D97-AF65-F5344CB8AC3E}">
        <p14:creationId xmlns:p14="http://schemas.microsoft.com/office/powerpoint/2010/main" val="300952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ext&#10;&#10;Description automatically generated">
            <a:extLst>
              <a:ext uri="{FF2B5EF4-FFF2-40B4-BE49-F238E27FC236}">
                <a16:creationId xmlns:a16="http://schemas.microsoft.com/office/drawing/2014/main" id="{5CC99CA4-4198-4339-8EAE-AADD5B9596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91485" y="68263"/>
            <a:ext cx="4805854" cy="6721475"/>
          </a:xfrm>
          <a:noFill/>
        </p:spPr>
      </p:pic>
    </p:spTree>
    <p:extLst>
      <p:ext uri="{BB962C8B-B14F-4D97-AF65-F5344CB8AC3E}">
        <p14:creationId xmlns:p14="http://schemas.microsoft.com/office/powerpoint/2010/main" val="334718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81F45-7270-4784-8DB0-E026695158FF}"/>
              </a:ext>
            </a:extLst>
          </p:cNvPr>
          <p:cNvSpPr>
            <a:spLocks noGrp="1"/>
          </p:cNvSpPr>
          <p:nvPr>
            <p:ph type="title"/>
          </p:nvPr>
        </p:nvSpPr>
        <p:spPr/>
        <p:txBody>
          <a:bodyPr/>
          <a:lstStyle/>
          <a:p>
            <a:r>
              <a:rPr lang="en-US" dirty="0"/>
              <a:t>“War on Drugs” defined, from Wikipedia:</a:t>
            </a:r>
          </a:p>
        </p:txBody>
      </p:sp>
      <p:sp>
        <p:nvSpPr>
          <p:cNvPr id="3" name="Content Placeholder 2">
            <a:extLst>
              <a:ext uri="{FF2B5EF4-FFF2-40B4-BE49-F238E27FC236}">
                <a16:creationId xmlns:a16="http://schemas.microsoft.com/office/drawing/2014/main" id="{B2AA44AD-4ACE-4A08-9A3D-119F20B097DC}"/>
              </a:ext>
            </a:extLst>
          </p:cNvPr>
          <p:cNvSpPr>
            <a:spLocks noGrp="1"/>
          </p:cNvSpPr>
          <p:nvPr>
            <p:ph idx="1"/>
          </p:nvPr>
        </p:nvSpPr>
        <p:spPr/>
        <p:txBody>
          <a:bodyPr/>
          <a:lstStyle/>
          <a:p>
            <a:r>
              <a:rPr lang="en-US" dirty="0">
                <a:solidFill>
                  <a:schemeClr val="tx1"/>
                </a:solidFill>
              </a:rPr>
              <a:t>The war on drugs is a global campaign, led by the U.S. federal government, of drug prohibition, military aid, and military intervention, with the aim of reducing the illegal drug trade in the United States.</a:t>
            </a:r>
          </a:p>
          <a:p>
            <a:r>
              <a:rPr lang="en-US" dirty="0">
                <a:solidFill>
                  <a:schemeClr val="tx1"/>
                </a:solidFill>
              </a:rPr>
              <a:t>The initiative includes a set of drug policies that are intended to discourage the production, distribution, and consumption of psychoactive drugs that the participating governments and the UN have made illegal. </a:t>
            </a:r>
          </a:p>
          <a:p>
            <a:r>
              <a:rPr lang="en-US" dirty="0">
                <a:solidFill>
                  <a:schemeClr val="tx1"/>
                </a:solidFill>
              </a:rPr>
              <a:t>The term was popularized by the media shortly after a press conference given on June 18, 1971, by President Richard Nixon—the day after publication of a special message from President Nixon to the Congress on Drug Abuse Prevention and Control—during which he declared drug abuse "public enemy number one". </a:t>
            </a:r>
          </a:p>
          <a:p>
            <a:r>
              <a:rPr lang="en-US" dirty="0">
                <a:solidFill>
                  <a:schemeClr val="tx1"/>
                </a:solidFill>
                <a:hlinkClick r:id="rId2"/>
              </a:rPr>
              <a:t>Can we win</a:t>
            </a:r>
            <a:r>
              <a:rPr lang="en-US" dirty="0">
                <a:solidFill>
                  <a:schemeClr val="tx1"/>
                </a:solidFill>
              </a:rPr>
              <a:t>?</a:t>
            </a:r>
          </a:p>
        </p:txBody>
      </p:sp>
    </p:spTree>
    <p:extLst>
      <p:ext uri="{BB962C8B-B14F-4D97-AF65-F5344CB8AC3E}">
        <p14:creationId xmlns:p14="http://schemas.microsoft.com/office/powerpoint/2010/main" val="1696800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B2AD0-2A9B-41BF-BE36-DED233478C1A}"/>
              </a:ext>
            </a:extLst>
          </p:cNvPr>
          <p:cNvSpPr>
            <a:spLocks noGrp="1"/>
          </p:cNvSpPr>
          <p:nvPr>
            <p:ph type="title"/>
          </p:nvPr>
        </p:nvSpPr>
        <p:spPr/>
        <p:txBody>
          <a:bodyPr/>
          <a:lstStyle/>
          <a:p>
            <a:r>
              <a:rPr lang="en-US" dirty="0"/>
              <a:t>20</a:t>
            </a:r>
            <a:r>
              <a:rPr lang="en-US" baseline="30000" dirty="0"/>
              <a:t>th</a:t>
            </a:r>
            <a:r>
              <a:rPr lang="en-US" dirty="0"/>
              <a:t> Century War on Drugs (Wikipedia)</a:t>
            </a:r>
          </a:p>
        </p:txBody>
      </p:sp>
      <p:sp>
        <p:nvSpPr>
          <p:cNvPr id="3" name="Content Placeholder 2">
            <a:extLst>
              <a:ext uri="{FF2B5EF4-FFF2-40B4-BE49-F238E27FC236}">
                <a16:creationId xmlns:a16="http://schemas.microsoft.com/office/drawing/2014/main" id="{D0CA66C2-65AF-4014-BD96-EB41D5561915}"/>
              </a:ext>
            </a:extLst>
          </p:cNvPr>
          <p:cNvSpPr>
            <a:spLocks noGrp="1"/>
          </p:cNvSpPr>
          <p:nvPr>
            <p:ph idx="1"/>
          </p:nvPr>
        </p:nvSpPr>
        <p:spPr/>
        <p:txBody>
          <a:bodyPr>
            <a:normAutofit/>
          </a:bodyPr>
          <a:lstStyle/>
          <a:p>
            <a:r>
              <a:rPr lang="en-US" dirty="0">
                <a:solidFill>
                  <a:schemeClr val="tx1"/>
                </a:solidFill>
              </a:rPr>
              <a:t>QUOTE: The Nixon campaign in 1968, and the Nixon White House after that, had two enemies: the antiwar left and black people. You understand what I'm saying? We knew we couldn't make it illegal to be either against the war or black, but by getting the public to associate the hippies with marijuana and blacks with heroin, and then criminalizing both heavily, we could disrupt those communities. We could arrest their leaders, raid their homes, break up their meetings, and vilify them night after night on the evening news. Did we know we were lying about the drugs? Of course, we did.</a:t>
            </a:r>
          </a:p>
          <a:p>
            <a:pPr lvl="1"/>
            <a:r>
              <a:rPr lang="en-US" dirty="0">
                <a:solidFill>
                  <a:schemeClr val="tx1"/>
                </a:solidFill>
              </a:rPr>
              <a:t>— John Ehrlichman, to Dan Baum for Harper's Magazine in 1994, about President Richard Nixon's war on drugs, declared in 1971.</a:t>
            </a:r>
          </a:p>
        </p:txBody>
      </p:sp>
    </p:spTree>
    <p:extLst>
      <p:ext uri="{BB962C8B-B14F-4D97-AF65-F5344CB8AC3E}">
        <p14:creationId xmlns:p14="http://schemas.microsoft.com/office/powerpoint/2010/main" val="3985031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B2AD0-2A9B-41BF-BE36-DED233478C1A}"/>
              </a:ext>
            </a:extLst>
          </p:cNvPr>
          <p:cNvSpPr>
            <a:spLocks noGrp="1"/>
          </p:cNvSpPr>
          <p:nvPr>
            <p:ph type="title"/>
          </p:nvPr>
        </p:nvSpPr>
        <p:spPr/>
        <p:txBody>
          <a:bodyPr/>
          <a:lstStyle/>
          <a:p>
            <a:r>
              <a:rPr lang="en-US" dirty="0"/>
              <a:t>20</a:t>
            </a:r>
            <a:r>
              <a:rPr lang="en-US" baseline="30000" dirty="0"/>
              <a:t>th</a:t>
            </a:r>
            <a:r>
              <a:rPr lang="en-US" dirty="0"/>
              <a:t> Century War on Drugs (Wikipedia)</a:t>
            </a:r>
          </a:p>
        </p:txBody>
      </p:sp>
      <p:sp>
        <p:nvSpPr>
          <p:cNvPr id="3" name="Content Placeholder 2">
            <a:extLst>
              <a:ext uri="{FF2B5EF4-FFF2-40B4-BE49-F238E27FC236}">
                <a16:creationId xmlns:a16="http://schemas.microsoft.com/office/drawing/2014/main" id="{D0CA66C2-65AF-4014-BD96-EB41D5561915}"/>
              </a:ext>
            </a:extLst>
          </p:cNvPr>
          <p:cNvSpPr>
            <a:spLocks noGrp="1"/>
          </p:cNvSpPr>
          <p:nvPr>
            <p:ph idx="1"/>
          </p:nvPr>
        </p:nvSpPr>
        <p:spPr/>
        <p:txBody>
          <a:bodyPr>
            <a:normAutofit lnSpcReduction="10000"/>
          </a:bodyPr>
          <a:lstStyle/>
          <a:p>
            <a:r>
              <a:rPr lang="en-US" dirty="0">
                <a:solidFill>
                  <a:schemeClr val="tx1"/>
                </a:solidFill>
              </a:rPr>
              <a:t>On October 27, 1970, Congress passed the Comprehensive Drug Abuse Prevention and Control Act of 1970, which, among other things, categorized controlled substances based on their medicinal use and potential for addiction. (from Wikipedia, “War on Drugs”)</a:t>
            </a:r>
          </a:p>
          <a:p>
            <a:r>
              <a:rPr lang="en-US" dirty="0">
                <a:solidFill>
                  <a:schemeClr val="tx1"/>
                </a:solidFill>
              </a:rPr>
              <a:t>CONTROLLED SUBSTANCES ACT</a:t>
            </a:r>
          </a:p>
          <a:p>
            <a:r>
              <a:rPr lang="en-US" dirty="0">
                <a:solidFill>
                  <a:schemeClr val="tx1"/>
                </a:solidFill>
              </a:rPr>
              <a:t>The Controlled Substances Act (CSA) is the statute establishing federal U.S. drug policy under which the manufacture, importation, possession, use, and distribution of certain substances is regulated. It was passed by the 91st United States Congress as Title II of the Comprehensive Drug Abuse Prevention and Control Act of 1970 and signed into law by President Richard Nixon.</a:t>
            </a:r>
          </a:p>
          <a:p>
            <a:r>
              <a:rPr lang="en-US" dirty="0">
                <a:solidFill>
                  <a:schemeClr val="tx1"/>
                </a:solidFill>
              </a:rPr>
              <a:t>The legislation created </a:t>
            </a:r>
            <a:r>
              <a:rPr lang="en-US" dirty="0">
                <a:solidFill>
                  <a:schemeClr val="tx1"/>
                </a:solidFill>
                <a:hlinkClick r:id="rId2"/>
              </a:rPr>
              <a:t>five schedules </a:t>
            </a:r>
            <a:r>
              <a:rPr lang="en-US" dirty="0">
                <a:solidFill>
                  <a:schemeClr val="tx1"/>
                </a:solidFill>
              </a:rPr>
              <a:t>(classifications), with varying qualifications for a substance to be included in each.</a:t>
            </a:r>
          </a:p>
          <a:p>
            <a:endParaRPr lang="en-US" dirty="0"/>
          </a:p>
        </p:txBody>
      </p:sp>
    </p:spTree>
    <p:extLst>
      <p:ext uri="{BB962C8B-B14F-4D97-AF65-F5344CB8AC3E}">
        <p14:creationId xmlns:p14="http://schemas.microsoft.com/office/powerpoint/2010/main" val="3551087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C0F09-172F-4C28-B464-920CF24FECD1}"/>
              </a:ext>
            </a:extLst>
          </p:cNvPr>
          <p:cNvSpPr>
            <a:spLocks noGrp="1"/>
          </p:cNvSpPr>
          <p:nvPr>
            <p:ph type="title"/>
          </p:nvPr>
        </p:nvSpPr>
        <p:spPr/>
        <p:txBody>
          <a:bodyPr/>
          <a:lstStyle/>
          <a:p>
            <a:r>
              <a:rPr lang="en-US" dirty="0"/>
              <a:t>Drug Policy and the War on Illegal Drugs</a:t>
            </a:r>
          </a:p>
        </p:txBody>
      </p:sp>
      <p:sp>
        <p:nvSpPr>
          <p:cNvPr id="3" name="Content Placeholder 2">
            <a:extLst>
              <a:ext uri="{FF2B5EF4-FFF2-40B4-BE49-F238E27FC236}">
                <a16:creationId xmlns:a16="http://schemas.microsoft.com/office/drawing/2014/main" id="{A66C8233-12D3-46F2-91AD-C9D3E32067C2}"/>
              </a:ext>
            </a:extLst>
          </p:cNvPr>
          <p:cNvSpPr>
            <a:spLocks noGrp="1"/>
          </p:cNvSpPr>
          <p:nvPr>
            <p:ph idx="1"/>
          </p:nvPr>
        </p:nvSpPr>
        <p:spPr/>
        <p:txBody>
          <a:bodyPr>
            <a:normAutofit/>
          </a:bodyPr>
          <a:lstStyle/>
          <a:p>
            <a:pPr marL="45720" indent="0">
              <a:buNone/>
            </a:pPr>
            <a:r>
              <a:rPr lang="en-US" sz="2800" dirty="0">
                <a:solidFill>
                  <a:schemeClr val="tx1"/>
                </a:solidFill>
              </a:rPr>
              <a:t>Learning objectives</a:t>
            </a:r>
          </a:p>
          <a:p>
            <a:pPr marL="502920" indent="-457200">
              <a:buFont typeface="+mj-lt"/>
              <a:buAutoNum type="arabicPeriod"/>
            </a:pPr>
            <a:r>
              <a:rPr lang="en-US" sz="2800" dirty="0">
                <a:solidFill>
                  <a:schemeClr val="tx1"/>
                </a:solidFill>
              </a:rPr>
              <a:t>Explain whether DARE program is effective (spoiler: it’s NOT)</a:t>
            </a:r>
          </a:p>
          <a:p>
            <a:pPr marL="502920" indent="-457200">
              <a:buFont typeface="+mj-lt"/>
              <a:buAutoNum type="arabicPeriod"/>
            </a:pPr>
            <a:r>
              <a:rPr lang="en-US" sz="2800" dirty="0">
                <a:solidFill>
                  <a:schemeClr val="tx1"/>
                </a:solidFill>
              </a:rPr>
              <a:t>Outline goals and examples of a harm reduction approach to rug use</a:t>
            </a:r>
          </a:p>
          <a:p>
            <a:pPr marL="502920" indent="-457200">
              <a:buFont typeface="+mj-lt"/>
              <a:buAutoNum type="arabicPeriod"/>
            </a:pPr>
            <a:r>
              <a:rPr lang="en-US" sz="2800" dirty="0">
                <a:solidFill>
                  <a:schemeClr val="tx1"/>
                </a:solidFill>
              </a:rPr>
              <a:t>List problems arising from current war on drugs</a:t>
            </a:r>
          </a:p>
        </p:txBody>
      </p:sp>
    </p:spTree>
    <p:extLst>
      <p:ext uri="{BB962C8B-B14F-4D97-AF65-F5344CB8AC3E}">
        <p14:creationId xmlns:p14="http://schemas.microsoft.com/office/powerpoint/2010/main" val="291375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D32FC-19A5-4AE5-B922-141DAB8423A9}"/>
              </a:ext>
            </a:extLst>
          </p:cNvPr>
          <p:cNvSpPr>
            <a:spLocks noGrp="1"/>
          </p:cNvSpPr>
          <p:nvPr>
            <p:ph type="title"/>
          </p:nvPr>
        </p:nvSpPr>
        <p:spPr/>
        <p:txBody>
          <a:bodyPr/>
          <a:lstStyle/>
          <a:p>
            <a:r>
              <a:rPr lang="en-US" dirty="0"/>
              <a:t>Strategies to deal with drugs</a:t>
            </a:r>
          </a:p>
        </p:txBody>
      </p:sp>
      <p:sp>
        <p:nvSpPr>
          <p:cNvPr id="3" name="Content Placeholder 2">
            <a:extLst>
              <a:ext uri="{FF2B5EF4-FFF2-40B4-BE49-F238E27FC236}">
                <a16:creationId xmlns:a16="http://schemas.microsoft.com/office/drawing/2014/main" id="{0C78EA30-D7D9-4FCE-BEAE-D402230AD87F}"/>
              </a:ext>
            </a:extLst>
          </p:cNvPr>
          <p:cNvSpPr>
            <a:spLocks noGrp="1"/>
          </p:cNvSpPr>
          <p:nvPr>
            <p:ph idx="1"/>
          </p:nvPr>
        </p:nvSpPr>
        <p:spPr/>
        <p:txBody>
          <a:bodyPr/>
          <a:lstStyle/>
          <a:p>
            <a:r>
              <a:rPr lang="en-US" dirty="0">
                <a:solidFill>
                  <a:schemeClr val="tx1"/>
                </a:solidFill>
              </a:rPr>
              <a:t>Treatment: often in group setting, but also individual treatment from psychologist, psychiatrist, or drug counselor; detox units; most famous is Alcoholics Anonymous (and all the Anonymous organizations); may involve medication; most have high failure rate (but ultimate success over time)</a:t>
            </a:r>
          </a:p>
          <a:p>
            <a:r>
              <a:rPr lang="en-US" dirty="0">
                <a:solidFill>
                  <a:schemeClr val="tx1"/>
                </a:solidFill>
              </a:rPr>
              <a:t>Prevention: drug education and drug testing; D.A.R.E. is popular but not very effective</a:t>
            </a:r>
          </a:p>
          <a:p>
            <a:r>
              <a:rPr lang="en-US" dirty="0">
                <a:solidFill>
                  <a:schemeClr val="tx1"/>
                </a:solidFill>
                <a:hlinkClick r:id="rId2"/>
              </a:rPr>
              <a:t>Harm reduction</a:t>
            </a:r>
            <a:r>
              <a:rPr lang="en-US" dirty="0">
                <a:solidFill>
                  <a:schemeClr val="tx1"/>
                </a:solidFill>
              </a:rPr>
              <a:t>: minimize harm caused by drugs; e.g.: provide clean, sterile needles; </a:t>
            </a:r>
            <a:r>
              <a:rPr lang="en-US" dirty="0">
                <a:solidFill>
                  <a:schemeClr val="tx1"/>
                </a:solidFill>
                <a:hlinkClick r:id="rId3"/>
              </a:rPr>
              <a:t>drug courts</a:t>
            </a:r>
            <a:r>
              <a:rPr lang="en-US" dirty="0">
                <a:solidFill>
                  <a:schemeClr val="tx1"/>
                </a:solidFill>
              </a:rPr>
              <a:t>; testing drugs for purity/contamination (drugs as a public health problem)</a:t>
            </a:r>
          </a:p>
          <a:p>
            <a:r>
              <a:rPr lang="en-US" dirty="0">
                <a:solidFill>
                  <a:schemeClr val="tx1"/>
                </a:solidFill>
              </a:rPr>
              <a:t>Criminalization: make use illegal and then punish people for it (drugs as a legal or criminal justice problem)</a:t>
            </a:r>
          </a:p>
        </p:txBody>
      </p:sp>
    </p:spTree>
    <p:extLst>
      <p:ext uri="{BB962C8B-B14F-4D97-AF65-F5344CB8AC3E}">
        <p14:creationId xmlns:p14="http://schemas.microsoft.com/office/powerpoint/2010/main" val="3216900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276AA-FA52-4C6B-B3A4-FBB69E650DF5}"/>
              </a:ext>
            </a:extLst>
          </p:cNvPr>
          <p:cNvSpPr>
            <a:spLocks noGrp="1"/>
          </p:cNvSpPr>
          <p:nvPr>
            <p:ph type="title"/>
          </p:nvPr>
        </p:nvSpPr>
        <p:spPr/>
        <p:txBody>
          <a:bodyPr/>
          <a:lstStyle/>
          <a:p>
            <a:r>
              <a:rPr lang="en-US" dirty="0"/>
              <a:t>War on Drugs: questions</a:t>
            </a:r>
          </a:p>
        </p:txBody>
      </p:sp>
      <p:sp>
        <p:nvSpPr>
          <p:cNvPr id="3" name="Content Placeholder 2">
            <a:extLst>
              <a:ext uri="{FF2B5EF4-FFF2-40B4-BE49-F238E27FC236}">
                <a16:creationId xmlns:a16="http://schemas.microsoft.com/office/drawing/2014/main" id="{778704BB-D28B-4BFA-AD32-583AE72ECFF6}"/>
              </a:ext>
            </a:extLst>
          </p:cNvPr>
          <p:cNvSpPr>
            <a:spLocks noGrp="1"/>
          </p:cNvSpPr>
          <p:nvPr>
            <p:ph idx="1"/>
          </p:nvPr>
        </p:nvSpPr>
        <p:spPr/>
        <p:txBody>
          <a:bodyPr>
            <a:normAutofit/>
          </a:bodyPr>
          <a:lstStyle/>
          <a:p>
            <a:r>
              <a:rPr lang="en-US" dirty="0">
                <a:solidFill>
                  <a:schemeClr val="tx1"/>
                </a:solidFill>
              </a:rPr>
              <a:t>Philosophical question: should government outlaw behaviors that may be harmful even if people (legal adults) want to engage in them?</a:t>
            </a:r>
          </a:p>
          <a:p>
            <a:r>
              <a:rPr lang="en-US" dirty="0">
                <a:solidFill>
                  <a:schemeClr val="tx1"/>
                </a:solidFill>
              </a:rPr>
              <a:t>Do laws against drugs do more harm than good?</a:t>
            </a:r>
          </a:p>
          <a:p>
            <a:r>
              <a:rPr lang="en-US" dirty="0">
                <a:solidFill>
                  <a:schemeClr val="tx1"/>
                </a:solidFill>
              </a:rPr>
              <a:t>Harms of prohibition of alcohol:</a:t>
            </a:r>
          </a:p>
          <a:p>
            <a:pPr lvl="1"/>
            <a:r>
              <a:rPr lang="en-US" dirty="0">
                <a:solidFill>
                  <a:schemeClr val="tx1"/>
                </a:solidFill>
              </a:rPr>
              <a:t>Rise of organized crime</a:t>
            </a:r>
          </a:p>
          <a:p>
            <a:pPr lvl="1"/>
            <a:r>
              <a:rPr lang="en-US" dirty="0">
                <a:solidFill>
                  <a:schemeClr val="tx1"/>
                </a:solidFill>
              </a:rPr>
              <a:t>Violence of murder of organized crime</a:t>
            </a:r>
          </a:p>
          <a:p>
            <a:pPr lvl="1"/>
            <a:r>
              <a:rPr lang="en-US" dirty="0">
                <a:solidFill>
                  <a:schemeClr val="tx1"/>
                </a:solidFill>
              </a:rPr>
              <a:t>Harm of bystanders to organized crime</a:t>
            </a:r>
          </a:p>
          <a:p>
            <a:pPr lvl="1"/>
            <a:r>
              <a:rPr lang="en-US" dirty="0">
                <a:solidFill>
                  <a:schemeClr val="tx1"/>
                </a:solidFill>
              </a:rPr>
              <a:t>Harm of police officers</a:t>
            </a:r>
          </a:p>
          <a:p>
            <a:pPr lvl="1"/>
            <a:r>
              <a:rPr lang="en-US" dirty="0">
                <a:solidFill>
                  <a:schemeClr val="tx1"/>
                </a:solidFill>
              </a:rPr>
              <a:t>Rampant corruption</a:t>
            </a:r>
          </a:p>
          <a:p>
            <a:pPr lvl="1"/>
            <a:r>
              <a:rPr lang="en-US" dirty="0">
                <a:solidFill>
                  <a:schemeClr val="tx1"/>
                </a:solidFill>
              </a:rPr>
              <a:t>Expenditure of time, money, and energy</a:t>
            </a:r>
          </a:p>
        </p:txBody>
      </p:sp>
    </p:spTree>
    <p:extLst>
      <p:ext uri="{BB962C8B-B14F-4D97-AF65-F5344CB8AC3E}">
        <p14:creationId xmlns:p14="http://schemas.microsoft.com/office/powerpoint/2010/main" val="1809832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our-in-ten U.S. drug arrests in 2018 were for possession, sale or manufacture of marijuana">
            <a:extLst>
              <a:ext uri="{FF2B5EF4-FFF2-40B4-BE49-F238E27FC236}">
                <a16:creationId xmlns:a16="http://schemas.microsoft.com/office/drawing/2014/main" id="{800532C3-22A5-464F-BBA6-07432B89473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6146" y="720453"/>
            <a:ext cx="5716531" cy="5417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054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2EF66-3B0B-4C4F-8227-86E153039DF2}"/>
              </a:ext>
            </a:extLst>
          </p:cNvPr>
          <p:cNvSpPr>
            <a:spLocks noGrp="1"/>
          </p:cNvSpPr>
          <p:nvPr>
            <p:ph type="title"/>
          </p:nvPr>
        </p:nvSpPr>
        <p:spPr/>
        <p:txBody>
          <a:bodyPr/>
          <a:lstStyle/>
          <a:p>
            <a:r>
              <a:rPr lang="en-US" dirty="0"/>
              <a:t>Attendance and question for Tu 4/20/21</a:t>
            </a:r>
          </a:p>
        </p:txBody>
      </p:sp>
      <p:sp>
        <p:nvSpPr>
          <p:cNvPr id="3" name="Content Placeholder 2">
            <a:extLst>
              <a:ext uri="{FF2B5EF4-FFF2-40B4-BE49-F238E27FC236}">
                <a16:creationId xmlns:a16="http://schemas.microsoft.com/office/drawing/2014/main" id="{A1CBA30B-92FE-4E96-93E2-0F095DB69AA9}"/>
              </a:ext>
            </a:extLst>
          </p:cNvPr>
          <p:cNvSpPr>
            <a:spLocks noGrp="1"/>
          </p:cNvSpPr>
          <p:nvPr>
            <p:ph idx="1"/>
          </p:nvPr>
        </p:nvSpPr>
        <p:spPr/>
        <p:txBody>
          <a:bodyPr/>
          <a:lstStyle/>
          <a:p>
            <a:r>
              <a:rPr lang="en-US" dirty="0">
                <a:solidFill>
                  <a:schemeClr val="tx1"/>
                </a:solidFill>
                <a:hlinkClick r:id="rId2"/>
              </a:rPr>
              <a:t>https://forms.gle/ZEpfMjv9fqefb7MT6</a:t>
            </a:r>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1744775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D248C-90F4-43F1-BF32-78A67263955E}"/>
              </a:ext>
            </a:extLst>
          </p:cNvPr>
          <p:cNvSpPr>
            <a:spLocks noGrp="1"/>
          </p:cNvSpPr>
          <p:nvPr>
            <p:ph type="title"/>
          </p:nvPr>
        </p:nvSpPr>
        <p:spPr/>
        <p:txBody>
          <a:bodyPr/>
          <a:lstStyle/>
          <a:p>
            <a:r>
              <a:rPr lang="en-US" dirty="0"/>
              <a:t>Marijuana decriminalization and legalization</a:t>
            </a:r>
          </a:p>
        </p:txBody>
      </p:sp>
      <p:sp>
        <p:nvSpPr>
          <p:cNvPr id="3" name="Content Placeholder 2">
            <a:extLst>
              <a:ext uri="{FF2B5EF4-FFF2-40B4-BE49-F238E27FC236}">
                <a16:creationId xmlns:a16="http://schemas.microsoft.com/office/drawing/2014/main" id="{77F07118-CBB0-4DEB-99EA-07F22C661CBB}"/>
              </a:ext>
            </a:extLst>
          </p:cNvPr>
          <p:cNvSpPr>
            <a:spLocks noGrp="1"/>
          </p:cNvSpPr>
          <p:nvPr>
            <p:ph idx="1"/>
          </p:nvPr>
        </p:nvSpPr>
        <p:spPr/>
        <p:txBody>
          <a:bodyPr/>
          <a:lstStyle/>
          <a:p>
            <a:pPr marL="45720" indent="0">
              <a:buNone/>
            </a:pPr>
            <a:r>
              <a:rPr lang="en-US" dirty="0">
                <a:solidFill>
                  <a:schemeClr val="tx1"/>
                </a:solidFill>
              </a:rPr>
              <a:t>2021: New York became the 15</a:t>
            </a:r>
            <a:r>
              <a:rPr lang="en-US" baseline="30000" dirty="0">
                <a:solidFill>
                  <a:schemeClr val="tx1"/>
                </a:solidFill>
              </a:rPr>
              <a:t>th</a:t>
            </a:r>
            <a:r>
              <a:rPr lang="en-US" dirty="0">
                <a:solidFill>
                  <a:schemeClr val="tx1"/>
                </a:solidFill>
              </a:rPr>
              <a:t> state to </a:t>
            </a:r>
            <a:r>
              <a:rPr lang="en-US" dirty="0">
                <a:solidFill>
                  <a:srgbClr val="00B0F0"/>
                </a:solidFill>
                <a:hlinkClick r:id="rId2">
                  <a:extLst>
                    <a:ext uri="{A12FA001-AC4F-418D-AE19-62706E023703}">
                      <ahyp:hlinkClr xmlns:ahyp="http://schemas.microsoft.com/office/drawing/2018/hyperlinkcolor" val="tx"/>
                    </a:ext>
                  </a:extLst>
                </a:hlinkClick>
              </a:rPr>
              <a:t>legalize</a:t>
            </a:r>
            <a:r>
              <a:rPr lang="en-US" dirty="0">
                <a:solidFill>
                  <a:schemeClr val="tx1"/>
                </a:solidFill>
                <a:hlinkClick r:id="rId2">
                  <a:extLst>
                    <a:ext uri="{A12FA001-AC4F-418D-AE19-62706E023703}">
                      <ahyp:hlinkClr xmlns:ahyp="http://schemas.microsoft.com/office/drawing/2018/hyperlinkcolor" val="tx"/>
                    </a:ext>
                  </a:extLst>
                </a:hlinkClick>
              </a:rPr>
              <a:t> </a:t>
            </a:r>
            <a:r>
              <a:rPr lang="en-US" dirty="0">
                <a:solidFill>
                  <a:schemeClr val="tx1"/>
                </a:solidFill>
              </a:rPr>
              <a:t>recreational marijuana</a:t>
            </a:r>
          </a:p>
          <a:p>
            <a:pPr marL="45720" indent="0">
              <a:buNone/>
            </a:pPr>
            <a:r>
              <a:rPr lang="en-US" dirty="0">
                <a:solidFill>
                  <a:schemeClr val="tx1"/>
                </a:solidFill>
              </a:rPr>
              <a:t>The Netherlands decriminalized drugs in 1976 (some penalties remain for “hard” drugs and large quantities)</a:t>
            </a:r>
          </a:p>
          <a:p>
            <a:pPr marL="45720" indent="0">
              <a:buNone/>
            </a:pPr>
            <a:r>
              <a:rPr lang="en-US" dirty="0">
                <a:solidFill>
                  <a:schemeClr val="tx1"/>
                </a:solidFill>
              </a:rPr>
              <a:t>Use of marijuana decreased after decriminalization; use is still lower than US. </a:t>
            </a:r>
          </a:p>
          <a:p>
            <a:pPr marL="45720" indent="0">
              <a:buNone/>
            </a:pPr>
            <a:r>
              <a:rPr lang="en-US" dirty="0">
                <a:solidFill>
                  <a:schemeClr val="tx1"/>
                </a:solidFill>
              </a:rPr>
              <a:t>In 2001, Portugal decriminalized all drug possession.</a:t>
            </a:r>
          </a:p>
        </p:txBody>
      </p:sp>
    </p:spTree>
    <p:extLst>
      <p:ext uri="{BB962C8B-B14F-4D97-AF65-F5344CB8AC3E}">
        <p14:creationId xmlns:p14="http://schemas.microsoft.com/office/powerpoint/2010/main" val="3537497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D3517-4425-4507-90BF-FFD5EF995308}"/>
              </a:ext>
            </a:extLst>
          </p:cNvPr>
          <p:cNvSpPr>
            <a:spLocks noGrp="1"/>
          </p:cNvSpPr>
          <p:nvPr>
            <p:ph type="title"/>
          </p:nvPr>
        </p:nvSpPr>
        <p:spPr/>
        <p:txBody>
          <a:bodyPr/>
          <a:lstStyle/>
          <a:p>
            <a:r>
              <a:rPr lang="en-US" dirty="0"/>
              <a:t>This week’s agenda</a:t>
            </a:r>
          </a:p>
        </p:txBody>
      </p:sp>
      <p:graphicFrame>
        <p:nvGraphicFramePr>
          <p:cNvPr id="5" name="Content Placeholder 4">
            <a:extLst>
              <a:ext uri="{FF2B5EF4-FFF2-40B4-BE49-F238E27FC236}">
                <a16:creationId xmlns:a16="http://schemas.microsoft.com/office/drawing/2014/main" id="{26EAEA9F-2C7F-4086-9331-E5A3FC01D280}"/>
              </a:ext>
            </a:extLst>
          </p:cNvPr>
          <p:cNvGraphicFramePr>
            <a:graphicFrameLocks noGrp="1"/>
          </p:cNvGraphicFramePr>
          <p:nvPr>
            <p:ph idx="1"/>
            <p:extLst>
              <p:ext uri="{D42A27DB-BD31-4B8C-83A1-F6EECF244321}">
                <p14:modId xmlns:p14="http://schemas.microsoft.com/office/powerpoint/2010/main" val="3125717286"/>
              </p:ext>
            </p:extLst>
          </p:nvPr>
        </p:nvGraphicFramePr>
        <p:xfrm>
          <a:off x="1065212" y="1828800"/>
          <a:ext cx="9677400" cy="2438400"/>
        </p:xfrm>
        <a:graphic>
          <a:graphicData uri="http://schemas.openxmlformats.org/drawingml/2006/table">
            <a:tbl>
              <a:tblPr firstRow="1" firstCol="1" bandRow="1"/>
              <a:tblGrid>
                <a:gridCol w="2038060">
                  <a:extLst>
                    <a:ext uri="{9D8B030D-6E8A-4147-A177-3AD203B41FA5}">
                      <a16:colId xmlns:a16="http://schemas.microsoft.com/office/drawing/2014/main" val="131679501"/>
                    </a:ext>
                  </a:extLst>
                </a:gridCol>
                <a:gridCol w="7639340">
                  <a:extLst>
                    <a:ext uri="{9D8B030D-6E8A-4147-A177-3AD203B41FA5}">
                      <a16:colId xmlns:a16="http://schemas.microsoft.com/office/drawing/2014/main" val="1390445308"/>
                    </a:ext>
                  </a:extLst>
                </a:gridCol>
              </a:tblGrid>
              <a:tr h="445135">
                <a:tc>
                  <a:txBody>
                    <a:bodyPr/>
                    <a:lstStyle/>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Class session 22:</a:t>
                      </a:r>
                      <a:endParaRPr lang="en-US" sz="20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 </a:t>
                      </a:r>
                      <a:endParaRPr lang="en-US" sz="20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Th 4/22</a:t>
                      </a:r>
                      <a:r>
                        <a:rPr lang="en-US" sz="2000" dirty="0">
                          <a:solidFill>
                            <a:srgbClr val="000000"/>
                          </a:solidFill>
                          <a:effectLst/>
                          <a:latin typeface="+mn-lt"/>
                          <a:ea typeface="Times New Roman" panose="02020603050405020304" pitchFamily="18" charset="0"/>
                          <a:cs typeface="Arial" panose="020B0604020202020204" pitchFamily="34" charset="0"/>
                        </a:rPr>
                        <a:t> </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r>
                        <a:rPr lang="en-US" sz="2000" b="1" dirty="0">
                          <a:solidFill>
                            <a:srgbClr val="000000"/>
                          </a:solidFill>
                          <a:effectLst/>
                          <a:latin typeface="+mn-lt"/>
                          <a:ea typeface="Times New Roman" panose="02020603050405020304" pitchFamily="18" charset="0"/>
                          <a:cs typeface="Arial" panose="020B0604020202020204" pitchFamily="34" charset="0"/>
                        </a:rPr>
                        <a:t>History of neglect of neighborhoods by the City</a:t>
                      </a:r>
                    </a:p>
                    <a:p>
                      <a:pPr marL="360045" marR="0" indent="-360045"/>
                      <a:endParaRPr lang="en-US" sz="2000" dirty="0">
                        <a:effectLst/>
                        <a:latin typeface="+mn-lt"/>
                        <a:ea typeface="Times New Roman" panose="02020603050405020304" pitchFamily="18" charset="0"/>
                        <a:cs typeface="Arial" panose="020B0604020202020204" pitchFamily="34" charset="0"/>
                      </a:endParaRPr>
                    </a:p>
                    <a:p>
                      <a:pPr marL="360045" marR="0" indent="-360045"/>
                      <a:r>
                        <a:rPr lang="en-US" sz="2000" b="1" dirty="0">
                          <a:solidFill>
                            <a:srgbClr val="000000"/>
                          </a:solidFill>
                          <a:effectLst/>
                          <a:latin typeface="+mn-lt"/>
                          <a:ea typeface="Times New Roman" panose="02020603050405020304" pitchFamily="18" charset="0"/>
                          <a:cs typeface="Arial" panose="020B0604020202020204" pitchFamily="34" charset="0"/>
                        </a:rPr>
                        <a:t>Film in class: </a:t>
                      </a:r>
                      <a:r>
                        <a:rPr lang="en-US" sz="2000" dirty="0">
                          <a:effectLst/>
                          <a:latin typeface="+mn-lt"/>
                          <a:ea typeface="Times New Roman" panose="02020603050405020304" pitchFamily="18" charset="0"/>
                          <a:cs typeface="Arial" panose="020B0604020202020204" pitchFamily="34" charset="0"/>
                        </a:rPr>
                        <a:t>Vázquez Irizarry, Vivian, and Gretchen Hildebran. “Decade of Fire.” </a:t>
                      </a:r>
                      <a:r>
                        <a:rPr lang="en-US" sz="2000" i="1" dirty="0">
                          <a:effectLst/>
                          <a:latin typeface="+mn-lt"/>
                          <a:ea typeface="Times New Roman" panose="02020603050405020304" pitchFamily="18" charset="0"/>
                          <a:cs typeface="Arial" panose="020B0604020202020204" pitchFamily="34" charset="0"/>
                        </a:rPr>
                        <a:t>PBS</a:t>
                      </a:r>
                      <a:r>
                        <a:rPr lang="en-US" sz="2000" dirty="0">
                          <a:effectLst/>
                          <a:latin typeface="+mn-lt"/>
                          <a:ea typeface="Times New Roman" panose="02020603050405020304" pitchFamily="18" charset="0"/>
                          <a:cs typeface="Arial" panose="020B0604020202020204" pitchFamily="34" charset="0"/>
                        </a:rPr>
                        <a:t>, Public Broadcasting Service, 2018, www.pbs.org/independentlens/films/decade-of-fire/. Red Nut Films, LLC.</a:t>
                      </a:r>
                    </a:p>
                    <a:p>
                      <a:pPr marL="360045" marR="0" indent="-360045"/>
                      <a:endParaRPr lang="en-US" sz="2000" dirty="0">
                        <a:effectLst/>
                        <a:latin typeface="+mn-lt"/>
                        <a:ea typeface="Times New Roman" panose="02020603050405020304" pitchFamily="18" charset="0"/>
                        <a:cs typeface="Arial" panose="020B0604020202020204" pitchFamily="34" charset="0"/>
                      </a:endParaRPr>
                    </a:p>
                    <a:p>
                      <a:pPr marL="360045" marR="0" indent="-360045"/>
                      <a:r>
                        <a:rPr lang="en-US" sz="2000" b="1" dirty="0">
                          <a:solidFill>
                            <a:srgbClr val="000000"/>
                          </a:solidFill>
                          <a:effectLst/>
                          <a:highlight>
                            <a:srgbClr val="FFFF00"/>
                          </a:highlight>
                          <a:latin typeface="+mn-lt"/>
                          <a:ea typeface="Times New Roman" panose="02020603050405020304" pitchFamily="18" charset="0"/>
                          <a:cs typeface="Arial" panose="020B0604020202020204" pitchFamily="34" charset="0"/>
                        </a:rPr>
                        <a:t>Reminder:</a:t>
                      </a:r>
                      <a:r>
                        <a:rPr lang="en-US" sz="2000" dirty="0">
                          <a:effectLst/>
                          <a:highlight>
                            <a:srgbClr val="FFFF00"/>
                          </a:highlight>
                          <a:latin typeface="+mn-lt"/>
                          <a:ea typeface="Times New Roman" panose="02020603050405020304" pitchFamily="18" charset="0"/>
                          <a:cs typeface="Arial" panose="020B0604020202020204" pitchFamily="34" charset="0"/>
                        </a:rPr>
                        <a:t> Neighborhood Assignments 3a &amp; 3b are due on Tu 4/27</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1660682"/>
                  </a:ext>
                </a:extLst>
              </a:tr>
            </a:tbl>
          </a:graphicData>
        </a:graphic>
      </p:graphicFrame>
    </p:spTree>
    <p:extLst>
      <p:ext uri="{BB962C8B-B14F-4D97-AF65-F5344CB8AC3E}">
        <p14:creationId xmlns:p14="http://schemas.microsoft.com/office/powerpoint/2010/main" val="669786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2D0870B-5333-4B89-B14A-85A8EA464D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contrast presentation (widescreen)</Template>
  <TotalTime>0</TotalTime>
  <Words>1036</Words>
  <Application>Microsoft Office PowerPoint</Application>
  <PresentationFormat>Custom</PresentationFormat>
  <Paragraphs>72</Paragraphs>
  <Slides>13</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Franklin Gothic Medium</vt:lpstr>
      <vt:lpstr>Business Contrast 16x9</vt:lpstr>
      <vt:lpstr>CRJ 204 1700:  Criminal Justice and the Urban Community</vt:lpstr>
      <vt:lpstr>This week’s agenda</vt:lpstr>
      <vt:lpstr>PowerPoint Presentation</vt:lpstr>
      <vt:lpstr>“War on Drugs” defined, from Wikipedia:</vt:lpstr>
      <vt:lpstr>20th Century War on Drugs (Wikipedia)</vt:lpstr>
      <vt:lpstr>20th Century War on Drugs (Wikipedia)</vt:lpstr>
      <vt:lpstr>Drug Policy and the War on Illegal Drugs</vt:lpstr>
      <vt:lpstr>Strategies to deal with drugs</vt:lpstr>
      <vt:lpstr>War on Drugs: questions</vt:lpstr>
      <vt:lpstr>PowerPoint Presentation</vt:lpstr>
      <vt:lpstr>Attendance and question for Tu 4/20/21</vt:lpstr>
      <vt:lpstr>Marijuana decriminalization and legalization</vt:lpstr>
      <vt:lpstr>This week’s agenda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2015-01-14T15:33:44Z</dcterms:created>
  <dcterms:modified xsi:type="dcterms:W3CDTF">2021-07-21T18:44:21Z</dcterms:modified>
  <cp:contentStatus/>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TC028952669991</vt:lpwstr>
  </property>
</Properties>
</file>