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9"/>
  </p:notesMasterIdLst>
  <p:handoutMasterIdLst>
    <p:handoutMasterId r:id="rId20"/>
  </p:handoutMasterIdLst>
  <p:sldIdLst>
    <p:sldId id="256" r:id="rId3"/>
    <p:sldId id="366" r:id="rId4"/>
    <p:sldId id="371" r:id="rId5"/>
    <p:sldId id="369" r:id="rId6"/>
    <p:sldId id="367" r:id="rId7"/>
    <p:sldId id="373" r:id="rId8"/>
    <p:sldId id="294" r:id="rId9"/>
    <p:sldId id="298" r:id="rId10"/>
    <p:sldId id="295" r:id="rId11"/>
    <p:sldId id="363" r:id="rId12"/>
    <p:sldId id="299" r:id="rId13"/>
    <p:sldId id="364" r:id="rId14"/>
    <p:sldId id="362" r:id="rId15"/>
    <p:sldId id="376" r:id="rId16"/>
    <p:sldId id="377" r:id="rId17"/>
    <p:sldId id="375" r:id="rId18"/>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21" autoAdjust="0"/>
    <p:restoredTop sz="71024" autoAdjust="0"/>
  </p:normalViewPr>
  <p:slideViewPr>
    <p:cSldViewPr showGuides="1">
      <p:cViewPr varScale="1">
        <p:scale>
          <a:sx n="56" d="100"/>
          <a:sy n="56" d="100"/>
        </p:scale>
        <p:origin x="636" y="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426729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ww4uAXbaGsE&amp;t=153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forms.gle/ws3iLLgXngfomxvD8"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6SGq35Ty88c" TargetMode="External"/><Relationship Id="rId2" Type="http://schemas.openxmlformats.org/officeDocument/2006/relationships/hyperlink" Target="https://youtu.be/tDdfuFS76GQ"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mappingpoliceviolence.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fusion.tv/story/5568/florida-citys-stop-frisk-nabs-thousands-of-kids-finds-5-year-olds-suspiciou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wNNnIOWuIjI?feature=oembe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KFUW95GiKIE?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fusion.tv/story/5568/florida-citys-stop-frisk-nabs-thousands-of-kids-finds-5-year-olds-suspiciou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implicit.harvard.edu/implicit/takeatest.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4" y="34290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6BC0CD2B-9556-475C-B125-6C7ACFCB7A92}"/>
              </a:ext>
            </a:extLst>
          </p:cNvPr>
          <p:cNvPicPr>
            <a:picLocks noChangeAspect="1"/>
          </p:cNvPicPr>
          <p:nvPr/>
        </p:nvPicPr>
        <p:blipFill>
          <a:blip r:embed="rId4"/>
          <a:stretch>
            <a:fillRect/>
          </a:stretch>
        </p:blipFill>
        <p:spPr>
          <a:xfrm>
            <a:off x="9218612" y="28056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CED15-571E-4C5F-BC0D-EBD378EC3AF1}"/>
              </a:ext>
            </a:extLst>
          </p:cNvPr>
          <p:cNvSpPr>
            <a:spLocks noGrp="1"/>
          </p:cNvSpPr>
          <p:nvPr>
            <p:ph type="title"/>
          </p:nvPr>
        </p:nvSpPr>
        <p:spPr>
          <a:xfrm>
            <a:off x="1065212" y="533400"/>
            <a:ext cx="8686801" cy="685800"/>
          </a:xfrm>
        </p:spPr>
        <p:txBody>
          <a:bodyPr/>
          <a:lstStyle/>
          <a:p>
            <a:r>
              <a:rPr lang="en-US" dirty="0"/>
              <a:t>Agenda</a:t>
            </a:r>
          </a:p>
        </p:txBody>
      </p:sp>
      <p:sp>
        <p:nvSpPr>
          <p:cNvPr id="4" name="Content Placeholder 3">
            <a:extLst>
              <a:ext uri="{FF2B5EF4-FFF2-40B4-BE49-F238E27FC236}">
                <a16:creationId xmlns:a16="http://schemas.microsoft.com/office/drawing/2014/main" id="{8444529C-B8D8-4FD8-BD03-87D213264A08}"/>
              </a:ext>
            </a:extLst>
          </p:cNvPr>
          <p:cNvSpPr>
            <a:spLocks noGrp="1"/>
          </p:cNvSpPr>
          <p:nvPr>
            <p:ph idx="1"/>
          </p:nvPr>
        </p:nvSpPr>
        <p:spPr/>
        <p:txBody>
          <a:bodyPr>
            <a:normAutofit/>
          </a:bodyPr>
          <a:lstStyle/>
          <a:p>
            <a:r>
              <a:rPr lang="en-US" sz="2400" dirty="0">
                <a:solidFill>
                  <a:schemeClr val="tx1"/>
                </a:solidFill>
              </a:rPr>
              <a:t>Neighborhood Assignment 2 due tonight @ 11:59 pm</a:t>
            </a:r>
          </a:p>
          <a:p>
            <a:r>
              <a:rPr lang="en-US" sz="2400" dirty="0">
                <a:solidFill>
                  <a:schemeClr val="tx1"/>
                </a:solidFill>
              </a:rPr>
              <a:t>Complete Majora Carter: Economic diversity in low-status communities</a:t>
            </a:r>
          </a:p>
          <a:p>
            <a:r>
              <a:rPr kumimoji="0" lang="en-US" sz="2400" b="1" i="0" u="none" strike="noStrike" kern="1200" cap="none" spc="0" normalizeH="0" baseline="0" noProof="0" dirty="0">
                <a:ln>
                  <a:noFill/>
                </a:ln>
                <a:solidFill>
                  <a:srgbClr val="000000"/>
                </a:solidFill>
                <a:effectLst/>
                <a:uLnTx/>
                <a:uFillTx/>
                <a:ea typeface="Times New Roman" panose="02020603050405020304" pitchFamily="18" charset="0"/>
                <a:cs typeface="Arial" panose="020B0604020202020204" pitchFamily="34" charset="0"/>
              </a:rPr>
              <a:t>Policing in urban neighborhoods: Cops see it differently</a:t>
            </a:r>
            <a:endParaRPr lang="en-US" sz="2400" dirty="0">
              <a:solidFill>
                <a:srgbClr val="000000"/>
              </a:solidFill>
              <a:ea typeface="Times New Roman" panose="02020603050405020304" pitchFamily="18" charset="0"/>
              <a:cs typeface="Arial" panose="020B0604020202020204" pitchFamily="34" charset="0"/>
            </a:endParaRPr>
          </a:p>
          <a:p>
            <a:pPr lvl="1"/>
            <a:r>
              <a:rPr kumimoji="0" lang="en-US" sz="2200" b="1" i="0" u="none" strike="noStrike" kern="1200" cap="none" spc="0" normalizeH="0" baseline="0" noProof="0" dirty="0">
                <a:ln>
                  <a:noFill/>
                </a:ln>
                <a:solidFill>
                  <a:srgbClr val="000000"/>
                </a:solidFill>
                <a:effectLst/>
                <a:uLnTx/>
                <a:uFillTx/>
                <a:ea typeface="Times New Roman" panose="02020603050405020304" pitchFamily="18" charset="0"/>
                <a:cs typeface="Arial" panose="020B0604020202020204" pitchFamily="34" charset="0"/>
              </a:rPr>
              <a:t>READ:</a:t>
            </a:r>
            <a:r>
              <a:rPr kumimoji="0" lang="en-US" sz="2200" b="0" i="0" u="none" strike="noStrike" kern="1200" cap="none" spc="0" normalizeH="0" baseline="0" noProof="0" dirty="0">
                <a:ln>
                  <a:noFill/>
                </a:ln>
                <a:solidFill>
                  <a:srgbClr val="000000"/>
                </a:solidFill>
                <a:effectLst/>
                <a:uLnTx/>
                <a:uFillTx/>
                <a:ea typeface="Times New Roman" panose="02020603050405020304" pitchFamily="18" charset="0"/>
                <a:cs typeface="Arial" panose="020B0604020202020204" pitchFamily="34" charset="0"/>
              </a:rPr>
              <a:t> Glass, I. (2015, February 13). Cops see it differently, Part Two. [Online recording]. This American Life. Chicago, IL: WBEZ Chicago. </a:t>
            </a:r>
            <a:endParaRPr lang="en-US" sz="2200" dirty="0">
              <a:solidFill>
                <a:schemeClr val="tx1"/>
              </a:solidFill>
            </a:endParaRPr>
          </a:p>
          <a:p>
            <a:r>
              <a:rPr lang="en-US" sz="2400" dirty="0">
                <a:solidFill>
                  <a:schemeClr val="tx1"/>
                </a:solidFill>
              </a:rPr>
              <a:t>Looking ahead</a:t>
            </a:r>
          </a:p>
        </p:txBody>
      </p:sp>
    </p:spTree>
    <p:extLst>
      <p:ext uri="{BB962C8B-B14F-4D97-AF65-F5344CB8AC3E}">
        <p14:creationId xmlns:p14="http://schemas.microsoft.com/office/powerpoint/2010/main" val="37078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D66C-6E6B-43A7-BC23-29447DF8D095}"/>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DC96BE2C-6BB5-441C-8F8B-1EBEFC9F0FCC}"/>
              </a:ext>
            </a:extLst>
          </p:cNvPr>
          <p:cNvGraphicFramePr>
            <a:graphicFrameLocks noGrp="1"/>
          </p:cNvGraphicFramePr>
          <p:nvPr>
            <p:ph idx="1"/>
            <p:extLst>
              <p:ext uri="{D42A27DB-BD31-4B8C-83A1-F6EECF244321}">
                <p14:modId xmlns:p14="http://schemas.microsoft.com/office/powerpoint/2010/main" val="3659943765"/>
              </p:ext>
            </p:extLst>
          </p:nvPr>
        </p:nvGraphicFramePr>
        <p:xfrm>
          <a:off x="1065212" y="1828800"/>
          <a:ext cx="9448799" cy="2438400"/>
        </p:xfrm>
        <a:graphic>
          <a:graphicData uri="http://schemas.openxmlformats.org/drawingml/2006/table">
            <a:tbl>
              <a:tblPr firstRow="1" firstCol="1" bandRow="1"/>
              <a:tblGrid>
                <a:gridCol w="1989917">
                  <a:extLst>
                    <a:ext uri="{9D8B030D-6E8A-4147-A177-3AD203B41FA5}">
                      <a16:colId xmlns:a16="http://schemas.microsoft.com/office/drawing/2014/main" val="3568372656"/>
                    </a:ext>
                  </a:extLst>
                </a:gridCol>
                <a:gridCol w="7458882">
                  <a:extLst>
                    <a:ext uri="{9D8B030D-6E8A-4147-A177-3AD203B41FA5}">
                      <a16:colId xmlns:a16="http://schemas.microsoft.com/office/drawing/2014/main" val="438615654"/>
                    </a:ext>
                  </a:extLst>
                </a:gridCol>
              </a:tblGrid>
              <a:tr h="43370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19:</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 4/13</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Workshop 1 in class: Neighborhood assignment 3a</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4901984"/>
                  </a:ext>
                </a:extLst>
              </a:tr>
              <a:tr h="496570">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20:</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Th 4/15</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Workshop 2 in class: Neighborhood assignment 3b</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440906"/>
                  </a:ext>
                </a:extLst>
              </a:tr>
            </a:tbl>
          </a:graphicData>
        </a:graphic>
      </p:graphicFrame>
    </p:spTree>
    <p:extLst>
      <p:ext uri="{BB962C8B-B14F-4D97-AF65-F5344CB8AC3E}">
        <p14:creationId xmlns:p14="http://schemas.microsoft.com/office/powerpoint/2010/main" val="84504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2D479-3846-4312-ADB2-5F8AB3F4EC50}"/>
              </a:ext>
            </a:extLst>
          </p:cNvPr>
          <p:cNvSpPr>
            <a:spLocks noGrp="1"/>
          </p:cNvSpPr>
          <p:nvPr>
            <p:ph type="title"/>
          </p:nvPr>
        </p:nvSpPr>
        <p:spPr/>
        <p:txBody>
          <a:bodyPr/>
          <a:lstStyle/>
          <a:p>
            <a:r>
              <a:rPr lang="en-US" dirty="0"/>
              <a:t>Neighborhood Assignment 2</a:t>
            </a:r>
          </a:p>
        </p:txBody>
      </p:sp>
      <p:sp>
        <p:nvSpPr>
          <p:cNvPr id="3" name="Content Placeholder 2">
            <a:extLst>
              <a:ext uri="{FF2B5EF4-FFF2-40B4-BE49-F238E27FC236}">
                <a16:creationId xmlns:a16="http://schemas.microsoft.com/office/drawing/2014/main" id="{799C8896-4775-436E-AA5B-28CB9D4B9A13}"/>
              </a:ext>
            </a:extLst>
          </p:cNvPr>
          <p:cNvSpPr>
            <a:spLocks noGrp="1"/>
          </p:cNvSpPr>
          <p:nvPr>
            <p:ph idx="1"/>
          </p:nvPr>
        </p:nvSpPr>
        <p:spPr/>
        <p:txBody>
          <a:bodyPr/>
          <a:lstStyle/>
          <a:p>
            <a:r>
              <a:rPr lang="en-US" sz="2800" dirty="0">
                <a:solidFill>
                  <a:schemeClr val="tx1"/>
                </a:solidFill>
              </a:rPr>
              <a:t>Due @ 11:59 pm tonight</a:t>
            </a:r>
          </a:p>
          <a:p>
            <a:r>
              <a:rPr lang="en-US" sz="2800" dirty="0">
                <a:solidFill>
                  <a:schemeClr val="tx1"/>
                </a:solidFill>
              </a:rPr>
              <a:t>Be sure to look at the SafeAssign Similarity Report!</a:t>
            </a:r>
          </a:p>
          <a:p>
            <a:pPr lvl="1"/>
            <a:r>
              <a:rPr lang="en-US" sz="2600" dirty="0">
                <a:solidFill>
                  <a:schemeClr val="tx1"/>
                </a:solidFill>
                <a:hlinkClick r:id="rId2"/>
              </a:rPr>
              <a:t>https://www.youtube.com/watch?v=ww4uAXbaGsE&amp;t=153s</a:t>
            </a:r>
            <a:endParaRPr lang="en-US" sz="2600" dirty="0">
              <a:solidFill>
                <a:schemeClr val="tx1"/>
              </a:solidFill>
            </a:endParaRPr>
          </a:p>
          <a:p>
            <a:r>
              <a:rPr lang="en-US" sz="2800" dirty="0">
                <a:solidFill>
                  <a:schemeClr val="tx1"/>
                </a:solidFill>
              </a:rPr>
              <a:t>Be sure to cite your sources</a:t>
            </a:r>
          </a:p>
          <a:p>
            <a:endParaRPr lang="en-US" dirty="0">
              <a:solidFill>
                <a:schemeClr val="tx1"/>
              </a:solidFill>
            </a:endParaRPr>
          </a:p>
        </p:txBody>
      </p:sp>
    </p:spTree>
    <p:extLst>
      <p:ext uri="{BB962C8B-B14F-4D97-AF65-F5344CB8AC3E}">
        <p14:creationId xmlns:p14="http://schemas.microsoft.com/office/powerpoint/2010/main" val="338782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3DACC-AF9E-445B-A4A4-EA28C3C6C948}"/>
              </a:ext>
            </a:extLst>
          </p:cNvPr>
          <p:cNvSpPr>
            <a:spLocks noGrp="1"/>
          </p:cNvSpPr>
          <p:nvPr>
            <p:ph type="title"/>
          </p:nvPr>
        </p:nvSpPr>
        <p:spPr>
          <a:xfrm>
            <a:off x="1065212" y="533400"/>
            <a:ext cx="8686801" cy="3505200"/>
          </a:xfrm>
        </p:spPr>
        <p:txBody>
          <a:bodyPr>
            <a:normAutofit fontScale="90000"/>
          </a:bodyPr>
          <a:lstStyle/>
          <a:p>
            <a:r>
              <a:rPr lang="en-US" dirty="0"/>
              <a:t>Attendance</a:t>
            </a:r>
            <a:br>
              <a:rPr lang="en-US" dirty="0"/>
            </a:br>
            <a:br>
              <a:rPr lang="en-US" dirty="0"/>
            </a:br>
            <a:r>
              <a:rPr lang="en-US" dirty="0">
                <a:hlinkClick r:id="rId2"/>
              </a:rPr>
              <a:t>https://forms.gle/ws3iLLgXngfomxvD8</a:t>
            </a:r>
            <a:br>
              <a:rPr lang="en-US" dirty="0"/>
            </a:b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37247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A723-7184-4FA0-9649-EDBA878ACEB3}"/>
              </a:ext>
            </a:extLst>
          </p:cNvPr>
          <p:cNvSpPr>
            <a:spLocks noGrp="1"/>
          </p:cNvSpPr>
          <p:nvPr>
            <p:ph type="title"/>
          </p:nvPr>
        </p:nvSpPr>
        <p:spPr/>
        <p:txBody>
          <a:bodyPr/>
          <a:lstStyle/>
          <a:p>
            <a:r>
              <a:rPr lang="en-US" dirty="0"/>
              <a:t>Economic diversity in low-status communities: Majora Carter (continued)</a:t>
            </a:r>
          </a:p>
        </p:txBody>
      </p:sp>
      <p:sp>
        <p:nvSpPr>
          <p:cNvPr id="3" name="Content Placeholder 2">
            <a:extLst>
              <a:ext uri="{FF2B5EF4-FFF2-40B4-BE49-F238E27FC236}">
                <a16:creationId xmlns:a16="http://schemas.microsoft.com/office/drawing/2014/main" id="{BB9FBDCC-0567-43D8-AB9A-599E98725B28}"/>
              </a:ext>
            </a:extLst>
          </p:cNvPr>
          <p:cNvSpPr>
            <a:spLocks noGrp="1"/>
          </p:cNvSpPr>
          <p:nvPr>
            <p:ph idx="1"/>
          </p:nvPr>
        </p:nvSpPr>
        <p:spPr/>
        <p:txBody>
          <a:bodyPr>
            <a:normAutofit/>
          </a:bodyPr>
          <a:lstStyle/>
          <a:p>
            <a:r>
              <a:rPr lang="en-US" dirty="0">
                <a:solidFill>
                  <a:schemeClr val="tx1"/>
                </a:solidFill>
              </a:rPr>
              <a:t>Reclaiming neighborhood control of land use: Get buy-in from residents</a:t>
            </a:r>
          </a:p>
          <a:p>
            <a:r>
              <a:rPr lang="en-US" dirty="0">
                <a:solidFill>
                  <a:schemeClr val="tx1"/>
                </a:solidFill>
              </a:rPr>
              <a:t>Promote environmental equality: You don’t have to move out of your neighborhood to live in a better one</a:t>
            </a:r>
          </a:p>
          <a:p>
            <a:r>
              <a:rPr lang="en-US" dirty="0">
                <a:solidFill>
                  <a:schemeClr val="tx1"/>
                </a:solidFill>
              </a:rPr>
              <a:t>American urbanization do-over: Spofford Juvenile Detention Center; wanted to focus on keeping local residents, but was awarded by the City to outsiders</a:t>
            </a:r>
          </a:p>
          <a:p>
            <a:r>
              <a:rPr lang="en-US" dirty="0">
                <a:solidFill>
                  <a:schemeClr val="tx1"/>
                </a:solidFill>
              </a:rPr>
              <a:t>We don’t always win: </a:t>
            </a:r>
            <a:r>
              <a:rPr lang="en-US" dirty="0">
                <a:solidFill>
                  <a:schemeClr val="tx1"/>
                </a:solidFill>
                <a:hlinkClick r:id="rId2"/>
              </a:rPr>
              <a:t>https://youtu.be/tDdfuFS76GQ</a:t>
            </a:r>
            <a:endParaRPr lang="en-US" dirty="0">
              <a:solidFill>
                <a:schemeClr val="tx1"/>
              </a:solidFill>
            </a:endParaRPr>
          </a:p>
          <a:p>
            <a:r>
              <a:rPr lang="en-US" dirty="0">
                <a:solidFill>
                  <a:schemeClr val="tx1"/>
                </a:solidFill>
              </a:rPr>
              <a:t>But there are options available, like land trusts: </a:t>
            </a:r>
            <a:r>
              <a:rPr lang="en-US" dirty="0">
                <a:solidFill>
                  <a:schemeClr val="tx1"/>
                </a:solidFill>
                <a:hlinkClick r:id="rId3"/>
              </a:rPr>
              <a:t>https://www.youtube.com/watch?v=6SGq35Ty88c</a:t>
            </a:r>
            <a:endParaRPr lang="en-US" dirty="0">
              <a:solidFill>
                <a:schemeClr val="tx1"/>
              </a:solidFill>
            </a:endParaRPr>
          </a:p>
          <a:p>
            <a:pPr lvl="1"/>
            <a:r>
              <a:rPr lang="en-US" dirty="0">
                <a:solidFill>
                  <a:schemeClr val="tx1"/>
                </a:solidFill>
              </a:rPr>
              <a:t>Offers neighborhoods more control</a:t>
            </a:r>
          </a:p>
          <a:p>
            <a:endParaRPr lang="en-US" dirty="0"/>
          </a:p>
        </p:txBody>
      </p:sp>
    </p:spTree>
    <p:extLst>
      <p:ext uri="{BB962C8B-B14F-4D97-AF65-F5344CB8AC3E}">
        <p14:creationId xmlns:p14="http://schemas.microsoft.com/office/powerpoint/2010/main" val="50366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linkClick r:id="rId2"/>
              </a:rPr>
              <a:t>Police violence</a:t>
            </a:r>
            <a:endParaRPr lang="en-US" dirty="0"/>
          </a:p>
        </p:txBody>
      </p:sp>
      <p:sp>
        <p:nvSpPr>
          <p:cNvPr id="3" name="Content Placeholder 2"/>
          <p:cNvSpPr>
            <a:spLocks noGrp="1"/>
          </p:cNvSpPr>
          <p:nvPr>
            <p:ph idx="1"/>
          </p:nvPr>
        </p:nvSpPr>
        <p:spPr>
          <a:xfrm>
            <a:off x="1065212" y="1828800"/>
            <a:ext cx="9296400" cy="4495800"/>
          </a:xfrm>
        </p:spPr>
        <p:txBody>
          <a:bodyPr>
            <a:noAutofit/>
          </a:bodyPr>
          <a:lstStyle/>
          <a:p>
            <a:r>
              <a:rPr lang="en-US" sz="2400" b="1" dirty="0">
                <a:solidFill>
                  <a:schemeClr val="tx1"/>
                </a:solidFill>
              </a:rPr>
              <a:t>Police killed 1,127 people in 2020 in the US</a:t>
            </a:r>
          </a:p>
          <a:p>
            <a:r>
              <a:rPr lang="en-US" sz="2400" b="1" dirty="0">
                <a:solidFill>
                  <a:schemeClr val="tx1"/>
                </a:solidFill>
              </a:rPr>
              <a:t>Black people were 28% of those killed despite being only 13% of the population.</a:t>
            </a:r>
          </a:p>
          <a:p>
            <a:r>
              <a:rPr lang="en-US" sz="2400" b="1" dirty="0">
                <a:solidFill>
                  <a:schemeClr val="tx1"/>
                </a:solidFill>
              </a:rPr>
              <a:t>“State racism” index: </a:t>
            </a:r>
            <a:r>
              <a:rPr lang="en-US" sz="2400" dirty="0">
                <a:solidFill>
                  <a:schemeClr val="tx1"/>
                </a:solidFill>
              </a:rPr>
              <a:t>five key indicators of systemic racism — racial segregation, incarceration rate gaps, educational attainment gaps, the economic disparity index, and employment disparity gaps</a:t>
            </a:r>
          </a:p>
          <a:p>
            <a:r>
              <a:rPr lang="en-US" sz="2400" dirty="0">
                <a:solidFill>
                  <a:schemeClr val="tx1"/>
                </a:solidFill>
              </a:rPr>
              <a:t>For every ten-point increase in the state racism index there’s a corresponding 24 percent increase in the ratio of unarmed black people killed by police compared to white people killed in same conditions. </a:t>
            </a:r>
            <a:endParaRPr lang="en-US" sz="2400" b="1" dirty="0">
              <a:solidFill>
                <a:schemeClr val="tx1"/>
              </a:solidFill>
            </a:endParaRPr>
          </a:p>
          <a:p>
            <a:endParaRPr lang="en-US" sz="2400" dirty="0">
              <a:solidFill>
                <a:schemeClr val="tx1"/>
              </a:solidFill>
            </a:endParaRPr>
          </a:p>
        </p:txBody>
      </p:sp>
    </p:spTree>
    <p:extLst>
      <p:ext uri="{BB962C8B-B14F-4D97-AF65-F5344CB8AC3E}">
        <p14:creationId xmlns:p14="http://schemas.microsoft.com/office/powerpoint/2010/main" val="3616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Cops see it differently, part 2</a:t>
            </a:r>
          </a:p>
        </p:txBody>
      </p:sp>
      <p:sp>
        <p:nvSpPr>
          <p:cNvPr id="3" name="Content Placeholder 2"/>
          <p:cNvSpPr>
            <a:spLocks noGrp="1"/>
          </p:cNvSpPr>
          <p:nvPr>
            <p:ph idx="1"/>
          </p:nvPr>
        </p:nvSpPr>
        <p:spPr/>
        <p:txBody>
          <a:bodyPr>
            <a:normAutofit lnSpcReduction="10000"/>
          </a:bodyPr>
          <a:lstStyle/>
          <a:p>
            <a:pPr marL="45720" indent="0">
              <a:buNone/>
            </a:pPr>
            <a:r>
              <a:rPr lang="en-US" sz="3200" dirty="0">
                <a:solidFill>
                  <a:schemeClr val="tx1"/>
                </a:solidFill>
              </a:rPr>
              <a:t>When Eric Garner said over and over, “I can't breathe,” Robyn sees a man who's dying. Her friend (a police officer) does not. </a:t>
            </a:r>
          </a:p>
          <a:p>
            <a:pPr marL="45720" indent="0">
              <a:buNone/>
            </a:pPr>
            <a:r>
              <a:rPr lang="en-US" sz="3200" dirty="0">
                <a:solidFill>
                  <a:schemeClr val="tx1"/>
                </a:solidFill>
              </a:rPr>
              <a:t>The officer tells Robyn “people say that all the time when they're being arrested. They can't breathe. You're hurting them. It happens all the time.”</a:t>
            </a:r>
          </a:p>
          <a:p>
            <a:pPr marL="45720" indent="0">
              <a:buNone/>
            </a:pPr>
            <a:r>
              <a:rPr lang="en-US" sz="3200" dirty="0">
                <a:solidFill>
                  <a:schemeClr val="tx1"/>
                </a:solidFill>
              </a:rPr>
              <a:t>The officer totally understood why the police on the scene did not pay any attention to it.</a:t>
            </a:r>
          </a:p>
          <a:p>
            <a:endParaRPr lang="en-US" dirty="0"/>
          </a:p>
        </p:txBody>
      </p:sp>
    </p:spTree>
    <p:extLst>
      <p:ext uri="{BB962C8B-B14F-4D97-AF65-F5344CB8AC3E}">
        <p14:creationId xmlns:p14="http://schemas.microsoft.com/office/powerpoint/2010/main" val="335362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Cops see it differently, part 2</a:t>
            </a:r>
          </a:p>
        </p:txBody>
      </p:sp>
      <p:sp>
        <p:nvSpPr>
          <p:cNvPr id="3" name="Content Placeholder 2"/>
          <p:cNvSpPr>
            <a:spLocks noGrp="1"/>
          </p:cNvSpPr>
          <p:nvPr>
            <p:ph idx="1"/>
          </p:nvPr>
        </p:nvSpPr>
        <p:spPr/>
        <p:txBody>
          <a:bodyPr/>
          <a:lstStyle/>
          <a:p>
            <a:r>
              <a:rPr lang="en-US" dirty="0">
                <a:solidFill>
                  <a:schemeClr val="tx1"/>
                </a:solidFill>
              </a:rPr>
              <a:t>Miami Gardens, FLA; most black community; about 110, 000 people; became separate city in 2003</a:t>
            </a:r>
          </a:p>
          <a:p>
            <a:r>
              <a:rPr lang="en-US" dirty="0">
                <a:solidFill>
                  <a:schemeClr val="tx1"/>
                </a:solidFill>
              </a:rPr>
              <a:t>Alex Saleh owns Quickstop and joined the new Zero-Tolerance Zone Trespassing Program; police begin coming into the store to remove customers</a:t>
            </a:r>
          </a:p>
          <a:p>
            <a:r>
              <a:rPr lang="en-US" dirty="0">
                <a:solidFill>
                  <a:schemeClr val="tx1"/>
                </a:solidFill>
              </a:rPr>
              <a:t>Earl Sampson is hired to do odd jobs; eventually he is stopped 258 times; arrested for trespassing 60 times, but he works in the store. Earl usually pleaded guilty; could not afford the alternative.</a:t>
            </a:r>
          </a:p>
          <a:p>
            <a:r>
              <a:rPr lang="en-US" dirty="0">
                <a:solidFill>
                  <a:schemeClr val="tx1"/>
                </a:solidFill>
              </a:rPr>
              <a:t>Their zero-tolerance program was a version of broken windows policing; officers had to prove they were catching the small stuff; you needed to bring in the numbers; violent crime didn’t go down, though burglaries and car thefts did. Youth also </a:t>
            </a:r>
            <a:r>
              <a:rPr lang="en-US" dirty="0">
                <a:solidFill>
                  <a:schemeClr val="tx1"/>
                </a:solidFill>
                <a:hlinkClick r:id="rId2">
                  <a:extLst>
                    <a:ext uri="{A12FA001-AC4F-418D-AE19-62706E023703}">
                      <ahyp:hlinkClr xmlns:ahyp="http://schemas.microsoft.com/office/drawing/2018/hyperlinkcolor" val="tx"/>
                    </a:ext>
                  </a:extLst>
                </a:hlinkClick>
              </a:rPr>
              <a:t>targeted</a:t>
            </a:r>
            <a:r>
              <a:rPr lang="en-US" dirty="0">
                <a:solidFill>
                  <a:schemeClr val="tx1"/>
                </a:solidFill>
              </a:rPr>
              <a:t>.</a:t>
            </a:r>
          </a:p>
        </p:txBody>
      </p:sp>
    </p:spTree>
    <p:extLst>
      <p:ext uri="{BB962C8B-B14F-4D97-AF65-F5344CB8AC3E}">
        <p14:creationId xmlns:p14="http://schemas.microsoft.com/office/powerpoint/2010/main" val="1129635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lorida Police Stop Black Man, Earl Sampson 258 Times, Arrest 56 For Trespassing At His Own Job">
            <a:hlinkClick r:id="" action="ppaction://media"/>
            <a:extLst>
              <a:ext uri="{FF2B5EF4-FFF2-40B4-BE49-F238E27FC236}">
                <a16:creationId xmlns:a16="http://schemas.microsoft.com/office/drawing/2014/main" id="{8B472A01-C948-4B04-B891-42509D746868}"/>
              </a:ext>
            </a:extLst>
          </p:cNvPr>
          <p:cNvPicPr>
            <a:picLocks noRot="1" noChangeAspect="1"/>
          </p:cNvPicPr>
          <p:nvPr>
            <a:videoFile r:link="rId1"/>
          </p:nvPr>
        </p:nvPicPr>
        <p:blipFill>
          <a:blip r:embed="rId3"/>
          <a:stretch>
            <a:fillRect/>
          </a:stretch>
        </p:blipFill>
        <p:spPr>
          <a:xfrm>
            <a:off x="455612" y="257174"/>
            <a:ext cx="11506200" cy="6472238"/>
          </a:xfrm>
          <a:prstGeom prst="rect">
            <a:avLst/>
          </a:prstGeom>
        </p:spPr>
      </p:pic>
    </p:spTree>
    <p:extLst>
      <p:ext uri="{BB962C8B-B14F-4D97-AF65-F5344CB8AC3E}">
        <p14:creationId xmlns:p14="http://schemas.microsoft.com/office/powerpoint/2010/main" val="382616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Suspicious persons</a:t>
            </a:r>
          </a:p>
        </p:txBody>
      </p:sp>
      <p:sp>
        <p:nvSpPr>
          <p:cNvPr id="3" name="Content Placeholder 2"/>
          <p:cNvSpPr>
            <a:spLocks noGrp="1"/>
          </p:cNvSpPr>
          <p:nvPr>
            <p:ph idx="1"/>
          </p:nvPr>
        </p:nvSpPr>
        <p:spPr/>
        <p:txBody>
          <a:bodyPr>
            <a:normAutofit lnSpcReduction="10000"/>
          </a:bodyPr>
          <a:lstStyle/>
          <a:p>
            <a:r>
              <a:rPr lang="en-US" b="1" dirty="0">
                <a:solidFill>
                  <a:schemeClr val="tx1"/>
                </a:solidFill>
              </a:rPr>
              <a:t>Alice Brennan:  </a:t>
            </a:r>
            <a:r>
              <a:rPr lang="en-US" dirty="0">
                <a:solidFill>
                  <a:schemeClr val="tx1"/>
                </a:solidFill>
              </a:rPr>
              <a:t>So, what I'm going to do now is I'm going to sort for age, right? So, we've got ages one, two, we've got seven-year-olds. This is a particularly alarming one. Five years old this kid is, and it says, the listed subject was fitting the description of the suspect in the area of a burglary.</a:t>
            </a:r>
          </a:p>
          <a:p>
            <a:r>
              <a:rPr lang="en-US" dirty="0">
                <a:solidFill>
                  <a:schemeClr val="tx1"/>
                </a:solidFill>
              </a:rPr>
              <a:t>…OK, so here's another one. This kid was seven years old, stopped for being a suspicious person. Officer says in the remarks, "I was dispatched to the above location. Several subjects, possibly selling narcotics. This subject was observed in front of this location. And pat searched was conducted after consent. No wants nor warrants."</a:t>
            </a:r>
          </a:p>
          <a:p>
            <a:r>
              <a:rPr lang="en-US" b="1" dirty="0">
                <a:solidFill>
                  <a:schemeClr val="tx1"/>
                </a:solidFill>
              </a:rPr>
              <a:t>Miki Meek: </a:t>
            </a:r>
            <a:r>
              <a:rPr lang="en-US" dirty="0">
                <a:solidFill>
                  <a:schemeClr val="tx1"/>
                </a:solidFill>
              </a:rPr>
              <a:t>So, they say they ran a seven-year-old's name.</a:t>
            </a:r>
          </a:p>
          <a:p>
            <a:r>
              <a:rPr lang="en-US" b="1" dirty="0">
                <a:solidFill>
                  <a:schemeClr val="tx1"/>
                </a:solidFill>
              </a:rPr>
              <a:t>Alice Brennan: </a:t>
            </a:r>
            <a:r>
              <a:rPr lang="en-US" dirty="0">
                <a:solidFill>
                  <a:schemeClr val="tx1"/>
                </a:solidFill>
              </a:rPr>
              <a:t>Yeah, they ran the name. And what do you know? No wants or warrants were found. It says here in the physical characteristics that this seven-year-old had a slight beard.</a:t>
            </a:r>
          </a:p>
          <a:p>
            <a:endParaRPr lang="en-US" dirty="0"/>
          </a:p>
        </p:txBody>
      </p:sp>
    </p:spTree>
    <p:extLst>
      <p:ext uri="{BB962C8B-B14F-4D97-AF65-F5344CB8AC3E}">
        <p14:creationId xmlns:p14="http://schemas.microsoft.com/office/powerpoint/2010/main" val="403480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8,000 Kids Caught Up in Zero Tolerance Policy">
            <a:hlinkClick r:id="" action="ppaction://media"/>
            <a:extLst>
              <a:ext uri="{FF2B5EF4-FFF2-40B4-BE49-F238E27FC236}">
                <a16:creationId xmlns:a16="http://schemas.microsoft.com/office/drawing/2014/main" id="{173BE8CD-8987-4DA7-B848-540205806996}"/>
              </a:ext>
            </a:extLst>
          </p:cNvPr>
          <p:cNvPicPr>
            <a:picLocks noRot="1" noChangeAspect="1"/>
          </p:cNvPicPr>
          <p:nvPr>
            <a:videoFile r:link="rId1"/>
          </p:nvPr>
        </p:nvPicPr>
        <p:blipFill>
          <a:blip r:embed="rId3"/>
          <a:stretch>
            <a:fillRect/>
          </a:stretch>
        </p:blipFill>
        <p:spPr>
          <a:xfrm>
            <a:off x="341312" y="0"/>
            <a:ext cx="11506200" cy="6472237"/>
          </a:xfrm>
          <a:prstGeom prst="rect">
            <a:avLst/>
          </a:prstGeom>
        </p:spPr>
      </p:pic>
    </p:spTree>
    <p:extLst>
      <p:ext uri="{BB962C8B-B14F-4D97-AF65-F5344CB8AC3E}">
        <p14:creationId xmlns:p14="http://schemas.microsoft.com/office/powerpoint/2010/main" val="131604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Cops see it differently</a:t>
            </a:r>
          </a:p>
        </p:txBody>
      </p:sp>
      <p:sp>
        <p:nvSpPr>
          <p:cNvPr id="3" name="Content Placeholder 2"/>
          <p:cNvSpPr>
            <a:spLocks noGrp="1"/>
          </p:cNvSpPr>
          <p:nvPr>
            <p:ph idx="1"/>
          </p:nvPr>
        </p:nvSpPr>
        <p:spPr/>
        <p:txBody>
          <a:bodyPr>
            <a:noAutofit/>
          </a:bodyPr>
          <a:lstStyle/>
          <a:p>
            <a:r>
              <a:rPr lang="en-US" sz="2400" dirty="0">
                <a:solidFill>
                  <a:schemeClr val="tx1"/>
                </a:solidFill>
              </a:rPr>
              <a:t>In 5 years, police in Miami (2.5 million people) made 3700 stops</a:t>
            </a:r>
          </a:p>
          <a:p>
            <a:r>
              <a:rPr lang="en-US" sz="2400" dirty="0">
                <a:solidFill>
                  <a:schemeClr val="tx1"/>
                </a:solidFill>
              </a:rPr>
              <a:t>In 5 years, police in Miami Gardens (107,000 people) made 99,000 stops</a:t>
            </a:r>
          </a:p>
          <a:p>
            <a:r>
              <a:rPr lang="en-US" sz="2400" dirty="0">
                <a:solidFill>
                  <a:schemeClr val="tx1"/>
                </a:solidFill>
              </a:rPr>
              <a:t>What else was problematic about the data?</a:t>
            </a:r>
          </a:p>
          <a:p>
            <a:r>
              <a:rPr lang="en-US" sz="2400" dirty="0">
                <a:solidFill>
                  <a:schemeClr val="tx1"/>
                </a:solidFill>
                <a:hlinkClick r:id="rId2"/>
              </a:rPr>
              <a:t>Changes</a:t>
            </a:r>
            <a:endParaRPr lang="en-US" sz="2400" dirty="0">
              <a:solidFill>
                <a:schemeClr val="tx1"/>
              </a:solidFill>
            </a:endParaRPr>
          </a:p>
        </p:txBody>
      </p:sp>
    </p:spTree>
    <p:extLst>
      <p:ext uri="{BB962C8B-B14F-4D97-AF65-F5344CB8AC3E}">
        <p14:creationId xmlns:p14="http://schemas.microsoft.com/office/powerpoint/2010/main" val="88566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Cops see it differently</a:t>
            </a:r>
          </a:p>
        </p:txBody>
      </p:sp>
      <p:sp>
        <p:nvSpPr>
          <p:cNvPr id="3" name="Content Placeholder 2"/>
          <p:cNvSpPr>
            <a:spLocks noGrp="1"/>
          </p:cNvSpPr>
          <p:nvPr>
            <p:ph idx="1"/>
          </p:nvPr>
        </p:nvSpPr>
        <p:spPr/>
        <p:txBody>
          <a:bodyPr>
            <a:noAutofit/>
          </a:bodyPr>
          <a:lstStyle/>
          <a:p>
            <a:pPr marL="45720" indent="0">
              <a:buNone/>
            </a:pPr>
            <a:r>
              <a:rPr lang="en-US" sz="2400" dirty="0">
                <a:solidFill>
                  <a:schemeClr val="tx1"/>
                </a:solidFill>
              </a:rPr>
              <a:t>Act 2: </a:t>
            </a:r>
          </a:p>
          <a:p>
            <a:pPr marL="45720" indent="0">
              <a:buNone/>
            </a:pPr>
            <a:r>
              <a:rPr lang="en-US" sz="2400" b="0" i="0" dirty="0">
                <a:solidFill>
                  <a:srgbClr val="333333"/>
                </a:solidFill>
                <a:effectLst/>
              </a:rPr>
              <a:t>FBI Director James Comey: Unconscious racial bias</a:t>
            </a:r>
          </a:p>
          <a:p>
            <a:pPr marL="45720" indent="0">
              <a:buNone/>
            </a:pPr>
            <a:r>
              <a:rPr lang="en-US" sz="2400" dirty="0">
                <a:solidFill>
                  <a:srgbClr val="333333"/>
                </a:solidFill>
              </a:rPr>
              <a:t>It is implicit because it is not conscious. It is something we are socialized to.</a:t>
            </a:r>
          </a:p>
          <a:p>
            <a:pPr marL="45720" indent="0">
              <a:buNone/>
            </a:pPr>
            <a:r>
              <a:rPr lang="en-US" sz="2400" dirty="0">
                <a:solidFill>
                  <a:srgbClr val="333333"/>
                </a:solidFill>
              </a:rPr>
              <a:t>Gang units do not perform as well as other police. More likely to shoot unarmed black “targets.”</a:t>
            </a:r>
            <a:endParaRPr lang="en-US" sz="2400" b="0" i="0" dirty="0">
              <a:solidFill>
                <a:srgbClr val="333333"/>
              </a:solidFill>
              <a:effectLst/>
            </a:endParaRPr>
          </a:p>
          <a:p>
            <a:pPr marL="45720" indent="0">
              <a:buNone/>
            </a:pPr>
            <a:r>
              <a:rPr lang="en-US" sz="2400" dirty="0">
                <a:solidFill>
                  <a:srgbClr val="333333"/>
                </a:solidFill>
              </a:rPr>
              <a:t>Test yourself: </a:t>
            </a:r>
            <a:r>
              <a:rPr lang="en-US" sz="2400" dirty="0">
                <a:solidFill>
                  <a:srgbClr val="333333"/>
                </a:solidFill>
                <a:hlinkClick r:id="rId2"/>
              </a:rPr>
              <a:t>https://implicit.harvard.edu/implicit/takeatest.html</a:t>
            </a:r>
            <a:endParaRPr lang="en-US" sz="2400" dirty="0">
              <a:solidFill>
                <a:srgbClr val="333333"/>
              </a:solidFill>
            </a:endParaRPr>
          </a:p>
        </p:txBody>
      </p:sp>
    </p:spTree>
    <p:extLst>
      <p:ext uri="{BB962C8B-B14F-4D97-AF65-F5344CB8AC3E}">
        <p14:creationId xmlns:p14="http://schemas.microsoft.com/office/powerpoint/2010/main" val="13445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Cops see it differently</a:t>
            </a:r>
          </a:p>
        </p:txBody>
      </p:sp>
      <p:sp>
        <p:nvSpPr>
          <p:cNvPr id="3" name="Content Placeholder 2"/>
          <p:cNvSpPr>
            <a:spLocks noGrp="1"/>
          </p:cNvSpPr>
          <p:nvPr>
            <p:ph idx="1"/>
          </p:nvPr>
        </p:nvSpPr>
        <p:spPr/>
        <p:txBody>
          <a:bodyPr>
            <a:noAutofit/>
          </a:bodyPr>
          <a:lstStyle/>
          <a:p>
            <a:pPr marL="45720" indent="0">
              <a:buNone/>
            </a:pPr>
            <a:r>
              <a:rPr lang="en-US" sz="2400" dirty="0">
                <a:solidFill>
                  <a:srgbClr val="333333"/>
                </a:solidFill>
              </a:rPr>
              <a:t>Big city police chiefs don’t like to talk about race or say it doesn’t matter when they do.</a:t>
            </a:r>
            <a:endParaRPr lang="en-US" sz="2400" b="0" i="0" dirty="0">
              <a:solidFill>
                <a:schemeClr val="tx1"/>
              </a:solidFill>
              <a:effectLst/>
            </a:endParaRPr>
          </a:p>
          <a:p>
            <a:pPr marL="45720" indent="0">
              <a:buNone/>
            </a:pPr>
            <a:r>
              <a:rPr lang="en-US" sz="2400" dirty="0">
                <a:solidFill>
                  <a:schemeClr val="tx1"/>
                </a:solidFill>
              </a:rPr>
              <a:t>Training Las Vegas Metro PD and implicit bias training (among other things)</a:t>
            </a:r>
          </a:p>
          <a:p>
            <a:pPr marL="45720" indent="0">
              <a:buNone/>
            </a:pPr>
            <a:r>
              <a:rPr lang="en-US" sz="2400" dirty="0">
                <a:solidFill>
                  <a:schemeClr val="tx1"/>
                </a:solidFill>
              </a:rPr>
              <a:t>A police force confronting racial bias and showing positive results. From 2007-2011, police shot 100+ people and 8 of the 11 unjustified shootings were of black men.</a:t>
            </a:r>
          </a:p>
          <a:p>
            <a:pPr marL="45720" indent="0">
              <a:buNone/>
            </a:pPr>
            <a:r>
              <a:rPr lang="en-US" sz="2400" dirty="0">
                <a:solidFill>
                  <a:schemeClr val="tx1"/>
                </a:solidFill>
              </a:rPr>
              <a:t>The training and change of culture brought unjust police shootings to zero.</a:t>
            </a:r>
          </a:p>
          <a:p>
            <a:pPr marL="45720" indent="0">
              <a:buNone/>
            </a:pPr>
            <a:r>
              <a:rPr lang="en-US" sz="2400" dirty="0">
                <a:solidFill>
                  <a:schemeClr val="tx1"/>
                </a:solidFill>
              </a:rPr>
              <a:t>Distinguishing between racism and bias</a:t>
            </a:r>
          </a:p>
        </p:txBody>
      </p:sp>
    </p:spTree>
    <p:extLst>
      <p:ext uri="{BB962C8B-B14F-4D97-AF65-F5344CB8AC3E}">
        <p14:creationId xmlns:p14="http://schemas.microsoft.com/office/powerpoint/2010/main" val="393471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D66C-6E6B-43A7-BC23-29447DF8D095}"/>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DC96BE2C-6BB5-441C-8F8B-1EBEFC9F0FCC}"/>
              </a:ext>
            </a:extLst>
          </p:cNvPr>
          <p:cNvGraphicFramePr>
            <a:graphicFrameLocks noGrp="1"/>
          </p:cNvGraphicFramePr>
          <p:nvPr>
            <p:ph idx="1"/>
            <p:extLst>
              <p:ext uri="{D42A27DB-BD31-4B8C-83A1-F6EECF244321}">
                <p14:modId xmlns:p14="http://schemas.microsoft.com/office/powerpoint/2010/main" val="3935734640"/>
              </p:ext>
            </p:extLst>
          </p:nvPr>
        </p:nvGraphicFramePr>
        <p:xfrm>
          <a:off x="1065212" y="1828800"/>
          <a:ext cx="9448799" cy="2438400"/>
        </p:xfrm>
        <a:graphic>
          <a:graphicData uri="http://schemas.openxmlformats.org/drawingml/2006/table">
            <a:tbl>
              <a:tblPr firstRow="1" firstCol="1" bandRow="1"/>
              <a:tblGrid>
                <a:gridCol w="1989917">
                  <a:extLst>
                    <a:ext uri="{9D8B030D-6E8A-4147-A177-3AD203B41FA5}">
                      <a16:colId xmlns:a16="http://schemas.microsoft.com/office/drawing/2014/main" val="3568372656"/>
                    </a:ext>
                  </a:extLst>
                </a:gridCol>
                <a:gridCol w="7458882">
                  <a:extLst>
                    <a:ext uri="{9D8B030D-6E8A-4147-A177-3AD203B41FA5}">
                      <a16:colId xmlns:a16="http://schemas.microsoft.com/office/drawing/2014/main" val="438615654"/>
                    </a:ext>
                  </a:extLst>
                </a:gridCol>
              </a:tblGrid>
              <a:tr h="43370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19:</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 4/13</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Workshop 1 in class: Neighborhood assignment 3a</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4901984"/>
                  </a:ext>
                </a:extLst>
              </a:tr>
              <a:tr h="496570">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20:</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Th 4/15</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Workshop 2 in class: Neighborhood assignment 3b</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440906"/>
                  </a:ext>
                </a:extLst>
              </a:tr>
            </a:tbl>
          </a:graphicData>
        </a:graphic>
      </p:graphicFrame>
    </p:spTree>
    <p:extLst>
      <p:ext uri="{BB962C8B-B14F-4D97-AF65-F5344CB8AC3E}">
        <p14:creationId xmlns:p14="http://schemas.microsoft.com/office/powerpoint/2010/main" val="157356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1053</Words>
  <Application>Microsoft Office PowerPoint</Application>
  <PresentationFormat>Custom</PresentationFormat>
  <Paragraphs>78</Paragraphs>
  <Slides>16</Slides>
  <Notes>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Franklin Gothic Medium</vt:lpstr>
      <vt:lpstr>Business Contrast 16x9</vt:lpstr>
      <vt:lpstr>CRJ 204 1700:  Criminal Justice and the Urban Community</vt:lpstr>
      <vt:lpstr>Agenda</vt:lpstr>
      <vt:lpstr>Looking ahead</vt:lpstr>
      <vt:lpstr>Neighborhood Assignment 2</vt:lpstr>
      <vt:lpstr>Attendance  https://forms.gle/ws3iLLgXngfomxvD8     </vt:lpstr>
      <vt:lpstr>Economic diversity in low-status communities: Majora Carter (continued)</vt:lpstr>
      <vt:lpstr>Police violence</vt:lpstr>
      <vt:lpstr>Cops see it differently, part 2</vt:lpstr>
      <vt:lpstr>Cops see it differently, part 2</vt:lpstr>
      <vt:lpstr>PowerPoint Presentation</vt:lpstr>
      <vt:lpstr>Suspicious persons</vt:lpstr>
      <vt:lpstr>PowerPoint Presentation</vt:lpstr>
      <vt:lpstr>Cops see it differently</vt:lpstr>
      <vt:lpstr>Cops see it differently</vt:lpstr>
      <vt:lpstr>Cops see it differently</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2021-07-21T18:39:51Z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