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handoutMasterIdLst>
    <p:handoutMasterId r:id="rId18"/>
  </p:handoutMasterIdLst>
  <p:sldIdLst>
    <p:sldId id="256" r:id="rId3"/>
    <p:sldId id="282" r:id="rId4"/>
    <p:sldId id="265" r:id="rId5"/>
    <p:sldId id="312" r:id="rId6"/>
    <p:sldId id="313" r:id="rId7"/>
    <p:sldId id="292" r:id="rId8"/>
    <p:sldId id="314" r:id="rId9"/>
    <p:sldId id="304" r:id="rId10"/>
    <p:sldId id="289" r:id="rId11"/>
    <p:sldId id="299" r:id="rId12"/>
    <p:sldId id="315" r:id="rId13"/>
    <p:sldId id="316" r:id="rId14"/>
    <p:sldId id="310" r:id="rId15"/>
    <p:sldId id="317" r:id="rId16"/>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8" autoAdjust="0"/>
    <p:restoredTop sz="88819" autoAdjust="0"/>
  </p:normalViewPr>
  <p:slideViewPr>
    <p:cSldViewPr showGuides="1">
      <p:cViewPr varScale="1">
        <p:scale>
          <a:sx n="69" d="100"/>
          <a:sy n="69" d="100"/>
        </p:scale>
        <p:origin x="72" y="126"/>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7/21/2021</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7/21/2021</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https://www.youtube.com/watch?v=x8IToLUJStg</a:t>
            </a:r>
          </a:p>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2</a:t>
            </a:fld>
            <a:endParaRPr lang="en-US"/>
          </a:p>
        </p:txBody>
      </p:sp>
    </p:spTree>
    <p:extLst>
      <p:ext uri="{BB962C8B-B14F-4D97-AF65-F5344CB8AC3E}">
        <p14:creationId xmlns:p14="http://schemas.microsoft.com/office/powerpoint/2010/main" val="296135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9986">
              <a:defRPr/>
            </a:pP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183632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dirty="0"/>
          </a:p>
        </p:txBody>
      </p:sp>
      <p:sp>
        <p:nvSpPr>
          <p:cNvPr id="5" name="Footer Placeholder 4"/>
          <p:cNvSpPr>
            <a:spLocks noGrp="1"/>
          </p:cNvSpPr>
          <p:nvPr>
            <p:ph type="ftr" sz="quarter" idx="11"/>
          </p:nvPr>
        </p:nvSpPr>
        <p:spPr/>
        <p:txBody>
          <a:bodyPr/>
          <a:lstStyle/>
          <a:p>
            <a:r>
              <a:rPr lang="sv-SE"/>
              <a:t>CRJ 204 1700 Fall 2019</a:t>
            </a:r>
          </a:p>
        </p:txBody>
      </p:sp>
    </p:spTree>
    <p:extLst>
      <p:ext uri="{BB962C8B-B14F-4D97-AF65-F5344CB8AC3E}">
        <p14:creationId xmlns:p14="http://schemas.microsoft.com/office/powerpoint/2010/main" val="2519213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2060"/>
                </a:solidFill>
              </a:rPr>
              <a:t>I asked you to read about Poverty in NYC from the report by the Furman Center. The section you read never defines what it means by poverty. So let’s consider definitions. Poverty is measured in the United States by comparing a household’s income to a minimum amount of income needed to cover basic needs. People whose income falls under the threshold are considered poor. The U.S. Census Bureau is the government agency in charge of measuring poverty. </a:t>
            </a:r>
          </a:p>
          <a:p>
            <a:pPr fontAlgn="base"/>
            <a:endParaRPr lang="en-US" dirty="0">
              <a:solidFill>
                <a:srgbClr val="002060"/>
              </a:solidFill>
            </a:endParaRPr>
          </a:p>
          <a:p>
            <a:pPr fontAlgn="base"/>
            <a:r>
              <a:rPr lang="en-US" dirty="0">
                <a:solidFill>
                  <a:srgbClr val="002060"/>
                </a:solidFill>
              </a:rPr>
              <a:t>The Census Bureau determines poverty status by using an official poverty measure (</a:t>
            </a:r>
            <a:r>
              <a:rPr lang="en-US" dirty="0" err="1">
                <a:solidFill>
                  <a:srgbClr val="002060"/>
                </a:solidFill>
              </a:rPr>
              <a:t>OPM</a:t>
            </a:r>
            <a:r>
              <a:rPr lang="en-US" dirty="0">
                <a:solidFill>
                  <a:srgbClr val="002060"/>
                </a:solidFill>
              </a:rPr>
              <a:t>) that compares pre-tax cash income against a threshold that is set at three times the cost of a minimum food diet in 1963 and adjusted for family size.</a:t>
            </a:r>
          </a:p>
          <a:p>
            <a:pPr fontAlgn="base"/>
            <a:endParaRPr lang="en-US" dirty="0">
              <a:solidFill>
                <a:srgbClr val="002060"/>
              </a:solidFill>
            </a:endParaRPr>
          </a:p>
          <a:p>
            <a:pPr fontAlgn="base"/>
            <a:r>
              <a:rPr lang="en-US" dirty="0">
                <a:solidFill>
                  <a:srgbClr val="002060"/>
                </a:solidFill>
              </a:rPr>
              <a:t>In 2016, the most recent year for which data are available, the </a:t>
            </a:r>
            <a:r>
              <a:rPr lang="en-US" dirty="0" err="1">
                <a:solidFill>
                  <a:srgbClr val="002060"/>
                </a:solidFill>
              </a:rPr>
              <a:t>OPM</a:t>
            </a:r>
            <a:r>
              <a:rPr lang="en-US" dirty="0">
                <a:solidFill>
                  <a:srgbClr val="002060"/>
                </a:solidFill>
              </a:rPr>
              <a:t> national poverty rate was 12.7 percent. There were 40.6 million people in poverty.</a:t>
            </a:r>
          </a:p>
          <a:p>
            <a:pPr fontAlgn="base"/>
            <a:endParaRPr lang="en-US" dirty="0">
              <a:solidFill>
                <a:srgbClr val="002060"/>
              </a:solidFill>
            </a:endParaRPr>
          </a:p>
          <a:p>
            <a:pPr fontAlgn="base"/>
            <a:r>
              <a:rPr lang="en-US" dirty="0">
                <a:solidFill>
                  <a:srgbClr val="002060"/>
                </a:solidFill>
              </a:rPr>
              <a:t>Also useful to distinguish between absolute and relative poverty; why would relative poverty matter?</a:t>
            </a:r>
          </a:p>
          <a:p>
            <a:endParaRPr lang="en-US" dirty="0">
              <a:solidFill>
                <a:srgbClr val="002060"/>
              </a:solidFill>
            </a:endParaRPr>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1128738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7/21/2021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7/21/2021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7/21/2021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7/21/2021</a:t>
            </a:fld>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Xv8FBjo1Y8I?feature=oembed" TargetMode="Externa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furmancenter.org/neighborhood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b7CwlLlxtqo?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ZD_lgQbqIpI?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ederalreserve.gov/econres/notes/feds-notes/disparities-in-wealth-by-race-and-ethnicity-in-the-2019-survey-of-consumer-finances-20200928.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ideo" Target="https://www.youtube.com/embed/6KC56Ik-DYY?feature=oemb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2" y="34036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4" name="Picture 3">
            <a:extLst>
              <a:ext uri="{FF2B5EF4-FFF2-40B4-BE49-F238E27FC236}">
                <a16:creationId xmlns:a16="http://schemas.microsoft.com/office/drawing/2014/main" id="{4E3E05BF-93AC-4A6E-99E5-AC729AEC85BC}"/>
              </a:ext>
            </a:extLst>
          </p:cNvPr>
          <p:cNvPicPr>
            <a:picLocks noChangeAspect="1"/>
          </p:cNvPicPr>
          <p:nvPr/>
        </p:nvPicPr>
        <p:blipFill>
          <a:blip r:embed="rId3"/>
          <a:stretch>
            <a:fillRect/>
          </a:stretch>
        </p:blipFill>
        <p:spPr>
          <a:xfrm>
            <a:off x="9142412" y="2792947"/>
            <a:ext cx="2469094" cy="865707"/>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Tracy Chapman - Talkin' About A Revolution (Official Music Video)">
            <a:hlinkClick r:id="" action="ppaction://media"/>
            <a:extLst>
              <a:ext uri="{FF2B5EF4-FFF2-40B4-BE49-F238E27FC236}">
                <a16:creationId xmlns:a16="http://schemas.microsoft.com/office/drawing/2014/main" id="{E254DDC7-2C64-4A0F-94CE-C03F96848C01}"/>
              </a:ext>
            </a:extLst>
          </p:cNvPr>
          <p:cNvPicPr>
            <a:picLocks noRot="1" noChangeAspect="1"/>
          </p:cNvPicPr>
          <p:nvPr>
            <a:videoFile r:link="rId1"/>
          </p:nvPr>
        </p:nvPicPr>
        <p:blipFill>
          <a:blip r:embed="rId4"/>
          <a:stretch>
            <a:fillRect/>
          </a:stretch>
        </p:blipFill>
        <p:spPr>
          <a:xfrm>
            <a:off x="836612" y="501396"/>
            <a:ext cx="10439400" cy="5898262"/>
          </a:xfrm>
          <a:prstGeom prst="rect">
            <a:avLst/>
          </a:prstGeom>
        </p:spPr>
      </p:pic>
    </p:spTree>
    <p:extLst>
      <p:ext uri="{BB962C8B-B14F-4D97-AF65-F5344CB8AC3E}">
        <p14:creationId xmlns:p14="http://schemas.microsoft.com/office/powerpoint/2010/main" val="26783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065212" y="533400"/>
            <a:ext cx="8686801" cy="1066800"/>
          </a:xfrm>
        </p:spPr>
        <p:txBody>
          <a:bodyPr>
            <a:normAutofit/>
          </a:bodyPr>
          <a:lstStyle/>
          <a:p>
            <a:r>
              <a:rPr lang="en-US" dirty="0">
                <a:solidFill>
                  <a:schemeClr val="tx2"/>
                </a:solidFill>
              </a:rPr>
              <a:t>AGENDA: Tuesday, February 16, 2021</a:t>
            </a:r>
          </a:p>
        </p:txBody>
      </p:sp>
      <p:sp>
        <p:nvSpPr>
          <p:cNvPr id="14" name="Content Placeholder 13"/>
          <p:cNvSpPr>
            <a:spLocks noGrp="1"/>
          </p:cNvSpPr>
          <p:nvPr>
            <p:ph idx="1"/>
          </p:nvPr>
        </p:nvSpPr>
        <p:spPr>
          <a:xfrm>
            <a:off x="1065212" y="1752600"/>
            <a:ext cx="8686801" cy="4267200"/>
          </a:xfrm>
        </p:spPr>
        <p:txBody>
          <a:bodyPr>
            <a:normAutofit/>
          </a:bodyPr>
          <a:lstStyle/>
          <a:p>
            <a:pPr>
              <a:lnSpc>
                <a:spcPct val="100000"/>
              </a:lnSpc>
            </a:pPr>
            <a:r>
              <a:rPr lang="en-US" sz="2400" b="1" dirty="0">
                <a:solidFill>
                  <a:schemeClr val="tx1"/>
                </a:solidFill>
              </a:rPr>
              <a:t>Complete discussion of </a:t>
            </a:r>
            <a:r>
              <a:rPr lang="en-US" sz="2400" dirty="0">
                <a:solidFill>
                  <a:srgbClr val="000000"/>
                </a:solidFill>
                <a:effectLst/>
                <a:ea typeface="Times New Roman" panose="02020603050405020304" pitchFamily="18" charset="0"/>
              </a:rPr>
              <a:t>The uses of sidewalks – safety.</a:t>
            </a:r>
          </a:p>
          <a:p>
            <a:pPr>
              <a:lnSpc>
                <a:spcPct val="100000"/>
              </a:lnSpc>
            </a:pPr>
            <a:r>
              <a:rPr lang="en-US" sz="2400" b="1" dirty="0">
                <a:solidFill>
                  <a:srgbClr val="000000"/>
                </a:solidFill>
                <a:ea typeface="Times New Roman" panose="02020603050405020304" pitchFamily="18" charset="0"/>
              </a:rPr>
              <a:t>Reminder: </a:t>
            </a:r>
            <a:r>
              <a:rPr lang="en-US" sz="2400" b="1" dirty="0">
                <a:solidFill>
                  <a:srgbClr val="000000"/>
                </a:solidFill>
                <a:effectLst/>
                <a:ea typeface="Times New Roman" panose="02020603050405020304" pitchFamily="18" charset="0"/>
              </a:rPr>
              <a:t>NEIGHBORHOOD ASSIGNMENT 1</a:t>
            </a:r>
          </a:p>
          <a:p>
            <a:pPr>
              <a:lnSpc>
                <a:spcPct val="100000"/>
              </a:lnSpc>
            </a:pPr>
            <a:r>
              <a:rPr lang="en-US" sz="2400" b="1" dirty="0">
                <a:solidFill>
                  <a:srgbClr val="000000"/>
                </a:solidFill>
                <a:effectLst/>
                <a:latin typeface="+mn-lt"/>
                <a:ea typeface="Times New Roman" panose="02020603050405020304" pitchFamily="18" charset="0"/>
                <a:cs typeface="Arial" panose="020B0604020202020204" pitchFamily="34" charset="0"/>
              </a:rPr>
              <a:t>Understanding disparities: Poverty in the city</a:t>
            </a:r>
            <a:endParaRPr lang="en-US" sz="2400" dirty="0">
              <a:ea typeface="Times New Roman" panose="02020603050405020304" pitchFamily="18" charset="0"/>
              <a:cs typeface="Arial" panose="020B0604020202020204" pitchFamily="34" charset="0"/>
            </a:endParaRPr>
          </a:p>
          <a:p>
            <a:pPr lvl="1">
              <a:lnSpc>
                <a:spcPct val="100000"/>
              </a:lnSpc>
            </a:pPr>
            <a:r>
              <a:rPr lang="en-US" sz="2400" b="1" dirty="0">
                <a:solidFill>
                  <a:srgbClr val="000000"/>
                </a:solidFill>
                <a:effectLst/>
                <a:latin typeface="+mn-lt"/>
                <a:ea typeface="Times New Roman" panose="02020603050405020304" pitchFamily="18" charset="0"/>
                <a:cs typeface="Arial" panose="020B0604020202020204" pitchFamily="34" charset="0"/>
              </a:rPr>
              <a:t>READ:</a:t>
            </a:r>
            <a:r>
              <a:rPr lang="en-US" sz="2400" dirty="0">
                <a:solidFill>
                  <a:srgbClr val="000000"/>
                </a:solidFill>
                <a:effectLst/>
                <a:latin typeface="+mn-lt"/>
                <a:ea typeface="Times New Roman" panose="02020603050405020304" pitchFamily="18" charset="0"/>
                <a:cs typeface="Arial" panose="020B0604020202020204" pitchFamily="34" charset="0"/>
              </a:rPr>
              <a:t>  Austensen, M., Been, V., </a:t>
            </a:r>
            <a:r>
              <a:rPr lang="en-US" sz="2400" dirty="0" err="1">
                <a:solidFill>
                  <a:srgbClr val="000000"/>
                </a:solidFill>
                <a:effectLst/>
                <a:latin typeface="+mn-lt"/>
                <a:ea typeface="Times New Roman" panose="02020603050405020304" pitchFamily="18" charset="0"/>
                <a:cs typeface="Arial" panose="020B0604020202020204" pitchFamily="34" charset="0"/>
              </a:rPr>
              <a:t>O’Regan</a:t>
            </a:r>
            <a:r>
              <a:rPr lang="en-US" sz="2400" dirty="0">
                <a:solidFill>
                  <a:srgbClr val="000000"/>
                </a:solidFill>
                <a:effectLst/>
                <a:latin typeface="+mn-lt"/>
                <a:ea typeface="Times New Roman" panose="02020603050405020304" pitchFamily="18" charset="0"/>
                <a:cs typeface="Arial" panose="020B0604020202020204" pitchFamily="34" charset="0"/>
              </a:rPr>
              <a:t>, K. M., </a:t>
            </a:r>
            <a:r>
              <a:rPr lang="en-US" sz="2400" dirty="0" err="1">
                <a:solidFill>
                  <a:srgbClr val="000000"/>
                </a:solidFill>
                <a:effectLst/>
                <a:latin typeface="+mn-lt"/>
                <a:ea typeface="Times New Roman" panose="02020603050405020304" pitchFamily="18" charset="0"/>
                <a:cs typeface="Arial" panose="020B0604020202020204" pitchFamily="34" charset="0"/>
              </a:rPr>
              <a:t>Rosoff</a:t>
            </a:r>
            <a:r>
              <a:rPr lang="en-US" sz="2400" dirty="0">
                <a:solidFill>
                  <a:srgbClr val="000000"/>
                </a:solidFill>
                <a:effectLst/>
                <a:latin typeface="+mn-lt"/>
                <a:ea typeface="Times New Roman" panose="02020603050405020304" pitchFamily="18" charset="0"/>
                <a:cs typeface="Arial" panose="020B0604020202020204" pitchFamily="34" charset="0"/>
              </a:rPr>
              <a:t>, S., &amp; </a:t>
            </a:r>
            <a:r>
              <a:rPr lang="en-US" sz="2400" dirty="0" err="1">
                <a:solidFill>
                  <a:srgbClr val="000000"/>
                </a:solidFill>
                <a:effectLst/>
                <a:latin typeface="+mn-lt"/>
                <a:ea typeface="Times New Roman" panose="02020603050405020304" pitchFamily="18" charset="0"/>
                <a:cs typeface="Arial" panose="020B0604020202020204" pitchFamily="34" charset="0"/>
              </a:rPr>
              <a:t>Yager</a:t>
            </a:r>
            <a:r>
              <a:rPr lang="en-US" sz="2400" dirty="0">
                <a:solidFill>
                  <a:srgbClr val="000000"/>
                </a:solidFill>
                <a:effectLst/>
                <a:latin typeface="+mn-lt"/>
                <a:ea typeface="Times New Roman" panose="02020603050405020304" pitchFamily="18" charset="0"/>
                <a:cs typeface="Arial" panose="020B0604020202020204" pitchFamily="34" charset="0"/>
              </a:rPr>
              <a:t>, J. (2016). </a:t>
            </a:r>
            <a:r>
              <a:rPr lang="en-US" sz="2400" i="1" dirty="0">
                <a:solidFill>
                  <a:srgbClr val="000000"/>
                </a:solidFill>
                <a:effectLst/>
                <a:latin typeface="+mn-lt"/>
                <a:ea typeface="Times New Roman" panose="02020603050405020304" pitchFamily="18" charset="0"/>
                <a:cs typeface="Arial" panose="020B0604020202020204" pitchFamily="34" charset="0"/>
              </a:rPr>
              <a:t>2016 focus: Poverty in New York City</a:t>
            </a:r>
            <a:r>
              <a:rPr lang="en-US" sz="2400" dirty="0">
                <a:solidFill>
                  <a:srgbClr val="000000"/>
                </a:solidFill>
                <a:effectLst/>
                <a:latin typeface="+mn-lt"/>
                <a:ea typeface="Times New Roman" panose="02020603050405020304" pitchFamily="18" charset="0"/>
                <a:cs typeface="Arial" panose="020B0604020202020204" pitchFamily="34" charset="0"/>
              </a:rPr>
              <a:t>. New York, NY: New York University Furman Center. </a:t>
            </a:r>
            <a:endParaRPr lang="en-US" sz="2400" dirty="0">
              <a:ea typeface="Times New Roman" panose="02020603050405020304" pitchFamily="18" charset="0"/>
              <a:cs typeface="Arial" panose="020B0604020202020204" pitchFamily="34" charset="0"/>
            </a:endParaRPr>
          </a:p>
          <a:p>
            <a:pPr>
              <a:lnSpc>
                <a:spcPct val="100000"/>
              </a:lnSpc>
            </a:pPr>
            <a:r>
              <a:rPr lang="en-US" sz="2400" dirty="0">
                <a:solidFill>
                  <a:schemeClr val="tx1"/>
                </a:solidFill>
              </a:rPr>
              <a:t>Looking ahead</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D40D-8019-4BC2-9ECA-6C70271E283E}"/>
              </a:ext>
            </a:extLst>
          </p:cNvPr>
          <p:cNvSpPr>
            <a:spLocks noGrp="1"/>
          </p:cNvSpPr>
          <p:nvPr>
            <p:ph type="title"/>
          </p:nvPr>
        </p:nvSpPr>
        <p:spPr/>
        <p:txBody>
          <a:bodyPr/>
          <a:lstStyle/>
          <a:p>
            <a:r>
              <a:rPr lang="en-US" dirty="0"/>
              <a:t>Looking ahead</a:t>
            </a:r>
          </a:p>
        </p:txBody>
      </p:sp>
      <p:graphicFrame>
        <p:nvGraphicFramePr>
          <p:cNvPr id="5" name="Content Placeholder 4">
            <a:extLst>
              <a:ext uri="{FF2B5EF4-FFF2-40B4-BE49-F238E27FC236}">
                <a16:creationId xmlns:a16="http://schemas.microsoft.com/office/drawing/2014/main" id="{ED92C8E4-5300-4F8C-A8BC-51E372BC5F96}"/>
              </a:ext>
            </a:extLst>
          </p:cNvPr>
          <p:cNvGraphicFramePr>
            <a:graphicFrameLocks noGrp="1"/>
          </p:cNvGraphicFramePr>
          <p:nvPr>
            <p:ph idx="1"/>
          </p:nvPr>
        </p:nvGraphicFramePr>
        <p:xfrm>
          <a:off x="1065212" y="2133600"/>
          <a:ext cx="8686800" cy="3657600"/>
        </p:xfrm>
        <a:graphic>
          <a:graphicData uri="http://schemas.openxmlformats.org/drawingml/2006/table">
            <a:tbl>
              <a:tblPr firstRow="1" firstCol="1" bandRow="1"/>
              <a:tblGrid>
                <a:gridCol w="1829440">
                  <a:extLst>
                    <a:ext uri="{9D8B030D-6E8A-4147-A177-3AD203B41FA5}">
                      <a16:colId xmlns:a16="http://schemas.microsoft.com/office/drawing/2014/main" val="414752302"/>
                    </a:ext>
                  </a:extLst>
                </a:gridCol>
                <a:gridCol w="6857360">
                  <a:extLst>
                    <a:ext uri="{9D8B030D-6E8A-4147-A177-3AD203B41FA5}">
                      <a16:colId xmlns:a16="http://schemas.microsoft.com/office/drawing/2014/main" val="1121768762"/>
                    </a:ext>
                  </a:extLst>
                </a:gridCol>
              </a:tblGrid>
              <a:tr h="1228725">
                <a:tc>
                  <a:txBody>
                    <a:bodyPr/>
                    <a:lstStyle/>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Class session 6:</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Th 2/18</a:t>
                      </a:r>
                      <a:br>
                        <a:rPr lang="en-US" sz="2400" b="1" dirty="0">
                          <a:solidFill>
                            <a:srgbClr val="000000"/>
                          </a:solidFill>
                          <a:effectLst/>
                          <a:latin typeface="+mn-lt"/>
                          <a:ea typeface="Times New Roman" panose="02020603050405020304" pitchFamily="18" charset="0"/>
                          <a:cs typeface="Arial" panose="020B0604020202020204" pitchFamily="34" charset="0"/>
                        </a:rPr>
                      </a:b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Understanding disparities: How a War on Poverty became a War on the Poor</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READ:</a:t>
                      </a:r>
                      <a:r>
                        <a:rPr lang="en-US" sz="2400" dirty="0">
                          <a:solidFill>
                            <a:srgbClr val="000000"/>
                          </a:solidFill>
                          <a:effectLst/>
                          <a:latin typeface="+mn-lt"/>
                          <a:ea typeface="Times New Roman" panose="02020603050405020304" pitchFamily="18" charset="0"/>
                          <a:cs typeface="Arial" panose="020B0604020202020204" pitchFamily="34" charset="0"/>
                        </a:rPr>
                        <a:t>  </a:t>
                      </a:r>
                      <a:r>
                        <a:rPr lang="en-US" sz="2400" dirty="0" err="1">
                          <a:solidFill>
                            <a:srgbClr val="000000"/>
                          </a:solidFill>
                          <a:effectLst/>
                          <a:latin typeface="+mn-lt"/>
                          <a:ea typeface="Times New Roman" panose="02020603050405020304" pitchFamily="18" charset="0"/>
                          <a:cs typeface="Arial" panose="020B0604020202020204" pitchFamily="34" charset="0"/>
                        </a:rPr>
                        <a:t>Piven</a:t>
                      </a:r>
                      <a:r>
                        <a:rPr lang="en-US" sz="2400" dirty="0">
                          <a:solidFill>
                            <a:srgbClr val="000000"/>
                          </a:solidFill>
                          <a:effectLst/>
                          <a:latin typeface="+mn-lt"/>
                          <a:ea typeface="Times New Roman" panose="02020603050405020304" pitchFamily="18" charset="0"/>
                          <a:cs typeface="Arial" panose="020B0604020202020204" pitchFamily="34" charset="0"/>
                        </a:rPr>
                        <a:t>, Frances Fox. “Our Endless War on the Poor.” </a:t>
                      </a:r>
                      <a:r>
                        <a:rPr lang="en-US" sz="2400" i="1" dirty="0">
                          <a:solidFill>
                            <a:srgbClr val="000000"/>
                          </a:solidFill>
                          <a:effectLst/>
                          <a:latin typeface="+mn-lt"/>
                          <a:ea typeface="Times New Roman" panose="02020603050405020304" pitchFamily="18" charset="0"/>
                          <a:cs typeface="Arial" panose="020B0604020202020204" pitchFamily="34" charset="0"/>
                        </a:rPr>
                        <a:t>Progressive.org</a:t>
                      </a:r>
                      <a:r>
                        <a:rPr lang="en-US" sz="2400" dirty="0">
                          <a:solidFill>
                            <a:srgbClr val="000000"/>
                          </a:solidFill>
                          <a:effectLst/>
                          <a:latin typeface="+mn-lt"/>
                          <a:ea typeface="Times New Roman" panose="02020603050405020304" pitchFamily="18" charset="0"/>
                          <a:cs typeface="Arial" panose="020B0604020202020204" pitchFamily="34" charset="0"/>
                        </a:rPr>
                        <a:t>, The Progressive, 30 Mar. 2020, progressive.org/magazine/our-endless-war-on-poor-fox-</a:t>
                      </a:r>
                      <a:r>
                        <a:rPr lang="en-US" sz="2400" dirty="0" err="1">
                          <a:solidFill>
                            <a:srgbClr val="000000"/>
                          </a:solidFill>
                          <a:effectLst/>
                          <a:latin typeface="+mn-lt"/>
                          <a:ea typeface="Times New Roman" panose="02020603050405020304" pitchFamily="18" charset="0"/>
                          <a:cs typeface="Arial" panose="020B0604020202020204" pitchFamily="34" charset="0"/>
                        </a:rPr>
                        <a:t>piven</a:t>
                      </a:r>
                      <a:r>
                        <a:rPr lang="en-US" sz="2400"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REMINDER: </a:t>
                      </a:r>
                      <a:r>
                        <a:rPr lang="en-US" sz="2400" b="1" dirty="0">
                          <a:solidFill>
                            <a:srgbClr val="000000"/>
                          </a:solidFill>
                          <a:effectLst/>
                          <a:highlight>
                            <a:srgbClr val="FFFF00"/>
                          </a:highlight>
                          <a:latin typeface="+mn-lt"/>
                          <a:ea typeface="Times New Roman" panose="02020603050405020304" pitchFamily="18" charset="0"/>
                          <a:cs typeface="Arial" panose="020B0604020202020204" pitchFamily="34" charset="0"/>
                        </a:rPr>
                        <a:t>Neighborhood Assignment 1 is due T 2/23</a:t>
                      </a: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6557507"/>
                  </a:ext>
                </a:extLst>
              </a:tr>
            </a:tbl>
          </a:graphicData>
        </a:graphic>
      </p:graphicFrame>
    </p:spTree>
    <p:extLst>
      <p:ext uri="{BB962C8B-B14F-4D97-AF65-F5344CB8AC3E}">
        <p14:creationId xmlns:p14="http://schemas.microsoft.com/office/powerpoint/2010/main" val="402889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578E6-663A-4CE4-AD50-93A9062B2773}"/>
              </a:ext>
            </a:extLst>
          </p:cNvPr>
          <p:cNvSpPr>
            <a:spLocks noGrp="1"/>
          </p:cNvSpPr>
          <p:nvPr>
            <p:ph type="title"/>
          </p:nvPr>
        </p:nvSpPr>
        <p:spPr/>
        <p:txBody>
          <a:bodyPr/>
          <a:lstStyle/>
          <a:p>
            <a:r>
              <a:rPr lang="en-US" dirty="0"/>
              <a:t>Neighborhood assignment 1</a:t>
            </a:r>
          </a:p>
        </p:txBody>
      </p:sp>
      <p:pic>
        <p:nvPicPr>
          <p:cNvPr id="5" name="Content Placeholder 4">
            <a:hlinkClick r:id="rId2"/>
            <a:extLst>
              <a:ext uri="{FF2B5EF4-FFF2-40B4-BE49-F238E27FC236}">
                <a16:creationId xmlns:a16="http://schemas.microsoft.com/office/drawing/2014/main" id="{A4B2E05A-B678-4C57-880A-4E22B9818B46}"/>
              </a:ext>
            </a:extLst>
          </p:cNvPr>
          <p:cNvPicPr>
            <a:picLocks noGrp="1" noChangeAspect="1"/>
          </p:cNvPicPr>
          <p:nvPr>
            <p:ph idx="1"/>
          </p:nvPr>
        </p:nvPicPr>
        <p:blipFill>
          <a:blip r:embed="rId3"/>
          <a:stretch>
            <a:fillRect/>
          </a:stretch>
        </p:blipFill>
        <p:spPr>
          <a:xfrm>
            <a:off x="1867293" y="1828800"/>
            <a:ext cx="7082639" cy="4191000"/>
          </a:xfrm>
        </p:spPr>
      </p:pic>
    </p:spTree>
    <p:extLst>
      <p:ext uri="{BB962C8B-B14F-4D97-AF65-F5344CB8AC3E}">
        <p14:creationId xmlns:p14="http://schemas.microsoft.com/office/powerpoint/2010/main" val="291661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a:t>Where were we?</a:t>
            </a:r>
            <a:br>
              <a:rPr lang="en-US" sz="3100" dirty="0"/>
            </a:br>
            <a:r>
              <a:rPr lang="en-US" sz="3100" dirty="0"/>
              <a:t>How do cities promote or undermine community?</a:t>
            </a:r>
            <a:br>
              <a:rPr lang="en-US" sz="3100" dirty="0"/>
            </a:br>
            <a:r>
              <a:rPr lang="en-US" sz="3100" dirty="0">
                <a:solidFill>
                  <a:srgbClr val="000000"/>
                </a:solidFill>
                <a:ea typeface="Times New Roman" panose="02020603050405020304" pitchFamily="18" charset="0"/>
                <a:cs typeface="Arial" panose="020B0604020202020204" pitchFamily="34" charset="0"/>
              </a:rPr>
              <a:t>Jacobs, J. (1961). </a:t>
            </a:r>
            <a:r>
              <a:rPr lang="en-US" sz="3100" i="1" dirty="0">
                <a:solidFill>
                  <a:srgbClr val="000000"/>
                </a:solidFill>
                <a:ea typeface="Times New Roman" panose="02020603050405020304" pitchFamily="18" charset="0"/>
                <a:cs typeface="Arial" panose="020B0604020202020204" pitchFamily="34" charset="0"/>
              </a:rPr>
              <a:t>Death and Life of Great American Cities.</a:t>
            </a:r>
            <a:r>
              <a:rPr lang="en-US" sz="3100" dirty="0">
                <a:solidFill>
                  <a:srgbClr val="000000"/>
                </a:solidFill>
                <a:ea typeface="Times New Roman" panose="02020603050405020304" pitchFamily="18" charset="0"/>
                <a:cs typeface="Arial" panose="020B0604020202020204" pitchFamily="34" charset="0"/>
              </a:rPr>
              <a:t> Chapter 2: The uses of sidewalks – safety.</a:t>
            </a:r>
            <a:endParaRPr lang="en-US" dirty="0"/>
          </a:p>
        </p:txBody>
      </p:sp>
      <p:sp>
        <p:nvSpPr>
          <p:cNvPr id="3" name="Content Placeholder 2"/>
          <p:cNvSpPr>
            <a:spLocks noGrp="1"/>
          </p:cNvSpPr>
          <p:nvPr>
            <p:ph idx="1"/>
          </p:nvPr>
        </p:nvSpPr>
        <p:spPr/>
        <p:txBody>
          <a:bodyPr>
            <a:normAutofit/>
          </a:bodyPr>
          <a:lstStyle/>
          <a:p>
            <a:r>
              <a:rPr lang="en-US" sz="3200" dirty="0">
                <a:solidFill>
                  <a:schemeClr val="tx1"/>
                </a:solidFill>
              </a:rPr>
              <a:t>Jacobs: How do </a:t>
            </a:r>
            <a:r>
              <a:rPr lang="en-US" sz="3200" dirty="0">
                <a:solidFill>
                  <a:schemeClr val="tx1"/>
                </a:solidFill>
                <a:hlinkClick r:id="rId3" action="ppaction://hlinksldjump"/>
              </a:rPr>
              <a:t>sidewalks</a:t>
            </a:r>
            <a:r>
              <a:rPr lang="en-US" sz="3200" dirty="0">
                <a:solidFill>
                  <a:schemeClr val="tx1"/>
                </a:solidFill>
              </a:rPr>
              <a:t> operate in the City?</a:t>
            </a:r>
          </a:p>
          <a:p>
            <a:r>
              <a:rPr lang="en-US" sz="3200" dirty="0">
                <a:solidFill>
                  <a:schemeClr val="tx1"/>
                </a:solidFill>
              </a:rPr>
              <a:t>City planners, politicians (like Robert Moses), developers, and corporations promoted ideas that compromised cities and their neighborhoods</a:t>
            </a:r>
          </a:p>
          <a:p>
            <a:r>
              <a:rPr lang="en-US" sz="3200" dirty="0">
                <a:solidFill>
                  <a:schemeClr val="tx1"/>
                </a:solidFill>
              </a:rPr>
              <a:t>She and others were fighting against </a:t>
            </a:r>
            <a:r>
              <a:rPr lang="en-US" sz="3200" b="1" dirty="0">
                <a:solidFill>
                  <a:schemeClr val="tx1"/>
                </a:solidFill>
                <a:hlinkClick r:id="rId4" action="ppaction://hlinksldjump"/>
              </a:rPr>
              <a:t>suburbanization</a:t>
            </a:r>
            <a:r>
              <a:rPr lang="en-US" sz="3200" dirty="0">
                <a:solidFill>
                  <a:schemeClr val="tx1"/>
                </a:solidFill>
              </a:rPr>
              <a:t>, which was anti-urban</a:t>
            </a:r>
          </a:p>
        </p:txBody>
      </p:sp>
    </p:spTree>
    <p:extLst>
      <p:ext uri="{BB962C8B-B14F-4D97-AF65-F5344CB8AC3E}">
        <p14:creationId xmlns:p14="http://schemas.microsoft.com/office/powerpoint/2010/main" val="62779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afe Streets - Exploring Jane Jacobs The Death and Life of Great American Cities">
            <a:hlinkClick r:id="" action="ppaction://media"/>
            <a:extLst>
              <a:ext uri="{FF2B5EF4-FFF2-40B4-BE49-F238E27FC236}">
                <a16:creationId xmlns:a16="http://schemas.microsoft.com/office/drawing/2014/main" id="{CB4AFB75-168C-4128-9C66-3A0925C9E6E4}"/>
              </a:ext>
            </a:extLst>
          </p:cNvPr>
          <p:cNvPicPr>
            <a:picLocks noRot="1" noChangeAspect="1"/>
          </p:cNvPicPr>
          <p:nvPr>
            <a:videoFile r:link="rId1"/>
          </p:nvPr>
        </p:nvPicPr>
        <p:blipFill>
          <a:blip r:embed="rId3"/>
          <a:stretch>
            <a:fillRect/>
          </a:stretch>
        </p:blipFill>
        <p:spPr>
          <a:xfrm>
            <a:off x="295120" y="152400"/>
            <a:ext cx="11598584" cy="6553200"/>
          </a:xfrm>
          <a:prstGeom prst="rect">
            <a:avLst/>
          </a:prstGeom>
        </p:spPr>
      </p:pic>
    </p:spTree>
    <p:extLst>
      <p:ext uri="{BB962C8B-B14F-4D97-AF65-F5344CB8AC3E}">
        <p14:creationId xmlns:p14="http://schemas.microsoft.com/office/powerpoint/2010/main" val="230694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4E51-555B-4D4B-9316-ECD367F4ACD8}"/>
              </a:ext>
            </a:extLst>
          </p:cNvPr>
          <p:cNvSpPr>
            <a:spLocks noGrp="1"/>
          </p:cNvSpPr>
          <p:nvPr>
            <p:ph type="title"/>
          </p:nvPr>
        </p:nvSpPr>
        <p:spPr/>
        <p:txBody>
          <a:bodyPr/>
          <a:lstStyle/>
          <a:p>
            <a:r>
              <a:rPr lang="en-US" dirty="0"/>
              <a:t>Suburbanization</a:t>
            </a:r>
          </a:p>
        </p:txBody>
      </p:sp>
      <p:pic>
        <p:nvPicPr>
          <p:cNvPr id="4" name="Online Media 3" title="All Weeds Intros">
            <a:hlinkClick r:id="" action="ppaction://media"/>
            <a:extLst>
              <a:ext uri="{FF2B5EF4-FFF2-40B4-BE49-F238E27FC236}">
                <a16:creationId xmlns:a16="http://schemas.microsoft.com/office/drawing/2014/main" id="{4B519E51-B81E-4F5E-ABB7-74469AB7F264}"/>
              </a:ext>
            </a:extLst>
          </p:cNvPr>
          <p:cNvPicPr>
            <a:picLocks noGrp="1" noRot="1" noChangeAspect="1"/>
          </p:cNvPicPr>
          <p:nvPr>
            <p:ph idx="1"/>
            <a:videoFile r:link="rId1"/>
          </p:nvPr>
        </p:nvPicPr>
        <p:blipFill>
          <a:blip r:embed="rId3"/>
          <a:stretch>
            <a:fillRect/>
          </a:stretch>
        </p:blipFill>
        <p:spPr>
          <a:xfrm>
            <a:off x="1700213" y="1828800"/>
            <a:ext cx="7418387" cy="4191000"/>
          </a:xfrm>
          <a:prstGeom prst="rect">
            <a:avLst/>
          </a:prstGeom>
        </p:spPr>
      </p:pic>
    </p:spTree>
    <p:extLst>
      <p:ext uri="{BB962C8B-B14F-4D97-AF65-F5344CB8AC3E}">
        <p14:creationId xmlns:p14="http://schemas.microsoft.com/office/powerpoint/2010/main" val="313207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cities promote or undermine community?</a:t>
            </a:r>
          </a:p>
        </p:txBody>
      </p:sp>
      <p:sp>
        <p:nvSpPr>
          <p:cNvPr id="3" name="Content Placeholder 2"/>
          <p:cNvSpPr>
            <a:spLocks noGrp="1"/>
          </p:cNvSpPr>
          <p:nvPr>
            <p:ph idx="1"/>
          </p:nvPr>
        </p:nvSpPr>
        <p:spPr/>
        <p:txBody>
          <a:bodyPr>
            <a:normAutofit fontScale="85000" lnSpcReduction="20000"/>
          </a:bodyPr>
          <a:lstStyle/>
          <a:p>
            <a:pPr marL="0" lvl="1" indent="0">
              <a:buNone/>
            </a:pPr>
            <a:r>
              <a:rPr lang="en-US" sz="3000" dirty="0">
                <a:solidFill>
                  <a:schemeClr val="tx1"/>
                </a:solidFill>
              </a:rPr>
              <a:t>Jane Jacobs:</a:t>
            </a:r>
          </a:p>
          <a:p>
            <a:pPr marL="365760" lvl="1" indent="0">
              <a:buNone/>
            </a:pPr>
            <a:r>
              <a:rPr lang="en-US" sz="3000" dirty="0">
                <a:solidFill>
                  <a:schemeClr val="tx1"/>
                </a:solidFill>
              </a:rPr>
              <a:t>Streets and sidewalks are vital; they keep the city safe; if people fear streets, they don’t use them, and those streets become less safe</a:t>
            </a:r>
          </a:p>
          <a:p>
            <a:pPr marL="0" lvl="1" indent="0">
              <a:buNone/>
            </a:pPr>
            <a:r>
              <a:rPr lang="en-US" sz="3000" dirty="0">
                <a:solidFill>
                  <a:schemeClr val="tx1"/>
                </a:solidFill>
              </a:rPr>
              <a:t>Successful city streets:</a:t>
            </a:r>
          </a:p>
          <a:p>
            <a:pPr lvl="1"/>
            <a:r>
              <a:rPr lang="en-US" sz="3000" dirty="0">
                <a:solidFill>
                  <a:schemeClr val="tx1"/>
                </a:solidFill>
              </a:rPr>
              <a:t>Clearly mark public versus private space</a:t>
            </a:r>
          </a:p>
          <a:p>
            <a:pPr lvl="1"/>
            <a:r>
              <a:rPr lang="en-US" sz="3000" dirty="0">
                <a:solidFill>
                  <a:schemeClr val="tx1"/>
                </a:solidFill>
              </a:rPr>
              <a:t>Have “eyes upon the street”</a:t>
            </a:r>
          </a:p>
          <a:p>
            <a:pPr lvl="1"/>
            <a:r>
              <a:rPr lang="en-US" sz="3000" dirty="0">
                <a:solidFill>
                  <a:schemeClr val="tx1"/>
                </a:solidFill>
              </a:rPr>
              <a:t>Have many users</a:t>
            </a:r>
          </a:p>
          <a:p>
            <a:pPr marL="45720" indent="0">
              <a:buNone/>
            </a:pPr>
            <a:r>
              <a:rPr lang="en-US" sz="3200" dirty="0">
                <a:solidFill>
                  <a:schemeClr val="tx1"/>
                </a:solidFill>
              </a:rPr>
              <a:t>We need enough reasons to visit streets to bring people to streets to make them safe; police are necessary but do not keep streets safe; mixed-use is essential.</a:t>
            </a:r>
          </a:p>
          <a:p>
            <a:endParaRPr lang="en-US"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162253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But social policy also shapes neighborhoods, and resources matter:</a:t>
            </a:r>
          </a:p>
        </p:txBody>
      </p:sp>
      <p:sp>
        <p:nvSpPr>
          <p:cNvPr id="3" name="Content Placeholder 2"/>
          <p:cNvSpPr>
            <a:spLocks noGrp="1"/>
          </p:cNvSpPr>
          <p:nvPr>
            <p:ph idx="1"/>
          </p:nvPr>
        </p:nvSpPr>
        <p:spPr>
          <a:xfrm>
            <a:off x="1065212" y="1828800"/>
            <a:ext cx="9677400" cy="4648200"/>
          </a:xfrm>
        </p:spPr>
        <p:txBody>
          <a:bodyPr>
            <a:noAutofit/>
          </a:bodyPr>
          <a:lstStyle/>
          <a:p>
            <a:pPr marL="45720" indent="0">
              <a:buNone/>
            </a:pPr>
            <a:r>
              <a:rPr lang="en-US" sz="1800" dirty="0">
                <a:solidFill>
                  <a:schemeClr val="tx1"/>
                </a:solidFill>
              </a:rPr>
              <a:t>DEFINITIONS</a:t>
            </a:r>
          </a:p>
          <a:p>
            <a:r>
              <a:rPr lang="en-US" sz="1800" u="sng" dirty="0">
                <a:solidFill>
                  <a:schemeClr val="tx1"/>
                </a:solidFill>
              </a:rPr>
              <a:t>Absolute poverty</a:t>
            </a:r>
            <a:r>
              <a:rPr lang="en-US" sz="1800" dirty="0">
                <a:solidFill>
                  <a:schemeClr val="tx1"/>
                </a:solidFill>
              </a:rPr>
              <a:t>: lack of means necessary to meet basic needs such as food, clothing and shelter.</a:t>
            </a:r>
          </a:p>
          <a:p>
            <a:r>
              <a:rPr lang="en-US" sz="1800" u="sng" dirty="0">
                <a:solidFill>
                  <a:schemeClr val="tx1"/>
                </a:solidFill>
              </a:rPr>
              <a:t>Relative poverty</a:t>
            </a:r>
            <a:r>
              <a:rPr lang="en-US" sz="1800" dirty="0">
                <a:solidFill>
                  <a:schemeClr val="tx1"/>
                </a:solidFill>
              </a:rPr>
              <a:t>: considers individual social and economic status compared to the rest of society.</a:t>
            </a:r>
          </a:p>
          <a:p>
            <a:pPr>
              <a:spcAft>
                <a:spcPts val="1800"/>
              </a:spcAft>
            </a:pPr>
            <a:r>
              <a:rPr lang="en-US" sz="1800" u="sng" dirty="0">
                <a:solidFill>
                  <a:schemeClr val="tx1"/>
                </a:solidFill>
              </a:rPr>
              <a:t>Poverty threshold or line</a:t>
            </a:r>
            <a:r>
              <a:rPr lang="en-US" sz="1800" dirty="0">
                <a:solidFill>
                  <a:schemeClr val="tx1"/>
                </a:solidFill>
              </a:rPr>
              <a:t>: </a:t>
            </a:r>
            <a:r>
              <a:rPr lang="en-US" sz="1800" b="0" i="0" dirty="0">
                <a:solidFill>
                  <a:srgbClr val="111111"/>
                </a:solidFill>
                <a:effectLst/>
              </a:rPr>
              <a:t>The 2017 poverty threshold published by the U.S. Census Bureau says an under-65 individual with no kids falls under the poverty level at $12,752 in annual income. </a:t>
            </a:r>
            <a:endParaRPr lang="en-US" sz="1800" dirty="0">
              <a:solidFill>
                <a:schemeClr val="tx1"/>
              </a:solidFill>
            </a:endParaRPr>
          </a:p>
          <a:p>
            <a:pPr marL="45720" indent="0">
              <a:spcBef>
                <a:spcPts val="600"/>
              </a:spcBef>
              <a:buNone/>
            </a:pPr>
            <a:r>
              <a:rPr lang="en-US" sz="1800" dirty="0">
                <a:solidFill>
                  <a:schemeClr val="tx1"/>
                </a:solidFill>
              </a:rPr>
              <a:t>OTHER CONTEXT</a:t>
            </a:r>
          </a:p>
          <a:p>
            <a:pPr marL="45720" indent="0">
              <a:buNone/>
            </a:pPr>
            <a:r>
              <a:rPr lang="en-US" sz="1800" dirty="0">
                <a:solidFill>
                  <a:schemeClr val="tx1"/>
                </a:solidFill>
              </a:rPr>
              <a:t>US: highest wealth inequality in the world. </a:t>
            </a:r>
            <a:r>
              <a:rPr lang="en-US" sz="1800" dirty="0">
                <a:solidFill>
                  <a:schemeClr val="tx1"/>
                </a:solidFill>
                <a:hlinkClick r:id="rId3"/>
              </a:rPr>
              <a:t>Wealth</a:t>
            </a:r>
            <a:r>
              <a:rPr lang="en-US" sz="1800" dirty="0">
                <a:solidFill>
                  <a:schemeClr val="tx1"/>
                </a:solidFill>
              </a:rPr>
              <a:t> (what you own minus debts; not income) insulates against poverty and permits more class mobility. </a:t>
            </a:r>
          </a:p>
          <a:p>
            <a:pPr marL="45720" indent="0">
              <a:buNone/>
            </a:pPr>
            <a:r>
              <a:rPr lang="en-US" sz="1800" dirty="0">
                <a:solidFill>
                  <a:schemeClr val="tx1"/>
                </a:solidFill>
              </a:rPr>
              <a:t>There is racial disparity in wealth, just like in poverty.</a:t>
            </a:r>
          </a:p>
        </p:txBody>
      </p:sp>
    </p:spTree>
    <p:extLst>
      <p:ext uri="{BB962C8B-B14F-4D97-AF65-F5344CB8AC3E}">
        <p14:creationId xmlns:p14="http://schemas.microsoft.com/office/powerpoint/2010/main" val="3224896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6473B9A-CE78-45A9-A0B2-3DBEEB5471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45354" y="68263"/>
            <a:ext cx="8298117" cy="6721475"/>
          </a:xfrm>
          <a:prstGeom prst="rect">
            <a:avLst/>
          </a:prstGeom>
          <a:solidFill>
            <a:srgbClr val="FFFFFF"/>
          </a:solidFill>
        </p:spPr>
      </p:pic>
      <p:sp>
        <p:nvSpPr>
          <p:cNvPr id="2" name="TextBox 1">
            <a:extLst>
              <a:ext uri="{FF2B5EF4-FFF2-40B4-BE49-F238E27FC236}">
                <a16:creationId xmlns:a16="http://schemas.microsoft.com/office/drawing/2014/main" id="{88A994B6-85E7-4A84-9ED3-A756050A54B1}"/>
              </a:ext>
            </a:extLst>
          </p:cNvPr>
          <p:cNvSpPr txBox="1"/>
          <p:nvPr/>
        </p:nvSpPr>
        <p:spPr>
          <a:xfrm>
            <a:off x="150812" y="1066800"/>
            <a:ext cx="1600200" cy="1200329"/>
          </a:xfrm>
          <a:prstGeom prst="rect">
            <a:avLst/>
          </a:prstGeom>
          <a:noFill/>
        </p:spPr>
        <p:txBody>
          <a:bodyPr wrap="square" rtlCol="0">
            <a:spAutoFit/>
          </a:bodyPr>
          <a:lstStyle/>
          <a:p>
            <a:r>
              <a:rPr lang="en-US" dirty="0"/>
              <a:t>Ethnic and racial disparities in poverty rates</a:t>
            </a:r>
          </a:p>
        </p:txBody>
      </p:sp>
    </p:spTree>
    <p:extLst>
      <p:ext uri="{BB962C8B-B14F-4D97-AF65-F5344CB8AC3E}">
        <p14:creationId xmlns:p14="http://schemas.microsoft.com/office/powerpoint/2010/main" val="118028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ure 1. White families have more wealth than Black, Hispanic, and other or multiple race families in the 2019 SCF. See accessible link for data.">
            <a:extLst>
              <a:ext uri="{FF2B5EF4-FFF2-40B4-BE49-F238E27FC236}">
                <a16:creationId xmlns:a16="http://schemas.microsoft.com/office/drawing/2014/main" id="{67D66891-9CC9-4CAA-A78F-34F5584517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60525" y="68263"/>
            <a:ext cx="6267774" cy="6721475"/>
          </a:xfrm>
          <a:prstGeom prst="rect">
            <a:avLst/>
          </a:prstGeom>
          <a:solidFill>
            <a:srgbClr val="FFFFFF"/>
          </a:solidFill>
        </p:spPr>
      </p:pic>
      <p:sp>
        <p:nvSpPr>
          <p:cNvPr id="2" name="TextBox 1">
            <a:extLst>
              <a:ext uri="{FF2B5EF4-FFF2-40B4-BE49-F238E27FC236}">
                <a16:creationId xmlns:a16="http://schemas.microsoft.com/office/drawing/2014/main" id="{C3D45BC5-5B4D-4919-89C3-2D65FE0FAA25}"/>
              </a:ext>
            </a:extLst>
          </p:cNvPr>
          <p:cNvSpPr txBox="1"/>
          <p:nvPr/>
        </p:nvSpPr>
        <p:spPr>
          <a:xfrm>
            <a:off x="227012" y="914400"/>
            <a:ext cx="2286000" cy="1200329"/>
          </a:xfrm>
          <a:prstGeom prst="rect">
            <a:avLst/>
          </a:prstGeom>
          <a:noFill/>
        </p:spPr>
        <p:txBody>
          <a:bodyPr wrap="square" rtlCol="0">
            <a:spAutoFit/>
          </a:bodyPr>
          <a:lstStyle/>
          <a:p>
            <a:r>
              <a:rPr lang="en-US" dirty="0"/>
              <a:t>Racial and ethnic disparities in wealth (wealth = net worth, or assets - debts)</a:t>
            </a:r>
          </a:p>
        </p:txBody>
      </p:sp>
      <p:sp>
        <p:nvSpPr>
          <p:cNvPr id="3" name="TextBox 2">
            <a:extLst>
              <a:ext uri="{FF2B5EF4-FFF2-40B4-BE49-F238E27FC236}">
                <a16:creationId xmlns:a16="http://schemas.microsoft.com/office/drawing/2014/main" id="{79E3B0E3-7E80-441C-9A05-E489C5188961}"/>
              </a:ext>
            </a:extLst>
          </p:cNvPr>
          <p:cNvSpPr txBox="1"/>
          <p:nvPr/>
        </p:nvSpPr>
        <p:spPr>
          <a:xfrm>
            <a:off x="9371012" y="4549896"/>
            <a:ext cx="2817813" cy="2031325"/>
          </a:xfrm>
          <a:prstGeom prst="rect">
            <a:avLst/>
          </a:prstGeom>
          <a:solidFill>
            <a:schemeClr val="bg1"/>
          </a:solidFill>
        </p:spPr>
        <p:txBody>
          <a:bodyPr wrap="square" rtlCol="0">
            <a:spAutoFit/>
          </a:bodyPr>
          <a:lstStyle/>
          <a:p>
            <a:pPr algn="l"/>
            <a:r>
              <a:rPr lang="en-US" sz="1400" b="0" i="0" dirty="0">
                <a:solidFill>
                  <a:srgbClr val="333333"/>
                </a:solidFill>
                <a:effectLst/>
              </a:rPr>
              <a:t>Source: Federal Reserve Board, 2019 Survey of Consumer Finances.</a:t>
            </a:r>
          </a:p>
          <a:p>
            <a:pPr algn="l"/>
            <a:endParaRPr lang="en-US" sz="1400" b="0" i="0" dirty="0">
              <a:solidFill>
                <a:srgbClr val="333333"/>
              </a:solidFill>
              <a:effectLst/>
            </a:endParaRPr>
          </a:p>
          <a:p>
            <a:pPr algn="l"/>
            <a:r>
              <a:rPr lang="en-US" sz="1400" b="0" i="0" dirty="0">
                <a:solidFill>
                  <a:srgbClr val="333333"/>
                </a:solidFill>
                <a:effectLst/>
              </a:rPr>
              <a:t>Notes: Figures displays median (top panel) and mean (bottom panel) wealth by race and ethnicity, expressed in thousands of 2019 dollars.</a:t>
            </a:r>
          </a:p>
        </p:txBody>
      </p:sp>
    </p:spTree>
    <p:extLst>
      <p:ext uri="{BB962C8B-B14F-4D97-AF65-F5344CB8AC3E}">
        <p14:creationId xmlns:p14="http://schemas.microsoft.com/office/powerpoint/2010/main" val="370994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DE8FA-3533-4D3A-8782-FB5459001390}"/>
              </a:ext>
            </a:extLst>
          </p:cNvPr>
          <p:cNvSpPr>
            <a:spLocks noGrp="1"/>
          </p:cNvSpPr>
          <p:nvPr>
            <p:ph type="title"/>
          </p:nvPr>
        </p:nvSpPr>
        <p:spPr/>
        <p:txBody>
          <a:bodyPr>
            <a:normAutofit fontScale="90000"/>
          </a:bodyPr>
          <a:lstStyle/>
          <a:p>
            <a:r>
              <a:rPr lang="en-US" dirty="0">
                <a:solidFill>
                  <a:schemeClr val="tx1"/>
                </a:solidFill>
              </a:rPr>
              <a:t>The official poverty measure may underestimate (or overestimate) people living in poverty.</a:t>
            </a:r>
            <a:endParaRPr lang="en-US" dirty="0"/>
          </a:p>
        </p:txBody>
      </p:sp>
      <p:pic>
        <p:nvPicPr>
          <p:cNvPr id="6" name="Online Media 5" title="How is Poverty Measured?">
            <a:hlinkClick r:id="" action="ppaction://media"/>
            <a:extLst>
              <a:ext uri="{FF2B5EF4-FFF2-40B4-BE49-F238E27FC236}">
                <a16:creationId xmlns:a16="http://schemas.microsoft.com/office/drawing/2014/main" id="{1D868FFB-67FD-40ED-BC6B-5BD87CB59899}"/>
              </a:ext>
            </a:extLst>
          </p:cNvPr>
          <p:cNvPicPr>
            <a:picLocks noGrp="1" noRot="1" noChangeAspect="1"/>
          </p:cNvPicPr>
          <p:nvPr>
            <p:ph idx="1"/>
            <a:videoFile r:link="rId1"/>
          </p:nvPr>
        </p:nvPicPr>
        <p:blipFill>
          <a:blip r:embed="rId3"/>
          <a:stretch>
            <a:fillRect/>
          </a:stretch>
        </p:blipFill>
        <p:spPr>
          <a:xfrm>
            <a:off x="1700213" y="1828800"/>
            <a:ext cx="7418387" cy="4191000"/>
          </a:xfrm>
          <a:prstGeom prst="rect">
            <a:avLst/>
          </a:prstGeom>
        </p:spPr>
      </p:pic>
    </p:spTree>
    <p:extLst>
      <p:ext uri="{BB962C8B-B14F-4D97-AF65-F5344CB8AC3E}">
        <p14:creationId xmlns:p14="http://schemas.microsoft.com/office/powerpoint/2010/main" val="295579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D40D-8019-4BC2-9ECA-6C70271E283E}"/>
              </a:ext>
            </a:extLst>
          </p:cNvPr>
          <p:cNvSpPr>
            <a:spLocks noGrp="1"/>
          </p:cNvSpPr>
          <p:nvPr>
            <p:ph type="title"/>
          </p:nvPr>
        </p:nvSpPr>
        <p:spPr/>
        <p:txBody>
          <a:bodyPr/>
          <a:lstStyle/>
          <a:p>
            <a:r>
              <a:rPr lang="en-US" dirty="0"/>
              <a:t>Looking ahead</a:t>
            </a:r>
          </a:p>
        </p:txBody>
      </p:sp>
      <p:graphicFrame>
        <p:nvGraphicFramePr>
          <p:cNvPr id="5" name="Content Placeholder 4">
            <a:extLst>
              <a:ext uri="{FF2B5EF4-FFF2-40B4-BE49-F238E27FC236}">
                <a16:creationId xmlns:a16="http://schemas.microsoft.com/office/drawing/2014/main" id="{ED92C8E4-5300-4F8C-A8BC-51E372BC5F96}"/>
              </a:ext>
            </a:extLst>
          </p:cNvPr>
          <p:cNvGraphicFramePr>
            <a:graphicFrameLocks noGrp="1"/>
          </p:cNvGraphicFramePr>
          <p:nvPr>
            <p:ph idx="1"/>
          </p:nvPr>
        </p:nvGraphicFramePr>
        <p:xfrm>
          <a:off x="1065212" y="2133600"/>
          <a:ext cx="8686800" cy="3657600"/>
        </p:xfrm>
        <a:graphic>
          <a:graphicData uri="http://schemas.openxmlformats.org/drawingml/2006/table">
            <a:tbl>
              <a:tblPr firstRow="1" firstCol="1" bandRow="1"/>
              <a:tblGrid>
                <a:gridCol w="1829440">
                  <a:extLst>
                    <a:ext uri="{9D8B030D-6E8A-4147-A177-3AD203B41FA5}">
                      <a16:colId xmlns:a16="http://schemas.microsoft.com/office/drawing/2014/main" val="414752302"/>
                    </a:ext>
                  </a:extLst>
                </a:gridCol>
                <a:gridCol w="6857360">
                  <a:extLst>
                    <a:ext uri="{9D8B030D-6E8A-4147-A177-3AD203B41FA5}">
                      <a16:colId xmlns:a16="http://schemas.microsoft.com/office/drawing/2014/main" val="1121768762"/>
                    </a:ext>
                  </a:extLst>
                </a:gridCol>
              </a:tblGrid>
              <a:tr h="1228725">
                <a:tc>
                  <a:txBody>
                    <a:bodyPr/>
                    <a:lstStyle/>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Class session 6:</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Th 2/18</a:t>
                      </a:r>
                      <a:br>
                        <a:rPr lang="en-US" sz="2400" b="1" dirty="0">
                          <a:solidFill>
                            <a:srgbClr val="000000"/>
                          </a:solidFill>
                          <a:effectLst/>
                          <a:latin typeface="+mn-lt"/>
                          <a:ea typeface="Times New Roman" panose="02020603050405020304" pitchFamily="18" charset="0"/>
                          <a:cs typeface="Arial" panose="020B0604020202020204" pitchFamily="34" charset="0"/>
                        </a:rPr>
                      </a:b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Understanding disparities: How a War on Poverty became a War on the Poor</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READ:</a:t>
                      </a:r>
                      <a:r>
                        <a:rPr lang="en-US" sz="2400" dirty="0">
                          <a:solidFill>
                            <a:srgbClr val="000000"/>
                          </a:solidFill>
                          <a:effectLst/>
                          <a:latin typeface="+mn-lt"/>
                          <a:ea typeface="Times New Roman" panose="02020603050405020304" pitchFamily="18" charset="0"/>
                          <a:cs typeface="Arial" panose="020B0604020202020204" pitchFamily="34" charset="0"/>
                        </a:rPr>
                        <a:t>  </a:t>
                      </a:r>
                      <a:r>
                        <a:rPr lang="en-US" sz="2400" dirty="0" err="1">
                          <a:solidFill>
                            <a:srgbClr val="000000"/>
                          </a:solidFill>
                          <a:effectLst/>
                          <a:latin typeface="+mn-lt"/>
                          <a:ea typeface="Times New Roman" panose="02020603050405020304" pitchFamily="18" charset="0"/>
                          <a:cs typeface="Arial" panose="020B0604020202020204" pitchFamily="34" charset="0"/>
                        </a:rPr>
                        <a:t>Piven</a:t>
                      </a:r>
                      <a:r>
                        <a:rPr lang="en-US" sz="2400" dirty="0">
                          <a:solidFill>
                            <a:srgbClr val="000000"/>
                          </a:solidFill>
                          <a:effectLst/>
                          <a:latin typeface="+mn-lt"/>
                          <a:ea typeface="Times New Roman" panose="02020603050405020304" pitchFamily="18" charset="0"/>
                          <a:cs typeface="Arial" panose="020B0604020202020204" pitchFamily="34" charset="0"/>
                        </a:rPr>
                        <a:t>, Frances Fox. “Our Endless War on the Poor.” </a:t>
                      </a:r>
                      <a:r>
                        <a:rPr lang="en-US" sz="2400" i="1" dirty="0">
                          <a:solidFill>
                            <a:srgbClr val="000000"/>
                          </a:solidFill>
                          <a:effectLst/>
                          <a:latin typeface="+mn-lt"/>
                          <a:ea typeface="Times New Roman" panose="02020603050405020304" pitchFamily="18" charset="0"/>
                          <a:cs typeface="Arial" panose="020B0604020202020204" pitchFamily="34" charset="0"/>
                        </a:rPr>
                        <a:t>Progressive.org</a:t>
                      </a:r>
                      <a:r>
                        <a:rPr lang="en-US" sz="2400" dirty="0">
                          <a:solidFill>
                            <a:srgbClr val="000000"/>
                          </a:solidFill>
                          <a:effectLst/>
                          <a:latin typeface="+mn-lt"/>
                          <a:ea typeface="Times New Roman" panose="02020603050405020304" pitchFamily="18" charset="0"/>
                          <a:cs typeface="Arial" panose="020B0604020202020204" pitchFamily="34" charset="0"/>
                        </a:rPr>
                        <a:t>, The Progressive, 30 Mar. 2020, progressive.org/magazine/our-endless-war-on-poor-fox-</a:t>
                      </a:r>
                      <a:r>
                        <a:rPr lang="en-US" sz="2400" dirty="0" err="1">
                          <a:solidFill>
                            <a:srgbClr val="000000"/>
                          </a:solidFill>
                          <a:effectLst/>
                          <a:latin typeface="+mn-lt"/>
                          <a:ea typeface="Times New Roman" panose="02020603050405020304" pitchFamily="18" charset="0"/>
                          <a:cs typeface="Arial" panose="020B0604020202020204" pitchFamily="34" charset="0"/>
                        </a:rPr>
                        <a:t>piven</a:t>
                      </a:r>
                      <a:r>
                        <a:rPr lang="en-US" sz="2400"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REMINDER: </a:t>
                      </a:r>
                      <a:r>
                        <a:rPr lang="en-US" sz="2400" b="1" dirty="0">
                          <a:solidFill>
                            <a:srgbClr val="000000"/>
                          </a:solidFill>
                          <a:effectLst/>
                          <a:highlight>
                            <a:srgbClr val="FFFF00"/>
                          </a:highlight>
                          <a:latin typeface="+mn-lt"/>
                          <a:ea typeface="Times New Roman" panose="02020603050405020304" pitchFamily="18" charset="0"/>
                          <a:cs typeface="Arial" panose="020B0604020202020204" pitchFamily="34" charset="0"/>
                        </a:rPr>
                        <a:t>Neighborhood Assignment 1 is due T 2/23</a:t>
                      </a: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6557507"/>
                  </a:ext>
                </a:extLst>
              </a:tr>
            </a:tbl>
          </a:graphicData>
        </a:graphic>
      </p:graphicFrame>
    </p:spTree>
    <p:extLst>
      <p:ext uri="{BB962C8B-B14F-4D97-AF65-F5344CB8AC3E}">
        <p14:creationId xmlns:p14="http://schemas.microsoft.com/office/powerpoint/2010/main" val="284000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850</Words>
  <Application>Microsoft Office PowerPoint</Application>
  <PresentationFormat>Custom</PresentationFormat>
  <Paragraphs>73</Paragraphs>
  <Slides>14</Slides>
  <Notes>4</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Franklin Gothic Medium</vt:lpstr>
      <vt:lpstr>Business Contrast 16x9</vt:lpstr>
      <vt:lpstr>CRJ 204 1700:  Criminal Justice and the Urban Community</vt:lpstr>
      <vt:lpstr>PowerPoint Presentation</vt:lpstr>
      <vt:lpstr>AGENDA: Tuesday, February 16, 2021</vt:lpstr>
      <vt:lpstr>Looking ahead</vt:lpstr>
      <vt:lpstr>Neighborhood assignment 1</vt:lpstr>
      <vt:lpstr>Where were we? How do cities promote or undermine community? Jacobs, J. (1961). Death and Life of Great American Cities. Chapter 2: The uses of sidewalks – safety.</vt:lpstr>
      <vt:lpstr>PowerPoint Presentation</vt:lpstr>
      <vt:lpstr>Suburbanization</vt:lpstr>
      <vt:lpstr>How do cities promote or undermine community?</vt:lpstr>
      <vt:lpstr>But social policy also shapes neighborhoods, and resources matter:</vt:lpstr>
      <vt:lpstr>PowerPoint Presentation</vt:lpstr>
      <vt:lpstr>PowerPoint Presentation</vt:lpstr>
      <vt:lpstr>The official poverty measure may underestimate (or overestimate) people living in poverty.</vt:lpstr>
      <vt:lpstr>Looking ahead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2021-07-21T17:35:12Z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