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366" r:id="rId4"/>
    <p:sldId id="376" r:id="rId5"/>
    <p:sldId id="371" r:id="rId6"/>
    <p:sldId id="298" r:id="rId7"/>
    <p:sldId id="369" r:id="rId8"/>
    <p:sldId id="368" r:id="rId9"/>
    <p:sldId id="367" r:id="rId10"/>
    <p:sldId id="372" r:id="rId11"/>
    <p:sldId id="374" r:id="rId12"/>
    <p:sldId id="373" r:id="rId13"/>
    <p:sldId id="375" r:id="rId14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21" autoAdjust="0"/>
    <p:restoredTop sz="71024" autoAdjust="0"/>
  </p:normalViewPr>
  <p:slideViewPr>
    <p:cSldViewPr showGuides="1">
      <p:cViewPr varScale="1">
        <p:scale>
          <a:sx n="56" d="100"/>
          <a:sy n="56" d="100"/>
        </p:scale>
        <p:origin x="1416" y="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7/21/2021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en-US"/>
              <a:pPr/>
              <a:t>7/21/2021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isamericanlife.org/548/cops-see-it-differently-part-tw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w4uAXbaGsE&amp;t=153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Q-cZRmHfs4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wh5wNLJ4ViUeP6EYA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SGq35Ty88c" TargetMode="External"/><Relationship Id="rId2" Type="http://schemas.openxmlformats.org/officeDocument/2006/relationships/hyperlink" Target="https://youtu.be/tDdfuFS76GQ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isamericanlife.org/548/cops-see-it-differently-part-tw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8305798" cy="25146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CRJ 204 1700: </a:t>
            </a:r>
            <a:b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Criminal Justice and the Urban Community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4" y="3429000"/>
            <a:ext cx="10134600" cy="292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2021</a:t>
            </a:r>
          </a:p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Tuesdays &amp; Thursdays from 5:30 – 6:45 pm in Zoom</a:t>
            </a:r>
          </a:p>
          <a:p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Ronda, Ph.D.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 and Criminal Justice Program Coordinator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Social Sciences, Human Services &amp; Criminal Justice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BMCC/CUNY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C7202-C07D-4D54-B3D5-5B2301A90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612" y="2805647"/>
            <a:ext cx="2469094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ED15-571E-4C5F-BC0D-EBD378EC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6858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4529C-B8D8-4FD8-BD03-87D213264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Midterm graded – feedback</a:t>
            </a:r>
          </a:p>
          <a:p>
            <a:r>
              <a:rPr lang="en-US" sz="3200" dirty="0">
                <a:solidFill>
                  <a:schemeClr val="tx1"/>
                </a:solidFill>
              </a:rPr>
              <a:t>Neighborhood Assignment 2 due tonight @ 11:59 pm</a:t>
            </a:r>
          </a:p>
          <a:p>
            <a:r>
              <a:rPr lang="en-US" sz="3200" dirty="0">
                <a:solidFill>
                  <a:schemeClr val="tx1"/>
                </a:solidFill>
              </a:rPr>
              <a:t>Majora Carter: Economic diversity in low-status communities</a:t>
            </a:r>
          </a:p>
          <a:p>
            <a:r>
              <a:rPr lang="en-US" sz="3200" dirty="0">
                <a:solidFill>
                  <a:schemeClr val="tx1"/>
                </a:solidFill>
              </a:rPr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37078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218B9DA0-0EB3-4FDE-993A-837251BE09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90" y="68263"/>
            <a:ext cx="4755444" cy="6721475"/>
          </a:xfrm>
          <a:noFill/>
        </p:spPr>
      </p:pic>
    </p:spTree>
    <p:extLst>
      <p:ext uri="{BB962C8B-B14F-4D97-AF65-F5344CB8AC3E}">
        <p14:creationId xmlns:p14="http://schemas.microsoft.com/office/powerpoint/2010/main" val="112947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D66C-6E6B-43A7-BC23-29447DF8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C96BE2C-6BB5-441C-8F8B-1EBEFC9F0F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2755766"/>
              </p:ext>
            </p:extLst>
          </p:nvPr>
        </p:nvGraphicFramePr>
        <p:xfrm>
          <a:off x="1065212" y="1828800"/>
          <a:ext cx="9448799" cy="4267200"/>
        </p:xfrm>
        <a:graphic>
          <a:graphicData uri="http://schemas.openxmlformats.org/drawingml/2006/table">
            <a:tbl>
              <a:tblPr firstRow="1" firstCol="1" bandRow="1"/>
              <a:tblGrid>
                <a:gridCol w="1989917">
                  <a:extLst>
                    <a:ext uri="{9D8B030D-6E8A-4147-A177-3AD203B41FA5}">
                      <a16:colId xmlns:a16="http://schemas.microsoft.com/office/drawing/2014/main" val="3568372656"/>
                    </a:ext>
                  </a:extLst>
                </a:gridCol>
                <a:gridCol w="7458882">
                  <a:extLst>
                    <a:ext uri="{9D8B030D-6E8A-4147-A177-3AD203B41FA5}">
                      <a16:colId xmlns:a16="http://schemas.microsoft.com/office/drawing/2014/main" val="438615654"/>
                    </a:ext>
                  </a:extLst>
                </a:gridCol>
              </a:tblGrid>
              <a:tr h="622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Class session 18: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4/8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Policing in urban neighborhoods: </a:t>
                      </a: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Cops see it differently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Glass, I. (2015, February 13). Cops see it differently, Part Two. [Online recording]. This American Life. Chicago, IL: WBEZ Chicago. 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2"/>
                        </a:rPr>
                        <a:t>https://www.thisamericanlife.org/548/cops-see-it-differently-part-two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334815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19: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4/13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research Workshop 1 in class: Neighborhood assignment 3a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901984"/>
                  </a:ext>
                </a:extLst>
              </a:tr>
              <a:tr h="4965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20: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4/15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research Workshop 2 in class: Neighborhood assignment 3b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44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04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A557-64E6-43A4-8D75-34707375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graded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684E0-0F76-45BB-8BEF-75791CAB4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What questions do you have?</a:t>
            </a:r>
          </a:p>
          <a:p>
            <a:r>
              <a:rPr lang="en-US" sz="3200" dirty="0">
                <a:solidFill>
                  <a:schemeClr val="tx1"/>
                </a:solidFill>
              </a:rPr>
              <a:t>What feedback do you have?</a:t>
            </a:r>
          </a:p>
        </p:txBody>
      </p:sp>
    </p:spTree>
    <p:extLst>
      <p:ext uri="{BB962C8B-B14F-4D97-AF65-F5344CB8AC3E}">
        <p14:creationId xmlns:p14="http://schemas.microsoft.com/office/powerpoint/2010/main" val="212133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D479-3846-4312-ADB2-5F8AB3F4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Neighborhood 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C8896-4775-436E-AA5B-28CB9D4B9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Due @ 11:59 pm tonight</a:t>
            </a:r>
          </a:p>
          <a:p>
            <a:r>
              <a:rPr lang="en-US" sz="2800" dirty="0">
                <a:solidFill>
                  <a:schemeClr val="tx1"/>
                </a:solidFill>
              </a:rPr>
              <a:t>Be sure to look at the SafeAssign Similarity Report!</a:t>
            </a:r>
          </a:p>
          <a:p>
            <a:pPr lvl="1"/>
            <a:r>
              <a:rPr lang="en-US" sz="2600" dirty="0">
                <a:solidFill>
                  <a:schemeClr val="tx1"/>
                </a:solidFill>
                <a:hlinkClick r:id="rId2"/>
              </a:rPr>
              <a:t>https://www.youtube.com/watch?v=ww4uAXbaGsE&amp;t=153s</a:t>
            </a:r>
            <a:endParaRPr lang="en-US" sz="26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Be sure to cite your sources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2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1FC4-FDFE-459E-8C59-6FC166CD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Majora Carter: Greening the ghetto</a:t>
            </a:r>
          </a:p>
        </p:txBody>
      </p:sp>
      <p:pic>
        <p:nvPicPr>
          <p:cNvPr id="4" name="Online Media 3" title="Greening the ghetto | Majora Carter">
            <a:hlinkClick r:id="" action="ppaction://media"/>
            <a:extLst>
              <a:ext uri="{FF2B5EF4-FFF2-40B4-BE49-F238E27FC236}">
                <a16:creationId xmlns:a16="http://schemas.microsoft.com/office/drawing/2014/main" id="{81C7580B-F3E6-4085-8545-70D166CADC2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14613" y="1828800"/>
            <a:ext cx="5588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5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3DACC-AF9E-445B-A4A4-EA28C3C6C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3505200"/>
          </a:xfrm>
        </p:spPr>
        <p:txBody>
          <a:bodyPr>
            <a:normAutofit/>
          </a:bodyPr>
          <a:lstStyle/>
          <a:p>
            <a:r>
              <a:rPr lang="en-US" dirty="0"/>
              <a:t>Attendance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>
                <a:hlinkClick r:id="rId2"/>
              </a:rPr>
              <a:t>https://forms.gle/wh5wNLJ4ViUeP6EYA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7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A723-7184-4FA0-9649-EDBA878A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/>
          <a:p>
            <a:r>
              <a:rPr lang="en-US" dirty="0"/>
              <a:t>Economic diversity in low-status communities: Majora Carter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FBDCC-0567-43D8-AB9A-599E98725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9677398" cy="2895600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When we concentrate poverty, we exacerbate inequality (p. 60)</a:t>
            </a:r>
          </a:p>
          <a:p>
            <a:r>
              <a:rPr lang="en-US" sz="2000" dirty="0">
                <a:solidFill>
                  <a:schemeClr val="tx1"/>
                </a:solidFill>
              </a:rPr>
              <a:t>Affordable housing and social services are concentrated in low-status communities that already suffer from widespread unemployment and associated health, education, and criminal justice related problems (p. 60)</a:t>
            </a:r>
          </a:p>
          <a:p>
            <a:r>
              <a:rPr lang="en-US" sz="2000" u="sng" dirty="0">
                <a:solidFill>
                  <a:schemeClr val="tx1"/>
                </a:solidFill>
              </a:rPr>
              <a:t>Low-status communities</a:t>
            </a:r>
            <a:r>
              <a:rPr lang="en-US" sz="2000" dirty="0">
                <a:solidFill>
                  <a:schemeClr val="tx1"/>
                </a:solidFill>
              </a:rPr>
              <a:t>: …”the places where the schools are worse, the air is dirtier, the parks and trees are fewer and less well-maintained, and the health statistics are not good… places where inequality is assumed…” (p. 61)</a:t>
            </a:r>
          </a:p>
        </p:txBody>
      </p:sp>
    </p:spTree>
    <p:extLst>
      <p:ext uri="{BB962C8B-B14F-4D97-AF65-F5344CB8AC3E}">
        <p14:creationId xmlns:p14="http://schemas.microsoft.com/office/powerpoint/2010/main" val="117740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A723-7184-4FA0-9649-EDBA878A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/>
          <a:p>
            <a:r>
              <a:rPr lang="en-US" dirty="0"/>
              <a:t>Economic diversity in low-status communities: Majora Carter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FBDCC-0567-43D8-AB9A-599E98725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9524998" cy="2819400"/>
          </a:xfrm>
        </p:spPr>
        <p:txBody>
          <a:bodyPr anchor="t">
            <a:normAutofit/>
          </a:bodyPr>
          <a:lstStyle/>
          <a:p>
            <a:r>
              <a:rPr lang="en-US" u="sng" dirty="0">
                <a:solidFill>
                  <a:schemeClr val="tx1"/>
                </a:solidFill>
              </a:rPr>
              <a:t>Brain drain</a:t>
            </a:r>
            <a:r>
              <a:rPr lang="en-US" dirty="0">
                <a:solidFill>
                  <a:schemeClr val="tx1"/>
                </a:solidFill>
              </a:rPr>
              <a:t>: “…when successful individuals leave, they take with them their income-generating potential, the capacity for local reinvestment, and their day-to-day example of what success can look like” (p. 61).</a:t>
            </a:r>
          </a:p>
          <a:p>
            <a:r>
              <a:rPr lang="en-US" u="sng" dirty="0">
                <a:solidFill>
                  <a:schemeClr val="tx1"/>
                </a:solidFill>
              </a:rPr>
              <a:t>Self-gentrification</a:t>
            </a:r>
            <a:r>
              <a:rPr lang="en-US" dirty="0">
                <a:solidFill>
                  <a:schemeClr val="tx1"/>
                </a:solidFill>
              </a:rPr>
              <a:t>: making communities more vibrant and diverse; build on strengths of existing residents</a:t>
            </a:r>
          </a:p>
          <a:p>
            <a:r>
              <a:rPr lang="en-US" u="sng" dirty="0">
                <a:solidFill>
                  <a:schemeClr val="tx1"/>
                </a:solidFill>
              </a:rPr>
              <a:t>Develop amenities to serve as talent retention</a:t>
            </a:r>
            <a:r>
              <a:rPr lang="en-US" dirty="0">
                <a:solidFill>
                  <a:schemeClr val="tx1"/>
                </a:solidFill>
              </a:rPr>
              <a:t>: benefit existing residents while attracting new residents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A723-7184-4FA0-9649-EDBA878A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diversity in low-status communities: Majora Carter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FBDCC-0567-43D8-AB9A-599E98725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Reclaiming neighborhood control of land use: Get buy-in from residents</a:t>
            </a:r>
          </a:p>
          <a:p>
            <a:r>
              <a:rPr lang="en-US" dirty="0">
                <a:solidFill>
                  <a:schemeClr val="tx1"/>
                </a:solidFill>
              </a:rPr>
              <a:t>Promote environmental equality: You don’t have to move out of your neighborhood to live in a better one</a:t>
            </a:r>
          </a:p>
          <a:p>
            <a:r>
              <a:rPr lang="en-US" dirty="0">
                <a:solidFill>
                  <a:schemeClr val="tx1"/>
                </a:solidFill>
              </a:rPr>
              <a:t>American urbanization do-over: Spofford Juvenile Detention Center; wanted to focus on keeping local residents, but was awarded by the City to outsiders</a:t>
            </a:r>
          </a:p>
          <a:p>
            <a:r>
              <a:rPr lang="en-US" dirty="0">
                <a:solidFill>
                  <a:schemeClr val="tx1"/>
                </a:solidFill>
              </a:rPr>
              <a:t>We don’t always win: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https://youtu.be/tDdfuFS76GQ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Land trusts: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https://www.youtube.com/watch?v=6SGq35Ty88c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Offers neighborhoods more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66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D66C-6E6B-43A7-BC23-29447DF8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C96BE2C-6BB5-441C-8F8B-1EBEFC9F0F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5212" y="1828800"/>
          <a:ext cx="9448799" cy="4267200"/>
        </p:xfrm>
        <a:graphic>
          <a:graphicData uri="http://schemas.openxmlformats.org/drawingml/2006/table">
            <a:tbl>
              <a:tblPr firstRow="1" firstCol="1" bandRow="1"/>
              <a:tblGrid>
                <a:gridCol w="1989917">
                  <a:extLst>
                    <a:ext uri="{9D8B030D-6E8A-4147-A177-3AD203B41FA5}">
                      <a16:colId xmlns:a16="http://schemas.microsoft.com/office/drawing/2014/main" val="3568372656"/>
                    </a:ext>
                  </a:extLst>
                </a:gridCol>
                <a:gridCol w="7458882">
                  <a:extLst>
                    <a:ext uri="{9D8B030D-6E8A-4147-A177-3AD203B41FA5}">
                      <a16:colId xmlns:a16="http://schemas.microsoft.com/office/drawing/2014/main" val="438615654"/>
                    </a:ext>
                  </a:extLst>
                </a:gridCol>
              </a:tblGrid>
              <a:tr h="622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Class session 18: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4/8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Policing in urban neighborhoods: </a:t>
                      </a: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Cops see it differently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READ: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Glass, I. (2015, February 13). Cops see it differently, Part Two. [Online recording]. This American Life. Chicago, IL: WBEZ Chicago. 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2"/>
                        </a:rPr>
                        <a:t>https://www.thisamericanlife.org/548/cops-see-it-differently-part-two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334815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19: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4/13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research Workshop 1 in class: Neighborhood assignment 3a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901984"/>
                  </a:ext>
                </a:extLst>
              </a:tr>
              <a:tr h="4965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 session 20: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 4/15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Neighborhood research Workshop 2 in class: Neighborhood assignment 3b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44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5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D0870B-5333-4B89-B14A-85A8EA4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contrast presentation (widescreen)</Template>
  <TotalTime>0</TotalTime>
  <Words>628</Words>
  <Application>Microsoft Office PowerPoint</Application>
  <PresentationFormat>Custom</PresentationFormat>
  <Paragraphs>63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Franklin Gothic Medium</vt:lpstr>
      <vt:lpstr>Business Contrast 16x9</vt:lpstr>
      <vt:lpstr>CRJ 204 1700:  Criminal Justice and the Urban Community</vt:lpstr>
      <vt:lpstr>Agenda</vt:lpstr>
      <vt:lpstr>PowerPoint Presentation</vt:lpstr>
      <vt:lpstr>Looking ahead</vt:lpstr>
      <vt:lpstr>Midterm graded</vt:lpstr>
      <vt:lpstr>Neighborhood Assignment 2</vt:lpstr>
      <vt:lpstr>Majora Carter: Greening the ghetto</vt:lpstr>
      <vt:lpstr>Attendance   https://forms.gle/wh5wNLJ4ViUeP6EYA </vt:lpstr>
      <vt:lpstr>Economic diversity in low-status communities: Majora Carter</vt:lpstr>
      <vt:lpstr>Economic diversity in low-status communities: Majora Carter (continued)</vt:lpstr>
      <vt:lpstr>Economic diversity in low-status communities: Majora Carter</vt:lpstr>
      <vt:lpstr>Looking ahead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2015-01-14T15:33:44Z</dcterms:created>
  <dcterms:modified xsi:type="dcterms:W3CDTF">2021-07-21T18:38:01Z</dcterms:modified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